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73" r:id="rId2"/>
    <p:sldMasterId id="2147483686" r:id="rId3"/>
  </p:sldMasterIdLst>
  <p:notesMasterIdLst>
    <p:notesMasterId r:id="rId41"/>
  </p:notesMasterIdLst>
  <p:sldIdLst>
    <p:sldId id="322" r:id="rId4"/>
    <p:sldId id="321" r:id="rId5"/>
    <p:sldId id="323" r:id="rId6"/>
    <p:sldId id="326" r:id="rId7"/>
    <p:sldId id="324" r:id="rId8"/>
    <p:sldId id="332" r:id="rId9"/>
    <p:sldId id="327" r:id="rId10"/>
    <p:sldId id="331" r:id="rId11"/>
    <p:sldId id="330" r:id="rId12"/>
    <p:sldId id="329" r:id="rId13"/>
    <p:sldId id="328" r:id="rId14"/>
    <p:sldId id="325" r:id="rId15"/>
    <p:sldId id="333" r:id="rId16"/>
    <p:sldId id="334" r:id="rId17"/>
    <p:sldId id="336" r:id="rId18"/>
    <p:sldId id="339" r:id="rId19"/>
    <p:sldId id="338" r:id="rId20"/>
    <p:sldId id="349" r:id="rId21"/>
    <p:sldId id="351" r:id="rId22"/>
    <p:sldId id="352" r:id="rId23"/>
    <p:sldId id="350" r:id="rId24"/>
    <p:sldId id="354" r:id="rId25"/>
    <p:sldId id="355" r:id="rId26"/>
    <p:sldId id="348" r:id="rId27"/>
    <p:sldId id="337" r:id="rId28"/>
    <p:sldId id="340" r:id="rId29"/>
    <p:sldId id="335" r:id="rId30"/>
    <p:sldId id="347" r:id="rId31"/>
    <p:sldId id="342" r:id="rId32"/>
    <p:sldId id="353" r:id="rId33"/>
    <p:sldId id="343" r:id="rId34"/>
    <p:sldId id="356" r:id="rId35"/>
    <p:sldId id="341" r:id="rId36"/>
    <p:sldId id="344" r:id="rId37"/>
    <p:sldId id="346" r:id="rId38"/>
    <p:sldId id="345" r:id="rId39"/>
    <p:sldId id="315" r:id="rId40"/>
  </p:sldIdLst>
  <p:sldSz cx="12192000" cy="6858000"/>
  <p:notesSz cx="6858000" cy="9144000"/>
  <p:defaultTextStyle>
    <a:defPPr>
      <a:defRPr lang="zh-CN"/>
    </a:defPPr>
    <a:lvl1pPr algn="l" rtl="0" fontAlgn="base">
      <a:spcBef>
        <a:spcPct val="0"/>
      </a:spcBef>
      <a:spcAft>
        <a:spcPct val="0"/>
      </a:spcAft>
      <a:defRPr kern="1200">
        <a:solidFill>
          <a:schemeClr val="tx1"/>
        </a:solidFill>
        <a:latin typeface="Arial" pitchFamily="34" charset="0"/>
        <a:ea typeface="宋体" pitchFamily="2" charset="-122"/>
        <a:cs typeface="+mn-cs"/>
      </a:defRPr>
    </a:lvl1pPr>
    <a:lvl2pPr marL="457200" algn="l" rtl="0" fontAlgn="base">
      <a:spcBef>
        <a:spcPct val="0"/>
      </a:spcBef>
      <a:spcAft>
        <a:spcPct val="0"/>
      </a:spcAft>
      <a:defRPr kern="1200">
        <a:solidFill>
          <a:schemeClr val="tx1"/>
        </a:solidFill>
        <a:latin typeface="Arial" pitchFamily="34" charset="0"/>
        <a:ea typeface="宋体" pitchFamily="2" charset="-122"/>
        <a:cs typeface="+mn-cs"/>
      </a:defRPr>
    </a:lvl2pPr>
    <a:lvl3pPr marL="914400" algn="l" rtl="0" fontAlgn="base">
      <a:spcBef>
        <a:spcPct val="0"/>
      </a:spcBef>
      <a:spcAft>
        <a:spcPct val="0"/>
      </a:spcAft>
      <a:defRPr kern="1200">
        <a:solidFill>
          <a:schemeClr val="tx1"/>
        </a:solidFill>
        <a:latin typeface="Arial" pitchFamily="34" charset="0"/>
        <a:ea typeface="宋体" pitchFamily="2" charset="-122"/>
        <a:cs typeface="+mn-cs"/>
      </a:defRPr>
    </a:lvl3pPr>
    <a:lvl4pPr marL="1371600" algn="l" rtl="0" fontAlgn="base">
      <a:spcBef>
        <a:spcPct val="0"/>
      </a:spcBef>
      <a:spcAft>
        <a:spcPct val="0"/>
      </a:spcAft>
      <a:defRPr kern="1200">
        <a:solidFill>
          <a:schemeClr val="tx1"/>
        </a:solidFill>
        <a:latin typeface="Arial" pitchFamily="34" charset="0"/>
        <a:ea typeface="宋体" pitchFamily="2" charset="-122"/>
        <a:cs typeface="+mn-cs"/>
      </a:defRPr>
    </a:lvl4pPr>
    <a:lvl5pPr marL="1828800" algn="l" rtl="0" fontAlgn="base">
      <a:spcBef>
        <a:spcPct val="0"/>
      </a:spcBef>
      <a:spcAft>
        <a:spcPct val="0"/>
      </a:spcAft>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FF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主题样式 1 - 强调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主题样式 1 - 强调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中度样式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75DCB02-9BB8-47FD-8907-85C794F793BA}" styleName="主题样式 1 - 强调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572" autoAdjust="0"/>
  </p:normalViewPr>
  <p:slideViewPr>
    <p:cSldViewPr>
      <p:cViewPr varScale="1">
        <p:scale>
          <a:sx n="59" d="100"/>
          <a:sy n="59" d="100"/>
        </p:scale>
        <p:origin x="-816" y="-84"/>
      </p:cViewPr>
      <p:guideLst>
        <p:guide orient="horz" pos="2160"/>
        <p:guide pos="384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notesMaster" Target="notesMasters/notesMaster1.xml"/><Relationship Id="rId9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4F0C1E-542E-4BF3-AFB1-86BA071C53B8}" type="datetimeFigureOut">
              <a:rPr lang="zh-CN" altLang="en-US" smtClean="0"/>
              <a:pPr/>
              <a:t>2018-11-22</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EC48A9-9562-4CD0-886C-D67DFA7725DF}" type="slidenum">
              <a:rPr lang="zh-CN" altLang="en-US" smtClean="0"/>
              <a:pPr/>
              <a:t>‹#›</a:t>
            </a:fld>
            <a:endParaRPr lang="zh-CN" altLang="en-US"/>
          </a:p>
        </p:txBody>
      </p:sp>
    </p:spTree>
    <p:extLst>
      <p:ext uri="{BB962C8B-B14F-4D97-AF65-F5344CB8AC3E}">
        <p14:creationId xmlns="" xmlns:p14="http://schemas.microsoft.com/office/powerpoint/2010/main" val="2444987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F00F2F34-D258-4FBA-AE8E-30CD040BBCD1}" type="slidenum">
              <a:rPr lang="en-US" altLang="zh-CN">
                <a:solidFill>
                  <a:prstClr val="black"/>
                </a:solidFill>
              </a:rPr>
              <a:pPr/>
              <a:t>1</a:t>
            </a:fld>
            <a:endParaRPr lang="en-US" altLang="zh-CN">
              <a:solidFill>
                <a:prstClr val="black"/>
              </a:solidFill>
            </a:endParaRPr>
          </a:p>
        </p:txBody>
      </p:sp>
      <p:sp>
        <p:nvSpPr>
          <p:cNvPr id="5122" name="Rectangle 2"/>
          <p:cNvSpPr>
            <a:spLocks noGrp="1" noRot="1" noChangeAspect="1" noChangeArrowheads="1" noTextEdit="1"/>
          </p:cNvSpPr>
          <p:nvPr>
            <p:ph type="sldImg"/>
          </p:nvPr>
        </p:nvSpPr>
        <p:spPr>
          <a:xfrm>
            <a:off x="381000" y="685800"/>
            <a:ext cx="6096000" cy="3429000"/>
          </a:xfrm>
        </p:spPr>
      </p:sp>
      <p:sp>
        <p:nvSpPr>
          <p:cNvPr id="5123"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26EC48A9-9562-4CD0-886C-D67DFA7725DF}" type="slidenum">
              <a:rPr lang="zh-CN" altLang="en-US" smtClean="0"/>
              <a:pPr/>
              <a:t>21</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26EC48A9-9562-4CD0-886C-D67DFA7725DF}" type="slidenum">
              <a:rPr lang="zh-CN" altLang="en-US" smtClean="0"/>
              <a:pPr/>
              <a:t>25</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26EC48A9-9562-4CD0-886C-D67DFA7725DF}" type="slidenum">
              <a:rPr lang="zh-CN" altLang="en-US" smtClean="0"/>
              <a:pPr/>
              <a:t>28</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2" name="Picture 2"/>
          <p:cNvPicPr>
            <a:picLocks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38099" y="3"/>
            <a:ext cx="12230100" cy="68961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3" name="Picture 3" descr="f733a97eb85ba4d821eec2a1f5703be7"/>
          <p:cNvPicPr>
            <a:picLocks noChangeArrowheads="1"/>
          </p:cNvPicPr>
          <p:nvPr userDrawn="1"/>
        </p:nvPicPr>
        <p:blipFill>
          <a:blip r:embed="rId3" cstate="print">
            <a:extLst>
              <a:ext uri="{28A0092B-C50C-407E-A947-70E740481C1C}">
                <a14:useLocalDpi xmlns="" xmlns:a14="http://schemas.microsoft.com/office/drawing/2010/main" val="0"/>
              </a:ext>
            </a:extLst>
          </a:blip>
          <a:srcRect/>
          <a:stretch>
            <a:fillRect/>
          </a:stretch>
        </p:blipFill>
        <p:spPr bwMode="auto">
          <a:xfrm>
            <a:off x="-38100" y="800103"/>
            <a:ext cx="12236451" cy="56149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696157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9"/>
            <a:ext cx="109728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09600" y="1600202"/>
            <a:ext cx="109728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 xmlns:p14="http://schemas.microsoft.com/office/powerpoint/2010/main" val="4037201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41"/>
            <a:ext cx="27432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41"/>
            <a:ext cx="80264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 xmlns:p14="http://schemas.microsoft.com/office/powerpoint/2010/main" val="1410107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53"/>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B013601-F1B0-49A8-8F62-96C537FD0C54}"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37900572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A29DF7C-25B8-43D4-AD40-4F004DA9A9AF}"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6961007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2"/>
            <a:ext cx="103632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328C1F1-12FB-4292-9991-90C8E073B89C}"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28603897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8ED6332-D20E-4524-9075-01DDBDBE5A55}"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16300102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4"/>
            <a:ext cx="538691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78" y="1535114"/>
            <a:ext cx="538903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337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057C2A06-79DA-485A-B7BB-B8A67D91E431}"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38544216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1AAEEEA6-8BC0-4819-93BD-4C75FC960EF2}"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7161539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61C4574D-8DC4-4368-880F-F38B9B835D24}"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26172520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26" y="273050"/>
            <a:ext cx="4011084" cy="1162051"/>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733" y="273078"/>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26" y="1435104"/>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CB9E450-F653-424A-92EB-AEBF5DDE150B}"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3757298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9"/>
            <a:ext cx="109728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609600" y="1600202"/>
            <a:ext cx="109728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 xmlns:p14="http://schemas.microsoft.com/office/powerpoint/2010/main" val="231175449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2"/>
            <a:ext cx="7315200" cy="566739"/>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717" y="5367364"/>
            <a:ext cx="73152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255BC2D-6136-4571-B2E3-2325C9836841}"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34560947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08ABC5C-F655-4422-A964-8BEF38AE924E}"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2072524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41"/>
            <a:ext cx="27432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41"/>
            <a:ext cx="80264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8E9C6F5-D965-429D-8894-3E9BA02A0A95}"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30481164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两栏内容">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EC1AC934-E45A-4C63-9D9C-A31891565FF4}" type="datetimeFigureOut">
              <a:rPr lang="zh-CN" altLang="en-US" smtClean="0">
                <a:solidFill>
                  <a:prstClr val="black">
                    <a:tint val="75000"/>
                  </a:prstClr>
                </a:solidFill>
              </a:rPr>
              <a:pPr/>
              <a:t>2018-11-22</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C2CABAA0-5E14-4D9C-BF90-64227E77272E}"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C1AC934-E45A-4C63-9D9C-A31891565FF4}" type="datetimeFigureOut">
              <a:rPr lang="zh-CN" altLang="en-US" smtClean="0">
                <a:solidFill>
                  <a:prstClr val="black">
                    <a:tint val="75000"/>
                  </a:prstClr>
                </a:solidFill>
              </a:rPr>
              <a:pPr/>
              <a:t>2018-11-22</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C2CABAA0-5E14-4D9C-BF90-64227E77272E}"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EC1AC934-E45A-4C63-9D9C-A31891565FF4}" type="datetimeFigureOut">
              <a:rPr lang="zh-CN" altLang="en-US" smtClean="0">
                <a:solidFill>
                  <a:prstClr val="black">
                    <a:tint val="75000"/>
                  </a:prstClr>
                </a:solidFill>
              </a:rPr>
              <a:pPr/>
              <a:t>2018-11-22</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C2CABAA0-5E14-4D9C-BF90-64227E77272E}"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EC1AC934-E45A-4C63-9D9C-A31891565FF4}" type="datetimeFigureOut">
              <a:rPr lang="zh-CN" altLang="en-US" smtClean="0">
                <a:solidFill>
                  <a:prstClr val="black">
                    <a:tint val="75000"/>
                  </a:prstClr>
                </a:solidFill>
              </a:rPr>
              <a:pPr/>
              <a:t>2018-11-22</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C2CABAA0-5E14-4D9C-BF90-64227E77272E}"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EC1AC934-E45A-4C63-9D9C-A31891565FF4}" type="datetimeFigureOut">
              <a:rPr lang="zh-CN" altLang="en-US" smtClean="0">
                <a:solidFill>
                  <a:prstClr val="black">
                    <a:tint val="75000"/>
                  </a:prstClr>
                </a:solidFill>
              </a:rPr>
              <a:pPr/>
              <a:t>2018-11-22</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C2CABAA0-5E14-4D9C-BF90-64227E77272E}"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C1AC934-E45A-4C63-9D9C-A31891565FF4}" type="datetimeFigureOut">
              <a:rPr lang="zh-CN" altLang="en-US" smtClean="0">
                <a:solidFill>
                  <a:prstClr val="black">
                    <a:tint val="75000"/>
                  </a:prstClr>
                </a:solidFill>
              </a:rPr>
              <a:pPr/>
              <a:t>2018-11-22</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C2CABAA0-5E14-4D9C-BF90-64227E77272E}"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extLst>
      <p:ext uri="{BB962C8B-B14F-4D97-AF65-F5344CB8AC3E}">
        <p14:creationId xmlns="" xmlns:p14="http://schemas.microsoft.com/office/powerpoint/2010/main" val="386196345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C1AC934-E45A-4C63-9D9C-A31891565FF4}" type="datetimeFigureOut">
              <a:rPr lang="zh-CN" altLang="en-US" smtClean="0">
                <a:solidFill>
                  <a:prstClr val="black">
                    <a:tint val="75000"/>
                  </a:prstClr>
                </a:solidFill>
              </a:rPr>
              <a:pPr/>
              <a:t>2018-11-22</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C2CABAA0-5E14-4D9C-BF90-64227E77272E}"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EC1AC934-E45A-4C63-9D9C-A31891565FF4}" type="datetimeFigureOut">
              <a:rPr lang="zh-CN" altLang="en-US" smtClean="0">
                <a:solidFill>
                  <a:prstClr val="black">
                    <a:tint val="75000"/>
                  </a:prstClr>
                </a:solidFill>
              </a:rPr>
              <a:pPr/>
              <a:t>2018-11-22</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C2CABAA0-5E14-4D9C-BF90-64227E77272E}"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EC1AC934-E45A-4C63-9D9C-A31891565FF4}" type="datetimeFigureOut">
              <a:rPr lang="zh-CN" altLang="en-US" smtClean="0">
                <a:solidFill>
                  <a:prstClr val="black">
                    <a:tint val="75000"/>
                  </a:prstClr>
                </a:solidFill>
              </a:rPr>
              <a:pPr/>
              <a:t>2018-11-22</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C2CABAA0-5E14-4D9C-BF90-64227E77272E}"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C1AC934-E45A-4C63-9D9C-A31891565FF4}" type="datetimeFigureOut">
              <a:rPr lang="zh-CN" altLang="en-US" smtClean="0">
                <a:solidFill>
                  <a:prstClr val="black">
                    <a:tint val="75000"/>
                  </a:prstClr>
                </a:solidFill>
              </a:rPr>
              <a:pPr/>
              <a:t>2018-11-22</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C2CABAA0-5E14-4D9C-BF90-64227E77272E}"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C1AC934-E45A-4C63-9D9C-A31891565FF4}" type="datetimeFigureOut">
              <a:rPr lang="zh-CN" altLang="en-US" smtClean="0">
                <a:solidFill>
                  <a:prstClr val="black">
                    <a:tint val="75000"/>
                  </a:prstClr>
                </a:solidFill>
              </a:rPr>
              <a:pPr/>
              <a:t>2018-11-22</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C2CABAA0-5E14-4D9C-BF90-64227E77272E}"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9"/>
            <a:ext cx="109728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609600" y="1600202"/>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600202"/>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 xmlns:p14="http://schemas.microsoft.com/office/powerpoint/2010/main" val="2392215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9"/>
            <a:ext cx="109728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4"/>
            <a:ext cx="5386917" cy="63976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78" y="1535114"/>
            <a:ext cx="5389033" cy="639763"/>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337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extLst>
      <p:ext uri="{BB962C8B-B14F-4D97-AF65-F5344CB8AC3E}">
        <p14:creationId xmlns="" xmlns:p14="http://schemas.microsoft.com/office/powerpoint/2010/main" val="2616818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9"/>
            <a:ext cx="10972800" cy="1143000"/>
          </a:xfrm>
          <a:prstGeom prst="rect">
            <a:avLst/>
          </a:prstGeom>
        </p:spPr>
        <p:txBody>
          <a:bodyPr/>
          <a:lstStyle/>
          <a:p>
            <a:r>
              <a:rPr lang="zh-CN" altLang="en-US"/>
              <a:t>单击此处编辑母版标题样式</a:t>
            </a:r>
          </a:p>
        </p:txBody>
      </p:sp>
    </p:spTree>
    <p:extLst>
      <p:ext uri="{BB962C8B-B14F-4D97-AF65-F5344CB8AC3E}">
        <p14:creationId xmlns="" xmlns:p14="http://schemas.microsoft.com/office/powerpoint/2010/main" val="3205052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1828036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14" y="273050"/>
            <a:ext cx="4011084" cy="1162051"/>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4766733" y="273058"/>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14" y="1435104"/>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extLst>
      <p:ext uri="{BB962C8B-B14F-4D97-AF65-F5344CB8AC3E}">
        <p14:creationId xmlns="" xmlns:p14="http://schemas.microsoft.com/office/powerpoint/2010/main" val="1836584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2"/>
            <a:ext cx="7315200" cy="566739"/>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717" y="5367344"/>
            <a:ext cx="7315200" cy="8048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extLst>
      <p:ext uri="{BB962C8B-B14F-4D97-AF65-F5344CB8AC3E}">
        <p14:creationId xmlns="" xmlns:p14="http://schemas.microsoft.com/office/powerpoint/2010/main" val="2825556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38099" y="3"/>
            <a:ext cx="12230100" cy="68961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lgn="ctr">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027" name="Picture 3" descr="f733a97eb85ba4d821eec2a1f5703be7"/>
          <p:cNvPicPr>
            <a:picLocks noChangeArrowheads="1"/>
          </p:cNvPicPr>
          <p:nvPr userDrawn="1"/>
        </p:nvPicPr>
        <p:blipFill>
          <a:blip r:embed="rId14" cstate="print">
            <a:extLst>
              <a:ext uri="{28A0092B-C50C-407E-A947-70E740481C1C}">
                <a14:useLocalDpi xmlns="" xmlns:a14="http://schemas.microsoft.com/office/drawing/2010/main" val="0"/>
              </a:ext>
            </a:extLst>
          </a:blip>
          <a:srcRect/>
          <a:stretch>
            <a:fillRect/>
          </a:stretch>
        </p:blipFill>
        <p:spPr bwMode="auto">
          <a:xfrm>
            <a:off x="-38100" y="800103"/>
            <a:ext cx="12236451" cy="56149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ea typeface="宋体" pitchFamily="2" charset="-122"/>
        </a:defRPr>
      </a:lvl2pPr>
      <a:lvl3pPr algn="l" rtl="0" eaLnBrk="0" fontAlgn="base" hangingPunct="0">
        <a:spcBef>
          <a:spcPct val="0"/>
        </a:spcBef>
        <a:spcAft>
          <a:spcPct val="0"/>
        </a:spcAft>
        <a:defRPr sz="4400">
          <a:solidFill>
            <a:schemeClr val="tx2"/>
          </a:solidFill>
          <a:latin typeface="Tahoma" pitchFamily="34" charset="0"/>
          <a:ea typeface="宋体" pitchFamily="2" charset="-122"/>
        </a:defRPr>
      </a:lvl3pPr>
      <a:lvl4pPr algn="l" rtl="0" eaLnBrk="0" fontAlgn="base" hangingPunct="0">
        <a:spcBef>
          <a:spcPct val="0"/>
        </a:spcBef>
        <a:spcAft>
          <a:spcPct val="0"/>
        </a:spcAft>
        <a:defRPr sz="4400">
          <a:solidFill>
            <a:schemeClr val="tx2"/>
          </a:solidFill>
          <a:latin typeface="Tahoma" pitchFamily="34" charset="0"/>
          <a:ea typeface="宋体" pitchFamily="2" charset="-122"/>
        </a:defRPr>
      </a:lvl4pPr>
      <a:lvl5pPr algn="l" rtl="0" eaLnBrk="0" fontAlgn="base" hangingPunct="0">
        <a:spcBef>
          <a:spcPct val="0"/>
        </a:spcBef>
        <a:spcAft>
          <a:spcPct val="0"/>
        </a:spcAft>
        <a:defRPr sz="4400">
          <a:solidFill>
            <a:schemeClr val="tx2"/>
          </a:solidFill>
          <a:latin typeface="Tahoma" pitchFamily="34" charset="0"/>
          <a:ea typeface="宋体" pitchFamily="2" charset="-122"/>
        </a:defRPr>
      </a:lvl5pPr>
      <a:lvl6pPr marL="457200" algn="l" rtl="0" fontAlgn="base">
        <a:spcBef>
          <a:spcPct val="0"/>
        </a:spcBef>
        <a:spcAft>
          <a:spcPct val="0"/>
        </a:spcAft>
        <a:defRPr sz="4400">
          <a:solidFill>
            <a:schemeClr val="tx2"/>
          </a:solidFill>
          <a:latin typeface="Tahoma" pitchFamily="34" charset="0"/>
          <a:ea typeface="宋体" pitchFamily="2" charset="-122"/>
        </a:defRPr>
      </a:lvl6pPr>
      <a:lvl7pPr marL="914400" algn="l" rtl="0" fontAlgn="base">
        <a:spcBef>
          <a:spcPct val="0"/>
        </a:spcBef>
        <a:spcAft>
          <a:spcPct val="0"/>
        </a:spcAft>
        <a:defRPr sz="4400">
          <a:solidFill>
            <a:schemeClr val="tx2"/>
          </a:solidFill>
          <a:latin typeface="Tahoma" pitchFamily="34" charset="0"/>
          <a:ea typeface="宋体" pitchFamily="2" charset="-122"/>
        </a:defRPr>
      </a:lvl7pPr>
      <a:lvl8pPr marL="1371600" algn="l" rtl="0" fontAlgn="base">
        <a:spcBef>
          <a:spcPct val="0"/>
        </a:spcBef>
        <a:spcAft>
          <a:spcPct val="0"/>
        </a:spcAft>
        <a:defRPr sz="4400">
          <a:solidFill>
            <a:schemeClr val="tx2"/>
          </a:solidFill>
          <a:latin typeface="Tahoma" pitchFamily="34" charset="0"/>
          <a:ea typeface="宋体" pitchFamily="2" charset="-122"/>
        </a:defRPr>
      </a:lvl8pPr>
      <a:lvl9pPr marL="1828800" algn="l" rtl="0" fontAlgn="base">
        <a:spcBef>
          <a:spcPct val="0"/>
        </a:spcBef>
        <a:spcAft>
          <a:spcPct val="0"/>
        </a:spcAft>
        <a:defRPr sz="4400">
          <a:solidFill>
            <a:schemeClr val="tx2"/>
          </a:solidFill>
          <a:latin typeface="Tahoma" pitchFamily="34" charset="0"/>
          <a:ea typeface="宋体" pitchFamily="2" charset="-122"/>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09600" y="275167"/>
            <a:ext cx="109728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4099" name="Rectangle 3"/>
          <p:cNvSpPr>
            <a:spLocks noGrp="1" noChangeArrowheads="1"/>
          </p:cNvSpPr>
          <p:nvPr>
            <p:ph type="body" idx="1"/>
          </p:nvPr>
        </p:nvSpPr>
        <p:spPr bwMode="auto">
          <a:xfrm>
            <a:off x="609600" y="1600202"/>
            <a:ext cx="10972800" cy="45254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28" name="Rectangle 4"/>
          <p:cNvSpPr>
            <a:spLocks noGrp="1" noChangeArrowheads="1"/>
          </p:cNvSpPr>
          <p:nvPr>
            <p:ph type="dt" sz="half" idx="2"/>
          </p:nvPr>
        </p:nvSpPr>
        <p:spPr bwMode="auto">
          <a:xfrm>
            <a:off x="609600" y="6246286"/>
            <a:ext cx="2844800" cy="47624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ltLang="zh-CN">
              <a:solidFill>
                <a:srgbClr val="000000"/>
              </a:solidFill>
            </a:endParaRPr>
          </a:p>
        </p:txBody>
      </p:sp>
      <p:sp>
        <p:nvSpPr>
          <p:cNvPr id="1029" name="Rectangle 5"/>
          <p:cNvSpPr>
            <a:spLocks noGrp="1" noChangeArrowheads="1"/>
          </p:cNvSpPr>
          <p:nvPr>
            <p:ph type="ftr" sz="quarter" idx="3"/>
          </p:nvPr>
        </p:nvSpPr>
        <p:spPr bwMode="auto">
          <a:xfrm>
            <a:off x="4165600" y="6246286"/>
            <a:ext cx="3860800" cy="47624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ltLang="zh-CN">
              <a:solidFill>
                <a:srgbClr val="000000"/>
              </a:solidFill>
            </a:endParaRPr>
          </a:p>
        </p:txBody>
      </p:sp>
      <p:sp>
        <p:nvSpPr>
          <p:cNvPr id="1030" name="Rectangle 6"/>
          <p:cNvSpPr>
            <a:spLocks noGrp="1" noChangeArrowheads="1"/>
          </p:cNvSpPr>
          <p:nvPr>
            <p:ph type="sldNum" sz="quarter" idx="4"/>
          </p:nvPr>
        </p:nvSpPr>
        <p:spPr bwMode="auto">
          <a:xfrm>
            <a:off x="8737600" y="6246286"/>
            <a:ext cx="2844800" cy="47624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0EF8C1F1-4BB4-4976-9507-ED206FA96138}"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149849450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宋体" pitchFamily="2" charset="-122"/>
        </a:defRPr>
      </a:lvl2pPr>
      <a:lvl3pPr algn="ctr" rtl="0" eaLnBrk="0" fontAlgn="base" hangingPunct="0">
        <a:spcBef>
          <a:spcPct val="0"/>
        </a:spcBef>
        <a:spcAft>
          <a:spcPct val="0"/>
        </a:spcAft>
        <a:defRPr sz="4400">
          <a:solidFill>
            <a:schemeClr val="tx2"/>
          </a:solidFill>
          <a:latin typeface="Arial" charset="0"/>
          <a:ea typeface="宋体" pitchFamily="2" charset="-122"/>
        </a:defRPr>
      </a:lvl3pPr>
      <a:lvl4pPr algn="ctr" rtl="0" eaLnBrk="0" fontAlgn="base" hangingPunct="0">
        <a:spcBef>
          <a:spcPct val="0"/>
        </a:spcBef>
        <a:spcAft>
          <a:spcPct val="0"/>
        </a:spcAft>
        <a:defRPr sz="4400">
          <a:solidFill>
            <a:schemeClr val="tx2"/>
          </a:solidFill>
          <a:latin typeface="Arial" charset="0"/>
          <a:ea typeface="宋体" pitchFamily="2" charset="-122"/>
        </a:defRPr>
      </a:lvl4pPr>
      <a:lvl5pPr algn="ctr" rtl="0" eaLnBrk="0" fontAlgn="base" hangingPunct="0">
        <a:spcBef>
          <a:spcPct val="0"/>
        </a:spcBef>
        <a:spcAft>
          <a:spcPct val="0"/>
        </a:spcAft>
        <a:defRPr sz="4400">
          <a:solidFill>
            <a:schemeClr val="tx2"/>
          </a:solidFill>
          <a:latin typeface="Arial" charset="0"/>
          <a:ea typeface="宋体" pitchFamily="2"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EC1AC934-E45A-4C63-9D9C-A31891565FF4}" type="datetimeFigureOut">
              <a:rPr lang="zh-CN" altLang="en-US" smtClean="0">
                <a:solidFill>
                  <a:prstClr val="black">
                    <a:tint val="75000"/>
                  </a:prstClr>
                </a:solidFill>
                <a:latin typeface="Calibri"/>
                <a:ea typeface="宋体"/>
              </a:rPr>
              <a:pPr fontAlgn="auto">
                <a:spcBef>
                  <a:spcPts val="0"/>
                </a:spcBef>
                <a:spcAft>
                  <a:spcPts val="0"/>
                </a:spcAft>
              </a:pPr>
              <a:t>2018-11-22</a:t>
            </a:fld>
            <a:endParaRPr lang="zh-CN" altLang="en-US">
              <a:solidFill>
                <a:prstClr val="black">
                  <a:tint val="75000"/>
                </a:prstClr>
              </a:solidFill>
              <a:latin typeface="Calibri"/>
              <a:ea typeface="宋体"/>
            </a:endParaRPr>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zh-CN" altLang="en-US">
              <a:solidFill>
                <a:prstClr val="black">
                  <a:tint val="75000"/>
                </a:prstClr>
              </a:solidFill>
              <a:latin typeface="Calibri"/>
              <a:ea typeface="宋体"/>
            </a:endParaRPr>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C2CABAA0-5E14-4D9C-BF90-64227E77272E}" type="slidenum">
              <a:rPr lang="zh-CN" altLang="en-US" smtClean="0">
                <a:solidFill>
                  <a:prstClr val="black">
                    <a:tint val="75000"/>
                  </a:prstClr>
                </a:solidFill>
                <a:latin typeface="Calibri"/>
                <a:ea typeface="宋体"/>
              </a:rPr>
              <a:pPr fontAlgn="auto">
                <a:spcBef>
                  <a:spcPts val="0"/>
                </a:spcBef>
                <a:spcAft>
                  <a:spcPts val="0"/>
                </a:spcAft>
              </a:pPr>
              <a:t>‹#›</a:t>
            </a:fld>
            <a:endParaRPr lang="zh-CN" altLang="en-US">
              <a:solidFill>
                <a:prstClr val="black">
                  <a:tint val="75000"/>
                </a:prstClr>
              </a:solidFill>
              <a:latin typeface="Calibri"/>
              <a:ea typeface="宋体"/>
            </a:endParaRPr>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4.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灯片编号占位符 5"/>
          <p:cNvSpPr>
            <a:spLocks noGrp="1"/>
          </p:cNvSpPr>
          <p:nvPr>
            <p:ph type="sldNum" sz="quarter" idx="12"/>
          </p:nvPr>
        </p:nvSpPr>
        <p:spPr/>
        <p:txBody>
          <a:bodyPr/>
          <a:lstStyle/>
          <a:p>
            <a:fld id="{982E3554-BA0C-42C3-BEB9-252197447BFE}" type="slidenum">
              <a:rPr lang="en-US" altLang="zh-CN">
                <a:solidFill>
                  <a:prstClr val="black">
                    <a:tint val="75000"/>
                  </a:prstClr>
                </a:solidFill>
              </a:rPr>
              <a:pPr/>
              <a:t>1</a:t>
            </a:fld>
            <a:endParaRPr lang="en-US" altLang="zh-CN">
              <a:solidFill>
                <a:prstClr val="black">
                  <a:tint val="75000"/>
                </a:prstClr>
              </a:solidFill>
            </a:endParaRPr>
          </a:p>
        </p:txBody>
      </p:sp>
      <p:pic>
        <p:nvPicPr>
          <p:cNvPr id="3077" name="Picture 5" descr="BD14769_"/>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07368" y="2952750"/>
            <a:ext cx="10667032" cy="133338"/>
          </a:xfrm>
          <a:prstGeom prst="rect">
            <a:avLst/>
          </a:prstGeom>
          <a:noFill/>
          <a:extLst>
            <a:ext uri="{909E8E84-426E-40DD-AFC4-6F175D3DCCD1}">
              <a14:hiddenFill xmlns="" xmlns:a14="http://schemas.microsoft.com/office/drawing/2010/main">
                <a:solidFill>
                  <a:srgbClr val="FFFFFF"/>
                </a:solidFill>
              </a14:hiddenFill>
            </a:ext>
          </a:extLst>
        </p:spPr>
      </p:pic>
      <p:pic>
        <p:nvPicPr>
          <p:cNvPr id="11" name="图片 10" descr="澧县一中校徽.jpg"/>
          <p:cNvPicPr>
            <a:picLocks noChangeAspect="1"/>
          </p:cNvPicPr>
          <p:nvPr/>
        </p:nvPicPr>
        <p:blipFill>
          <a:blip r:embed="rId4" cstate="print"/>
          <a:stretch>
            <a:fillRect/>
          </a:stretch>
        </p:blipFill>
        <p:spPr>
          <a:xfrm>
            <a:off x="0" y="1340768"/>
            <a:ext cx="1991544" cy="1584176"/>
          </a:xfrm>
          <a:prstGeom prst="rect">
            <a:avLst/>
          </a:prstGeom>
        </p:spPr>
      </p:pic>
      <p:sp>
        <p:nvSpPr>
          <p:cNvPr id="12" name="TextBox 11"/>
          <p:cNvSpPr txBox="1"/>
          <p:nvPr/>
        </p:nvSpPr>
        <p:spPr>
          <a:xfrm>
            <a:off x="2207568" y="980728"/>
            <a:ext cx="8712968" cy="2123658"/>
          </a:xfrm>
          <a:prstGeom prst="rect">
            <a:avLst/>
          </a:prstGeom>
          <a:noFill/>
        </p:spPr>
        <p:txBody>
          <a:bodyPr wrap="square" rtlCol="0">
            <a:spAutoFit/>
          </a:bodyPr>
          <a:lstStyle/>
          <a:p>
            <a:r>
              <a:rPr lang="zh-CN" altLang="en-US" sz="6600" b="1" dirty="0" smtClean="0">
                <a:solidFill>
                  <a:srgbClr val="FF0000"/>
                </a:solidFill>
                <a:latin typeface="华文隶书" pitchFamily="2" charset="-122"/>
                <a:ea typeface="华文隶书" pitchFamily="2" charset="-122"/>
              </a:rPr>
              <a:t>把握高考新动向，</a:t>
            </a:r>
            <a:endParaRPr lang="en-US" altLang="zh-CN" sz="6600" b="1" dirty="0" smtClean="0">
              <a:solidFill>
                <a:srgbClr val="FF0000"/>
              </a:solidFill>
              <a:latin typeface="华文隶书" pitchFamily="2" charset="-122"/>
              <a:ea typeface="华文隶书" pitchFamily="2" charset="-122"/>
            </a:endParaRPr>
          </a:p>
          <a:p>
            <a:r>
              <a:rPr lang="en-US" altLang="zh-CN" sz="6600" b="1" dirty="0" smtClean="0">
                <a:solidFill>
                  <a:srgbClr val="FF0000"/>
                </a:solidFill>
                <a:latin typeface="华文隶书" pitchFamily="2" charset="-122"/>
                <a:ea typeface="华文隶书" pitchFamily="2" charset="-122"/>
              </a:rPr>
              <a:t>        </a:t>
            </a:r>
            <a:r>
              <a:rPr lang="zh-CN" altLang="en-US" sz="6600" b="1" dirty="0" smtClean="0">
                <a:solidFill>
                  <a:srgbClr val="FF0000"/>
                </a:solidFill>
                <a:latin typeface="华文隶书" pitchFamily="2" charset="-122"/>
                <a:ea typeface="华文隶书" pitchFamily="2" charset="-122"/>
              </a:rPr>
              <a:t>做实做细考前复习</a:t>
            </a:r>
            <a:endParaRPr lang="zh-CN" altLang="en-US" sz="6600" b="1" dirty="0">
              <a:solidFill>
                <a:srgbClr val="FF0000"/>
              </a:solidFill>
              <a:latin typeface="华文隶书" pitchFamily="2" charset="-122"/>
              <a:ea typeface="华文隶书" pitchFamily="2" charset="-122"/>
            </a:endParaRPr>
          </a:p>
        </p:txBody>
      </p:sp>
      <p:sp>
        <p:nvSpPr>
          <p:cNvPr id="13" name="矩形 12"/>
          <p:cNvSpPr/>
          <p:nvPr/>
        </p:nvSpPr>
        <p:spPr>
          <a:xfrm>
            <a:off x="5375920" y="5517232"/>
            <a:ext cx="6388287" cy="707886"/>
          </a:xfrm>
          <a:prstGeom prst="rect">
            <a:avLst/>
          </a:prstGeom>
          <a:solidFill>
            <a:srgbClr val="00B050"/>
          </a:solidFill>
          <a:ln>
            <a:solidFill>
              <a:schemeClr val="accent1"/>
            </a:solidFill>
          </a:ln>
        </p:spPr>
        <p:txBody>
          <a:bodyPr wrap="none">
            <a:spAutoFit/>
          </a:bodyPr>
          <a:lstStyle/>
          <a:p>
            <a:r>
              <a:rPr lang="zh-CN" altLang="en-US" sz="4000" b="1" dirty="0" smtClean="0">
                <a:solidFill>
                  <a:srgbClr val="FFFF00"/>
                </a:solidFill>
                <a:latin typeface="华文行楷" pitchFamily="2" charset="-122"/>
                <a:ea typeface="华文行楷" pitchFamily="2" charset="-122"/>
              </a:rPr>
              <a:t>澧县一中</a:t>
            </a:r>
            <a:r>
              <a:rPr lang="en-US" altLang="zh-CN" sz="4000" b="1" dirty="0" smtClean="0">
                <a:solidFill>
                  <a:srgbClr val="FFFF00"/>
                </a:solidFill>
                <a:latin typeface="华文行楷" pitchFamily="2" charset="-122"/>
                <a:ea typeface="华文行楷" pitchFamily="2" charset="-122"/>
              </a:rPr>
              <a:t>2019</a:t>
            </a:r>
            <a:r>
              <a:rPr lang="zh-CN" altLang="en-US" sz="4000" b="1" dirty="0" smtClean="0">
                <a:solidFill>
                  <a:srgbClr val="FFFF00"/>
                </a:solidFill>
                <a:latin typeface="华文行楷" pitchFamily="2" charset="-122"/>
                <a:ea typeface="华文行楷" pitchFamily="2" charset="-122"/>
              </a:rPr>
              <a:t>届高三生物组  </a:t>
            </a:r>
            <a:endParaRPr lang="zh-CN" altLang="zh-CN" sz="4000" b="1" dirty="0">
              <a:solidFill>
                <a:srgbClr val="FFFF00"/>
              </a:solidFill>
              <a:latin typeface="华文行楷" pitchFamily="2" charset="-122"/>
              <a:ea typeface="华文行楷" pitchFamily="2" charset="-122"/>
            </a:endParaRPr>
          </a:p>
        </p:txBody>
      </p:sp>
      <p:sp>
        <p:nvSpPr>
          <p:cNvPr id="2049" name="Rectangle 1"/>
          <p:cNvSpPr>
            <a:spLocks noChangeArrowheads="1"/>
          </p:cNvSpPr>
          <p:nvPr/>
        </p:nvSpPr>
        <p:spPr bwMode="auto">
          <a:xfrm>
            <a:off x="3791744" y="3789040"/>
            <a:ext cx="7344816"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zh-CN" altLang="zh-CN" sz="2800" b="1" i="0" u="none" strike="noStrike" cap="none" normalizeH="0" baseline="0" dirty="0" smtClean="0">
                <a:ln>
                  <a:noFill/>
                </a:ln>
                <a:solidFill>
                  <a:schemeClr val="tx1"/>
                </a:solidFill>
                <a:effectLst/>
                <a:latin typeface="华文楷体" pitchFamily="2" charset="-122"/>
                <a:ea typeface="华文楷体" pitchFamily="2" charset="-122"/>
                <a:cs typeface="Times New Roman" pitchFamily="18" charset="0"/>
              </a:rPr>
              <a:t>——</a:t>
            </a:r>
            <a:r>
              <a:rPr kumimoji="0" lang="en-US" altLang="zh-CN" sz="2800" b="1" i="0" u="none" strike="noStrike" cap="none" normalizeH="0" baseline="0" dirty="0" smtClean="0">
                <a:ln>
                  <a:noFill/>
                </a:ln>
                <a:solidFill>
                  <a:schemeClr val="tx1"/>
                </a:solidFill>
                <a:effectLst/>
                <a:latin typeface="华文楷体" pitchFamily="2" charset="-122"/>
                <a:ea typeface="华文楷体" pitchFamily="2" charset="-122"/>
                <a:cs typeface="Times New Roman" pitchFamily="18" charset="0"/>
              </a:rPr>
              <a:t>2018</a:t>
            </a:r>
            <a:r>
              <a:rPr kumimoji="0" lang="zh-CN" altLang="en-US" sz="2800" b="1" i="0" u="none" strike="noStrike" cap="none" normalizeH="0" baseline="0" dirty="0" smtClean="0">
                <a:ln>
                  <a:noFill/>
                </a:ln>
                <a:solidFill>
                  <a:schemeClr val="tx1"/>
                </a:solidFill>
                <a:effectLst/>
                <a:latin typeface="华文楷体" pitchFamily="2" charset="-122"/>
                <a:ea typeface="华文楷体" pitchFamily="2" charset="-122"/>
                <a:cs typeface="Times New Roman" pitchFamily="18" charset="0"/>
              </a:rPr>
              <a:t>年高考解读暨</a:t>
            </a:r>
            <a:r>
              <a:rPr kumimoji="0" lang="en-US" altLang="zh-CN" sz="2800" b="1" i="0" u="none" strike="noStrike" cap="none" normalizeH="0" baseline="0" dirty="0" smtClean="0">
                <a:ln>
                  <a:noFill/>
                </a:ln>
                <a:solidFill>
                  <a:schemeClr val="tx1"/>
                </a:solidFill>
                <a:effectLst/>
                <a:latin typeface="华文楷体" pitchFamily="2" charset="-122"/>
                <a:ea typeface="华文楷体" pitchFamily="2" charset="-122"/>
                <a:cs typeface="Times New Roman" pitchFamily="18" charset="0"/>
              </a:rPr>
              <a:t>2019</a:t>
            </a:r>
            <a:r>
              <a:rPr kumimoji="0" lang="zh-CN" altLang="en-US" sz="2800" b="1" i="0" u="none" strike="noStrike" cap="none" normalizeH="0" baseline="0" dirty="0" smtClean="0">
                <a:ln>
                  <a:noFill/>
                </a:ln>
                <a:solidFill>
                  <a:schemeClr val="tx1"/>
                </a:solidFill>
                <a:effectLst/>
                <a:latin typeface="华文楷体" pitchFamily="2" charset="-122"/>
                <a:ea typeface="华文楷体" pitchFamily="2" charset="-122"/>
                <a:cs typeface="Times New Roman" pitchFamily="18" charset="0"/>
              </a:rPr>
              <a:t>年高考备考建议</a:t>
            </a:r>
            <a:endParaRPr kumimoji="0" lang="zh-CN" altLang="en-US" sz="2800" b="1" i="0" u="none" strike="noStrike" cap="none" normalizeH="0" baseline="0" dirty="0" smtClean="0">
              <a:ln>
                <a:noFill/>
              </a:ln>
              <a:solidFill>
                <a:schemeClr val="tx1"/>
              </a:solidFill>
              <a:effectLst/>
              <a:latin typeface="华文楷体" pitchFamily="2" charset="-122"/>
              <a:ea typeface="华文楷体" pitchFamily="2" charset="-122"/>
              <a:cs typeface="宋体" pitchFamily="2" charset="-122"/>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1"/>
          <p:cNvSpPr>
            <a:spLocks noChangeArrowheads="1"/>
          </p:cNvSpPr>
          <p:nvPr/>
        </p:nvSpPr>
        <p:spPr bwMode="auto">
          <a:xfrm>
            <a:off x="407368" y="260648"/>
            <a:ext cx="11280576"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32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2</a:t>
            </a:r>
            <a:r>
              <a:rPr kumimoji="0" lang="zh-CN" altLang="en-US" sz="32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、选择题是考查重要基础知识和基本技能的主要题型，基础知识是每一年重点考查的内容。</a:t>
            </a:r>
            <a:endParaRPr kumimoji="0" lang="zh-CN" altLang="en-US" sz="3200" b="0" i="0" u="none" strike="noStrike" cap="none" normalizeH="0" baseline="0" dirty="0" smtClean="0">
              <a:ln>
                <a:noFill/>
              </a:ln>
              <a:solidFill>
                <a:srgbClr val="FF0000"/>
              </a:solidFill>
              <a:effectLst/>
              <a:latin typeface="黑体" pitchFamily="49" charset="-122"/>
              <a:ea typeface="黑体" pitchFamily="49" charset="-122"/>
              <a:cs typeface="宋体" pitchFamily="2" charset="-122"/>
            </a:endParaRPr>
          </a:p>
        </p:txBody>
      </p:sp>
      <p:graphicFrame>
        <p:nvGraphicFramePr>
          <p:cNvPr id="3" name="表格 2"/>
          <p:cNvGraphicFramePr>
            <a:graphicFrameLocks noGrp="1"/>
          </p:cNvGraphicFramePr>
          <p:nvPr/>
        </p:nvGraphicFramePr>
        <p:xfrm>
          <a:off x="263352" y="1412776"/>
          <a:ext cx="11496600" cy="4651846"/>
        </p:xfrm>
        <a:graphic>
          <a:graphicData uri="http://schemas.openxmlformats.org/drawingml/2006/table">
            <a:tbl>
              <a:tblPr/>
              <a:tblGrid>
                <a:gridCol w="3832200"/>
                <a:gridCol w="3832200"/>
                <a:gridCol w="3832200"/>
              </a:tblGrid>
              <a:tr h="475382">
                <a:tc>
                  <a:txBody>
                    <a:bodyPr/>
                    <a:lstStyle/>
                    <a:p>
                      <a:pPr algn="ctr">
                        <a:spcAft>
                          <a:spcPts val="0"/>
                        </a:spcAft>
                      </a:pPr>
                      <a:r>
                        <a:rPr lang="en-US" sz="2400" b="1" kern="100" dirty="0">
                          <a:latin typeface="黑体" pitchFamily="49" charset="-122"/>
                          <a:ea typeface="黑体" pitchFamily="49" charset="-122"/>
                          <a:cs typeface="Times New Roman"/>
                        </a:rPr>
                        <a:t>2016</a:t>
                      </a:r>
                      <a:r>
                        <a:rPr lang="zh-CN" sz="2400" b="1" kern="100" dirty="0">
                          <a:latin typeface="黑体" pitchFamily="49" charset="-122"/>
                          <a:ea typeface="黑体" pitchFamily="49" charset="-122"/>
                          <a:cs typeface="Times New Roman"/>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b="1" kern="100">
                          <a:latin typeface="黑体" pitchFamily="49" charset="-122"/>
                          <a:ea typeface="黑体" pitchFamily="49" charset="-122"/>
                          <a:cs typeface="Times New Roman"/>
                        </a:rPr>
                        <a:t>2017</a:t>
                      </a:r>
                      <a:r>
                        <a:rPr lang="zh-CN" sz="2400" b="1" kern="100">
                          <a:latin typeface="黑体" pitchFamily="49" charset="-122"/>
                          <a:ea typeface="黑体" pitchFamily="49" charset="-122"/>
                          <a:cs typeface="Times New Roman"/>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b="1" kern="100">
                          <a:latin typeface="黑体" pitchFamily="49" charset="-122"/>
                          <a:ea typeface="黑体" pitchFamily="49" charset="-122"/>
                          <a:cs typeface="Times New Roman"/>
                        </a:rPr>
                        <a:t>2018</a:t>
                      </a:r>
                      <a:r>
                        <a:rPr lang="zh-CN" sz="2400" b="1" kern="100">
                          <a:latin typeface="黑体" pitchFamily="49" charset="-122"/>
                          <a:ea typeface="黑体" pitchFamily="49" charset="-122"/>
                          <a:cs typeface="Times New Roman"/>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5382">
                <a:tc>
                  <a:txBody>
                    <a:bodyPr/>
                    <a:lstStyle/>
                    <a:p>
                      <a:pPr algn="just">
                        <a:spcAft>
                          <a:spcPts val="0"/>
                        </a:spcAft>
                      </a:pPr>
                      <a:r>
                        <a:rPr lang="en-US" sz="2400" b="1" kern="100" dirty="0">
                          <a:latin typeface="黑体" pitchFamily="49" charset="-122"/>
                          <a:ea typeface="黑体" pitchFamily="49" charset="-122"/>
                          <a:cs typeface="Times New Roman"/>
                        </a:rPr>
                        <a:t>1T</a:t>
                      </a:r>
                      <a:r>
                        <a:rPr lang="zh-CN" sz="2400" b="1" kern="100" dirty="0">
                          <a:latin typeface="黑体" pitchFamily="49" charset="-122"/>
                          <a:ea typeface="黑体" pitchFamily="49" charset="-122"/>
                          <a:cs typeface="Times New Roman"/>
                        </a:rPr>
                        <a:t>细胞结构与功能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b="1" kern="100" dirty="0">
                          <a:latin typeface="黑体" pitchFamily="49" charset="-122"/>
                          <a:ea typeface="黑体" pitchFamily="49" charset="-122"/>
                          <a:cs typeface="Times New Roman"/>
                        </a:rPr>
                        <a:t>1T</a:t>
                      </a:r>
                      <a:r>
                        <a:rPr lang="zh-CN" sz="2400" b="1" kern="100" dirty="0">
                          <a:latin typeface="黑体" pitchFamily="49" charset="-122"/>
                          <a:ea typeface="黑体" pitchFamily="49" charset="-122"/>
                          <a:cs typeface="Times New Roman"/>
                        </a:rPr>
                        <a:t>细胞间的信息传递</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b="1" kern="100">
                          <a:latin typeface="黑体" pitchFamily="49" charset="-122"/>
                          <a:ea typeface="黑体" pitchFamily="49" charset="-122"/>
                          <a:cs typeface="Times New Roman"/>
                        </a:rPr>
                        <a:t>1T</a:t>
                      </a:r>
                      <a:r>
                        <a:rPr lang="zh-CN" sz="2400" b="1" kern="100">
                          <a:latin typeface="黑体" pitchFamily="49" charset="-122"/>
                          <a:ea typeface="黑体" pitchFamily="49" charset="-122"/>
                          <a:cs typeface="Times New Roman"/>
                        </a:rPr>
                        <a:t>生物膜的结构与功能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7428">
                <a:tc>
                  <a:txBody>
                    <a:bodyPr/>
                    <a:lstStyle/>
                    <a:p>
                      <a:pPr algn="just">
                        <a:spcAft>
                          <a:spcPts val="0"/>
                        </a:spcAft>
                      </a:pPr>
                      <a:r>
                        <a:rPr lang="en-US" sz="2400" b="1" kern="100" dirty="0">
                          <a:latin typeface="黑体" pitchFamily="49" charset="-122"/>
                          <a:ea typeface="黑体" pitchFamily="49" charset="-122"/>
                          <a:cs typeface="Times New Roman"/>
                        </a:rPr>
                        <a:t>2T</a:t>
                      </a:r>
                      <a:r>
                        <a:rPr lang="zh-CN" sz="2400" b="1" kern="100" dirty="0">
                          <a:latin typeface="黑体" pitchFamily="49" charset="-122"/>
                          <a:ea typeface="黑体" pitchFamily="49" charset="-122"/>
                          <a:cs typeface="Times New Roman"/>
                        </a:rPr>
                        <a:t>物质跨膜运输</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b="1" kern="100" dirty="0">
                          <a:latin typeface="黑体" pitchFamily="49" charset="-122"/>
                          <a:ea typeface="黑体" pitchFamily="49" charset="-122"/>
                          <a:cs typeface="Times New Roman"/>
                        </a:rPr>
                        <a:t>2T</a:t>
                      </a:r>
                      <a:r>
                        <a:rPr lang="zh-CN" sz="2400" b="1" kern="100" dirty="0">
                          <a:latin typeface="黑体" pitchFamily="49" charset="-122"/>
                          <a:ea typeface="黑体" pitchFamily="49" charset="-122"/>
                          <a:cs typeface="Times New Roman"/>
                        </a:rPr>
                        <a:t>细胞结构与成分检测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b="1" kern="100">
                          <a:latin typeface="黑体" pitchFamily="49" charset="-122"/>
                          <a:ea typeface="黑体" pitchFamily="49" charset="-122"/>
                          <a:cs typeface="Times New Roman"/>
                        </a:rPr>
                        <a:t>2T</a:t>
                      </a:r>
                      <a:r>
                        <a:rPr lang="zh-CN" sz="2400" b="1" kern="100">
                          <a:latin typeface="黑体" pitchFamily="49" charset="-122"/>
                          <a:ea typeface="黑体" pitchFamily="49" charset="-122"/>
                          <a:cs typeface="Times New Roman"/>
                        </a:rPr>
                        <a:t>染色体成分、转录、</a:t>
                      </a:r>
                      <a:r>
                        <a:rPr lang="en-US" sz="2400" b="1" kern="100">
                          <a:latin typeface="黑体" pitchFamily="49" charset="-122"/>
                          <a:ea typeface="黑体" pitchFamily="49" charset="-122"/>
                          <a:cs typeface="Times New Roman"/>
                        </a:rPr>
                        <a:t>DNA</a:t>
                      </a:r>
                      <a:r>
                        <a:rPr lang="zh-CN" sz="2400" b="1" kern="100">
                          <a:latin typeface="黑体" pitchFamily="49" charset="-122"/>
                          <a:ea typeface="黑体" pitchFamily="49" charset="-122"/>
                          <a:cs typeface="Times New Roman"/>
                        </a:rPr>
                        <a:t>复制</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5382">
                <a:tc>
                  <a:txBody>
                    <a:bodyPr/>
                    <a:lstStyle/>
                    <a:p>
                      <a:pPr algn="just">
                        <a:spcAft>
                          <a:spcPts val="0"/>
                        </a:spcAft>
                      </a:pPr>
                      <a:r>
                        <a:rPr lang="en-US" sz="2400" b="1" kern="100" dirty="0">
                          <a:latin typeface="黑体" pitchFamily="49" charset="-122"/>
                          <a:ea typeface="黑体" pitchFamily="49" charset="-122"/>
                          <a:cs typeface="Times New Roman"/>
                        </a:rPr>
                        <a:t>3T</a:t>
                      </a:r>
                      <a:r>
                        <a:rPr lang="zh-CN" sz="2400" b="1" kern="100" dirty="0">
                          <a:latin typeface="黑体" pitchFamily="49" charset="-122"/>
                          <a:ea typeface="黑体" pitchFamily="49" charset="-122"/>
                          <a:cs typeface="Times New Roman"/>
                        </a:rPr>
                        <a:t>测定酶活性实验的方法</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b="1" kern="100" dirty="0">
                          <a:latin typeface="黑体" pitchFamily="49" charset="-122"/>
                          <a:ea typeface="黑体" pitchFamily="49" charset="-122"/>
                          <a:cs typeface="Times New Roman"/>
                        </a:rPr>
                        <a:t>3T</a:t>
                      </a:r>
                      <a:r>
                        <a:rPr lang="zh-CN" sz="2400" b="1" kern="100" dirty="0">
                          <a:latin typeface="黑体" pitchFamily="49" charset="-122"/>
                          <a:ea typeface="黑体" pitchFamily="49" charset="-122"/>
                          <a:cs typeface="Times New Roman"/>
                        </a:rPr>
                        <a:t>植物激素的作用</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b="1" kern="100">
                          <a:latin typeface="黑体" pitchFamily="49" charset="-122"/>
                          <a:ea typeface="黑体" pitchFamily="49" charset="-122"/>
                          <a:cs typeface="Times New Roman"/>
                        </a:rPr>
                        <a:t>3T</a:t>
                      </a:r>
                      <a:r>
                        <a:rPr lang="zh-CN" sz="2400" b="1" kern="100">
                          <a:latin typeface="黑体" pitchFamily="49" charset="-122"/>
                          <a:ea typeface="黑体" pitchFamily="49" charset="-122"/>
                          <a:cs typeface="Times New Roman"/>
                        </a:rPr>
                        <a:t>植物的根对离子的吸收</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8754">
                <a:tc>
                  <a:txBody>
                    <a:bodyPr/>
                    <a:lstStyle/>
                    <a:p>
                      <a:pPr algn="just">
                        <a:spcAft>
                          <a:spcPts val="0"/>
                        </a:spcAft>
                      </a:pPr>
                      <a:r>
                        <a:rPr lang="en-US" sz="2400" b="1" kern="100">
                          <a:latin typeface="黑体" pitchFamily="49" charset="-122"/>
                          <a:ea typeface="黑体" pitchFamily="49" charset="-122"/>
                          <a:cs typeface="Times New Roman"/>
                        </a:rPr>
                        <a:t>4T</a:t>
                      </a:r>
                      <a:r>
                        <a:rPr lang="zh-CN" sz="2400" b="1" kern="100">
                          <a:latin typeface="黑体" pitchFamily="49" charset="-122"/>
                          <a:ea typeface="黑体" pitchFamily="49" charset="-122"/>
                          <a:cs typeface="Times New Roman"/>
                        </a:rPr>
                        <a:t>兴奋的产生与传递</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b="1" kern="100" dirty="0">
                          <a:latin typeface="黑体" pitchFamily="49" charset="-122"/>
                          <a:ea typeface="黑体" pitchFamily="49" charset="-122"/>
                          <a:cs typeface="Times New Roman"/>
                        </a:rPr>
                        <a:t>4T</a:t>
                      </a:r>
                      <a:r>
                        <a:rPr lang="zh-CN" sz="2400" b="1" kern="100" dirty="0" smtClean="0">
                          <a:latin typeface="黑体" pitchFamily="49" charset="-122"/>
                          <a:ea typeface="黑体" pitchFamily="49" charset="-122"/>
                          <a:cs typeface="Times New Roman"/>
                        </a:rPr>
                        <a:t>胰岛素</a:t>
                      </a:r>
                      <a:r>
                        <a:rPr lang="zh-CN" altLang="en-US" sz="2400" b="1" kern="100" dirty="0" smtClean="0">
                          <a:latin typeface="黑体" pitchFamily="49" charset="-122"/>
                          <a:ea typeface="黑体" pitchFamily="49" charset="-122"/>
                          <a:cs typeface="Times New Roman"/>
                        </a:rPr>
                        <a:t>、</a:t>
                      </a:r>
                      <a:r>
                        <a:rPr lang="zh-CN" sz="2400" b="1" kern="100" dirty="0" smtClean="0">
                          <a:latin typeface="黑体" pitchFamily="49" charset="-122"/>
                          <a:ea typeface="黑体" pitchFamily="49" charset="-122"/>
                          <a:cs typeface="Times New Roman"/>
                        </a:rPr>
                        <a:t>乙酰胆碱</a:t>
                      </a:r>
                      <a:r>
                        <a:rPr lang="zh-CN" altLang="en-US" sz="2400" b="1" kern="100" dirty="0" smtClean="0">
                          <a:latin typeface="黑体" pitchFamily="49" charset="-122"/>
                          <a:ea typeface="黑体" pitchFamily="49" charset="-122"/>
                          <a:cs typeface="Times New Roman"/>
                        </a:rPr>
                        <a:t>、</a:t>
                      </a:r>
                      <a:r>
                        <a:rPr lang="zh-CN" sz="2400" b="1" kern="100" dirty="0" smtClean="0">
                          <a:latin typeface="黑体" pitchFamily="49" charset="-122"/>
                          <a:ea typeface="黑体" pitchFamily="49" charset="-122"/>
                          <a:cs typeface="Times New Roman"/>
                        </a:rPr>
                        <a:t>过敏反应</a:t>
                      </a:r>
                      <a:r>
                        <a:rPr lang="zh-CN" altLang="en-US" sz="2400" b="1" kern="100" dirty="0" smtClean="0">
                          <a:latin typeface="黑体" pitchFamily="49" charset="-122"/>
                          <a:ea typeface="黑体" pitchFamily="49" charset="-122"/>
                          <a:cs typeface="Times New Roman"/>
                        </a:rPr>
                        <a:t>、</a:t>
                      </a:r>
                      <a:r>
                        <a:rPr lang="zh-CN" sz="2400" b="1" kern="100" dirty="0" smtClean="0">
                          <a:latin typeface="黑体" pitchFamily="49" charset="-122"/>
                          <a:ea typeface="黑体" pitchFamily="49" charset="-122"/>
                          <a:cs typeface="Times New Roman"/>
                        </a:rPr>
                        <a:t>呼吸</a:t>
                      </a:r>
                      <a:r>
                        <a:rPr lang="zh-CN" sz="2400" b="1" kern="100" dirty="0">
                          <a:latin typeface="黑体" pitchFamily="49" charset="-122"/>
                          <a:ea typeface="黑体" pitchFamily="49" charset="-122"/>
                          <a:cs typeface="Times New Roman"/>
                        </a:rPr>
                        <a:t>抑制</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b="1" kern="100">
                          <a:latin typeface="黑体" pitchFamily="49" charset="-122"/>
                          <a:ea typeface="黑体" pitchFamily="49" charset="-122"/>
                          <a:cs typeface="Times New Roman"/>
                        </a:rPr>
                        <a:t>4T</a:t>
                      </a:r>
                      <a:r>
                        <a:rPr lang="zh-CN" sz="2400" b="1" kern="100">
                          <a:latin typeface="黑体" pitchFamily="49" charset="-122"/>
                          <a:ea typeface="黑体" pitchFamily="49" charset="-122"/>
                          <a:cs typeface="Times New Roman"/>
                        </a:rPr>
                        <a:t>细胞增殖实验变量、对照设计</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5382">
                <a:tc>
                  <a:txBody>
                    <a:bodyPr/>
                    <a:lstStyle/>
                    <a:p>
                      <a:pPr algn="just">
                        <a:spcAft>
                          <a:spcPts val="0"/>
                        </a:spcAft>
                      </a:pPr>
                      <a:r>
                        <a:rPr lang="en-US" sz="2400" b="1" kern="100">
                          <a:latin typeface="黑体" pitchFamily="49" charset="-122"/>
                          <a:ea typeface="黑体" pitchFamily="49" charset="-122"/>
                          <a:cs typeface="Times New Roman"/>
                        </a:rPr>
                        <a:t>5T</a:t>
                      </a:r>
                      <a:r>
                        <a:rPr lang="zh-CN" sz="2400" b="1" kern="100">
                          <a:latin typeface="黑体" pitchFamily="49" charset="-122"/>
                          <a:ea typeface="黑体" pitchFamily="49" charset="-122"/>
                          <a:cs typeface="Times New Roman"/>
                        </a:rPr>
                        <a:t>生态系统的功能及稳定性</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b="1" kern="100" dirty="0">
                          <a:latin typeface="黑体" pitchFamily="49" charset="-122"/>
                          <a:ea typeface="黑体" pitchFamily="49" charset="-122"/>
                          <a:cs typeface="Times New Roman"/>
                        </a:rPr>
                        <a:t>5T</a:t>
                      </a:r>
                      <a:r>
                        <a:rPr lang="zh-CN" sz="2400" b="1" kern="100" dirty="0">
                          <a:latin typeface="黑体" pitchFamily="49" charset="-122"/>
                          <a:ea typeface="黑体" pitchFamily="49" charset="-122"/>
                          <a:cs typeface="Times New Roman"/>
                        </a:rPr>
                        <a:t>种群的</a:t>
                      </a:r>
                      <a:r>
                        <a:rPr lang="en-US" sz="2400" b="1" kern="100" dirty="0">
                          <a:latin typeface="黑体" pitchFamily="49" charset="-122"/>
                          <a:ea typeface="黑体" pitchFamily="49" charset="-122"/>
                          <a:cs typeface="Times New Roman"/>
                        </a:rPr>
                        <a:t>S</a:t>
                      </a:r>
                      <a:r>
                        <a:rPr lang="zh-CN" sz="2400" b="1" kern="100" dirty="0">
                          <a:latin typeface="黑体" pitchFamily="49" charset="-122"/>
                          <a:ea typeface="黑体" pitchFamily="49" charset="-122"/>
                          <a:cs typeface="Times New Roman"/>
                        </a:rPr>
                        <a:t>型增长与应用</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b="1" kern="100" dirty="0">
                          <a:latin typeface="黑体" pitchFamily="49" charset="-122"/>
                          <a:ea typeface="黑体" pitchFamily="49" charset="-122"/>
                          <a:cs typeface="Times New Roman"/>
                        </a:rPr>
                        <a:t>5T</a:t>
                      </a:r>
                      <a:r>
                        <a:rPr lang="zh-CN" sz="2400" b="1" kern="100" dirty="0">
                          <a:latin typeface="黑体" pitchFamily="49" charset="-122"/>
                          <a:ea typeface="黑体" pitchFamily="49" charset="-122"/>
                          <a:cs typeface="Times New Roman"/>
                        </a:rPr>
                        <a:t>种群的</a:t>
                      </a:r>
                      <a:r>
                        <a:rPr lang="en-US" sz="2400" b="1" kern="100" dirty="0">
                          <a:latin typeface="黑体" pitchFamily="49" charset="-122"/>
                          <a:ea typeface="黑体" pitchFamily="49" charset="-122"/>
                          <a:cs typeface="Times New Roman"/>
                        </a:rPr>
                        <a:t>S</a:t>
                      </a:r>
                      <a:r>
                        <a:rPr lang="zh-CN" sz="2400" b="1" kern="100" dirty="0">
                          <a:latin typeface="黑体" pitchFamily="49" charset="-122"/>
                          <a:ea typeface="黑体" pitchFamily="49" charset="-122"/>
                          <a:cs typeface="Times New Roman"/>
                        </a:rPr>
                        <a:t>型增长与应用</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8754">
                <a:tc>
                  <a:txBody>
                    <a:bodyPr/>
                    <a:lstStyle/>
                    <a:p>
                      <a:pPr algn="just">
                        <a:spcAft>
                          <a:spcPts val="0"/>
                        </a:spcAft>
                      </a:pPr>
                      <a:r>
                        <a:rPr lang="en-US" sz="2400" b="1" kern="100">
                          <a:latin typeface="黑体" pitchFamily="49" charset="-122"/>
                          <a:ea typeface="黑体" pitchFamily="49" charset="-122"/>
                          <a:cs typeface="Times New Roman"/>
                        </a:rPr>
                        <a:t>6T</a:t>
                      </a:r>
                      <a:r>
                        <a:rPr lang="zh-CN" sz="2400" b="1" kern="100">
                          <a:latin typeface="黑体" pitchFamily="49" charset="-122"/>
                          <a:ea typeface="黑体" pitchFamily="49" charset="-122"/>
                          <a:cs typeface="Times New Roman"/>
                        </a:rPr>
                        <a:t>发病率与基因频率计算</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b="1" kern="100" dirty="0">
                          <a:latin typeface="黑体" pitchFamily="49" charset="-122"/>
                          <a:ea typeface="黑体" pitchFamily="49" charset="-122"/>
                          <a:cs typeface="Times New Roman"/>
                        </a:rPr>
                        <a:t>6T</a:t>
                      </a:r>
                      <a:r>
                        <a:rPr lang="zh-CN" sz="2400" b="1" kern="100" dirty="0">
                          <a:latin typeface="黑体" pitchFamily="49" charset="-122"/>
                          <a:ea typeface="黑体" pitchFamily="49" charset="-122"/>
                          <a:cs typeface="Times New Roman"/>
                        </a:rPr>
                        <a:t>基因自由组合与伴性遗传</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b="1" kern="100" dirty="0">
                          <a:latin typeface="黑体" pitchFamily="49" charset="-122"/>
                          <a:ea typeface="黑体" pitchFamily="49" charset="-122"/>
                          <a:cs typeface="Times New Roman"/>
                        </a:rPr>
                        <a:t>6T</a:t>
                      </a:r>
                      <a:r>
                        <a:rPr lang="zh-CN" sz="2400" b="1" kern="100" dirty="0">
                          <a:latin typeface="黑体" pitchFamily="49" charset="-122"/>
                          <a:ea typeface="黑体" pitchFamily="49" charset="-122"/>
                          <a:cs typeface="Times New Roman"/>
                        </a:rPr>
                        <a:t>实验设计分组、细菌转化实验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5382">
                <a:tc>
                  <a:txBody>
                    <a:bodyPr/>
                    <a:lstStyle/>
                    <a:p>
                      <a:pPr algn="just">
                        <a:spcAft>
                          <a:spcPts val="0"/>
                        </a:spcAft>
                      </a:pPr>
                      <a:r>
                        <a:rPr lang="zh-CN" sz="2400" b="1" kern="100">
                          <a:latin typeface="黑体" pitchFamily="49" charset="-122"/>
                          <a:ea typeface="黑体" pitchFamily="49" charset="-122"/>
                          <a:cs typeface="Times New Roman"/>
                        </a:rPr>
                        <a:t>共计</a:t>
                      </a:r>
                      <a:r>
                        <a:rPr lang="en-US" sz="2400" b="1" kern="100">
                          <a:latin typeface="黑体" pitchFamily="49" charset="-122"/>
                          <a:ea typeface="黑体" pitchFamily="49" charset="-122"/>
                          <a:cs typeface="Times New Roman"/>
                        </a:rPr>
                        <a:t>36</a:t>
                      </a:r>
                      <a:r>
                        <a:rPr lang="zh-CN" sz="2400" b="1" kern="10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2400" b="1" kern="100" dirty="0">
                          <a:latin typeface="黑体" pitchFamily="49" charset="-122"/>
                          <a:ea typeface="黑体" pitchFamily="49" charset="-122"/>
                          <a:cs typeface="Times New Roman"/>
                        </a:rPr>
                        <a:t>共计</a:t>
                      </a:r>
                      <a:r>
                        <a:rPr lang="en-US" sz="2400" b="1" kern="100" dirty="0">
                          <a:latin typeface="黑体" pitchFamily="49" charset="-122"/>
                          <a:ea typeface="黑体" pitchFamily="49" charset="-122"/>
                          <a:cs typeface="Times New Roman"/>
                        </a:rPr>
                        <a:t>36</a:t>
                      </a:r>
                      <a:r>
                        <a:rPr lang="zh-CN" sz="2400" b="1" kern="100" dirty="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2400" b="1" kern="100" dirty="0">
                          <a:latin typeface="黑体" pitchFamily="49" charset="-122"/>
                          <a:ea typeface="黑体" pitchFamily="49" charset="-122"/>
                          <a:cs typeface="Times New Roman"/>
                        </a:rPr>
                        <a:t>共计</a:t>
                      </a:r>
                      <a:r>
                        <a:rPr lang="en-US" sz="2400" b="1" kern="100" dirty="0">
                          <a:latin typeface="黑体" pitchFamily="49" charset="-122"/>
                          <a:ea typeface="黑体" pitchFamily="49" charset="-122"/>
                          <a:cs typeface="Times New Roman"/>
                        </a:rPr>
                        <a:t>36</a:t>
                      </a:r>
                      <a:r>
                        <a:rPr lang="zh-CN" sz="2400" b="1" kern="100" dirty="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3116435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1"/>
          <p:cNvSpPr>
            <a:spLocks noChangeArrowheads="1"/>
          </p:cNvSpPr>
          <p:nvPr/>
        </p:nvSpPr>
        <p:spPr bwMode="auto">
          <a:xfrm>
            <a:off x="335360" y="260648"/>
            <a:ext cx="1116124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32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3</a:t>
            </a:r>
            <a:r>
              <a:rPr kumimoji="0" lang="zh-CN" altLang="en-US" sz="32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、生物个别题目的某些考点有点“偏、怪”，注重了边缘知识的考查。</a:t>
            </a:r>
            <a:endParaRPr kumimoji="0" lang="zh-CN" altLang="en-US" sz="3200" b="0" i="0" u="none" strike="noStrike" cap="none" normalizeH="0" baseline="0" dirty="0" smtClean="0">
              <a:ln>
                <a:noFill/>
              </a:ln>
              <a:solidFill>
                <a:srgbClr val="FF0000"/>
              </a:solidFill>
              <a:effectLst/>
              <a:latin typeface="黑体" pitchFamily="49" charset="-122"/>
              <a:ea typeface="黑体" pitchFamily="49" charset="-122"/>
              <a:cs typeface="宋体" pitchFamily="2" charset="-122"/>
            </a:endParaRPr>
          </a:p>
        </p:txBody>
      </p:sp>
      <p:graphicFrame>
        <p:nvGraphicFramePr>
          <p:cNvPr id="3" name="表格 2"/>
          <p:cNvGraphicFramePr>
            <a:graphicFrameLocks noGrp="1"/>
          </p:cNvGraphicFramePr>
          <p:nvPr/>
        </p:nvGraphicFramePr>
        <p:xfrm>
          <a:off x="263352" y="1844824"/>
          <a:ext cx="11593288" cy="3413760"/>
        </p:xfrm>
        <a:graphic>
          <a:graphicData uri="http://schemas.openxmlformats.org/drawingml/2006/table">
            <a:tbl>
              <a:tblPr/>
              <a:tblGrid>
                <a:gridCol w="2952328"/>
                <a:gridCol w="3857254"/>
                <a:gridCol w="4783706"/>
              </a:tblGrid>
              <a:tr h="0">
                <a:tc>
                  <a:txBody>
                    <a:bodyPr/>
                    <a:lstStyle/>
                    <a:p>
                      <a:pPr algn="ctr">
                        <a:spcAft>
                          <a:spcPts val="0"/>
                        </a:spcAft>
                      </a:pPr>
                      <a:r>
                        <a:rPr lang="en-US" sz="2800" b="1" kern="100" dirty="0">
                          <a:latin typeface="黑体" pitchFamily="49" charset="-122"/>
                          <a:ea typeface="黑体" pitchFamily="49" charset="-122"/>
                          <a:cs typeface="Times New Roman"/>
                        </a:rPr>
                        <a:t>2016</a:t>
                      </a:r>
                      <a:r>
                        <a:rPr lang="zh-CN" sz="2800" b="1" kern="100" dirty="0">
                          <a:latin typeface="黑体" pitchFamily="49" charset="-122"/>
                          <a:ea typeface="黑体" pitchFamily="49" charset="-122"/>
                          <a:cs typeface="Times New Roman"/>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b="1" kern="100" dirty="0">
                          <a:latin typeface="黑体" pitchFamily="49" charset="-122"/>
                          <a:ea typeface="黑体" pitchFamily="49" charset="-122"/>
                          <a:cs typeface="Times New Roman"/>
                        </a:rPr>
                        <a:t>2017</a:t>
                      </a:r>
                      <a:r>
                        <a:rPr lang="zh-CN" sz="2800" b="1" kern="100" dirty="0">
                          <a:latin typeface="黑体" pitchFamily="49" charset="-122"/>
                          <a:ea typeface="黑体" pitchFamily="49" charset="-122"/>
                          <a:cs typeface="Times New Roman"/>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b="1" kern="100">
                          <a:latin typeface="黑体" pitchFamily="49" charset="-122"/>
                          <a:ea typeface="黑体" pitchFamily="49" charset="-122"/>
                          <a:cs typeface="Times New Roman"/>
                        </a:rPr>
                        <a:t>2018</a:t>
                      </a:r>
                      <a:r>
                        <a:rPr lang="zh-CN" sz="2800" b="1" kern="100">
                          <a:latin typeface="黑体" pitchFamily="49" charset="-122"/>
                          <a:ea typeface="黑体" pitchFamily="49" charset="-122"/>
                          <a:cs typeface="Times New Roman"/>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spcAft>
                          <a:spcPts val="0"/>
                        </a:spcAft>
                      </a:pPr>
                      <a:r>
                        <a:rPr lang="en-US" sz="2800" b="1" kern="100" dirty="0">
                          <a:latin typeface="黑体" pitchFamily="49" charset="-122"/>
                          <a:ea typeface="黑体" pitchFamily="49" charset="-122"/>
                          <a:cs typeface="Times New Roman"/>
                        </a:rPr>
                        <a:t>2T</a:t>
                      </a:r>
                      <a:r>
                        <a:rPr lang="zh-CN" sz="2800" b="1" kern="100" dirty="0">
                          <a:latin typeface="黑体" pitchFamily="49" charset="-122"/>
                          <a:ea typeface="黑体" pitchFamily="49" charset="-122"/>
                          <a:cs typeface="Times New Roman"/>
                        </a:rPr>
                        <a:t>中“离子泵”</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kern="100">
                          <a:latin typeface="黑体" pitchFamily="49" charset="-122"/>
                          <a:ea typeface="黑体" pitchFamily="49" charset="-122"/>
                          <a:cs typeface="Times New Roman"/>
                        </a:rPr>
                        <a:t>2T</a:t>
                      </a:r>
                      <a:r>
                        <a:rPr lang="zh-CN" sz="2800" b="1" kern="100">
                          <a:latin typeface="黑体" pitchFamily="49" charset="-122"/>
                          <a:ea typeface="黑体" pitchFamily="49" charset="-122"/>
                          <a:cs typeface="Times New Roman"/>
                        </a:rPr>
                        <a:t>中“台盼蓝”</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kern="100">
                          <a:latin typeface="黑体" pitchFamily="49" charset="-122"/>
                          <a:ea typeface="黑体" pitchFamily="49" charset="-122"/>
                          <a:cs typeface="Times New Roman"/>
                        </a:rPr>
                        <a:t>2T</a:t>
                      </a:r>
                      <a:r>
                        <a:rPr lang="zh-CN" sz="2800" b="1" kern="100">
                          <a:latin typeface="黑体" pitchFamily="49" charset="-122"/>
                          <a:ea typeface="黑体" pitchFamily="49" charset="-122"/>
                          <a:cs typeface="Times New Roman"/>
                        </a:rPr>
                        <a:t>中“</a:t>
                      </a:r>
                      <a:r>
                        <a:rPr lang="en-US" sz="2800" b="1" kern="100">
                          <a:latin typeface="黑体" pitchFamily="49" charset="-122"/>
                          <a:ea typeface="黑体" pitchFamily="49" charset="-122"/>
                          <a:cs typeface="Times New Roman"/>
                        </a:rPr>
                        <a:t>DNA-</a:t>
                      </a:r>
                      <a:r>
                        <a:rPr lang="zh-CN" sz="2800" b="1" kern="100">
                          <a:latin typeface="黑体" pitchFamily="49" charset="-122"/>
                          <a:ea typeface="黑体" pitchFamily="49" charset="-122"/>
                          <a:cs typeface="Times New Roman"/>
                        </a:rPr>
                        <a:t>蛋白质复合物”</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rowSpan="2">
                  <a:txBody>
                    <a:bodyPr/>
                    <a:lstStyle/>
                    <a:p>
                      <a:pPr algn="just">
                        <a:spcAft>
                          <a:spcPts val="0"/>
                        </a:spcAft>
                      </a:pPr>
                      <a:r>
                        <a:rPr lang="en-US" sz="2800" b="1" kern="100" dirty="0">
                          <a:latin typeface="黑体" pitchFamily="49" charset="-122"/>
                          <a:ea typeface="黑体" pitchFamily="49" charset="-122"/>
                          <a:cs typeface="Times New Roman"/>
                        </a:rPr>
                        <a:t>3T</a:t>
                      </a:r>
                      <a:r>
                        <a:rPr lang="zh-CN" sz="2800" b="1" kern="100" dirty="0">
                          <a:latin typeface="黑体" pitchFamily="49" charset="-122"/>
                          <a:ea typeface="黑体" pitchFamily="49" charset="-122"/>
                          <a:cs typeface="Times New Roman"/>
                        </a:rPr>
                        <a:t>中“已预保温”</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kern="100">
                          <a:latin typeface="黑体" pitchFamily="49" charset="-122"/>
                          <a:ea typeface="黑体" pitchFamily="49" charset="-122"/>
                          <a:cs typeface="Times New Roman"/>
                        </a:rPr>
                        <a:t>31T</a:t>
                      </a:r>
                      <a:r>
                        <a:rPr lang="zh-CN" sz="2800" b="1" kern="100">
                          <a:latin typeface="黑体" pitchFamily="49" charset="-122"/>
                          <a:ea typeface="黑体" pitchFamily="49" charset="-122"/>
                          <a:cs typeface="Times New Roman"/>
                        </a:rPr>
                        <a:t>中“胶体渗透压、晶体渗透压”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en-US" sz="2800" b="1" kern="100">
                          <a:latin typeface="黑体" pitchFamily="49" charset="-122"/>
                          <a:ea typeface="黑体" pitchFamily="49" charset="-122"/>
                          <a:cs typeface="Times New Roman"/>
                        </a:rPr>
                        <a:t>6T</a:t>
                      </a:r>
                      <a:r>
                        <a:rPr lang="zh-CN" sz="2800" b="1" kern="100">
                          <a:latin typeface="黑体" pitchFamily="49" charset="-122"/>
                          <a:ea typeface="黑体" pitchFamily="49" charset="-122"/>
                          <a:cs typeface="Times New Roman"/>
                        </a:rPr>
                        <a:t>中“突变体</a:t>
                      </a:r>
                      <a:r>
                        <a:rPr lang="en-US" sz="2800" b="1" kern="100">
                          <a:latin typeface="黑体" pitchFamily="49" charset="-122"/>
                          <a:ea typeface="黑体" pitchFamily="49" charset="-122"/>
                          <a:cs typeface="Times New Roman"/>
                        </a:rPr>
                        <a:t>M</a:t>
                      </a:r>
                      <a:r>
                        <a:rPr lang="zh-CN" sz="2800" b="1" kern="100">
                          <a:latin typeface="黑体" pitchFamily="49" charset="-122"/>
                          <a:ea typeface="黑体" pitchFamily="49" charset="-122"/>
                          <a:cs typeface="Times New Roman"/>
                        </a:rPr>
                        <a:t>和</a:t>
                      </a:r>
                      <a:r>
                        <a:rPr lang="en-US" sz="2800" b="1" kern="100">
                          <a:latin typeface="黑体" pitchFamily="49" charset="-122"/>
                          <a:ea typeface="黑体" pitchFamily="49" charset="-122"/>
                          <a:cs typeface="Times New Roman"/>
                        </a:rPr>
                        <a:t>N</a:t>
                      </a:r>
                      <a:r>
                        <a:rPr lang="zh-CN" sz="2800" b="1" kern="100">
                          <a:latin typeface="黑体" pitchFamily="49" charset="-122"/>
                          <a:ea typeface="黑体" pitchFamily="49" charset="-122"/>
                          <a:cs typeface="Times New Roman"/>
                        </a:rPr>
                        <a:t>”</a:t>
                      </a:r>
                      <a:r>
                        <a:rPr lang="en-US" sz="2800" b="1" kern="100">
                          <a:latin typeface="黑体" pitchFamily="49" charset="-122"/>
                          <a:ea typeface="黑体" pitchFamily="49" charset="-122"/>
                          <a:cs typeface="Times New Roman"/>
                        </a:rPr>
                        <a:t>,</a:t>
                      </a:r>
                      <a:r>
                        <a:rPr lang="zh-CN" sz="2800" b="1" kern="100">
                          <a:latin typeface="黑体" pitchFamily="49" charset="-122"/>
                          <a:ea typeface="黑体" pitchFamily="49" charset="-122"/>
                          <a:cs typeface="Times New Roman"/>
                        </a:rPr>
                        <a:t>题目文字多条件多，设计了</a:t>
                      </a:r>
                      <a:r>
                        <a:rPr lang="en-US" sz="2800" b="1" kern="100">
                          <a:latin typeface="黑体" pitchFamily="49" charset="-122"/>
                          <a:ea typeface="黑体" pitchFamily="49" charset="-122"/>
                          <a:cs typeface="Times New Roman"/>
                        </a:rPr>
                        <a:t>5</a:t>
                      </a:r>
                      <a:r>
                        <a:rPr lang="zh-CN" sz="2800" b="1" kern="100">
                          <a:latin typeface="黑体" pitchFamily="49" charset="-122"/>
                          <a:ea typeface="黑体" pitchFamily="49" charset="-122"/>
                          <a:cs typeface="Times New Roman"/>
                        </a:rPr>
                        <a:t>组实验。</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xBody>
                    <a:bodyPr/>
                    <a:lstStyle/>
                    <a:p>
                      <a:endParaRPr lang="zh-CN" altLang="en-US"/>
                    </a:p>
                  </a:txBody>
                  <a:tcPr/>
                </a:tc>
                <a:tc rowSpan="2">
                  <a:txBody>
                    <a:bodyPr/>
                    <a:lstStyle/>
                    <a:p>
                      <a:pPr algn="just">
                        <a:spcAft>
                          <a:spcPts val="0"/>
                        </a:spcAft>
                      </a:pPr>
                      <a:r>
                        <a:rPr lang="en-US" sz="2800" b="1" kern="100">
                          <a:latin typeface="黑体" pitchFamily="49" charset="-122"/>
                          <a:ea typeface="黑体" pitchFamily="49" charset="-122"/>
                          <a:cs typeface="Times New Roman"/>
                        </a:rPr>
                        <a:t>32T</a:t>
                      </a:r>
                      <a:r>
                        <a:rPr lang="zh-CN" sz="2800" b="1" kern="100">
                          <a:latin typeface="黑体" pitchFamily="49" charset="-122"/>
                          <a:ea typeface="黑体" pitchFamily="49" charset="-122"/>
                          <a:cs typeface="Times New Roman"/>
                        </a:rPr>
                        <a:t>中“从性遗传”、 “</a:t>
                      </a:r>
                      <a:r>
                        <a:rPr lang="en-US" sz="2800" b="1" kern="100">
                          <a:latin typeface="黑体" pitchFamily="49" charset="-122"/>
                          <a:ea typeface="黑体" pitchFamily="49" charset="-122"/>
                          <a:cs typeface="Times New Roman"/>
                        </a:rPr>
                        <a:t>X</a:t>
                      </a:r>
                      <a:r>
                        <a:rPr lang="zh-CN" sz="2800" b="1" kern="100">
                          <a:latin typeface="黑体" pitchFamily="49" charset="-122"/>
                          <a:ea typeface="黑体" pitchFamily="49" charset="-122"/>
                          <a:cs typeface="Times New Roman"/>
                        </a:rPr>
                        <a:t>和</a:t>
                      </a:r>
                      <a:r>
                        <a:rPr lang="en-US" sz="2800" b="1" kern="100">
                          <a:latin typeface="黑体" pitchFamily="49" charset="-122"/>
                          <a:ea typeface="黑体" pitchFamily="49" charset="-122"/>
                          <a:cs typeface="Times New Roman"/>
                        </a:rPr>
                        <a:t>Y</a:t>
                      </a:r>
                      <a:r>
                        <a:rPr lang="zh-CN" sz="2800" b="1" kern="100">
                          <a:latin typeface="黑体" pitchFamily="49" charset="-122"/>
                          <a:ea typeface="黑体" pitchFamily="49" charset="-122"/>
                          <a:cs typeface="Times New Roman"/>
                        </a:rPr>
                        <a:t>染色体的同源区”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r>
              <a:tr h="0">
                <a:tc>
                  <a:txBody>
                    <a:bodyPr/>
                    <a:lstStyle/>
                    <a:p>
                      <a:pPr algn="just">
                        <a:spcAft>
                          <a:spcPts val="0"/>
                        </a:spcAft>
                      </a:pPr>
                      <a:r>
                        <a:rPr lang="en-US" sz="2800" b="1" kern="100" dirty="0">
                          <a:latin typeface="黑体" pitchFamily="49" charset="-122"/>
                          <a:ea typeface="黑体" pitchFamily="49" charset="-122"/>
                          <a:cs typeface="Times New Roman"/>
                        </a:rPr>
                        <a:t>29T</a:t>
                      </a:r>
                      <a:r>
                        <a:rPr lang="zh-CN" sz="2800" b="1" kern="100" dirty="0">
                          <a:latin typeface="黑体" pitchFamily="49" charset="-122"/>
                          <a:ea typeface="黑体" pitchFamily="49" charset="-122"/>
                          <a:cs typeface="Times New Roman"/>
                        </a:rPr>
                        <a:t>中“</a:t>
                      </a:r>
                      <a:r>
                        <a:rPr lang="en-US" sz="2800" b="1" kern="100" dirty="0" err="1">
                          <a:latin typeface="黑体" pitchFamily="49" charset="-122"/>
                          <a:ea typeface="黑体" pitchFamily="49" charset="-122"/>
                          <a:cs typeface="Times New Roman"/>
                        </a:rPr>
                        <a:t>dATP</a:t>
                      </a:r>
                      <a:r>
                        <a:rPr lang="zh-CN" sz="2800" b="1" kern="100" dirty="0">
                          <a:latin typeface="黑体" pitchFamily="49" charset="-122"/>
                          <a:ea typeface="黑体" pitchFamily="49" charset="-122"/>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just">
                        <a:spcAft>
                          <a:spcPts val="0"/>
                        </a:spcAft>
                      </a:pPr>
                      <a:r>
                        <a:rPr lang="en-US" sz="2800" b="1" kern="100">
                          <a:latin typeface="黑体" pitchFamily="49" charset="-122"/>
                          <a:ea typeface="黑体" pitchFamily="49" charset="-122"/>
                          <a:cs typeface="Times New Roman"/>
                        </a:rPr>
                        <a:t>29T</a:t>
                      </a:r>
                      <a:r>
                        <a:rPr lang="zh-CN" sz="2800" b="1" kern="100">
                          <a:latin typeface="黑体" pitchFamily="49" charset="-122"/>
                          <a:ea typeface="黑体" pitchFamily="49" charset="-122"/>
                          <a:cs typeface="Times New Roman"/>
                        </a:rPr>
                        <a:t>中“收割理论”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spcAft>
                          <a:spcPts val="0"/>
                        </a:spcAft>
                      </a:pPr>
                      <a:r>
                        <a:rPr lang="en-US" sz="2800" b="1" kern="100" dirty="0">
                          <a:latin typeface="黑体" pitchFamily="49" charset="-122"/>
                          <a:ea typeface="黑体" pitchFamily="49" charset="-122"/>
                          <a:cs typeface="Times New Roman"/>
                        </a:rPr>
                        <a:t>31T</a:t>
                      </a:r>
                      <a:r>
                        <a:rPr lang="zh-CN" sz="2800" b="1" kern="100" dirty="0">
                          <a:latin typeface="黑体" pitchFamily="49" charset="-122"/>
                          <a:ea typeface="黑体" pitchFamily="49" charset="-122"/>
                          <a:cs typeface="Times New Roman"/>
                        </a:rPr>
                        <a:t>中“疫苗”</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2800" b="1" kern="100" dirty="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kern="100" dirty="0">
                          <a:latin typeface="黑体" pitchFamily="49" charset="-122"/>
                          <a:ea typeface="黑体" pitchFamily="49" charset="-122"/>
                          <a:cs typeface="Times New Roman"/>
                        </a:rPr>
                        <a:t>31T</a:t>
                      </a:r>
                      <a:r>
                        <a:rPr lang="zh-CN" sz="2800" b="1" kern="100" dirty="0">
                          <a:latin typeface="黑体" pitchFamily="49" charset="-122"/>
                          <a:ea typeface="黑体" pitchFamily="49" charset="-122"/>
                          <a:cs typeface="Times New Roman"/>
                        </a:rPr>
                        <a:t>中“耳缘静脉注射、斐林试剂做尿糖定性实验”</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3116435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1"/>
          <p:cNvSpPr>
            <a:spLocks noChangeArrowheads="1"/>
          </p:cNvSpPr>
          <p:nvPr/>
        </p:nvSpPr>
        <p:spPr bwMode="auto">
          <a:xfrm>
            <a:off x="0" y="260648"/>
            <a:ext cx="11928648"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32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4</a:t>
            </a:r>
            <a:r>
              <a:rPr kumimoji="0" lang="zh-CN" altLang="en-US" sz="32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、注重教材中阅读材料的考查，以及课后习题和思考题的考查。</a:t>
            </a:r>
            <a:endParaRPr kumimoji="0" lang="zh-CN" altLang="en-US" sz="3200" b="0" i="0" u="none" strike="noStrike" cap="none" normalizeH="0" baseline="0" dirty="0" smtClean="0">
              <a:ln>
                <a:noFill/>
              </a:ln>
              <a:solidFill>
                <a:srgbClr val="FF0000"/>
              </a:solidFill>
              <a:effectLst/>
              <a:latin typeface="黑体" pitchFamily="49" charset="-122"/>
              <a:ea typeface="黑体" pitchFamily="49" charset="-122"/>
              <a:cs typeface="宋体" pitchFamily="2" charset="-122"/>
            </a:endParaRPr>
          </a:p>
        </p:txBody>
      </p:sp>
      <p:graphicFrame>
        <p:nvGraphicFramePr>
          <p:cNvPr id="4" name="表格 3"/>
          <p:cNvGraphicFramePr>
            <a:graphicFrameLocks noGrp="1"/>
          </p:cNvGraphicFramePr>
          <p:nvPr/>
        </p:nvGraphicFramePr>
        <p:xfrm>
          <a:off x="263352" y="1672572"/>
          <a:ext cx="11521280" cy="2843236"/>
        </p:xfrm>
        <a:graphic>
          <a:graphicData uri="http://schemas.openxmlformats.org/drawingml/2006/table">
            <a:tbl>
              <a:tblPr/>
              <a:tblGrid>
                <a:gridCol w="3049151"/>
                <a:gridCol w="3158050"/>
                <a:gridCol w="5314079"/>
              </a:tblGrid>
              <a:tr h="676308">
                <a:tc>
                  <a:txBody>
                    <a:bodyPr/>
                    <a:lstStyle/>
                    <a:p>
                      <a:pPr algn="ctr">
                        <a:spcAft>
                          <a:spcPts val="0"/>
                        </a:spcAft>
                      </a:pPr>
                      <a:r>
                        <a:rPr lang="en-US" sz="2800" b="1" kern="100" dirty="0">
                          <a:latin typeface="黑体" pitchFamily="49" charset="-122"/>
                          <a:ea typeface="黑体" pitchFamily="49" charset="-122"/>
                          <a:cs typeface="Times New Roman"/>
                        </a:rPr>
                        <a:t>2016</a:t>
                      </a:r>
                      <a:r>
                        <a:rPr lang="zh-CN" sz="2800" b="1" kern="100" dirty="0">
                          <a:latin typeface="黑体" pitchFamily="49" charset="-122"/>
                          <a:ea typeface="黑体" pitchFamily="49" charset="-122"/>
                          <a:cs typeface="Times New Roman"/>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b="1" kern="100" dirty="0">
                          <a:latin typeface="黑体" pitchFamily="49" charset="-122"/>
                          <a:ea typeface="黑体" pitchFamily="49" charset="-122"/>
                          <a:cs typeface="Times New Roman"/>
                        </a:rPr>
                        <a:t>2017</a:t>
                      </a:r>
                      <a:r>
                        <a:rPr lang="zh-CN" sz="2800" b="1" kern="100" dirty="0">
                          <a:latin typeface="黑体" pitchFamily="49" charset="-122"/>
                          <a:ea typeface="黑体" pitchFamily="49" charset="-122"/>
                          <a:cs typeface="Times New Roman"/>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b="1" kern="100" dirty="0">
                          <a:latin typeface="黑体" pitchFamily="49" charset="-122"/>
                          <a:ea typeface="黑体" pitchFamily="49" charset="-122"/>
                          <a:cs typeface="Times New Roman"/>
                        </a:rPr>
                        <a:t>2018</a:t>
                      </a:r>
                      <a:r>
                        <a:rPr lang="zh-CN" sz="2800" b="1" kern="100" dirty="0">
                          <a:latin typeface="黑体" pitchFamily="49" charset="-122"/>
                          <a:ea typeface="黑体" pitchFamily="49" charset="-122"/>
                          <a:cs typeface="Times New Roman"/>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3464">
                <a:tc>
                  <a:txBody>
                    <a:bodyPr/>
                    <a:lstStyle/>
                    <a:p>
                      <a:pPr algn="just">
                        <a:spcAft>
                          <a:spcPts val="0"/>
                        </a:spcAft>
                      </a:pPr>
                      <a:r>
                        <a:rPr lang="en-US" sz="2800" b="1" kern="100">
                          <a:latin typeface="黑体" pitchFamily="49" charset="-122"/>
                          <a:ea typeface="黑体" pitchFamily="49" charset="-122"/>
                          <a:cs typeface="Times New Roman"/>
                        </a:rPr>
                        <a:t>2T</a:t>
                      </a:r>
                      <a:r>
                        <a:rPr lang="zh-CN" sz="2800" b="1" kern="100">
                          <a:latin typeface="黑体" pitchFamily="49" charset="-122"/>
                          <a:ea typeface="黑体" pitchFamily="49" charset="-122"/>
                          <a:cs typeface="Times New Roman"/>
                        </a:rPr>
                        <a:t>由必修一的</a:t>
                      </a:r>
                      <a:r>
                        <a:rPr lang="en-US" sz="2800" b="1" kern="100">
                          <a:latin typeface="黑体" pitchFamily="49" charset="-122"/>
                          <a:ea typeface="黑体" pitchFamily="49" charset="-122"/>
                          <a:cs typeface="Times New Roman"/>
                        </a:rPr>
                        <a:t>P73</a:t>
                      </a:r>
                      <a:r>
                        <a:rPr lang="zh-CN" sz="2800" b="1" kern="100">
                          <a:latin typeface="黑体" pitchFamily="49" charset="-122"/>
                          <a:ea typeface="黑体" pitchFamily="49" charset="-122"/>
                          <a:cs typeface="Times New Roman"/>
                        </a:rPr>
                        <a:t>基础题</a:t>
                      </a:r>
                      <a:r>
                        <a:rPr lang="en-US" sz="2800" b="1" kern="100">
                          <a:latin typeface="黑体" pitchFamily="49" charset="-122"/>
                          <a:ea typeface="黑体" pitchFamily="49" charset="-122"/>
                          <a:cs typeface="Times New Roman"/>
                        </a:rPr>
                        <a:t>1T</a:t>
                      </a:r>
                      <a:r>
                        <a:rPr lang="zh-CN" sz="2800" b="1" kern="100">
                          <a:latin typeface="黑体" pitchFamily="49" charset="-122"/>
                          <a:ea typeface="黑体" pitchFamily="49" charset="-122"/>
                          <a:cs typeface="Times New Roman"/>
                        </a:rPr>
                        <a:t>改编</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en-US" sz="2800" b="1" kern="100" dirty="0">
                          <a:latin typeface="黑体" pitchFamily="49" charset="-122"/>
                          <a:ea typeface="黑体" pitchFamily="49" charset="-122"/>
                          <a:cs typeface="Times New Roman"/>
                        </a:rPr>
                        <a:t>2T</a:t>
                      </a:r>
                      <a:r>
                        <a:rPr lang="zh-CN" sz="2800" b="1" kern="100" dirty="0">
                          <a:latin typeface="黑体" pitchFamily="49" charset="-122"/>
                          <a:ea typeface="黑体" pitchFamily="49" charset="-122"/>
                          <a:cs typeface="Times New Roman"/>
                        </a:rPr>
                        <a:t>由必修一的</a:t>
                      </a:r>
                      <a:r>
                        <a:rPr lang="en-US" sz="2800" b="1" kern="100" dirty="0">
                          <a:latin typeface="黑体" pitchFamily="49" charset="-122"/>
                          <a:ea typeface="黑体" pitchFamily="49" charset="-122"/>
                          <a:cs typeface="Times New Roman"/>
                        </a:rPr>
                        <a:t>P43</a:t>
                      </a:r>
                      <a:r>
                        <a:rPr lang="zh-CN" sz="2800" b="1" kern="100" dirty="0">
                          <a:latin typeface="黑体" pitchFamily="49" charset="-122"/>
                          <a:ea typeface="黑体" pitchFamily="49" charset="-122"/>
                          <a:cs typeface="Times New Roman"/>
                        </a:rPr>
                        <a:t>拓展</a:t>
                      </a:r>
                      <a:r>
                        <a:rPr lang="zh-CN" sz="2800" b="1" kern="100" dirty="0" smtClean="0">
                          <a:latin typeface="黑体" pitchFamily="49" charset="-122"/>
                          <a:ea typeface="黑体" pitchFamily="49" charset="-122"/>
                          <a:cs typeface="Times New Roman"/>
                        </a:rPr>
                        <a:t>题</a:t>
                      </a:r>
                      <a:r>
                        <a:rPr lang="en-US" sz="2800" b="1" kern="100" dirty="0" smtClean="0">
                          <a:latin typeface="黑体" pitchFamily="49" charset="-122"/>
                          <a:ea typeface="黑体" pitchFamily="49" charset="-122"/>
                          <a:cs typeface="Times New Roman"/>
                        </a:rPr>
                        <a:t>2T</a:t>
                      </a:r>
                      <a:r>
                        <a:rPr lang="zh-CN" sz="2800" b="1" kern="100" dirty="0">
                          <a:latin typeface="黑体" pitchFamily="49" charset="-122"/>
                          <a:ea typeface="黑体" pitchFamily="49" charset="-122"/>
                          <a:cs typeface="Times New Roman"/>
                        </a:rPr>
                        <a:t>染色排除法改编</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kern="100" dirty="0">
                          <a:latin typeface="黑体" pitchFamily="49" charset="-122"/>
                          <a:ea typeface="黑体" pitchFamily="49" charset="-122"/>
                          <a:cs typeface="Times New Roman"/>
                        </a:rPr>
                        <a:t>6T</a:t>
                      </a:r>
                      <a:r>
                        <a:rPr lang="zh-CN" sz="2800" b="1" kern="100" dirty="0">
                          <a:latin typeface="黑体" pitchFamily="49" charset="-122"/>
                          <a:ea typeface="黑体" pitchFamily="49" charset="-122"/>
                          <a:cs typeface="Times New Roman"/>
                        </a:rPr>
                        <a:t>由必修二的</a:t>
                      </a:r>
                      <a:r>
                        <a:rPr lang="en-US" sz="2800" b="1" kern="100" dirty="0">
                          <a:latin typeface="黑体" pitchFamily="49" charset="-122"/>
                          <a:ea typeface="黑体" pitchFamily="49" charset="-122"/>
                          <a:cs typeface="Times New Roman"/>
                        </a:rPr>
                        <a:t>P96</a:t>
                      </a:r>
                      <a:r>
                        <a:rPr lang="zh-CN" sz="2800" b="1" kern="100" dirty="0">
                          <a:latin typeface="黑体" pitchFamily="49" charset="-122"/>
                          <a:ea typeface="黑体" pitchFamily="49" charset="-122"/>
                          <a:cs typeface="Times New Roman"/>
                        </a:rPr>
                        <a:t>技能应用题</a:t>
                      </a:r>
                      <a:r>
                        <a:rPr lang="en-US" sz="2800" b="1" kern="100" dirty="0">
                          <a:latin typeface="黑体" pitchFamily="49" charset="-122"/>
                          <a:ea typeface="黑体" pitchFamily="49" charset="-122"/>
                          <a:cs typeface="Times New Roman"/>
                        </a:rPr>
                        <a:t>1T</a:t>
                      </a:r>
                      <a:r>
                        <a:rPr lang="zh-CN" sz="2800" b="1" kern="100" dirty="0">
                          <a:latin typeface="黑体" pitchFamily="49" charset="-122"/>
                          <a:ea typeface="黑体" pitchFamily="49" charset="-122"/>
                          <a:cs typeface="Times New Roman"/>
                        </a:rPr>
                        <a:t>改编</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83464">
                <a:tc>
                  <a:txBody>
                    <a:bodyPr/>
                    <a:lstStyle/>
                    <a:p>
                      <a:pPr algn="just">
                        <a:spcAft>
                          <a:spcPts val="0"/>
                        </a:spcAft>
                      </a:pPr>
                      <a:r>
                        <a:rPr lang="en-US" sz="2800" b="1" kern="100">
                          <a:latin typeface="黑体" pitchFamily="49" charset="-122"/>
                          <a:ea typeface="黑体" pitchFamily="49" charset="-122"/>
                          <a:cs typeface="Times New Roman"/>
                        </a:rPr>
                        <a:t>3T</a:t>
                      </a:r>
                      <a:r>
                        <a:rPr lang="zh-CN" sz="2800" b="1" kern="100">
                          <a:latin typeface="黑体" pitchFamily="49" charset="-122"/>
                          <a:ea typeface="黑体" pitchFamily="49" charset="-122"/>
                          <a:cs typeface="Times New Roman"/>
                        </a:rPr>
                        <a:t>由必修一的</a:t>
                      </a:r>
                      <a:r>
                        <a:rPr lang="en-US" sz="2800" b="1" kern="100">
                          <a:latin typeface="黑体" pitchFamily="49" charset="-122"/>
                          <a:ea typeface="黑体" pitchFamily="49" charset="-122"/>
                          <a:cs typeface="Times New Roman"/>
                        </a:rPr>
                        <a:t>P108</a:t>
                      </a:r>
                      <a:r>
                        <a:rPr lang="zh-CN" sz="2800" b="1" kern="100">
                          <a:latin typeface="黑体" pitchFamily="49" charset="-122"/>
                          <a:ea typeface="黑体" pitchFamily="49" charset="-122"/>
                          <a:cs typeface="Times New Roman"/>
                        </a:rPr>
                        <a:t>选择题</a:t>
                      </a:r>
                      <a:r>
                        <a:rPr lang="en-US" sz="2800" b="1" kern="100">
                          <a:latin typeface="黑体" pitchFamily="49" charset="-122"/>
                          <a:ea typeface="黑体" pitchFamily="49" charset="-122"/>
                          <a:cs typeface="Times New Roman"/>
                        </a:rPr>
                        <a:t>1T</a:t>
                      </a:r>
                      <a:r>
                        <a:rPr lang="zh-CN" sz="2800" b="1" kern="100">
                          <a:latin typeface="黑体" pitchFamily="49" charset="-122"/>
                          <a:ea typeface="黑体" pitchFamily="49" charset="-122"/>
                          <a:cs typeface="Times New Roman"/>
                        </a:rPr>
                        <a:t>改编</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just">
                        <a:spcAft>
                          <a:spcPts val="0"/>
                        </a:spcAft>
                      </a:pPr>
                      <a:r>
                        <a:rPr lang="en-US" sz="2800" b="1" kern="100" dirty="0">
                          <a:latin typeface="黑体" pitchFamily="49" charset="-122"/>
                          <a:ea typeface="黑体" pitchFamily="49" charset="-122"/>
                          <a:cs typeface="Times New Roman"/>
                        </a:rPr>
                        <a:t>29T</a:t>
                      </a:r>
                      <a:r>
                        <a:rPr lang="zh-CN" sz="2800" b="1" kern="100" dirty="0">
                          <a:latin typeface="黑体" pitchFamily="49" charset="-122"/>
                          <a:ea typeface="黑体" pitchFamily="49" charset="-122"/>
                          <a:cs typeface="Times New Roman"/>
                        </a:rPr>
                        <a:t>由必修二的</a:t>
                      </a:r>
                      <a:r>
                        <a:rPr lang="en-US" sz="2800" b="1" kern="100" dirty="0">
                          <a:latin typeface="黑体" pitchFamily="49" charset="-122"/>
                          <a:ea typeface="黑体" pitchFamily="49" charset="-122"/>
                          <a:cs typeface="Times New Roman"/>
                        </a:rPr>
                        <a:t>P123</a:t>
                      </a:r>
                      <a:r>
                        <a:rPr lang="zh-CN" sz="2800" b="1" kern="100" dirty="0">
                          <a:latin typeface="黑体" pitchFamily="49" charset="-122"/>
                          <a:ea typeface="黑体" pitchFamily="49" charset="-122"/>
                          <a:cs typeface="Times New Roman"/>
                        </a:rPr>
                        <a:t>小字阅读部分改编</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3116435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5" name="Rectangle 1"/>
          <p:cNvSpPr>
            <a:spLocks noChangeArrowheads="1"/>
          </p:cNvSpPr>
          <p:nvPr/>
        </p:nvSpPr>
        <p:spPr bwMode="auto">
          <a:xfrm>
            <a:off x="263352" y="188640"/>
            <a:ext cx="8856984" cy="646331"/>
          </a:xfrm>
          <a:prstGeom prst="rect">
            <a:avLst/>
          </a:prstGeom>
          <a:solidFill>
            <a:srgbClr val="FFFF0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sz="3600" b="1" i="0" u="none" strike="noStrike" cap="none" normalizeH="0" baseline="0" dirty="0" smtClean="0">
                <a:ln>
                  <a:noFill/>
                </a:ln>
                <a:effectLst/>
                <a:latin typeface="黑体" pitchFamily="49" charset="-122"/>
                <a:ea typeface="黑体" pitchFamily="49" charset="-122"/>
                <a:cs typeface="Times New Roman" pitchFamily="18" charset="0"/>
              </a:rPr>
              <a:t>（二）非选择题考试的特点及其变化规律</a:t>
            </a:r>
            <a:r>
              <a:rPr kumimoji="0" lang="zh-CN" altLang="en-US" sz="3600" b="1" i="0" u="none" strike="noStrike" cap="none" normalizeH="0" baseline="0" dirty="0" smtClean="0">
                <a:ln>
                  <a:noFill/>
                </a:ln>
                <a:effectLst/>
                <a:latin typeface="黑体" pitchFamily="49" charset="-122"/>
                <a:ea typeface="黑体" pitchFamily="49" charset="-122"/>
                <a:cs typeface="Times New Roman" pitchFamily="18" charset="0"/>
              </a:rPr>
              <a:t>：</a:t>
            </a:r>
            <a:endParaRPr kumimoji="0" lang="en-US" altLang="zh-CN" sz="3600" b="0" i="0" u="none" strike="noStrike" cap="none" normalizeH="0" baseline="0" dirty="0" smtClean="0">
              <a:ln>
                <a:noFill/>
              </a:ln>
              <a:effectLst/>
              <a:latin typeface="黑体" pitchFamily="49" charset="-122"/>
              <a:ea typeface="黑体" pitchFamily="49" charset="-122"/>
              <a:cs typeface="宋体" pitchFamily="2" charset="-122"/>
            </a:endParaRPr>
          </a:p>
        </p:txBody>
      </p:sp>
      <p:sp>
        <p:nvSpPr>
          <p:cNvPr id="3" name="矩形 2"/>
          <p:cNvSpPr/>
          <p:nvPr/>
        </p:nvSpPr>
        <p:spPr>
          <a:xfrm>
            <a:off x="263352" y="1052736"/>
            <a:ext cx="10137712" cy="584775"/>
          </a:xfrm>
          <a:prstGeom prst="rect">
            <a:avLst/>
          </a:prstGeom>
        </p:spPr>
        <p:txBody>
          <a:bodyPr wrap="none">
            <a:spAutoFit/>
          </a:bodyPr>
          <a:lstStyle/>
          <a:p>
            <a:r>
              <a:rPr lang="zh-CN" altLang="zh-CN" dirty="0" smtClean="0"/>
              <a:t> </a:t>
            </a:r>
            <a:r>
              <a:rPr lang="en-US" altLang="zh-CN" sz="3200" b="1" dirty="0" smtClean="0">
                <a:solidFill>
                  <a:srgbClr val="FF0000"/>
                </a:solidFill>
                <a:latin typeface="黑体" pitchFamily="49" charset="-122"/>
                <a:ea typeface="黑体" pitchFamily="49" charset="-122"/>
              </a:rPr>
              <a:t>1</a:t>
            </a:r>
            <a:r>
              <a:rPr lang="zh-CN" altLang="zh-CN" sz="3200" b="1" dirty="0" smtClean="0">
                <a:solidFill>
                  <a:srgbClr val="FF0000"/>
                </a:solidFill>
                <a:latin typeface="黑体" pitchFamily="49" charset="-122"/>
                <a:ea typeface="黑体" pitchFamily="49" charset="-122"/>
              </a:rPr>
              <a:t>、</a:t>
            </a:r>
            <a:r>
              <a:rPr lang="en-US" altLang="zh-CN" sz="3200" b="1" dirty="0" smtClean="0">
                <a:solidFill>
                  <a:srgbClr val="FF0000"/>
                </a:solidFill>
                <a:latin typeface="黑体" pitchFamily="49" charset="-122"/>
                <a:ea typeface="黑体" pitchFamily="49" charset="-122"/>
              </a:rPr>
              <a:t>4</a:t>
            </a:r>
            <a:r>
              <a:rPr lang="zh-CN" altLang="zh-CN" sz="3200" b="1" dirty="0" smtClean="0">
                <a:solidFill>
                  <a:srgbClr val="FF0000"/>
                </a:solidFill>
                <a:latin typeface="黑体" pitchFamily="49" charset="-122"/>
                <a:ea typeface="黑体" pitchFamily="49" charset="-122"/>
              </a:rPr>
              <a:t>个必考题的内容，排列顺序，分值基本固定不变。</a:t>
            </a:r>
            <a:endParaRPr lang="zh-CN" altLang="en-US" sz="3200" dirty="0">
              <a:solidFill>
                <a:srgbClr val="FF0000"/>
              </a:solidFill>
              <a:latin typeface="黑体" pitchFamily="49" charset="-122"/>
              <a:ea typeface="黑体" pitchFamily="49" charset="-122"/>
            </a:endParaRPr>
          </a:p>
        </p:txBody>
      </p:sp>
      <p:graphicFrame>
        <p:nvGraphicFramePr>
          <p:cNvPr id="4" name="表格 3"/>
          <p:cNvGraphicFramePr>
            <a:graphicFrameLocks noGrp="1"/>
          </p:cNvGraphicFramePr>
          <p:nvPr/>
        </p:nvGraphicFramePr>
        <p:xfrm>
          <a:off x="191343" y="1988840"/>
          <a:ext cx="11617968" cy="3657600"/>
        </p:xfrm>
        <a:graphic>
          <a:graphicData uri="http://schemas.openxmlformats.org/drawingml/2006/table">
            <a:tbl>
              <a:tblPr/>
              <a:tblGrid>
                <a:gridCol w="1080121"/>
                <a:gridCol w="648072"/>
                <a:gridCol w="1872208"/>
                <a:gridCol w="579236"/>
                <a:gridCol w="2733132"/>
                <a:gridCol w="525567"/>
                <a:gridCol w="1490657"/>
                <a:gridCol w="705422"/>
                <a:gridCol w="1983553"/>
              </a:tblGrid>
              <a:tr h="202565">
                <a:tc rowSpan="2">
                  <a:txBody>
                    <a:bodyPr/>
                    <a:lstStyle/>
                    <a:p>
                      <a:pPr algn="ctr">
                        <a:spcAft>
                          <a:spcPts val="0"/>
                        </a:spcAft>
                      </a:pPr>
                      <a:r>
                        <a:rPr lang="zh-CN" sz="2400" b="1" kern="100" dirty="0">
                          <a:latin typeface="黑体" pitchFamily="49" charset="-122"/>
                          <a:ea typeface="黑体" pitchFamily="49" charset="-122"/>
                          <a:cs typeface="Times New Roman"/>
                        </a:rPr>
                        <a:t>题号</a:t>
                      </a:r>
                    </a:p>
                    <a:p>
                      <a:pPr algn="ctr">
                        <a:spcAft>
                          <a:spcPts val="0"/>
                        </a:spcAft>
                      </a:pPr>
                      <a:r>
                        <a:rPr lang="zh-CN" sz="2400" b="1" kern="100" dirty="0">
                          <a:latin typeface="黑体" pitchFamily="49" charset="-122"/>
                          <a:ea typeface="黑体" pitchFamily="49" charset="-122"/>
                          <a:cs typeface="Times New Roman"/>
                        </a:rPr>
                        <a:t>年份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US" sz="2400" b="1" kern="100" dirty="0" smtClean="0">
                          <a:latin typeface="黑体" pitchFamily="49" charset="-122"/>
                          <a:ea typeface="黑体" pitchFamily="49" charset="-122"/>
                          <a:cs typeface="Times New Roman"/>
                        </a:rPr>
                        <a:t>29T</a:t>
                      </a:r>
                    </a:p>
                    <a:p>
                      <a:pPr algn="ctr">
                        <a:spcAft>
                          <a:spcPts val="0"/>
                        </a:spcAft>
                      </a:pPr>
                      <a:r>
                        <a:rPr lang="zh-CN" sz="2400" b="1" kern="100" dirty="0" smtClean="0">
                          <a:latin typeface="黑体" pitchFamily="49" charset="-122"/>
                          <a:ea typeface="黑体" pitchFamily="49" charset="-122"/>
                          <a:cs typeface="Times New Roman"/>
                        </a:rPr>
                        <a:t>（</a:t>
                      </a:r>
                      <a:r>
                        <a:rPr lang="zh-CN" sz="2400" b="1" kern="100" dirty="0">
                          <a:latin typeface="黑体" pitchFamily="49" charset="-122"/>
                          <a:ea typeface="黑体" pitchFamily="49" charset="-122"/>
                          <a:cs typeface="Times New Roman"/>
                        </a:rPr>
                        <a:t>分子细胞生态）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algn="ctr">
                        <a:spcAft>
                          <a:spcPts val="0"/>
                        </a:spcAft>
                      </a:pPr>
                      <a:r>
                        <a:rPr lang="en-US" sz="2400" b="1" kern="100" dirty="0" smtClean="0">
                          <a:latin typeface="黑体" pitchFamily="49" charset="-122"/>
                          <a:ea typeface="黑体" pitchFamily="49" charset="-122"/>
                          <a:cs typeface="Times New Roman"/>
                        </a:rPr>
                        <a:t>30T</a:t>
                      </a:r>
                    </a:p>
                    <a:p>
                      <a:pPr algn="ctr">
                        <a:spcAft>
                          <a:spcPts val="0"/>
                        </a:spcAft>
                      </a:pPr>
                      <a:r>
                        <a:rPr lang="zh-CN" sz="2400" b="1" kern="100" dirty="0" smtClean="0">
                          <a:latin typeface="黑体" pitchFamily="49" charset="-122"/>
                          <a:ea typeface="黑体" pitchFamily="49" charset="-122"/>
                          <a:cs typeface="Times New Roman"/>
                        </a:rPr>
                        <a:t>（</a:t>
                      </a:r>
                      <a:r>
                        <a:rPr lang="zh-CN" sz="2400" b="1" kern="100" dirty="0">
                          <a:latin typeface="黑体" pitchFamily="49" charset="-122"/>
                          <a:ea typeface="黑体" pitchFamily="49" charset="-122"/>
                          <a:cs typeface="Times New Roman"/>
                        </a:rPr>
                        <a:t>植物生理学）</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algn="ctr">
                        <a:spcAft>
                          <a:spcPts val="0"/>
                        </a:spcAft>
                      </a:pPr>
                      <a:r>
                        <a:rPr lang="en-US" sz="2400" b="1" kern="100" dirty="0" smtClean="0">
                          <a:latin typeface="黑体" pitchFamily="49" charset="-122"/>
                          <a:ea typeface="黑体" pitchFamily="49" charset="-122"/>
                          <a:cs typeface="Times New Roman"/>
                        </a:rPr>
                        <a:t>31T</a:t>
                      </a:r>
                    </a:p>
                    <a:p>
                      <a:pPr algn="ctr">
                        <a:spcAft>
                          <a:spcPts val="0"/>
                        </a:spcAft>
                      </a:pPr>
                      <a:r>
                        <a:rPr lang="zh-CN" sz="2400" b="1" kern="100" dirty="0" smtClean="0">
                          <a:latin typeface="黑体" pitchFamily="49" charset="-122"/>
                          <a:ea typeface="黑体" pitchFamily="49" charset="-122"/>
                          <a:cs typeface="Times New Roman"/>
                        </a:rPr>
                        <a:t>（</a:t>
                      </a:r>
                      <a:r>
                        <a:rPr lang="zh-CN" sz="2400" b="1" kern="100" dirty="0">
                          <a:latin typeface="黑体" pitchFamily="49" charset="-122"/>
                          <a:ea typeface="黑体" pitchFamily="49" charset="-122"/>
                          <a:cs typeface="Times New Roman"/>
                        </a:rPr>
                        <a:t>动物生理学）</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algn="ctr">
                        <a:spcAft>
                          <a:spcPts val="0"/>
                        </a:spcAft>
                      </a:pPr>
                      <a:r>
                        <a:rPr lang="en-US" sz="2400" b="1" kern="100" dirty="0" smtClean="0">
                          <a:latin typeface="黑体" pitchFamily="49" charset="-122"/>
                          <a:ea typeface="黑体" pitchFamily="49" charset="-122"/>
                          <a:cs typeface="Times New Roman"/>
                        </a:rPr>
                        <a:t>32T</a:t>
                      </a:r>
                    </a:p>
                    <a:p>
                      <a:pPr algn="ctr">
                        <a:spcAft>
                          <a:spcPts val="0"/>
                        </a:spcAft>
                      </a:pPr>
                      <a:r>
                        <a:rPr lang="zh-CN" sz="2400" b="1" kern="100" dirty="0" smtClean="0">
                          <a:latin typeface="黑体" pitchFamily="49" charset="-122"/>
                          <a:ea typeface="黑体" pitchFamily="49" charset="-122"/>
                          <a:cs typeface="Times New Roman"/>
                        </a:rPr>
                        <a:t>（</a:t>
                      </a:r>
                      <a:r>
                        <a:rPr lang="zh-CN" altLang="en-US" sz="2400" b="1" kern="100" dirty="0" smtClean="0">
                          <a:latin typeface="黑体" pitchFamily="49" charset="-122"/>
                          <a:ea typeface="黑体" pitchFamily="49" charset="-122"/>
                          <a:cs typeface="Times New Roman"/>
                        </a:rPr>
                        <a:t>经典遗传</a:t>
                      </a:r>
                      <a:r>
                        <a:rPr lang="zh-CN" sz="2400" b="1" kern="100" dirty="0" smtClean="0">
                          <a:latin typeface="黑体" pitchFamily="49" charset="-122"/>
                          <a:ea typeface="黑体" pitchFamily="49" charset="-122"/>
                          <a:cs typeface="Times New Roman"/>
                        </a:rPr>
                        <a:t>学</a:t>
                      </a:r>
                      <a:r>
                        <a:rPr lang="zh-CN" sz="2400" b="1" kern="100" dirty="0">
                          <a:latin typeface="黑体" pitchFamily="49" charset="-122"/>
                          <a:ea typeface="黑体" pitchFamily="49" charset="-122"/>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r>
              <a:tr h="94615">
                <a:tc vMerge="1">
                  <a:txBody>
                    <a:bodyPr/>
                    <a:lstStyle/>
                    <a:p>
                      <a:endParaRPr lang="zh-CN" altLang="en-US"/>
                    </a:p>
                  </a:txBody>
                  <a:tcPr/>
                </a:tc>
                <a:tc>
                  <a:txBody>
                    <a:bodyPr/>
                    <a:lstStyle/>
                    <a:p>
                      <a:pPr algn="ctr">
                        <a:spcAft>
                          <a:spcPts val="0"/>
                        </a:spcAft>
                      </a:pPr>
                      <a:r>
                        <a:rPr lang="zh-CN" sz="2400" b="1" kern="100">
                          <a:latin typeface="黑体" pitchFamily="49" charset="-122"/>
                          <a:ea typeface="黑体" pitchFamily="49" charset="-122"/>
                          <a:cs typeface="Times New Roman"/>
                        </a:rPr>
                        <a:t>分值</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400" b="1" kern="100">
                          <a:latin typeface="黑体" pitchFamily="49" charset="-122"/>
                          <a:ea typeface="黑体" pitchFamily="49" charset="-122"/>
                          <a:cs typeface="Times New Roman"/>
                        </a:rPr>
                        <a:t>考查内容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400" b="1" kern="100">
                          <a:latin typeface="黑体" pitchFamily="49" charset="-122"/>
                          <a:ea typeface="黑体" pitchFamily="49" charset="-122"/>
                          <a:cs typeface="Times New Roman"/>
                        </a:rPr>
                        <a:t>分值</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400" b="1" kern="100">
                          <a:latin typeface="黑体" pitchFamily="49" charset="-122"/>
                          <a:ea typeface="黑体" pitchFamily="49" charset="-122"/>
                          <a:cs typeface="Times New Roman"/>
                        </a:rPr>
                        <a:t>考查内容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400" b="1" kern="100">
                          <a:latin typeface="黑体" pitchFamily="49" charset="-122"/>
                          <a:ea typeface="黑体" pitchFamily="49" charset="-122"/>
                          <a:cs typeface="Times New Roman"/>
                        </a:rPr>
                        <a:t>分值</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400" b="1" kern="100">
                          <a:latin typeface="黑体" pitchFamily="49" charset="-122"/>
                          <a:ea typeface="黑体" pitchFamily="49" charset="-122"/>
                          <a:cs typeface="Times New Roman"/>
                        </a:rPr>
                        <a:t>考查内容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400" b="1" kern="100">
                          <a:latin typeface="黑体" pitchFamily="49" charset="-122"/>
                          <a:ea typeface="黑体" pitchFamily="49" charset="-122"/>
                          <a:cs typeface="Times New Roman"/>
                        </a:rPr>
                        <a:t>分值</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400" b="1" kern="100">
                          <a:latin typeface="黑体" pitchFamily="49" charset="-122"/>
                          <a:ea typeface="黑体" pitchFamily="49" charset="-122"/>
                          <a:cs typeface="Times New Roman"/>
                        </a:rPr>
                        <a:t>考查内容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010">
                <a:tc>
                  <a:txBody>
                    <a:bodyPr/>
                    <a:lstStyle/>
                    <a:p>
                      <a:pPr algn="ctr">
                        <a:spcAft>
                          <a:spcPts val="0"/>
                        </a:spcAft>
                      </a:pPr>
                      <a:r>
                        <a:rPr lang="en-US" sz="2400" b="1" kern="100" dirty="0">
                          <a:latin typeface="黑体" pitchFamily="49" charset="-122"/>
                          <a:ea typeface="黑体" pitchFamily="49" charset="-122"/>
                          <a:cs typeface="Times New Roman"/>
                        </a:rPr>
                        <a:t>2016</a:t>
                      </a:r>
                      <a:r>
                        <a:rPr lang="zh-CN" sz="2400" b="1" kern="100" dirty="0">
                          <a:latin typeface="黑体" pitchFamily="49" charset="-122"/>
                          <a:ea typeface="黑体" pitchFamily="49" charset="-122"/>
                          <a:cs typeface="Times New Roman"/>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b="1" kern="100" dirty="0">
                          <a:latin typeface="黑体" pitchFamily="49" charset="-122"/>
                          <a:ea typeface="黑体" pitchFamily="49" charset="-122"/>
                          <a:cs typeface="Times New Roman"/>
                        </a:rPr>
                        <a:t>10</a:t>
                      </a:r>
                      <a:r>
                        <a:rPr lang="zh-CN" sz="2400" b="1" kern="100" dirty="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b="1" kern="100">
                          <a:latin typeface="黑体" pitchFamily="49" charset="-122"/>
                          <a:ea typeface="黑体" pitchFamily="49" charset="-122"/>
                          <a:cs typeface="Times New Roman"/>
                        </a:rPr>
                        <a:t>ATP</a:t>
                      </a:r>
                      <a:r>
                        <a:rPr lang="zh-CN" sz="2400" b="1" kern="100">
                          <a:latin typeface="黑体" pitchFamily="49" charset="-122"/>
                          <a:ea typeface="黑体" pitchFamily="49" charset="-122"/>
                          <a:cs typeface="Times New Roman"/>
                        </a:rPr>
                        <a:t>结构</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b="1" kern="100">
                          <a:latin typeface="黑体" pitchFamily="49" charset="-122"/>
                          <a:ea typeface="黑体" pitchFamily="49" charset="-122"/>
                          <a:cs typeface="Times New Roman"/>
                        </a:rPr>
                        <a:t>8</a:t>
                      </a:r>
                      <a:r>
                        <a:rPr lang="zh-CN" sz="2400" b="1" kern="10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400" b="1" kern="100">
                          <a:latin typeface="黑体" pitchFamily="49" charset="-122"/>
                          <a:ea typeface="黑体" pitchFamily="49" charset="-122"/>
                          <a:cs typeface="Times New Roman"/>
                        </a:rPr>
                        <a:t>生长条件对光合作用的影响</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b="1" kern="100">
                          <a:latin typeface="黑体" pitchFamily="49" charset="-122"/>
                          <a:ea typeface="黑体" pitchFamily="49" charset="-122"/>
                          <a:cs typeface="Times New Roman"/>
                        </a:rPr>
                        <a:t>9</a:t>
                      </a:r>
                      <a:r>
                        <a:rPr lang="zh-CN" sz="2400" b="1" kern="10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400" b="1" kern="100">
                          <a:latin typeface="黑体" pitchFamily="49" charset="-122"/>
                          <a:ea typeface="黑体" pitchFamily="49" charset="-122"/>
                          <a:cs typeface="Times New Roman"/>
                        </a:rPr>
                        <a:t>免疫调节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b="1" kern="100">
                          <a:latin typeface="黑体" pitchFamily="49" charset="-122"/>
                          <a:ea typeface="黑体" pitchFamily="49" charset="-122"/>
                          <a:cs typeface="Times New Roman"/>
                        </a:rPr>
                        <a:t>12</a:t>
                      </a:r>
                      <a:r>
                        <a:rPr lang="zh-CN" sz="2400" b="1" kern="10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400" b="1" kern="100" dirty="0">
                          <a:latin typeface="黑体" pitchFamily="49" charset="-122"/>
                          <a:ea typeface="黑体" pitchFamily="49" charset="-122"/>
                          <a:cs typeface="Times New Roman"/>
                        </a:rPr>
                        <a:t>伴性遗传的验证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2735">
                <a:tc>
                  <a:txBody>
                    <a:bodyPr/>
                    <a:lstStyle/>
                    <a:p>
                      <a:pPr algn="ctr">
                        <a:spcAft>
                          <a:spcPts val="0"/>
                        </a:spcAft>
                      </a:pPr>
                      <a:r>
                        <a:rPr lang="en-US" sz="2400" b="1" kern="100">
                          <a:latin typeface="黑体" pitchFamily="49" charset="-122"/>
                          <a:ea typeface="黑体" pitchFamily="49" charset="-122"/>
                          <a:cs typeface="Times New Roman"/>
                        </a:rPr>
                        <a:t>2017</a:t>
                      </a:r>
                      <a:r>
                        <a:rPr lang="zh-CN" sz="2400" b="1" kern="100">
                          <a:latin typeface="黑体" pitchFamily="49" charset="-122"/>
                          <a:ea typeface="黑体" pitchFamily="49" charset="-122"/>
                          <a:cs typeface="Times New Roman"/>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b="1" kern="100" dirty="0">
                          <a:latin typeface="黑体" pitchFamily="49" charset="-122"/>
                          <a:ea typeface="黑体" pitchFamily="49" charset="-122"/>
                          <a:cs typeface="Times New Roman"/>
                        </a:rPr>
                        <a:t>10</a:t>
                      </a:r>
                      <a:r>
                        <a:rPr lang="zh-CN" sz="2400" b="1" kern="100" dirty="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b="1" kern="100" dirty="0">
                          <a:latin typeface="黑体" pitchFamily="49" charset="-122"/>
                          <a:ea typeface="黑体" pitchFamily="49" charset="-122"/>
                          <a:cs typeface="Times New Roman"/>
                        </a:rPr>
                        <a:t>DNA</a:t>
                      </a:r>
                      <a:r>
                        <a:rPr lang="zh-CN" sz="2400" b="1" kern="100" dirty="0">
                          <a:latin typeface="黑体" pitchFamily="49" charset="-122"/>
                          <a:ea typeface="黑体" pitchFamily="49" charset="-122"/>
                          <a:cs typeface="Times New Roman"/>
                        </a:rPr>
                        <a:t>和</a:t>
                      </a:r>
                      <a:r>
                        <a:rPr lang="en-US" sz="2400" b="1" kern="100" dirty="0">
                          <a:latin typeface="黑体" pitchFamily="49" charset="-122"/>
                          <a:ea typeface="黑体" pitchFamily="49" charset="-122"/>
                          <a:cs typeface="Times New Roman"/>
                        </a:rPr>
                        <a:t>RNA</a:t>
                      </a:r>
                      <a:r>
                        <a:rPr lang="zh-CN" sz="2400" b="1" kern="100" dirty="0">
                          <a:latin typeface="黑体" pitchFamily="49" charset="-122"/>
                          <a:ea typeface="黑体" pitchFamily="49" charset="-122"/>
                          <a:cs typeface="Times New Roman"/>
                        </a:rPr>
                        <a:t>病毒检测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b="1" kern="100" dirty="0">
                          <a:latin typeface="黑体" pitchFamily="49" charset="-122"/>
                          <a:ea typeface="黑体" pitchFamily="49" charset="-122"/>
                          <a:cs typeface="Times New Roman"/>
                        </a:rPr>
                        <a:t>9</a:t>
                      </a:r>
                      <a:r>
                        <a:rPr lang="zh-CN" sz="2400" b="1" kern="100" dirty="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b="1" kern="100">
                          <a:latin typeface="黑体" pitchFamily="49" charset="-122"/>
                          <a:ea typeface="黑体" pitchFamily="49" charset="-122"/>
                          <a:cs typeface="Times New Roman"/>
                        </a:rPr>
                        <a:t>CO2</a:t>
                      </a:r>
                      <a:r>
                        <a:rPr lang="zh-CN" sz="2400" b="1" kern="100">
                          <a:latin typeface="黑体" pitchFamily="49" charset="-122"/>
                          <a:ea typeface="黑体" pitchFamily="49" charset="-122"/>
                          <a:cs typeface="Times New Roman"/>
                        </a:rPr>
                        <a:t>补偿点、光合速率与呼吸速率</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b="1" kern="100" dirty="0">
                          <a:latin typeface="黑体" pitchFamily="49" charset="-122"/>
                          <a:ea typeface="黑体" pitchFamily="49" charset="-122"/>
                          <a:cs typeface="Times New Roman"/>
                        </a:rPr>
                        <a:t>8</a:t>
                      </a:r>
                      <a:r>
                        <a:rPr lang="zh-CN" sz="2400" b="1" kern="100" dirty="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400" b="1" kern="100">
                          <a:latin typeface="黑体" pitchFamily="49" charset="-122"/>
                          <a:ea typeface="黑体" pitchFamily="49" charset="-122"/>
                          <a:cs typeface="Times New Roman"/>
                        </a:rPr>
                        <a:t>内环境与渗透压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b="1" kern="100">
                          <a:latin typeface="黑体" pitchFamily="49" charset="-122"/>
                          <a:ea typeface="黑体" pitchFamily="49" charset="-122"/>
                          <a:cs typeface="Times New Roman"/>
                        </a:rPr>
                        <a:t>12</a:t>
                      </a:r>
                      <a:r>
                        <a:rPr lang="zh-CN" sz="2400" b="1" kern="10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400" b="1" kern="100">
                          <a:latin typeface="黑体" pitchFamily="49" charset="-122"/>
                          <a:ea typeface="黑体" pitchFamily="49" charset="-122"/>
                          <a:cs typeface="Times New Roman"/>
                        </a:rPr>
                        <a:t>从性遗传与伴性遗传</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4020">
                <a:tc>
                  <a:txBody>
                    <a:bodyPr/>
                    <a:lstStyle/>
                    <a:p>
                      <a:pPr algn="ctr">
                        <a:spcAft>
                          <a:spcPts val="0"/>
                        </a:spcAft>
                      </a:pPr>
                      <a:r>
                        <a:rPr lang="en-US" sz="2400" b="1" kern="100">
                          <a:latin typeface="黑体" pitchFamily="49" charset="-122"/>
                          <a:ea typeface="黑体" pitchFamily="49" charset="-122"/>
                          <a:cs typeface="Times New Roman"/>
                        </a:rPr>
                        <a:t>2018</a:t>
                      </a:r>
                      <a:r>
                        <a:rPr lang="zh-CN" sz="2400" b="1" kern="100">
                          <a:latin typeface="黑体" pitchFamily="49" charset="-122"/>
                          <a:ea typeface="黑体" pitchFamily="49" charset="-122"/>
                          <a:cs typeface="Times New Roman"/>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b="1" kern="100">
                          <a:latin typeface="黑体" pitchFamily="49" charset="-122"/>
                          <a:ea typeface="黑体" pitchFamily="49" charset="-122"/>
                          <a:cs typeface="Times New Roman"/>
                        </a:rPr>
                        <a:t>10</a:t>
                      </a:r>
                      <a:r>
                        <a:rPr lang="zh-CN" sz="2400" b="1" kern="10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400" b="1" kern="100">
                          <a:latin typeface="黑体" pitchFamily="49" charset="-122"/>
                          <a:ea typeface="黑体" pitchFamily="49" charset="-122"/>
                          <a:cs typeface="Times New Roman"/>
                        </a:rPr>
                        <a:t>生物多样性和能量流动</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b="1" kern="100" dirty="0">
                          <a:latin typeface="黑体" pitchFamily="49" charset="-122"/>
                          <a:ea typeface="黑体" pitchFamily="49" charset="-122"/>
                          <a:cs typeface="Times New Roman"/>
                        </a:rPr>
                        <a:t>9</a:t>
                      </a:r>
                      <a:r>
                        <a:rPr lang="zh-CN" sz="2400" b="1" kern="100" dirty="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400" b="1" kern="100" dirty="0">
                          <a:latin typeface="黑体" pitchFamily="49" charset="-122"/>
                          <a:ea typeface="黑体" pitchFamily="49" charset="-122"/>
                          <a:cs typeface="Times New Roman"/>
                        </a:rPr>
                        <a:t>净光合作用速率与光强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b="1" kern="100" dirty="0">
                          <a:latin typeface="黑体" pitchFamily="49" charset="-122"/>
                          <a:ea typeface="黑体" pitchFamily="49" charset="-122"/>
                          <a:cs typeface="Times New Roman"/>
                        </a:rPr>
                        <a:t>8</a:t>
                      </a:r>
                      <a:r>
                        <a:rPr lang="zh-CN" sz="2400" b="1" kern="100" dirty="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400" b="1" kern="100" dirty="0">
                          <a:latin typeface="黑体" pitchFamily="49" charset="-122"/>
                          <a:ea typeface="黑体" pitchFamily="49" charset="-122"/>
                          <a:cs typeface="Times New Roman"/>
                        </a:rPr>
                        <a:t>水盐平衡调节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b="1" kern="100" dirty="0">
                          <a:latin typeface="黑体" pitchFamily="49" charset="-122"/>
                          <a:ea typeface="黑体" pitchFamily="49" charset="-122"/>
                          <a:cs typeface="Times New Roman"/>
                        </a:rPr>
                        <a:t>12</a:t>
                      </a:r>
                      <a:r>
                        <a:rPr lang="zh-CN" sz="2400" b="1" kern="100" dirty="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400" b="1" kern="100" dirty="0">
                          <a:latin typeface="黑体" pitchFamily="49" charset="-122"/>
                          <a:ea typeface="黑体" pitchFamily="49" charset="-122"/>
                          <a:cs typeface="Times New Roman"/>
                        </a:rPr>
                        <a:t>自由组合与伴性遗传及验证</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3116435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1"/>
          <p:cNvSpPr>
            <a:spLocks noChangeArrowheads="1"/>
          </p:cNvSpPr>
          <p:nvPr/>
        </p:nvSpPr>
        <p:spPr bwMode="auto">
          <a:xfrm>
            <a:off x="479376" y="260648"/>
            <a:ext cx="11377264"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32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2</a:t>
            </a:r>
            <a:r>
              <a:rPr kumimoji="0" lang="zh-CN" altLang="en-US" sz="32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、重要考点继续重点考查，同一重要考点不排除年年考查的可能性。</a:t>
            </a:r>
            <a:endParaRPr kumimoji="0" lang="zh-CN" altLang="en-US" sz="3200" b="0" i="0" u="none" strike="noStrike" cap="none" normalizeH="0" baseline="0" dirty="0" smtClean="0">
              <a:ln>
                <a:noFill/>
              </a:ln>
              <a:solidFill>
                <a:srgbClr val="FF0000"/>
              </a:solidFill>
              <a:effectLst/>
              <a:latin typeface="黑体" pitchFamily="49" charset="-122"/>
              <a:ea typeface="黑体" pitchFamily="49" charset="-122"/>
              <a:cs typeface="宋体" pitchFamily="2" charset="-122"/>
            </a:endParaRPr>
          </a:p>
        </p:txBody>
      </p:sp>
      <p:graphicFrame>
        <p:nvGraphicFramePr>
          <p:cNvPr id="3" name="表格 2"/>
          <p:cNvGraphicFramePr>
            <a:graphicFrameLocks noGrp="1"/>
          </p:cNvGraphicFramePr>
          <p:nvPr/>
        </p:nvGraphicFramePr>
        <p:xfrm>
          <a:off x="479376" y="2132856"/>
          <a:ext cx="11017224" cy="2865120"/>
        </p:xfrm>
        <a:graphic>
          <a:graphicData uri="http://schemas.openxmlformats.org/drawingml/2006/table">
            <a:tbl>
              <a:tblPr/>
              <a:tblGrid>
                <a:gridCol w="6336704"/>
                <a:gridCol w="1656184"/>
                <a:gridCol w="1368152"/>
                <a:gridCol w="1656184"/>
              </a:tblGrid>
              <a:tr h="0">
                <a:tc>
                  <a:txBody>
                    <a:bodyPr/>
                    <a:lstStyle/>
                    <a:p>
                      <a:pPr indent="666750" algn="just">
                        <a:spcAft>
                          <a:spcPts val="0"/>
                        </a:spcAft>
                      </a:pPr>
                      <a:r>
                        <a:rPr lang="en-US" altLang="zh-CN" sz="2800" b="1" kern="100" dirty="0" smtClean="0">
                          <a:latin typeface="黑体" pitchFamily="49" charset="-122"/>
                          <a:ea typeface="黑体" pitchFamily="49" charset="-122"/>
                          <a:cs typeface="Times New Roman"/>
                        </a:rPr>
                        <a:t>          </a:t>
                      </a:r>
                      <a:r>
                        <a:rPr lang="zh-CN" sz="2800" b="1" kern="100" dirty="0" smtClean="0">
                          <a:latin typeface="黑体" pitchFamily="49" charset="-122"/>
                          <a:ea typeface="黑体" pitchFamily="49" charset="-122"/>
                          <a:cs typeface="Times New Roman"/>
                        </a:rPr>
                        <a:t>内</a:t>
                      </a:r>
                      <a:r>
                        <a:rPr lang="en-US" sz="2800" b="1" kern="100" dirty="0" smtClean="0">
                          <a:latin typeface="黑体" pitchFamily="49" charset="-122"/>
                          <a:ea typeface="黑体" pitchFamily="49" charset="-122"/>
                          <a:cs typeface="Times New Roman"/>
                        </a:rPr>
                        <a:t>   </a:t>
                      </a:r>
                      <a:r>
                        <a:rPr lang="zh-CN" sz="2800" b="1" kern="100" dirty="0">
                          <a:latin typeface="黑体" pitchFamily="49" charset="-122"/>
                          <a:ea typeface="黑体" pitchFamily="49" charset="-122"/>
                          <a:cs typeface="Times New Roman"/>
                        </a:rPr>
                        <a:t>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kern="100">
                          <a:latin typeface="黑体" pitchFamily="49" charset="-122"/>
                          <a:ea typeface="黑体" pitchFamily="49" charset="-122"/>
                          <a:cs typeface="Times New Roman"/>
                        </a:rPr>
                        <a:t>2016</a:t>
                      </a:r>
                      <a:r>
                        <a:rPr lang="zh-CN" sz="2800" b="1" kern="100">
                          <a:latin typeface="黑体" pitchFamily="49" charset="-122"/>
                          <a:ea typeface="黑体" pitchFamily="49" charset="-122"/>
                          <a:cs typeface="Times New Roman"/>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kern="100">
                          <a:latin typeface="黑体" pitchFamily="49" charset="-122"/>
                          <a:ea typeface="黑体" pitchFamily="49" charset="-122"/>
                          <a:cs typeface="Times New Roman"/>
                        </a:rPr>
                        <a:t>2017</a:t>
                      </a:r>
                      <a:r>
                        <a:rPr lang="zh-CN" sz="2800" b="1" kern="100">
                          <a:latin typeface="黑体" pitchFamily="49" charset="-122"/>
                          <a:ea typeface="黑体" pitchFamily="49" charset="-122"/>
                          <a:cs typeface="Times New Roman"/>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kern="100">
                          <a:latin typeface="黑体" pitchFamily="49" charset="-122"/>
                          <a:ea typeface="黑体" pitchFamily="49" charset="-122"/>
                          <a:cs typeface="Times New Roman"/>
                        </a:rPr>
                        <a:t>2018</a:t>
                      </a:r>
                      <a:r>
                        <a:rPr lang="zh-CN" sz="2800" b="1" kern="100">
                          <a:latin typeface="黑体" pitchFamily="49" charset="-122"/>
                          <a:ea typeface="黑体" pitchFamily="49" charset="-122"/>
                          <a:cs typeface="Times New Roman"/>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spcAft>
                          <a:spcPts val="0"/>
                        </a:spcAft>
                      </a:pPr>
                      <a:r>
                        <a:rPr lang="zh-CN" sz="3200" b="1" kern="100" dirty="0">
                          <a:latin typeface="黑体" pitchFamily="49" charset="-122"/>
                          <a:ea typeface="黑体" pitchFamily="49" charset="-122"/>
                          <a:cs typeface="Times New Roman"/>
                        </a:rPr>
                        <a:t>光合作用与呼吸作用原理与应用</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2800" b="1" kern="100">
                          <a:latin typeface="黑体" pitchFamily="49" charset="-122"/>
                          <a:ea typeface="黑体" pitchFamily="49" charset="-122"/>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2800" b="1" kern="100">
                          <a:latin typeface="黑体" pitchFamily="49" charset="-122"/>
                          <a:ea typeface="黑体" pitchFamily="49" charset="-122"/>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2800" b="1" kern="100">
                          <a:latin typeface="黑体" pitchFamily="49" charset="-122"/>
                          <a:ea typeface="黑体" pitchFamily="49" charset="-122"/>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spcAft>
                          <a:spcPts val="0"/>
                        </a:spcAft>
                      </a:pPr>
                      <a:r>
                        <a:rPr lang="zh-CN" sz="3200" b="1" kern="100" dirty="0">
                          <a:latin typeface="黑体" pitchFamily="49" charset="-122"/>
                          <a:ea typeface="黑体" pitchFamily="49" charset="-122"/>
                          <a:cs typeface="Times New Roman"/>
                        </a:rPr>
                        <a:t>动植物生命活动的调节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2800" b="1" kern="100">
                          <a:latin typeface="黑体" pitchFamily="49" charset="-122"/>
                          <a:ea typeface="黑体" pitchFamily="49" charset="-122"/>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2800" b="1" kern="100">
                          <a:latin typeface="黑体" pitchFamily="49" charset="-122"/>
                          <a:ea typeface="黑体" pitchFamily="49" charset="-122"/>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2800" b="1" kern="100" dirty="0">
                          <a:latin typeface="黑体" pitchFamily="49" charset="-122"/>
                          <a:ea typeface="黑体" pitchFamily="49" charset="-122"/>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spcAft>
                          <a:spcPts val="0"/>
                        </a:spcAft>
                      </a:pPr>
                      <a:r>
                        <a:rPr lang="zh-CN" sz="3200" b="1" kern="100" dirty="0">
                          <a:latin typeface="黑体" pitchFamily="49" charset="-122"/>
                          <a:ea typeface="黑体" pitchFamily="49" charset="-122"/>
                          <a:cs typeface="Times New Roman"/>
                        </a:rPr>
                        <a:t>遗传定律与伴性遗传规律及计算</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2800" b="1" kern="100" dirty="0">
                          <a:latin typeface="黑体" pitchFamily="49" charset="-122"/>
                          <a:ea typeface="黑体" pitchFamily="49" charset="-122"/>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2800" b="1" kern="100">
                          <a:latin typeface="黑体" pitchFamily="49" charset="-122"/>
                          <a:ea typeface="黑体" pitchFamily="49" charset="-122"/>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2800" b="1" kern="100">
                          <a:latin typeface="黑体" pitchFamily="49" charset="-122"/>
                          <a:ea typeface="黑体" pitchFamily="49" charset="-122"/>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spcAft>
                          <a:spcPts val="0"/>
                        </a:spcAft>
                      </a:pPr>
                      <a:r>
                        <a:rPr lang="zh-CN" sz="3200" b="1" kern="100" dirty="0">
                          <a:latin typeface="黑体" pitchFamily="49" charset="-122"/>
                          <a:ea typeface="黑体" pitchFamily="49" charset="-122"/>
                          <a:cs typeface="Times New Roman"/>
                        </a:rPr>
                        <a:t>生态系统结构、功能与稳定性</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2800" b="1" kern="100" dirty="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28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2800" b="1" kern="100">
                          <a:latin typeface="黑体" pitchFamily="49" charset="-122"/>
                          <a:ea typeface="黑体" pitchFamily="49" charset="-122"/>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spcAft>
                          <a:spcPts val="0"/>
                        </a:spcAft>
                      </a:pPr>
                      <a:r>
                        <a:rPr lang="zh-CN" sz="3200" b="1" kern="100" dirty="0">
                          <a:latin typeface="黑体" pitchFamily="49" charset="-122"/>
                          <a:ea typeface="黑体" pitchFamily="49" charset="-122"/>
                          <a:cs typeface="Times New Roman"/>
                        </a:rPr>
                        <a:t>分子与细胞的基础知识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2800" b="1" kern="100" dirty="0">
                          <a:latin typeface="黑体" pitchFamily="49" charset="-122"/>
                          <a:ea typeface="黑体" pitchFamily="49" charset="-122"/>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2800" b="1" kern="100" dirty="0">
                          <a:latin typeface="黑体" pitchFamily="49" charset="-122"/>
                          <a:ea typeface="黑体" pitchFamily="49" charset="-122"/>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2800" b="1" kern="100" dirty="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13116435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Rectangle 1"/>
          <p:cNvSpPr>
            <a:spLocks noChangeArrowheads="1"/>
          </p:cNvSpPr>
          <p:nvPr/>
        </p:nvSpPr>
        <p:spPr bwMode="auto">
          <a:xfrm>
            <a:off x="263352" y="188640"/>
            <a:ext cx="11017224"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32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3</a:t>
            </a:r>
            <a:r>
              <a:rPr kumimoji="0" lang="zh-CN" altLang="en-US" sz="32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、非选择题必考题的设空数量逐年增加，每空的分值下降，书写答案的字数增加。</a:t>
            </a:r>
            <a:endParaRPr kumimoji="0" lang="zh-CN" altLang="en-US" sz="3200" b="0" i="0" u="none" strike="noStrike" cap="none" normalizeH="0" baseline="0" dirty="0" smtClean="0">
              <a:ln>
                <a:noFill/>
              </a:ln>
              <a:solidFill>
                <a:srgbClr val="FF0000"/>
              </a:solidFill>
              <a:effectLst/>
              <a:latin typeface="黑体" pitchFamily="49" charset="-122"/>
              <a:ea typeface="黑体" pitchFamily="49" charset="-122"/>
              <a:cs typeface="宋体" pitchFamily="2" charset="-122"/>
            </a:endParaRPr>
          </a:p>
        </p:txBody>
      </p:sp>
      <p:graphicFrame>
        <p:nvGraphicFramePr>
          <p:cNvPr id="3" name="表格 2"/>
          <p:cNvGraphicFramePr>
            <a:graphicFrameLocks noGrp="1"/>
          </p:cNvGraphicFramePr>
          <p:nvPr/>
        </p:nvGraphicFramePr>
        <p:xfrm>
          <a:off x="191344" y="1340768"/>
          <a:ext cx="11737302" cy="3657600"/>
        </p:xfrm>
        <a:graphic>
          <a:graphicData uri="http://schemas.openxmlformats.org/drawingml/2006/table">
            <a:tbl>
              <a:tblPr/>
              <a:tblGrid>
                <a:gridCol w="864096"/>
                <a:gridCol w="504056"/>
                <a:gridCol w="1656184"/>
                <a:gridCol w="432048"/>
                <a:gridCol w="1872208"/>
                <a:gridCol w="576064"/>
                <a:gridCol w="1944216"/>
                <a:gridCol w="648072"/>
                <a:gridCol w="2295206"/>
                <a:gridCol w="472576"/>
                <a:gridCol w="472576"/>
              </a:tblGrid>
              <a:tr h="0">
                <a:tc>
                  <a:txBody>
                    <a:bodyPr/>
                    <a:lstStyle/>
                    <a:p>
                      <a:pPr algn="just">
                        <a:spcAft>
                          <a:spcPts val="0"/>
                        </a:spcAft>
                      </a:pPr>
                      <a:r>
                        <a:rPr lang="zh-CN" sz="2400" b="1" kern="100">
                          <a:latin typeface="黑体" pitchFamily="49" charset="-122"/>
                          <a:ea typeface="黑体" pitchFamily="49" charset="-122"/>
                          <a:cs typeface="Times New Roman"/>
                        </a:rPr>
                        <a:t>题号</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US" sz="2400" b="1" kern="100">
                          <a:latin typeface="黑体" pitchFamily="49" charset="-122"/>
                          <a:ea typeface="黑体" pitchFamily="49" charset="-122"/>
                          <a:cs typeface="Times New Roman"/>
                        </a:rPr>
                        <a:t>29</a:t>
                      </a:r>
                      <a:r>
                        <a:rPr lang="zh-CN" sz="2400" b="1" kern="100">
                          <a:latin typeface="黑体" pitchFamily="49" charset="-122"/>
                          <a:ea typeface="黑体" pitchFamily="49" charset="-122"/>
                          <a:cs typeface="Times New Roman"/>
                        </a:rPr>
                        <a:t>题</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algn="ctr">
                        <a:spcAft>
                          <a:spcPts val="0"/>
                        </a:spcAft>
                      </a:pPr>
                      <a:r>
                        <a:rPr lang="en-US" sz="2400" b="1" kern="100">
                          <a:latin typeface="黑体" pitchFamily="49" charset="-122"/>
                          <a:ea typeface="黑体" pitchFamily="49" charset="-122"/>
                          <a:cs typeface="Times New Roman"/>
                        </a:rPr>
                        <a:t>30</a:t>
                      </a:r>
                      <a:r>
                        <a:rPr lang="zh-CN" sz="2400" b="1" kern="100">
                          <a:latin typeface="黑体" pitchFamily="49" charset="-122"/>
                          <a:ea typeface="黑体" pitchFamily="49" charset="-122"/>
                          <a:cs typeface="Times New Roman"/>
                        </a:rPr>
                        <a:t>题</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algn="ctr">
                        <a:spcAft>
                          <a:spcPts val="0"/>
                        </a:spcAft>
                      </a:pPr>
                      <a:r>
                        <a:rPr lang="en-US" sz="2400" b="1" kern="100">
                          <a:latin typeface="黑体" pitchFamily="49" charset="-122"/>
                          <a:ea typeface="黑体" pitchFamily="49" charset="-122"/>
                          <a:cs typeface="Times New Roman"/>
                        </a:rPr>
                        <a:t>31</a:t>
                      </a:r>
                      <a:r>
                        <a:rPr lang="zh-CN" sz="2400" b="1" kern="100">
                          <a:latin typeface="黑体" pitchFamily="49" charset="-122"/>
                          <a:ea typeface="黑体" pitchFamily="49" charset="-122"/>
                          <a:cs typeface="Times New Roman"/>
                        </a:rPr>
                        <a:t>题</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algn="ctr">
                        <a:spcAft>
                          <a:spcPts val="0"/>
                        </a:spcAft>
                      </a:pPr>
                      <a:r>
                        <a:rPr lang="en-US" sz="2400" b="1" kern="100">
                          <a:latin typeface="黑体" pitchFamily="49" charset="-122"/>
                          <a:ea typeface="黑体" pitchFamily="49" charset="-122"/>
                          <a:cs typeface="Times New Roman"/>
                        </a:rPr>
                        <a:t>32</a:t>
                      </a:r>
                      <a:r>
                        <a:rPr lang="zh-CN" sz="2400" b="1" kern="100">
                          <a:latin typeface="黑体" pitchFamily="49" charset="-122"/>
                          <a:ea typeface="黑体" pitchFamily="49" charset="-122"/>
                          <a:cs typeface="Times New Roman"/>
                        </a:rPr>
                        <a:t>题</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algn="ctr">
                        <a:spcAft>
                          <a:spcPts val="0"/>
                        </a:spcAft>
                      </a:pPr>
                      <a:r>
                        <a:rPr lang="zh-CN" sz="2400" b="1" kern="100">
                          <a:latin typeface="黑体" pitchFamily="49" charset="-122"/>
                          <a:ea typeface="黑体" pitchFamily="49" charset="-122"/>
                          <a:cs typeface="Times New Roman"/>
                        </a:rPr>
                        <a:t>合计</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r>
              <a:tr h="203835">
                <a:tc>
                  <a:txBody>
                    <a:bodyPr/>
                    <a:lstStyle/>
                    <a:p>
                      <a:pPr algn="just">
                        <a:spcAft>
                          <a:spcPts val="0"/>
                        </a:spcAft>
                      </a:pPr>
                      <a:r>
                        <a:rPr lang="zh-CN" sz="2400" b="1" kern="100">
                          <a:latin typeface="黑体" pitchFamily="49" charset="-122"/>
                          <a:ea typeface="黑体" pitchFamily="49" charset="-122"/>
                          <a:cs typeface="Times New Roman"/>
                        </a:rPr>
                        <a:t>年份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2400" b="1" kern="100">
                          <a:latin typeface="黑体" pitchFamily="49" charset="-122"/>
                          <a:ea typeface="黑体" pitchFamily="49" charset="-122"/>
                          <a:cs typeface="Times New Roman"/>
                        </a:rPr>
                        <a:t>分值</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2400" b="1" kern="100" dirty="0">
                          <a:latin typeface="黑体" pitchFamily="49" charset="-122"/>
                          <a:ea typeface="黑体" pitchFamily="49" charset="-122"/>
                          <a:cs typeface="Times New Roman"/>
                        </a:rPr>
                        <a:t>空数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2400" b="1" kern="100">
                          <a:latin typeface="黑体" pitchFamily="49" charset="-122"/>
                          <a:ea typeface="黑体" pitchFamily="49" charset="-122"/>
                          <a:cs typeface="Times New Roman"/>
                        </a:rPr>
                        <a:t>分值</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2400" b="1" kern="100">
                          <a:latin typeface="黑体" pitchFamily="49" charset="-122"/>
                          <a:ea typeface="黑体" pitchFamily="49" charset="-122"/>
                          <a:cs typeface="Times New Roman"/>
                        </a:rPr>
                        <a:t>空数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2400" b="1" kern="100">
                          <a:latin typeface="黑体" pitchFamily="49" charset="-122"/>
                          <a:ea typeface="黑体" pitchFamily="49" charset="-122"/>
                          <a:cs typeface="Times New Roman"/>
                        </a:rPr>
                        <a:t>分值</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2400" b="1" kern="100">
                          <a:latin typeface="黑体" pitchFamily="49" charset="-122"/>
                          <a:ea typeface="黑体" pitchFamily="49" charset="-122"/>
                          <a:cs typeface="Times New Roman"/>
                        </a:rPr>
                        <a:t>空数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2400" b="1" kern="100">
                          <a:latin typeface="黑体" pitchFamily="49" charset="-122"/>
                          <a:ea typeface="黑体" pitchFamily="49" charset="-122"/>
                          <a:cs typeface="Times New Roman"/>
                        </a:rPr>
                        <a:t>分值</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2400" b="1" kern="100">
                          <a:latin typeface="黑体" pitchFamily="49" charset="-122"/>
                          <a:ea typeface="黑体" pitchFamily="49" charset="-122"/>
                          <a:cs typeface="Times New Roman"/>
                        </a:rPr>
                        <a:t>空数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2400" b="1" kern="10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2400" b="1" kern="100">
                          <a:latin typeface="黑体" pitchFamily="49" charset="-122"/>
                          <a:ea typeface="黑体" pitchFamily="49" charset="-122"/>
                          <a:cs typeface="Times New Roman"/>
                        </a:rPr>
                        <a:t>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rowSpan="2">
                  <a:txBody>
                    <a:bodyPr/>
                    <a:lstStyle/>
                    <a:p>
                      <a:pPr algn="just">
                        <a:spcAft>
                          <a:spcPts val="0"/>
                        </a:spcAft>
                      </a:pPr>
                      <a:r>
                        <a:rPr lang="en-US" sz="2400" b="1" kern="100">
                          <a:latin typeface="黑体" pitchFamily="49" charset="-122"/>
                          <a:ea typeface="黑体" pitchFamily="49" charset="-122"/>
                          <a:cs typeface="Times New Roman"/>
                        </a:rPr>
                        <a:t>2016</a:t>
                      </a:r>
                      <a:r>
                        <a:rPr lang="zh-CN" sz="2400" b="1" kern="100">
                          <a:latin typeface="黑体" pitchFamily="49" charset="-122"/>
                          <a:ea typeface="黑体" pitchFamily="49" charset="-122"/>
                          <a:cs typeface="Times New Roman"/>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en-US" sz="2400" b="1" kern="100">
                          <a:latin typeface="黑体" pitchFamily="49" charset="-122"/>
                          <a:ea typeface="黑体" pitchFamily="49" charset="-122"/>
                          <a:cs typeface="Times New Roman"/>
                        </a:rPr>
                        <a:t>10</a:t>
                      </a:r>
                      <a:r>
                        <a:rPr lang="zh-CN" sz="2400" b="1" kern="10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b="1" kern="100">
                          <a:latin typeface="黑体" pitchFamily="49" charset="-122"/>
                          <a:ea typeface="黑体" pitchFamily="49" charset="-122"/>
                          <a:cs typeface="Times New Roman"/>
                        </a:rPr>
                        <a:t>3</a:t>
                      </a:r>
                      <a:r>
                        <a:rPr lang="zh-CN" sz="2400" b="1" kern="100">
                          <a:latin typeface="黑体" pitchFamily="49" charset="-122"/>
                          <a:ea typeface="黑体" pitchFamily="49" charset="-122"/>
                          <a:cs typeface="Times New Roman"/>
                        </a:rPr>
                        <a:t>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en-US" sz="2400" b="1" kern="100">
                          <a:latin typeface="黑体" pitchFamily="49" charset="-122"/>
                          <a:ea typeface="黑体" pitchFamily="49" charset="-122"/>
                          <a:cs typeface="Times New Roman"/>
                        </a:rPr>
                        <a:t>8</a:t>
                      </a:r>
                      <a:r>
                        <a:rPr lang="zh-CN" sz="2400" b="1" kern="10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b="1" kern="100">
                          <a:latin typeface="黑体" pitchFamily="49" charset="-122"/>
                          <a:ea typeface="黑体" pitchFamily="49" charset="-122"/>
                          <a:cs typeface="Times New Roman"/>
                        </a:rPr>
                        <a:t>3</a:t>
                      </a:r>
                      <a:r>
                        <a:rPr lang="zh-CN" sz="2400" b="1" kern="100">
                          <a:latin typeface="黑体" pitchFamily="49" charset="-122"/>
                          <a:ea typeface="黑体" pitchFamily="49" charset="-122"/>
                          <a:cs typeface="Times New Roman"/>
                        </a:rPr>
                        <a:t>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en-US" sz="2400" b="1" kern="100">
                          <a:latin typeface="黑体" pitchFamily="49" charset="-122"/>
                          <a:ea typeface="黑体" pitchFamily="49" charset="-122"/>
                          <a:cs typeface="Times New Roman"/>
                        </a:rPr>
                        <a:t>9</a:t>
                      </a:r>
                      <a:r>
                        <a:rPr lang="zh-CN" sz="2400" b="1" kern="10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b="1" kern="100">
                          <a:latin typeface="黑体" pitchFamily="49" charset="-122"/>
                          <a:ea typeface="黑体" pitchFamily="49" charset="-122"/>
                          <a:cs typeface="Times New Roman"/>
                        </a:rPr>
                        <a:t>5</a:t>
                      </a:r>
                      <a:r>
                        <a:rPr lang="zh-CN" sz="2400" b="1" kern="100">
                          <a:latin typeface="黑体" pitchFamily="49" charset="-122"/>
                          <a:ea typeface="黑体" pitchFamily="49" charset="-122"/>
                          <a:cs typeface="Times New Roman"/>
                        </a:rPr>
                        <a:t>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en-US" sz="2400" b="1" kern="100">
                          <a:latin typeface="黑体" pitchFamily="49" charset="-122"/>
                          <a:ea typeface="黑体" pitchFamily="49" charset="-122"/>
                          <a:cs typeface="Times New Roman"/>
                        </a:rPr>
                        <a:t>12</a:t>
                      </a:r>
                      <a:r>
                        <a:rPr lang="zh-CN" sz="2400" b="1" kern="10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b="1" kern="100">
                          <a:latin typeface="黑体" pitchFamily="49" charset="-122"/>
                          <a:ea typeface="黑体" pitchFamily="49" charset="-122"/>
                          <a:cs typeface="Times New Roman"/>
                        </a:rPr>
                        <a:t>2</a:t>
                      </a:r>
                      <a:r>
                        <a:rPr lang="zh-CN" sz="2400" b="1" kern="100">
                          <a:latin typeface="黑体" pitchFamily="49" charset="-122"/>
                          <a:ea typeface="黑体" pitchFamily="49" charset="-122"/>
                          <a:cs typeface="Times New Roman"/>
                        </a:rPr>
                        <a:t>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en-US" sz="2400" b="1" kern="100">
                          <a:latin typeface="黑体" pitchFamily="49" charset="-122"/>
                          <a:ea typeface="黑体" pitchFamily="49" charset="-122"/>
                          <a:cs typeface="Times New Roman"/>
                        </a:rPr>
                        <a:t>39</a:t>
                      </a:r>
                      <a:endParaRPr lang="zh-CN" sz="24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en-US" sz="2400" b="1" kern="100">
                          <a:latin typeface="黑体" pitchFamily="49" charset="-122"/>
                          <a:ea typeface="黑体" pitchFamily="49" charset="-122"/>
                          <a:cs typeface="Times New Roman"/>
                        </a:rPr>
                        <a:t>13</a:t>
                      </a:r>
                      <a:endParaRPr lang="zh-CN" sz="24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3040">
                <a:tc vMerge="1">
                  <a:txBody>
                    <a:bodyPr/>
                    <a:lstStyle/>
                    <a:p>
                      <a:endParaRPr lang="zh-CN" altLang="en-US"/>
                    </a:p>
                  </a:txBody>
                  <a:tcPr/>
                </a:tc>
                <a:tc vMerge="1">
                  <a:txBody>
                    <a:bodyPr/>
                    <a:lstStyle/>
                    <a:p>
                      <a:endParaRPr lang="zh-CN" altLang="en-US"/>
                    </a:p>
                  </a:txBody>
                  <a:tcPr/>
                </a:tc>
                <a:tc>
                  <a:txBody>
                    <a:bodyPr/>
                    <a:lstStyle/>
                    <a:p>
                      <a:pPr algn="just">
                        <a:spcAft>
                          <a:spcPts val="0"/>
                        </a:spcAft>
                      </a:pPr>
                      <a:r>
                        <a:rPr lang="zh-CN" sz="2400" b="1" kern="100" dirty="0">
                          <a:latin typeface="黑体" pitchFamily="49" charset="-122"/>
                          <a:ea typeface="黑体" pitchFamily="49" charset="-122"/>
                          <a:cs typeface="Times New Roman"/>
                        </a:rPr>
                        <a:t>（</a:t>
                      </a:r>
                      <a:r>
                        <a:rPr lang="en-US" sz="2400" b="1" kern="100" dirty="0">
                          <a:latin typeface="黑体" pitchFamily="49" charset="-122"/>
                          <a:ea typeface="黑体" pitchFamily="49" charset="-122"/>
                          <a:cs typeface="Times New Roman"/>
                        </a:rPr>
                        <a:t>3,3,4</a:t>
                      </a:r>
                      <a:r>
                        <a:rPr lang="zh-CN" sz="2400" b="1" kern="100" dirty="0">
                          <a:latin typeface="黑体" pitchFamily="49" charset="-122"/>
                          <a:ea typeface="黑体" pitchFamily="49" charset="-122"/>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just">
                        <a:spcAft>
                          <a:spcPts val="0"/>
                        </a:spcAft>
                      </a:pPr>
                      <a:r>
                        <a:rPr lang="zh-CN" sz="2400" b="1" kern="100">
                          <a:latin typeface="黑体" pitchFamily="49" charset="-122"/>
                          <a:ea typeface="黑体" pitchFamily="49" charset="-122"/>
                          <a:cs typeface="Times New Roman"/>
                        </a:rPr>
                        <a:t>（</a:t>
                      </a:r>
                      <a:r>
                        <a:rPr lang="en-US" sz="2400" b="1" kern="100">
                          <a:latin typeface="黑体" pitchFamily="49" charset="-122"/>
                          <a:ea typeface="黑体" pitchFamily="49" charset="-122"/>
                          <a:cs typeface="Times New Roman"/>
                        </a:rPr>
                        <a:t>2,2,4</a:t>
                      </a:r>
                      <a:r>
                        <a:rPr lang="zh-CN" sz="2400" b="1" kern="100">
                          <a:latin typeface="黑体" pitchFamily="49" charset="-122"/>
                          <a:ea typeface="黑体" pitchFamily="49" charset="-122"/>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just">
                        <a:spcAft>
                          <a:spcPts val="0"/>
                        </a:spcAft>
                      </a:pPr>
                      <a:r>
                        <a:rPr lang="en-US" altLang="zh-CN" sz="2400" b="1" kern="100" dirty="0" smtClean="0">
                          <a:latin typeface="黑体" pitchFamily="49" charset="-122"/>
                          <a:ea typeface="黑体" pitchFamily="49" charset="-122"/>
                          <a:cs typeface="Times New Roman"/>
                        </a:rPr>
                        <a:t>(</a:t>
                      </a:r>
                      <a:r>
                        <a:rPr lang="en-US" sz="2400" b="1" kern="100" dirty="0" smtClean="0">
                          <a:latin typeface="黑体" pitchFamily="49" charset="-122"/>
                          <a:ea typeface="黑体" pitchFamily="49" charset="-122"/>
                          <a:cs typeface="Times New Roman"/>
                        </a:rPr>
                        <a:t>1,2,2,2,2</a:t>
                      </a:r>
                      <a:r>
                        <a:rPr lang="zh-CN" sz="2400" b="1" kern="100" dirty="0">
                          <a:latin typeface="黑体" pitchFamily="49" charset="-122"/>
                          <a:ea typeface="黑体" pitchFamily="49" charset="-122"/>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just">
                        <a:spcAft>
                          <a:spcPts val="0"/>
                        </a:spcAft>
                      </a:pPr>
                      <a:r>
                        <a:rPr lang="zh-CN" sz="2400" b="1" kern="100">
                          <a:latin typeface="黑体" pitchFamily="49" charset="-122"/>
                          <a:ea typeface="黑体" pitchFamily="49" charset="-122"/>
                          <a:cs typeface="Times New Roman"/>
                        </a:rPr>
                        <a:t>（</a:t>
                      </a:r>
                      <a:r>
                        <a:rPr lang="en-US" sz="2400" b="1" kern="100">
                          <a:latin typeface="黑体" pitchFamily="49" charset="-122"/>
                          <a:ea typeface="黑体" pitchFamily="49" charset="-122"/>
                          <a:cs typeface="Times New Roman"/>
                        </a:rPr>
                        <a:t>2,10</a:t>
                      </a:r>
                      <a:r>
                        <a:rPr lang="zh-CN" sz="2400" b="1" kern="100">
                          <a:latin typeface="黑体" pitchFamily="49" charset="-122"/>
                          <a:ea typeface="黑体" pitchFamily="49" charset="-122"/>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r>
              <a:tr h="212725">
                <a:tc rowSpan="2">
                  <a:txBody>
                    <a:bodyPr/>
                    <a:lstStyle/>
                    <a:p>
                      <a:pPr algn="just">
                        <a:spcAft>
                          <a:spcPts val="0"/>
                        </a:spcAft>
                      </a:pPr>
                      <a:r>
                        <a:rPr lang="en-US" sz="2400" b="1" kern="100">
                          <a:latin typeface="黑体" pitchFamily="49" charset="-122"/>
                          <a:ea typeface="黑体" pitchFamily="49" charset="-122"/>
                          <a:cs typeface="Times New Roman"/>
                        </a:rPr>
                        <a:t>2017</a:t>
                      </a:r>
                      <a:r>
                        <a:rPr lang="zh-CN" sz="2400" b="1" kern="100">
                          <a:latin typeface="黑体" pitchFamily="49" charset="-122"/>
                          <a:ea typeface="黑体" pitchFamily="49" charset="-122"/>
                          <a:cs typeface="Times New Roman"/>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en-US" sz="2400" b="1" kern="100">
                          <a:latin typeface="黑体" pitchFamily="49" charset="-122"/>
                          <a:ea typeface="黑体" pitchFamily="49" charset="-122"/>
                          <a:cs typeface="Times New Roman"/>
                        </a:rPr>
                        <a:t>10</a:t>
                      </a:r>
                      <a:r>
                        <a:rPr lang="zh-CN" sz="2400" b="1" kern="10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b="1" kern="100">
                          <a:latin typeface="黑体" pitchFamily="49" charset="-122"/>
                          <a:ea typeface="黑体" pitchFamily="49" charset="-122"/>
                          <a:cs typeface="Times New Roman"/>
                        </a:rPr>
                        <a:t>2</a:t>
                      </a:r>
                      <a:r>
                        <a:rPr lang="zh-CN" sz="2400" b="1" kern="100">
                          <a:latin typeface="黑体" pitchFamily="49" charset="-122"/>
                          <a:ea typeface="黑体" pitchFamily="49" charset="-122"/>
                          <a:cs typeface="Times New Roman"/>
                        </a:rPr>
                        <a:t>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en-US" sz="2400" b="1" kern="100">
                          <a:latin typeface="黑体" pitchFamily="49" charset="-122"/>
                          <a:ea typeface="黑体" pitchFamily="49" charset="-122"/>
                          <a:cs typeface="Times New Roman"/>
                        </a:rPr>
                        <a:t>9</a:t>
                      </a:r>
                      <a:r>
                        <a:rPr lang="zh-CN" sz="2400" b="1" kern="10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b="1" kern="100">
                          <a:latin typeface="黑体" pitchFamily="49" charset="-122"/>
                          <a:ea typeface="黑体" pitchFamily="49" charset="-122"/>
                          <a:cs typeface="Times New Roman"/>
                        </a:rPr>
                        <a:t>3</a:t>
                      </a:r>
                      <a:r>
                        <a:rPr lang="zh-CN" sz="2400" b="1" kern="100">
                          <a:latin typeface="黑体" pitchFamily="49" charset="-122"/>
                          <a:ea typeface="黑体" pitchFamily="49" charset="-122"/>
                          <a:cs typeface="Times New Roman"/>
                        </a:rPr>
                        <a:t>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en-US" sz="2400" b="1" kern="100">
                          <a:latin typeface="黑体" pitchFamily="49" charset="-122"/>
                          <a:ea typeface="黑体" pitchFamily="49" charset="-122"/>
                          <a:cs typeface="Times New Roman"/>
                        </a:rPr>
                        <a:t>8</a:t>
                      </a:r>
                      <a:r>
                        <a:rPr lang="zh-CN" sz="2400" b="1" kern="10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b="1" kern="100">
                          <a:latin typeface="黑体" pitchFamily="49" charset="-122"/>
                          <a:ea typeface="黑体" pitchFamily="49" charset="-122"/>
                          <a:cs typeface="Times New Roman"/>
                        </a:rPr>
                        <a:t>4</a:t>
                      </a:r>
                      <a:r>
                        <a:rPr lang="zh-CN" sz="2400" b="1" kern="100">
                          <a:latin typeface="黑体" pitchFamily="49" charset="-122"/>
                          <a:ea typeface="黑体" pitchFamily="49" charset="-122"/>
                          <a:cs typeface="Times New Roman"/>
                        </a:rPr>
                        <a:t>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en-US" sz="2400" b="1" kern="100">
                          <a:latin typeface="黑体" pitchFamily="49" charset="-122"/>
                          <a:ea typeface="黑体" pitchFamily="49" charset="-122"/>
                          <a:cs typeface="Times New Roman"/>
                        </a:rPr>
                        <a:t>12</a:t>
                      </a:r>
                      <a:r>
                        <a:rPr lang="zh-CN" sz="2400" b="1" kern="10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b="1" kern="100">
                          <a:latin typeface="黑体" pitchFamily="49" charset="-122"/>
                          <a:ea typeface="黑体" pitchFamily="49" charset="-122"/>
                          <a:cs typeface="Times New Roman"/>
                        </a:rPr>
                        <a:t>7</a:t>
                      </a:r>
                      <a:r>
                        <a:rPr lang="zh-CN" sz="2400" b="1" kern="100">
                          <a:latin typeface="黑体" pitchFamily="49" charset="-122"/>
                          <a:ea typeface="黑体" pitchFamily="49" charset="-122"/>
                          <a:cs typeface="Times New Roman"/>
                        </a:rPr>
                        <a:t>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en-US" sz="2400" b="1" kern="100">
                          <a:latin typeface="黑体" pitchFamily="49" charset="-122"/>
                          <a:ea typeface="黑体" pitchFamily="49" charset="-122"/>
                          <a:cs typeface="Times New Roman"/>
                        </a:rPr>
                        <a:t>39</a:t>
                      </a:r>
                      <a:endParaRPr lang="zh-CN" sz="24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en-US" sz="2400" b="1" kern="100">
                          <a:latin typeface="黑体" pitchFamily="49" charset="-122"/>
                          <a:ea typeface="黑体" pitchFamily="49" charset="-122"/>
                          <a:cs typeface="Times New Roman"/>
                        </a:rPr>
                        <a:t>16</a:t>
                      </a:r>
                      <a:endParaRPr lang="zh-CN" sz="24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2725">
                <a:tc vMerge="1">
                  <a:txBody>
                    <a:bodyPr/>
                    <a:lstStyle/>
                    <a:p>
                      <a:endParaRPr lang="zh-CN" altLang="en-US"/>
                    </a:p>
                  </a:txBody>
                  <a:tcPr/>
                </a:tc>
                <a:tc vMerge="1">
                  <a:txBody>
                    <a:bodyPr/>
                    <a:lstStyle/>
                    <a:p>
                      <a:endParaRPr lang="zh-CN" altLang="en-US"/>
                    </a:p>
                  </a:txBody>
                  <a:tcPr/>
                </a:tc>
                <a:tc>
                  <a:txBody>
                    <a:bodyPr/>
                    <a:lstStyle/>
                    <a:p>
                      <a:pPr algn="just">
                        <a:spcAft>
                          <a:spcPts val="0"/>
                        </a:spcAft>
                      </a:pPr>
                      <a:r>
                        <a:rPr lang="en-US" sz="2400" b="1" kern="100">
                          <a:latin typeface="黑体" pitchFamily="49" charset="-122"/>
                          <a:ea typeface="黑体" pitchFamily="49" charset="-122"/>
                          <a:cs typeface="Times New Roman"/>
                        </a:rPr>
                        <a:t>(6,4)</a:t>
                      </a:r>
                      <a:endParaRPr lang="zh-CN" sz="24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just">
                        <a:spcAft>
                          <a:spcPts val="0"/>
                        </a:spcAft>
                      </a:pPr>
                      <a:r>
                        <a:rPr lang="en-US" sz="2400" b="1" kern="100" dirty="0">
                          <a:latin typeface="黑体" pitchFamily="49" charset="-122"/>
                          <a:ea typeface="黑体" pitchFamily="49" charset="-122"/>
                          <a:cs typeface="Times New Roman"/>
                        </a:rPr>
                        <a:t>(3,2,4)</a:t>
                      </a:r>
                      <a:endParaRPr lang="zh-CN" sz="2400" b="1" kern="100" dirty="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just">
                        <a:spcAft>
                          <a:spcPts val="0"/>
                        </a:spcAft>
                      </a:pPr>
                      <a:r>
                        <a:rPr lang="en-US" sz="2400" b="1" kern="100" dirty="0">
                          <a:latin typeface="黑体" pitchFamily="49" charset="-122"/>
                          <a:ea typeface="黑体" pitchFamily="49" charset="-122"/>
                          <a:cs typeface="Times New Roman"/>
                        </a:rPr>
                        <a:t>(2,2,2,2)</a:t>
                      </a:r>
                      <a:endParaRPr lang="zh-CN" sz="2400" b="1" kern="100" dirty="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just">
                        <a:spcAft>
                          <a:spcPts val="0"/>
                        </a:spcAft>
                      </a:pPr>
                      <a:r>
                        <a:rPr lang="en-US" sz="2400" b="1" kern="100">
                          <a:latin typeface="黑体" pitchFamily="49" charset="-122"/>
                          <a:ea typeface="黑体" pitchFamily="49" charset="-122"/>
                          <a:cs typeface="Times New Roman"/>
                        </a:rPr>
                        <a:t>(2,2,2,2,1,1,2)</a:t>
                      </a:r>
                      <a:endParaRPr lang="zh-CN" sz="24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r>
              <a:tr h="212725">
                <a:tc rowSpan="2">
                  <a:txBody>
                    <a:bodyPr/>
                    <a:lstStyle/>
                    <a:p>
                      <a:pPr algn="just">
                        <a:spcAft>
                          <a:spcPts val="0"/>
                        </a:spcAft>
                      </a:pPr>
                      <a:r>
                        <a:rPr lang="en-US" sz="2400" b="1" kern="100">
                          <a:latin typeface="黑体" pitchFamily="49" charset="-122"/>
                          <a:ea typeface="黑体" pitchFamily="49" charset="-122"/>
                          <a:cs typeface="Times New Roman"/>
                        </a:rPr>
                        <a:t>2018</a:t>
                      </a:r>
                      <a:r>
                        <a:rPr lang="zh-CN" sz="2400" b="1" kern="100">
                          <a:latin typeface="黑体" pitchFamily="49" charset="-122"/>
                          <a:ea typeface="黑体" pitchFamily="49" charset="-122"/>
                          <a:cs typeface="Times New Roman"/>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en-US" sz="2400" b="1" kern="100">
                          <a:latin typeface="黑体" pitchFamily="49" charset="-122"/>
                          <a:ea typeface="黑体" pitchFamily="49" charset="-122"/>
                          <a:cs typeface="Times New Roman"/>
                        </a:rPr>
                        <a:t>10</a:t>
                      </a:r>
                      <a:r>
                        <a:rPr lang="zh-CN" sz="2400" b="1" kern="10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b="1" kern="100">
                          <a:latin typeface="黑体" pitchFamily="49" charset="-122"/>
                          <a:ea typeface="黑体" pitchFamily="49" charset="-122"/>
                          <a:cs typeface="Times New Roman"/>
                        </a:rPr>
                        <a:t>4</a:t>
                      </a:r>
                      <a:r>
                        <a:rPr lang="zh-CN" sz="2400" b="1" kern="100">
                          <a:latin typeface="黑体" pitchFamily="49" charset="-122"/>
                          <a:ea typeface="黑体" pitchFamily="49" charset="-122"/>
                          <a:cs typeface="Times New Roman"/>
                        </a:rPr>
                        <a:t>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en-US" sz="2400" b="1" kern="100">
                          <a:latin typeface="黑体" pitchFamily="49" charset="-122"/>
                          <a:ea typeface="黑体" pitchFamily="49" charset="-122"/>
                          <a:cs typeface="Times New Roman"/>
                        </a:rPr>
                        <a:t>9</a:t>
                      </a:r>
                      <a:r>
                        <a:rPr lang="zh-CN" sz="2400" b="1" kern="10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b="1" kern="100">
                          <a:latin typeface="黑体" pitchFamily="49" charset="-122"/>
                          <a:ea typeface="黑体" pitchFamily="49" charset="-122"/>
                          <a:cs typeface="Times New Roman"/>
                        </a:rPr>
                        <a:t>5</a:t>
                      </a:r>
                      <a:r>
                        <a:rPr lang="zh-CN" sz="2400" b="1" kern="100">
                          <a:latin typeface="黑体" pitchFamily="49" charset="-122"/>
                          <a:ea typeface="黑体" pitchFamily="49" charset="-122"/>
                          <a:cs typeface="Times New Roman"/>
                        </a:rPr>
                        <a:t>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en-US" sz="2400" b="1" kern="100">
                          <a:latin typeface="黑体" pitchFamily="49" charset="-122"/>
                          <a:ea typeface="黑体" pitchFamily="49" charset="-122"/>
                          <a:cs typeface="Times New Roman"/>
                        </a:rPr>
                        <a:t>8</a:t>
                      </a:r>
                      <a:r>
                        <a:rPr lang="zh-CN" sz="2400" b="1" kern="10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b="1" kern="100">
                          <a:latin typeface="黑体" pitchFamily="49" charset="-122"/>
                          <a:ea typeface="黑体" pitchFamily="49" charset="-122"/>
                          <a:cs typeface="Times New Roman"/>
                        </a:rPr>
                        <a:t>4</a:t>
                      </a:r>
                      <a:r>
                        <a:rPr lang="zh-CN" sz="2400" b="1" kern="100">
                          <a:latin typeface="黑体" pitchFamily="49" charset="-122"/>
                          <a:ea typeface="黑体" pitchFamily="49" charset="-122"/>
                          <a:cs typeface="Times New Roman"/>
                        </a:rPr>
                        <a:t>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en-US" sz="2400" b="1" kern="100">
                          <a:latin typeface="黑体" pitchFamily="49" charset="-122"/>
                          <a:ea typeface="黑体" pitchFamily="49" charset="-122"/>
                          <a:cs typeface="Times New Roman"/>
                        </a:rPr>
                        <a:t>12</a:t>
                      </a:r>
                      <a:r>
                        <a:rPr lang="zh-CN" sz="2400" b="1" kern="10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400" b="1" kern="100">
                          <a:latin typeface="黑体" pitchFamily="49" charset="-122"/>
                          <a:ea typeface="黑体" pitchFamily="49" charset="-122"/>
                          <a:cs typeface="Times New Roman"/>
                        </a:rPr>
                        <a:t>6</a:t>
                      </a:r>
                      <a:r>
                        <a:rPr lang="zh-CN" sz="2400" b="1" kern="100">
                          <a:latin typeface="黑体" pitchFamily="49" charset="-122"/>
                          <a:ea typeface="黑体" pitchFamily="49" charset="-122"/>
                          <a:cs typeface="Times New Roman"/>
                        </a:rPr>
                        <a:t>空</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en-US" sz="2400" b="1" kern="100">
                          <a:latin typeface="黑体" pitchFamily="49" charset="-122"/>
                          <a:ea typeface="黑体" pitchFamily="49" charset="-122"/>
                          <a:cs typeface="Times New Roman"/>
                        </a:rPr>
                        <a:t>39</a:t>
                      </a:r>
                      <a:endParaRPr lang="zh-CN" sz="24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spcAft>
                          <a:spcPts val="0"/>
                        </a:spcAft>
                      </a:pPr>
                      <a:r>
                        <a:rPr lang="en-US" sz="2400" b="1" kern="100">
                          <a:latin typeface="黑体" pitchFamily="49" charset="-122"/>
                          <a:ea typeface="黑体" pitchFamily="49" charset="-122"/>
                          <a:cs typeface="Times New Roman"/>
                        </a:rPr>
                        <a:t>19</a:t>
                      </a:r>
                      <a:endParaRPr lang="zh-CN" sz="24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2725">
                <a:tc vMerge="1">
                  <a:txBody>
                    <a:bodyPr/>
                    <a:lstStyle/>
                    <a:p>
                      <a:endParaRPr lang="zh-CN" altLang="en-US"/>
                    </a:p>
                  </a:txBody>
                  <a:tcPr/>
                </a:tc>
                <a:tc vMerge="1">
                  <a:txBody>
                    <a:bodyPr/>
                    <a:lstStyle/>
                    <a:p>
                      <a:endParaRPr lang="zh-CN" altLang="en-US"/>
                    </a:p>
                  </a:txBody>
                  <a:tcPr/>
                </a:tc>
                <a:tc>
                  <a:txBody>
                    <a:bodyPr/>
                    <a:lstStyle/>
                    <a:p>
                      <a:pPr algn="just">
                        <a:spcAft>
                          <a:spcPts val="0"/>
                        </a:spcAft>
                      </a:pPr>
                      <a:r>
                        <a:rPr lang="en-US" sz="2400" b="1" kern="100">
                          <a:latin typeface="黑体" pitchFamily="49" charset="-122"/>
                          <a:ea typeface="黑体" pitchFamily="49" charset="-122"/>
                          <a:cs typeface="Times New Roman"/>
                        </a:rPr>
                        <a:t>(1,3,3,3)</a:t>
                      </a:r>
                      <a:endParaRPr lang="zh-CN" sz="24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just">
                        <a:spcAft>
                          <a:spcPts val="0"/>
                        </a:spcAft>
                      </a:pPr>
                      <a:r>
                        <a:rPr lang="en-US" sz="2400" b="1" kern="100">
                          <a:latin typeface="黑体" pitchFamily="49" charset="-122"/>
                          <a:ea typeface="黑体" pitchFamily="49" charset="-122"/>
                          <a:cs typeface="Times New Roman"/>
                        </a:rPr>
                        <a:t>(1,2,3,2,1)</a:t>
                      </a:r>
                      <a:endParaRPr lang="zh-CN" sz="24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just">
                        <a:spcAft>
                          <a:spcPts val="0"/>
                        </a:spcAft>
                      </a:pPr>
                      <a:r>
                        <a:rPr lang="en-US" sz="2400" b="1" kern="100">
                          <a:latin typeface="黑体" pitchFamily="49" charset="-122"/>
                          <a:ea typeface="黑体" pitchFamily="49" charset="-122"/>
                          <a:cs typeface="Times New Roman"/>
                        </a:rPr>
                        <a:t>(2,2,2,2)</a:t>
                      </a:r>
                      <a:endParaRPr lang="zh-CN" sz="24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just">
                        <a:spcAft>
                          <a:spcPts val="0"/>
                        </a:spcAft>
                      </a:pPr>
                      <a:r>
                        <a:rPr lang="en-US" sz="2400" b="1" kern="100" dirty="0">
                          <a:latin typeface="黑体" pitchFamily="49" charset="-122"/>
                          <a:ea typeface="黑体" pitchFamily="49" charset="-122"/>
                          <a:cs typeface="Times New Roman"/>
                        </a:rPr>
                        <a:t>(1,1,2,4,2,2)</a:t>
                      </a:r>
                      <a:endParaRPr lang="zh-CN" sz="2400" b="1" kern="100" dirty="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r>
            </a:tbl>
          </a:graphicData>
        </a:graphic>
      </p:graphicFrame>
    </p:spTree>
    <p:extLst>
      <p:ext uri="{BB962C8B-B14F-4D97-AF65-F5344CB8AC3E}">
        <p14:creationId xmlns:p14="http://schemas.microsoft.com/office/powerpoint/2010/main" xmlns="" val="13116435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Rectangle 1"/>
          <p:cNvSpPr>
            <a:spLocks noChangeArrowheads="1"/>
          </p:cNvSpPr>
          <p:nvPr/>
        </p:nvSpPr>
        <p:spPr bwMode="auto">
          <a:xfrm>
            <a:off x="263352" y="188640"/>
            <a:ext cx="648072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32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4</a:t>
            </a:r>
            <a:r>
              <a:rPr kumimoji="0" lang="zh-CN" altLang="en-US" sz="32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、非选择题选考题考试的特点。</a:t>
            </a:r>
            <a:endParaRPr kumimoji="0" lang="zh-CN" altLang="en-US" sz="3200" b="0" i="0" u="none" strike="noStrike" cap="none" normalizeH="0" baseline="0" dirty="0" smtClean="0">
              <a:ln>
                <a:noFill/>
              </a:ln>
              <a:solidFill>
                <a:srgbClr val="FF0000"/>
              </a:solidFill>
              <a:effectLst/>
              <a:latin typeface="黑体" pitchFamily="49" charset="-122"/>
              <a:ea typeface="黑体" pitchFamily="49" charset="-122"/>
              <a:cs typeface="宋体" pitchFamily="2" charset="-122"/>
            </a:endParaRPr>
          </a:p>
        </p:txBody>
      </p:sp>
      <p:sp>
        <p:nvSpPr>
          <p:cNvPr id="3" name="矩形 2"/>
          <p:cNvSpPr/>
          <p:nvPr/>
        </p:nvSpPr>
        <p:spPr>
          <a:xfrm>
            <a:off x="263352" y="908720"/>
            <a:ext cx="11377264" cy="954107"/>
          </a:xfrm>
          <a:prstGeom prst="rect">
            <a:avLst/>
          </a:prstGeom>
        </p:spPr>
        <p:txBody>
          <a:bodyPr wrap="square">
            <a:spAutoFit/>
          </a:bodyPr>
          <a:lstStyle/>
          <a:p>
            <a:r>
              <a:rPr lang="zh-CN" altLang="zh-CN" sz="2800" b="1" dirty="0" smtClean="0">
                <a:latin typeface="黑体" pitchFamily="49" charset="-122"/>
                <a:ea typeface="黑体" pitchFamily="49" charset="-122"/>
              </a:rPr>
              <a:t>①在选修模块</a:t>
            </a:r>
            <a:r>
              <a:rPr lang="en-US" altLang="zh-CN" sz="2800" b="1" dirty="0" smtClean="0">
                <a:latin typeface="黑体" pitchFamily="49" charset="-122"/>
                <a:ea typeface="黑体" pitchFamily="49" charset="-122"/>
              </a:rPr>
              <a:t>1</a:t>
            </a:r>
            <a:r>
              <a:rPr lang="zh-CN" altLang="zh-CN" sz="2800" b="1" dirty="0" smtClean="0">
                <a:latin typeface="黑体" pitchFamily="49" charset="-122"/>
                <a:ea typeface="黑体" pitchFamily="49" charset="-122"/>
              </a:rPr>
              <a:t>《生物技术实践》</a:t>
            </a:r>
            <a:r>
              <a:rPr lang="zh-CN" altLang="en-US" sz="2800" b="1" dirty="0" smtClean="0">
                <a:latin typeface="黑体" pitchFamily="49" charset="-122"/>
                <a:ea typeface="黑体" pitchFamily="49" charset="-122"/>
              </a:rPr>
              <a:t>的</a:t>
            </a:r>
            <a:r>
              <a:rPr lang="zh-CN" altLang="zh-CN" sz="2800" b="1" dirty="0" smtClean="0">
                <a:latin typeface="黑体" pitchFamily="49" charset="-122"/>
                <a:ea typeface="黑体" pitchFamily="49" charset="-122"/>
              </a:rPr>
              <a:t>考查内容中，对某些知识点</a:t>
            </a:r>
            <a:r>
              <a:rPr lang="zh-CN" altLang="en-US" sz="2800" b="1" dirty="0" smtClean="0">
                <a:latin typeface="黑体" pitchFamily="49" charset="-122"/>
                <a:ea typeface="黑体" pitchFamily="49" charset="-122"/>
              </a:rPr>
              <a:t>的</a:t>
            </a:r>
            <a:r>
              <a:rPr lang="zh-CN" altLang="zh-CN" sz="2800" b="1" dirty="0" smtClean="0">
                <a:latin typeface="黑体" pitchFamily="49" charset="-122"/>
                <a:ea typeface="黑体" pitchFamily="49" charset="-122"/>
              </a:rPr>
              <a:t>重复考查成常态。</a:t>
            </a:r>
            <a:endParaRPr lang="zh-CN" altLang="en-US" sz="2800" b="1" dirty="0">
              <a:latin typeface="黑体" pitchFamily="49" charset="-122"/>
              <a:ea typeface="黑体" pitchFamily="49" charset="-122"/>
            </a:endParaRPr>
          </a:p>
        </p:txBody>
      </p:sp>
      <p:graphicFrame>
        <p:nvGraphicFramePr>
          <p:cNvPr id="4" name="表格 3"/>
          <p:cNvGraphicFramePr>
            <a:graphicFrameLocks noGrp="1"/>
          </p:cNvGraphicFramePr>
          <p:nvPr/>
        </p:nvGraphicFramePr>
        <p:xfrm>
          <a:off x="119336" y="1916832"/>
          <a:ext cx="11305257" cy="1856224"/>
        </p:xfrm>
        <a:graphic>
          <a:graphicData uri="http://schemas.openxmlformats.org/drawingml/2006/table">
            <a:tbl>
              <a:tblPr/>
              <a:tblGrid>
                <a:gridCol w="936104"/>
                <a:gridCol w="1718353"/>
                <a:gridCol w="2378042"/>
                <a:gridCol w="1528655"/>
                <a:gridCol w="2030620"/>
                <a:gridCol w="2713483"/>
              </a:tblGrid>
              <a:tr h="576064">
                <a:tc>
                  <a:txBody>
                    <a:bodyPr/>
                    <a:lstStyle/>
                    <a:p>
                      <a:pPr algn="ctr">
                        <a:spcAft>
                          <a:spcPts val="0"/>
                        </a:spcAft>
                      </a:pPr>
                      <a:r>
                        <a:rPr lang="zh-CN" sz="2800" b="1" kern="100" dirty="0">
                          <a:latin typeface="黑体" pitchFamily="49" charset="-122"/>
                          <a:ea typeface="黑体" pitchFamily="49" charset="-122"/>
                          <a:cs typeface="Times New Roman"/>
                        </a:rPr>
                        <a:t>年份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b="1" kern="100" dirty="0">
                          <a:latin typeface="黑体" pitchFamily="49" charset="-122"/>
                          <a:ea typeface="黑体" pitchFamily="49" charset="-122"/>
                          <a:cs typeface="Times New Roman"/>
                        </a:rPr>
                        <a:t>2014</a:t>
                      </a:r>
                      <a:r>
                        <a:rPr lang="zh-CN" sz="2800" b="1" kern="100" dirty="0">
                          <a:latin typeface="黑体" pitchFamily="49" charset="-122"/>
                          <a:ea typeface="黑体" pitchFamily="49" charset="-122"/>
                          <a:cs typeface="Times New Roman"/>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b="1" kern="100" dirty="0">
                          <a:latin typeface="黑体" pitchFamily="49" charset="-122"/>
                          <a:ea typeface="黑体" pitchFamily="49" charset="-122"/>
                          <a:cs typeface="Times New Roman"/>
                        </a:rPr>
                        <a:t>2015</a:t>
                      </a:r>
                      <a:r>
                        <a:rPr lang="zh-CN" sz="2800" b="1" kern="100" dirty="0">
                          <a:latin typeface="黑体" pitchFamily="49" charset="-122"/>
                          <a:ea typeface="黑体" pitchFamily="49" charset="-122"/>
                          <a:cs typeface="Times New Roman"/>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b="1" kern="100">
                          <a:latin typeface="黑体" pitchFamily="49" charset="-122"/>
                          <a:ea typeface="黑体" pitchFamily="49" charset="-122"/>
                          <a:cs typeface="Times New Roman"/>
                        </a:rPr>
                        <a:t>2016</a:t>
                      </a:r>
                      <a:r>
                        <a:rPr lang="zh-CN" sz="2800" b="1" kern="100">
                          <a:latin typeface="黑体" pitchFamily="49" charset="-122"/>
                          <a:ea typeface="黑体" pitchFamily="49" charset="-122"/>
                          <a:cs typeface="Times New Roman"/>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b="1" kern="100">
                          <a:latin typeface="黑体" pitchFamily="49" charset="-122"/>
                          <a:ea typeface="黑体" pitchFamily="49" charset="-122"/>
                          <a:cs typeface="Times New Roman"/>
                        </a:rPr>
                        <a:t>2017</a:t>
                      </a:r>
                      <a:r>
                        <a:rPr lang="zh-CN" sz="2800" b="1" kern="100">
                          <a:latin typeface="黑体" pitchFamily="49" charset="-122"/>
                          <a:ea typeface="黑体" pitchFamily="49" charset="-122"/>
                          <a:cs typeface="Times New Roman"/>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800" b="1" kern="100" dirty="0">
                          <a:latin typeface="黑体" pitchFamily="49" charset="-122"/>
                          <a:ea typeface="黑体" pitchFamily="49" charset="-122"/>
                          <a:cs typeface="Times New Roman"/>
                        </a:rPr>
                        <a:t>2018</a:t>
                      </a:r>
                      <a:r>
                        <a:rPr lang="zh-CN" sz="2800" b="1" kern="100" dirty="0">
                          <a:latin typeface="黑体" pitchFamily="49" charset="-122"/>
                          <a:ea typeface="黑体" pitchFamily="49" charset="-122"/>
                          <a:cs typeface="Times New Roman"/>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63199">
                <a:tc>
                  <a:txBody>
                    <a:bodyPr/>
                    <a:lstStyle/>
                    <a:p>
                      <a:pPr algn="just">
                        <a:spcAft>
                          <a:spcPts val="0"/>
                        </a:spcAft>
                      </a:pPr>
                      <a:r>
                        <a:rPr lang="zh-CN" sz="2800" b="1" kern="100">
                          <a:latin typeface="黑体" pitchFamily="49" charset="-122"/>
                          <a:ea typeface="黑体" pitchFamily="49" charset="-122"/>
                          <a:cs typeface="Times New Roman"/>
                        </a:rPr>
                        <a:t>内容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2800" b="1" kern="100">
                          <a:latin typeface="黑体" pitchFamily="49" charset="-122"/>
                          <a:ea typeface="黑体" pitchFamily="49" charset="-122"/>
                          <a:cs typeface="Times New Roman"/>
                        </a:rPr>
                        <a:t>分离和鉴别纤维素分解菌</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2800" b="1" kern="100" dirty="0">
                          <a:latin typeface="黑体" pitchFamily="49" charset="-122"/>
                          <a:ea typeface="黑体" pitchFamily="49" charset="-122"/>
                          <a:cs typeface="Times New Roman"/>
                        </a:rPr>
                        <a:t>芳香油的提取微生物的分离与技术</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2800" b="1" kern="100" dirty="0">
                          <a:latin typeface="黑体" pitchFamily="49" charset="-122"/>
                          <a:ea typeface="黑体" pitchFamily="49" charset="-122"/>
                          <a:cs typeface="Times New Roman"/>
                        </a:rPr>
                        <a:t>微生物的培养与计数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2800" b="1" kern="100" dirty="0">
                          <a:latin typeface="黑体" pitchFamily="49" charset="-122"/>
                          <a:ea typeface="黑体" pitchFamily="49" charset="-122"/>
                          <a:cs typeface="Times New Roman"/>
                        </a:rPr>
                        <a:t>分解尿素的细菌的分离</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zh-CN" sz="2800" b="1" kern="100" dirty="0">
                          <a:latin typeface="黑体" pitchFamily="49" charset="-122"/>
                          <a:ea typeface="黑体" pitchFamily="49" charset="-122"/>
                          <a:cs typeface="Times New Roman"/>
                        </a:rPr>
                        <a:t>微生物的培养与计数、产淀粉酶细菌的分离</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2882" name="Rectangle 2"/>
          <p:cNvSpPr>
            <a:spLocks noChangeArrowheads="1"/>
          </p:cNvSpPr>
          <p:nvPr/>
        </p:nvSpPr>
        <p:spPr bwMode="auto">
          <a:xfrm>
            <a:off x="263352" y="4005064"/>
            <a:ext cx="11305256"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②</a:t>
            </a:r>
            <a:r>
              <a:rPr kumimoji="0" 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对选修</a:t>
            </a:r>
            <a:r>
              <a:rPr kumimoji="0" lang="en-US"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1</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的理性思维的考查内容在逐年增加，设问的跨度较大，还考查了必修教材中的知识。答案的书写字数增加，语言表达要求更高，难度逐渐增大。</a:t>
            </a:r>
            <a:endPar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③对选修</a:t>
            </a:r>
            <a:r>
              <a:rPr kumimoji="0" lang="en-US"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1</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内容的考查比对选修</a:t>
            </a:r>
            <a:r>
              <a:rPr kumimoji="0" lang="en-US"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3</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内容的考查相对要简单些。只有</a:t>
            </a:r>
            <a:r>
              <a:rPr kumimoji="0" lang="en-US"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2016</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年选修</a:t>
            </a:r>
            <a:r>
              <a:rPr kumimoji="0" lang="en-US"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1</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的难度比选修</a:t>
            </a:r>
            <a:r>
              <a:rPr kumimoji="0" lang="en-US"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3</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的难度要大些。</a:t>
            </a:r>
            <a:endPar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p:txBody>
      </p:sp>
    </p:spTree>
    <p:extLst>
      <p:ext uri="{BB962C8B-B14F-4D97-AF65-F5344CB8AC3E}">
        <p14:creationId xmlns:p14="http://schemas.microsoft.com/office/powerpoint/2010/main" xmlns="" val="13116435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Rectangle 1"/>
          <p:cNvSpPr>
            <a:spLocks noChangeArrowheads="1"/>
          </p:cNvSpPr>
          <p:nvPr/>
        </p:nvSpPr>
        <p:spPr bwMode="auto">
          <a:xfrm>
            <a:off x="263352" y="260648"/>
            <a:ext cx="8784976" cy="707886"/>
          </a:xfrm>
          <a:prstGeom prst="rect">
            <a:avLst/>
          </a:prstGeom>
          <a:solidFill>
            <a:srgbClr val="0000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sz="40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rPr>
              <a:t>三、</a:t>
            </a:r>
            <a:r>
              <a:rPr kumimoji="0" lang="en-US" altLang="zh-CN" sz="40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rPr>
              <a:t>2019</a:t>
            </a:r>
            <a:r>
              <a:rPr kumimoji="0" lang="zh-CN" altLang="en-US" sz="40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rPr>
              <a:t>年高考备考应注意的问题：</a:t>
            </a:r>
            <a:endParaRPr kumimoji="0" lang="zh-CN" altLang="en-US" sz="4000" b="0"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endParaRPr>
          </a:p>
        </p:txBody>
      </p:sp>
      <p:sp>
        <p:nvSpPr>
          <p:cNvPr id="3" name="矩形 2"/>
          <p:cNvSpPr/>
          <p:nvPr/>
        </p:nvSpPr>
        <p:spPr>
          <a:xfrm>
            <a:off x="263352" y="1196752"/>
            <a:ext cx="8986756" cy="646331"/>
          </a:xfrm>
          <a:prstGeom prst="rect">
            <a:avLst/>
          </a:prstGeom>
          <a:solidFill>
            <a:srgbClr val="FFFF00"/>
          </a:solidFill>
        </p:spPr>
        <p:txBody>
          <a:bodyPr wrap="none">
            <a:spAutoFit/>
          </a:bodyPr>
          <a:lstStyle/>
          <a:p>
            <a:r>
              <a:rPr lang="zh-CN" altLang="zh-CN" sz="3600" b="1" dirty="0" smtClean="0">
                <a:latin typeface="黑体" pitchFamily="49" charset="-122"/>
                <a:ea typeface="黑体" pitchFamily="49" charset="-122"/>
              </a:rPr>
              <a:t>（一）近三年课标全国卷Ⅰ</a:t>
            </a:r>
            <a:r>
              <a:rPr lang="zh-CN" altLang="en-US" sz="3600" b="1" dirty="0" smtClean="0">
                <a:latin typeface="黑体" pitchFamily="49" charset="-122"/>
                <a:ea typeface="黑体" pitchFamily="49" charset="-122"/>
              </a:rPr>
              <a:t>给</a:t>
            </a:r>
            <a:r>
              <a:rPr lang="zh-CN" altLang="zh-CN" sz="3600" b="1" dirty="0" smtClean="0">
                <a:latin typeface="黑体" pitchFamily="49" charset="-122"/>
                <a:ea typeface="黑体" pitchFamily="49" charset="-122"/>
              </a:rPr>
              <a:t>我们的启示。</a:t>
            </a:r>
            <a:endParaRPr lang="zh-CN" altLang="en-US" sz="3600" dirty="0">
              <a:latin typeface="黑体" pitchFamily="49" charset="-122"/>
              <a:ea typeface="黑体" pitchFamily="49" charset="-122"/>
            </a:endParaRPr>
          </a:p>
        </p:txBody>
      </p:sp>
      <p:sp>
        <p:nvSpPr>
          <p:cNvPr id="123906" name="Rectangle 2"/>
          <p:cNvSpPr>
            <a:spLocks noChangeArrowheads="1"/>
          </p:cNvSpPr>
          <p:nvPr/>
        </p:nvSpPr>
        <p:spPr bwMode="auto">
          <a:xfrm>
            <a:off x="191344" y="1784816"/>
            <a:ext cx="11737304" cy="50731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kumimoji="0" lang="en-US" altLang="zh-CN" sz="32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rPr>
              <a:t>1</a:t>
            </a:r>
            <a:r>
              <a:rPr kumimoji="0" lang="zh-CN" altLang="en-US" sz="32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rPr>
              <a:t>、重视</a:t>
            </a:r>
            <a:r>
              <a:rPr lang="zh-CN" altLang="en-US" sz="3200" b="1" dirty="0" smtClean="0">
                <a:solidFill>
                  <a:srgbClr val="FF0000"/>
                </a:solidFill>
                <a:latin typeface="微软雅黑" pitchFamily="34" charset="-122"/>
                <a:ea typeface="微软雅黑" pitchFamily="34" charset="-122"/>
                <a:cs typeface="Times New Roman" pitchFamily="18" charset="0"/>
              </a:rPr>
              <a:t>理性思维的训练</a:t>
            </a:r>
            <a:r>
              <a:rPr kumimoji="0" lang="zh-CN" altLang="en-US" sz="32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rPr>
              <a:t>。</a:t>
            </a:r>
            <a:endParaRPr kumimoji="0" lang="en-US" altLang="zh-CN" sz="32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endParaRPr>
          </a:p>
          <a:p>
            <a:pPr>
              <a:lnSpc>
                <a:spcPts val="3500"/>
              </a:lnSpc>
            </a:pPr>
            <a:r>
              <a:rPr lang="en-US" altLang="zh-CN" sz="3200" b="1" dirty="0" smtClean="0">
                <a:solidFill>
                  <a:srgbClr val="FF0000"/>
                </a:solidFill>
                <a:latin typeface="微软雅黑" pitchFamily="34" charset="-122"/>
                <a:ea typeface="微软雅黑" pitchFamily="34" charset="-122"/>
                <a:cs typeface="Times New Roman" pitchFamily="18" charset="0"/>
              </a:rPr>
              <a:t>      </a:t>
            </a:r>
            <a:r>
              <a:rPr lang="zh-CN" altLang="zh-CN" sz="2400" b="1" dirty="0" smtClean="0">
                <a:latin typeface="黑体" pitchFamily="49" charset="-122"/>
                <a:ea typeface="黑体" pitchFamily="49" charset="-122"/>
              </a:rPr>
              <a:t>生物试题中有一定数量的</a:t>
            </a:r>
            <a:r>
              <a:rPr lang="zh-CN" altLang="en-US" sz="2400" b="1" dirty="0" smtClean="0">
                <a:latin typeface="黑体" pitchFamily="49" charset="-122"/>
                <a:ea typeface="黑体" pitchFamily="49" charset="-122"/>
              </a:rPr>
              <a:t>设问</a:t>
            </a:r>
            <a:r>
              <a:rPr lang="zh-CN" altLang="zh-CN" sz="2400" b="1" dirty="0" smtClean="0">
                <a:latin typeface="黑体" pitchFamily="49" charset="-122"/>
                <a:ea typeface="黑体" pitchFamily="49" charset="-122"/>
              </a:rPr>
              <a:t>是指向</a:t>
            </a:r>
            <a:r>
              <a:rPr lang="en-US" altLang="zh-CN" sz="2400" b="1" dirty="0" smtClean="0">
                <a:latin typeface="黑体" pitchFamily="49" charset="-122"/>
                <a:ea typeface="黑体" pitchFamily="49" charset="-122"/>
              </a:rPr>
              <a:t>“</a:t>
            </a:r>
            <a:r>
              <a:rPr lang="zh-CN" altLang="zh-CN" sz="2400" b="1" dirty="0" smtClean="0">
                <a:latin typeface="黑体" pitchFamily="49" charset="-122"/>
                <a:ea typeface="黑体" pitchFamily="49" charset="-122"/>
              </a:rPr>
              <a:t>事实性知识</a:t>
            </a:r>
            <a:r>
              <a:rPr lang="en-US" altLang="zh-CN" sz="2400" b="1" dirty="0" smtClean="0">
                <a:latin typeface="黑体" pitchFamily="49" charset="-122"/>
                <a:ea typeface="黑体" pitchFamily="49" charset="-122"/>
              </a:rPr>
              <a:t>”</a:t>
            </a:r>
            <a:r>
              <a:rPr lang="zh-CN" altLang="en-US" sz="2400" b="1" dirty="0" smtClean="0">
                <a:latin typeface="黑体" pitchFamily="49" charset="-122"/>
                <a:ea typeface="黑体" pitchFamily="49" charset="-122"/>
              </a:rPr>
              <a:t>的</a:t>
            </a:r>
            <a:r>
              <a:rPr lang="zh-CN" altLang="zh-CN" sz="2400" b="1" dirty="0" smtClean="0">
                <a:latin typeface="黑体" pitchFamily="49" charset="-122"/>
                <a:ea typeface="黑体" pitchFamily="49" charset="-122"/>
              </a:rPr>
              <a:t>，但更需要关注的是具有</a:t>
            </a:r>
            <a:r>
              <a:rPr lang="en-US" altLang="zh-CN" sz="2400" b="1" dirty="0" smtClean="0">
                <a:latin typeface="黑体" pitchFamily="49" charset="-122"/>
                <a:ea typeface="黑体" pitchFamily="49" charset="-122"/>
              </a:rPr>
              <a:t>“</a:t>
            </a:r>
            <a:r>
              <a:rPr lang="zh-CN" altLang="zh-CN" sz="2400" b="1" dirty="0" smtClean="0">
                <a:latin typeface="黑体" pitchFamily="49" charset="-122"/>
                <a:ea typeface="黑体" pitchFamily="49" charset="-122"/>
              </a:rPr>
              <a:t>理性思维</a:t>
            </a:r>
            <a:r>
              <a:rPr lang="en-US" altLang="zh-CN" sz="2400" b="1" dirty="0" smtClean="0">
                <a:latin typeface="黑体" pitchFamily="49" charset="-122"/>
                <a:ea typeface="黑体" pitchFamily="49" charset="-122"/>
              </a:rPr>
              <a:t>”</a:t>
            </a:r>
            <a:r>
              <a:rPr lang="zh-CN" altLang="zh-CN" sz="2400" b="1" dirty="0" smtClean="0">
                <a:latin typeface="黑体" pitchFamily="49" charset="-122"/>
                <a:ea typeface="黑体" pitchFamily="49" charset="-122"/>
              </a:rPr>
              <a:t>特征的设问。换而言之，我们确实需要在学习的过程中梳理和总结事实性知识，但</a:t>
            </a:r>
            <a:r>
              <a:rPr lang="zh-CN" altLang="en-US" sz="2400" b="1" dirty="0" smtClean="0">
                <a:latin typeface="黑体" pitchFamily="49" charset="-122"/>
                <a:ea typeface="黑体" pitchFamily="49" charset="-122"/>
              </a:rPr>
              <a:t>也</a:t>
            </a:r>
            <a:r>
              <a:rPr lang="zh-CN" altLang="zh-CN" sz="2400" b="1" dirty="0" smtClean="0">
                <a:latin typeface="黑体" pitchFamily="49" charset="-122"/>
                <a:ea typeface="黑体" pitchFamily="49" charset="-122"/>
              </a:rPr>
              <a:t>要在这个过程中形成理性思维的习惯。</a:t>
            </a:r>
            <a:r>
              <a:rPr lang="zh-CN" altLang="zh-CN" sz="2400" dirty="0" smtClean="0"/>
              <a:t> </a:t>
            </a:r>
            <a:endParaRPr lang="en-US" altLang="zh-CN" sz="2400" dirty="0" smtClean="0"/>
          </a:p>
          <a:p>
            <a:pPr>
              <a:lnSpc>
                <a:spcPts val="3500"/>
              </a:lnSpc>
            </a:pPr>
            <a:r>
              <a:rPr lang="en-US" altLang="zh-CN" sz="2400" b="1" dirty="0" smtClean="0">
                <a:latin typeface="黑体" pitchFamily="49" charset="-122"/>
                <a:ea typeface="黑体" pitchFamily="49" charset="-122"/>
              </a:rPr>
              <a:t>  “</a:t>
            </a:r>
            <a:r>
              <a:rPr lang="zh-CN" altLang="zh-CN" sz="2400" b="1" dirty="0" smtClean="0">
                <a:latin typeface="黑体" pitchFamily="49" charset="-122"/>
                <a:ea typeface="黑体" pitchFamily="49" charset="-122"/>
              </a:rPr>
              <a:t>事实性知识</a:t>
            </a:r>
            <a:r>
              <a:rPr lang="en-US" altLang="zh-CN" sz="2400" b="1" dirty="0" smtClean="0">
                <a:latin typeface="黑体" pitchFamily="49" charset="-122"/>
                <a:ea typeface="黑体" pitchFamily="49" charset="-122"/>
              </a:rPr>
              <a:t>”</a:t>
            </a:r>
            <a:r>
              <a:rPr lang="zh-CN" altLang="zh-CN" sz="2400" b="1" dirty="0" smtClean="0">
                <a:latin typeface="黑体" pitchFamily="49" charset="-122"/>
                <a:ea typeface="黑体" pitchFamily="49" charset="-122"/>
              </a:rPr>
              <a:t>的试题设问的表述多为“……是</a:t>
            </a:r>
            <a:r>
              <a:rPr lang="en-US" altLang="zh-CN" sz="2400" b="1" dirty="0" smtClean="0">
                <a:latin typeface="黑体" pitchFamily="49" charset="-122"/>
                <a:ea typeface="黑体" pitchFamily="49" charset="-122"/>
              </a:rPr>
              <a:t>_____”</a:t>
            </a:r>
            <a:r>
              <a:rPr lang="zh-CN" altLang="zh-CN" sz="2400" b="1" dirty="0" smtClean="0">
                <a:latin typeface="黑体" pitchFamily="49" charset="-122"/>
                <a:ea typeface="黑体" pitchFamily="49" charset="-122"/>
              </a:rPr>
              <a:t>、</a:t>
            </a:r>
            <a:r>
              <a:rPr lang="en-US" altLang="zh-CN" sz="2400" b="1" dirty="0" smtClean="0">
                <a:latin typeface="黑体" pitchFamily="49" charset="-122"/>
                <a:ea typeface="黑体" pitchFamily="49" charset="-122"/>
              </a:rPr>
              <a:t> “……</a:t>
            </a:r>
            <a:r>
              <a:rPr lang="zh-CN" altLang="zh-CN" sz="2400" b="1" dirty="0" smtClean="0">
                <a:latin typeface="黑体" pitchFamily="49" charset="-122"/>
                <a:ea typeface="黑体" pitchFamily="49" charset="-122"/>
              </a:rPr>
              <a:t>为</a:t>
            </a:r>
            <a:r>
              <a:rPr lang="en-US" altLang="zh-CN" sz="2400" b="1" dirty="0" smtClean="0">
                <a:latin typeface="黑体" pitchFamily="49" charset="-122"/>
                <a:ea typeface="黑体" pitchFamily="49" charset="-122"/>
              </a:rPr>
              <a:t>_____”</a:t>
            </a:r>
            <a:r>
              <a:rPr lang="zh-CN" altLang="zh-CN" sz="2400" b="1" dirty="0" smtClean="0">
                <a:latin typeface="黑体" pitchFamily="49" charset="-122"/>
                <a:ea typeface="黑体" pitchFamily="49" charset="-122"/>
              </a:rPr>
              <a:t>、</a:t>
            </a:r>
            <a:r>
              <a:rPr lang="en-US" altLang="zh-CN" sz="2400" b="1" dirty="0" smtClean="0">
                <a:latin typeface="黑体" pitchFamily="49" charset="-122"/>
                <a:ea typeface="黑体" pitchFamily="49" charset="-122"/>
              </a:rPr>
              <a:t>“……</a:t>
            </a:r>
            <a:r>
              <a:rPr lang="zh-CN" altLang="zh-CN" sz="2400" b="1" dirty="0" smtClean="0">
                <a:latin typeface="黑体" pitchFamily="49" charset="-122"/>
                <a:ea typeface="黑体" pitchFamily="49" charset="-122"/>
              </a:rPr>
              <a:t>属于</a:t>
            </a:r>
            <a:r>
              <a:rPr lang="en-US" altLang="zh-CN" sz="2400" b="1" dirty="0" smtClean="0">
                <a:latin typeface="黑体" pitchFamily="49" charset="-122"/>
                <a:ea typeface="黑体" pitchFamily="49" charset="-122"/>
              </a:rPr>
              <a:t>_____”</a:t>
            </a:r>
            <a:r>
              <a:rPr lang="zh-CN" altLang="zh-CN" sz="2400" b="1" dirty="0" smtClean="0">
                <a:latin typeface="黑体" pitchFamily="49" charset="-122"/>
                <a:ea typeface="黑体" pitchFamily="49" charset="-122"/>
              </a:rPr>
              <a:t>等等。 </a:t>
            </a:r>
            <a:r>
              <a:rPr lang="en-US" altLang="zh-CN" sz="2400" b="1" dirty="0" smtClean="0">
                <a:latin typeface="黑体" pitchFamily="49" charset="-122"/>
                <a:ea typeface="黑体" pitchFamily="49" charset="-122"/>
              </a:rPr>
              <a:t>“</a:t>
            </a:r>
            <a:r>
              <a:rPr lang="zh-CN" altLang="zh-CN" sz="2400" b="1" dirty="0" smtClean="0">
                <a:latin typeface="黑体" pitchFamily="49" charset="-122"/>
                <a:ea typeface="黑体" pitchFamily="49" charset="-122"/>
              </a:rPr>
              <a:t>理性思维</a:t>
            </a:r>
            <a:r>
              <a:rPr lang="en-US" altLang="zh-CN" sz="2400" b="1" dirty="0" smtClean="0">
                <a:latin typeface="黑体" pitchFamily="49" charset="-122"/>
                <a:ea typeface="黑体" pitchFamily="49" charset="-122"/>
              </a:rPr>
              <a:t>”</a:t>
            </a:r>
            <a:r>
              <a:rPr lang="zh-CN" altLang="zh-CN" sz="2400" b="1" dirty="0" smtClean="0">
                <a:latin typeface="黑体" pitchFamily="49" charset="-122"/>
                <a:ea typeface="黑体" pitchFamily="49" charset="-122"/>
              </a:rPr>
              <a:t>（程序性知识）特征的设问表述多为“……合理的解释是</a:t>
            </a:r>
            <a:r>
              <a:rPr lang="en-US" altLang="zh-CN" sz="2400" b="1" dirty="0" smtClean="0">
                <a:latin typeface="黑体" pitchFamily="49" charset="-122"/>
                <a:ea typeface="黑体" pitchFamily="49" charset="-122"/>
              </a:rPr>
              <a:t>_____”</a:t>
            </a:r>
            <a:r>
              <a:rPr lang="zh-CN" altLang="zh-CN" sz="2400" b="1" dirty="0" smtClean="0">
                <a:latin typeface="黑体" pitchFamily="49" charset="-122"/>
                <a:ea typeface="黑体" pitchFamily="49" charset="-122"/>
              </a:rPr>
              <a:t>、</a:t>
            </a:r>
            <a:r>
              <a:rPr lang="en-US" altLang="zh-CN" sz="2400" b="1" dirty="0" smtClean="0">
                <a:latin typeface="黑体" pitchFamily="49" charset="-122"/>
                <a:ea typeface="黑体" pitchFamily="49" charset="-122"/>
              </a:rPr>
              <a:t>“……</a:t>
            </a:r>
            <a:r>
              <a:rPr lang="zh-CN" altLang="zh-CN" sz="2400" b="1" dirty="0" smtClean="0">
                <a:latin typeface="黑体" pitchFamily="49" charset="-122"/>
                <a:ea typeface="黑体" pitchFamily="49" charset="-122"/>
              </a:rPr>
              <a:t>判断的依据为</a:t>
            </a:r>
            <a:r>
              <a:rPr lang="en-US" altLang="zh-CN" sz="2400" b="1" dirty="0" smtClean="0">
                <a:latin typeface="黑体" pitchFamily="49" charset="-122"/>
                <a:ea typeface="黑体" pitchFamily="49" charset="-122"/>
              </a:rPr>
              <a:t>_____”</a:t>
            </a:r>
            <a:r>
              <a:rPr lang="zh-CN" altLang="zh-CN" sz="2400" b="1" dirty="0" smtClean="0">
                <a:latin typeface="黑体" pitchFamily="49" charset="-122"/>
                <a:ea typeface="黑体" pitchFamily="49" charset="-122"/>
              </a:rPr>
              <a:t>、</a:t>
            </a:r>
            <a:r>
              <a:rPr lang="en-US" altLang="zh-CN" sz="2400" b="1" dirty="0" smtClean="0">
                <a:latin typeface="黑体" pitchFamily="49" charset="-122"/>
                <a:ea typeface="黑体" pitchFamily="49" charset="-122"/>
              </a:rPr>
              <a:t>“……</a:t>
            </a:r>
            <a:r>
              <a:rPr lang="zh-CN" altLang="zh-CN" sz="2400" b="1" dirty="0" smtClean="0">
                <a:latin typeface="黑体" pitchFamily="49" charset="-122"/>
                <a:ea typeface="黑体" pitchFamily="49" charset="-122"/>
              </a:rPr>
              <a:t>其原因是</a:t>
            </a:r>
            <a:r>
              <a:rPr lang="en-US" altLang="zh-CN" sz="2400" b="1" dirty="0" smtClean="0">
                <a:latin typeface="黑体" pitchFamily="49" charset="-122"/>
                <a:ea typeface="黑体" pitchFamily="49" charset="-122"/>
              </a:rPr>
              <a:t>_____”</a:t>
            </a:r>
            <a:r>
              <a:rPr lang="zh-CN" altLang="zh-CN" sz="2400" b="1" dirty="0" smtClean="0">
                <a:latin typeface="黑体" pitchFamily="49" charset="-122"/>
                <a:ea typeface="黑体" pitchFamily="49" charset="-122"/>
              </a:rPr>
              <a:t>、</a:t>
            </a:r>
            <a:r>
              <a:rPr lang="en-US" altLang="zh-CN" sz="2400" b="1" dirty="0" smtClean="0">
                <a:latin typeface="黑体" pitchFamily="49" charset="-122"/>
                <a:ea typeface="黑体" pitchFamily="49" charset="-122"/>
              </a:rPr>
              <a:t>“</a:t>
            </a:r>
            <a:r>
              <a:rPr lang="zh-CN" altLang="zh-CN" sz="2400" b="1" dirty="0" smtClean="0">
                <a:latin typeface="黑体" pitchFamily="49" charset="-122"/>
                <a:ea typeface="黑体" pitchFamily="49" charset="-122"/>
              </a:rPr>
              <a:t>为什么？</a:t>
            </a:r>
            <a:r>
              <a:rPr lang="en-US" altLang="zh-CN" sz="2400" b="1" dirty="0" smtClean="0">
                <a:latin typeface="黑体" pitchFamily="49" charset="-122"/>
                <a:ea typeface="黑体" pitchFamily="49" charset="-122"/>
              </a:rPr>
              <a:t>”</a:t>
            </a:r>
            <a:r>
              <a:rPr lang="zh-CN" altLang="zh-CN" sz="2400" b="1" dirty="0" smtClean="0">
                <a:latin typeface="黑体" pitchFamily="49" charset="-122"/>
                <a:ea typeface="黑体" pitchFamily="49" charset="-122"/>
              </a:rPr>
              <a:t>、</a:t>
            </a:r>
            <a:r>
              <a:rPr lang="en-US" altLang="zh-CN" sz="2400" b="1" dirty="0" smtClean="0">
                <a:latin typeface="黑体" pitchFamily="49" charset="-122"/>
                <a:ea typeface="黑体" pitchFamily="49" charset="-122"/>
              </a:rPr>
              <a:t>……</a:t>
            </a:r>
            <a:r>
              <a:rPr lang="zh-CN" altLang="zh-CN" sz="2400" b="1" dirty="0" smtClean="0">
                <a:latin typeface="黑体" pitchFamily="49" charset="-122"/>
                <a:ea typeface="黑体" pitchFamily="49" charset="-122"/>
              </a:rPr>
              <a:t>得出的结论是</a:t>
            </a:r>
            <a:r>
              <a:rPr lang="en-US" altLang="zh-CN" sz="2400" b="1" u="sng" dirty="0" smtClean="0">
                <a:latin typeface="黑体" pitchFamily="49" charset="-122"/>
                <a:ea typeface="黑体" pitchFamily="49" charset="-122"/>
              </a:rPr>
              <a:t>         </a:t>
            </a:r>
            <a:r>
              <a:rPr lang="zh-CN" altLang="zh-CN" sz="2400" b="1" dirty="0" smtClean="0">
                <a:latin typeface="黑体" pitchFamily="49" charset="-122"/>
                <a:ea typeface="黑体" pitchFamily="49" charset="-122"/>
              </a:rPr>
              <a:t>，等等。</a:t>
            </a:r>
            <a:endParaRPr lang="en-US" altLang="zh-CN" sz="2400" b="1" dirty="0" smtClean="0">
              <a:latin typeface="黑体" pitchFamily="49" charset="-122"/>
              <a:ea typeface="黑体" pitchFamily="49" charset="-122"/>
            </a:endParaRPr>
          </a:p>
          <a:p>
            <a:pPr>
              <a:lnSpc>
                <a:spcPts val="3500"/>
              </a:lnSpc>
            </a:pPr>
            <a:r>
              <a:rPr kumimoji="0" lang="en-US" altLang="zh-CN" sz="2400" b="1" i="0" u="none" strike="noStrike" cap="none" normalizeH="0" baseline="0" dirty="0" smtClean="0">
                <a:ln>
                  <a:noFill/>
                </a:ln>
                <a:effectLst/>
                <a:latin typeface="黑体" pitchFamily="49" charset="-122"/>
                <a:ea typeface="黑体" pitchFamily="49" charset="-122"/>
                <a:cs typeface="Times New Roman" pitchFamily="18" charset="0"/>
              </a:rPr>
              <a:t>    </a:t>
            </a:r>
            <a:r>
              <a:rPr kumimoji="0" lang="zh-CN" altLang="en-US" sz="2400" b="1" i="0" u="none" strike="noStrike" cap="none" normalizeH="0" baseline="0" dirty="0" smtClean="0">
                <a:ln>
                  <a:noFill/>
                </a:ln>
                <a:effectLst/>
                <a:latin typeface="黑体" pitchFamily="49" charset="-122"/>
                <a:ea typeface="黑体" pitchFamily="49" charset="-122"/>
                <a:cs typeface="Times New Roman" pitchFamily="18" charset="0"/>
              </a:rPr>
              <a:t>课标</a:t>
            </a:r>
            <a:r>
              <a:rPr lang="zh-CN" altLang="zh-CN" sz="2400" b="1" dirty="0" smtClean="0">
                <a:latin typeface="黑体" pitchFamily="49" charset="-122"/>
                <a:ea typeface="黑体" pitchFamily="49" charset="-122"/>
              </a:rPr>
              <a:t>全国卷的必考非选择题，突出地体现了生物试题对“理性思</a:t>
            </a:r>
            <a:r>
              <a:rPr lang="zh-CN" altLang="en-US" sz="2400" b="1" dirty="0" smtClean="0">
                <a:latin typeface="黑体" pitchFamily="49" charset="-122"/>
                <a:ea typeface="黑体" pitchFamily="49" charset="-122"/>
              </a:rPr>
              <a:t>维</a:t>
            </a:r>
            <a:r>
              <a:rPr lang="zh-CN" altLang="zh-CN" sz="2400" b="1" dirty="0" smtClean="0">
                <a:latin typeface="黑体" pitchFamily="49" charset="-122"/>
                <a:ea typeface="黑体" pitchFamily="49" charset="-122"/>
              </a:rPr>
              <a:t>”能力的考</a:t>
            </a:r>
            <a:r>
              <a:rPr lang="zh-CN" altLang="en-US" sz="2400" b="1" dirty="0" smtClean="0">
                <a:latin typeface="黑体" pitchFamily="49" charset="-122"/>
                <a:ea typeface="黑体" pitchFamily="49" charset="-122"/>
              </a:rPr>
              <a:t>查</a:t>
            </a:r>
            <a:r>
              <a:rPr lang="zh-CN" altLang="zh-CN" sz="2400" b="1" dirty="0" smtClean="0">
                <a:latin typeface="黑体" pitchFamily="49" charset="-122"/>
                <a:ea typeface="黑体" pitchFamily="49" charset="-122"/>
              </a:rPr>
              <a:t>。</a:t>
            </a:r>
            <a:r>
              <a:rPr lang="zh-CN" altLang="en-US" sz="2400" b="1" dirty="0" smtClean="0">
                <a:latin typeface="黑体" pitchFamily="49" charset="-122"/>
                <a:ea typeface="黑体" pitchFamily="49" charset="-122"/>
              </a:rPr>
              <a:t>大</a:t>
            </a:r>
            <a:r>
              <a:rPr lang="zh-CN" altLang="zh-CN" sz="2400" b="1" dirty="0" smtClean="0">
                <a:latin typeface="黑体" pitchFamily="49" charset="-122"/>
                <a:ea typeface="黑体" pitchFamily="49" charset="-122"/>
              </a:rPr>
              <a:t>都在新颖的问题情境下设问，层层递进，暗含逻辑。这部分试题也常常是整卷中的亮点，</a:t>
            </a:r>
            <a:r>
              <a:rPr lang="zh-CN" altLang="en-US" sz="2400" b="1" dirty="0" smtClean="0">
                <a:latin typeface="黑体" pitchFamily="49" charset="-122"/>
                <a:ea typeface="黑体" pitchFamily="49" charset="-122"/>
              </a:rPr>
              <a:t>也</a:t>
            </a:r>
            <a:r>
              <a:rPr lang="zh-CN" altLang="zh-CN" sz="2400" b="1" dirty="0" smtClean="0">
                <a:latin typeface="黑体" pitchFamily="49" charset="-122"/>
                <a:ea typeface="黑体" pitchFamily="49" charset="-122"/>
              </a:rPr>
              <a:t>是最能够体现生物学科素养评价导向的题目。</a:t>
            </a:r>
            <a:endParaRPr kumimoji="0" lang="zh-CN" altLang="en-US" sz="2400" b="1" i="0" u="none" strike="noStrike" cap="none" normalizeH="0" baseline="0" dirty="0" smtClean="0">
              <a:ln>
                <a:noFill/>
              </a:ln>
              <a:effectLst/>
              <a:latin typeface="黑体" pitchFamily="49" charset="-122"/>
              <a:ea typeface="黑体" pitchFamily="49" charset="-122"/>
              <a:cs typeface="宋体" pitchFamily="2" charset="-122"/>
            </a:endParaRPr>
          </a:p>
        </p:txBody>
      </p:sp>
    </p:spTree>
    <p:extLst>
      <p:ext uri="{BB962C8B-B14F-4D97-AF65-F5344CB8AC3E}">
        <p14:creationId xmlns:p14="http://schemas.microsoft.com/office/powerpoint/2010/main" xmlns="" val="13116435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1"/>
          <p:cNvSpPr>
            <a:spLocks noChangeArrowheads="1"/>
          </p:cNvSpPr>
          <p:nvPr/>
        </p:nvSpPr>
        <p:spPr bwMode="auto">
          <a:xfrm>
            <a:off x="263352" y="2328555"/>
            <a:ext cx="11593288" cy="1200329"/>
          </a:xfrm>
          <a:prstGeom prst="rect">
            <a:avLst/>
          </a:prstGeo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spAutoFit/>
          </a:bodyPr>
          <a:lstStyle/>
          <a:p>
            <a:pPr lvl="0" indent="304800"/>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30</a:t>
            </a:r>
            <a:r>
              <a:rPr lang="en-US" altLang="zh-CN" sz="2400" b="1" dirty="0" smtClean="0">
                <a:solidFill>
                  <a:srgbClr val="000000"/>
                </a:solidFill>
                <a:latin typeface="黑体" pitchFamily="49" charset="-122"/>
                <a:ea typeface="黑体" pitchFamily="49" charset="-122"/>
                <a:cs typeface="Times New Roman" panose="02020603050405020304" pitchFamily="18" charset="0"/>
              </a:rPr>
              <a:t>.</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8</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分）</a:t>
            </a:r>
            <a:r>
              <a:rPr lang="zh-CN" altLang="zh-CN" sz="2400" b="1" dirty="0" smtClean="0">
                <a:latin typeface="黑体" pitchFamily="49" charset="-122"/>
                <a:ea typeface="黑体" pitchFamily="49" charset="-122"/>
              </a:rPr>
              <a:t>（</a:t>
            </a:r>
            <a:r>
              <a:rPr lang="en-US" altLang="zh-CN" sz="2400" b="1" dirty="0">
                <a:latin typeface="黑体" pitchFamily="49" charset="-122"/>
                <a:ea typeface="黑体" pitchFamily="49" charset="-122"/>
              </a:rPr>
              <a:t>3</a:t>
            </a:r>
            <a:r>
              <a:rPr lang="zh-CN" altLang="zh-CN" sz="2400" b="1" dirty="0">
                <a:latin typeface="黑体" pitchFamily="49" charset="-122"/>
                <a:ea typeface="黑体" pitchFamily="49" charset="-122"/>
              </a:rPr>
              <a:t>）播种乙组植株产生的种子，得到的盆栽苗按照甲组的条件培养</a:t>
            </a:r>
            <a:r>
              <a:rPr lang="en-US" altLang="zh-CN" sz="2400" b="1" dirty="0">
                <a:latin typeface="黑体" pitchFamily="49" charset="-122"/>
                <a:ea typeface="黑体" pitchFamily="49" charset="-122"/>
              </a:rPr>
              <a:t>T</a:t>
            </a:r>
            <a:r>
              <a:rPr lang="zh-CN" altLang="zh-CN" sz="2400" b="1" dirty="0">
                <a:latin typeface="黑体" pitchFamily="49" charset="-122"/>
                <a:ea typeface="黑体" pitchFamily="49" charset="-122"/>
              </a:rPr>
              <a:t>时间后，再测定植株叶片随光照强度变化的光合作用</a:t>
            </a:r>
            <a:r>
              <a:rPr lang="zh-CN" altLang="zh-CN" sz="2400" b="1" dirty="0" smtClean="0">
                <a:latin typeface="黑体" pitchFamily="49" charset="-122"/>
                <a:ea typeface="黑体" pitchFamily="49" charset="-122"/>
              </a:rPr>
              <a:t>强度</a:t>
            </a:r>
            <a:r>
              <a:rPr lang="zh-CN" altLang="zh-CN" sz="2400" b="1" dirty="0">
                <a:latin typeface="黑体" pitchFamily="49" charset="-122"/>
                <a:ea typeface="黑体" pitchFamily="49" charset="-122"/>
              </a:rPr>
              <a:t>，得到的曲线与甲组的相同。根据这一结果能够</a:t>
            </a:r>
            <a:r>
              <a:rPr lang="zh-CN" altLang="zh-CN" sz="2400" b="1" dirty="0">
                <a:solidFill>
                  <a:srgbClr val="FF0000"/>
                </a:solidFill>
                <a:latin typeface="黑体" pitchFamily="49" charset="-122"/>
                <a:ea typeface="黑体" pitchFamily="49" charset="-122"/>
              </a:rPr>
              <a:t>得到的初步结论是</a:t>
            </a:r>
            <a:r>
              <a:rPr lang="en-US" altLang="zh-CN" sz="2400" b="1" u="sng" dirty="0">
                <a:solidFill>
                  <a:srgbClr val="FF0000"/>
                </a:solidFill>
                <a:latin typeface="黑体" pitchFamily="49" charset="-122"/>
                <a:ea typeface="黑体" pitchFamily="49" charset="-122"/>
              </a:rPr>
              <a:t> </a:t>
            </a:r>
            <a:r>
              <a:rPr lang="en-US" altLang="zh-CN" sz="2400" b="1" u="sng" dirty="0">
                <a:latin typeface="黑体" pitchFamily="49" charset="-122"/>
                <a:ea typeface="黑体" pitchFamily="49" charset="-122"/>
              </a:rPr>
              <a:t>          </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a:t>
            </a:r>
            <a:r>
              <a:rPr lang="en-US" altLang="zh-CN" sz="2400" b="1" u="sng" dirty="0" smtClean="0">
                <a:solidFill>
                  <a:srgbClr val="FF0000"/>
                </a:solidFill>
                <a:latin typeface="黑体" pitchFamily="49" charset="-122"/>
                <a:ea typeface="黑体" pitchFamily="49" charset="-122"/>
              </a:rPr>
              <a:t> (4</a:t>
            </a:r>
            <a:r>
              <a:rPr lang="zh-CN" altLang="en-US" sz="2400" b="1" u="sng" dirty="0" smtClean="0">
                <a:solidFill>
                  <a:srgbClr val="FF0000"/>
                </a:solidFill>
                <a:latin typeface="黑体" pitchFamily="49" charset="-122"/>
                <a:ea typeface="黑体" pitchFamily="49" charset="-122"/>
              </a:rPr>
              <a:t>分</a:t>
            </a:r>
            <a:r>
              <a:rPr lang="en-US" altLang="zh-CN" sz="2400" b="1" u="sng" dirty="0" smtClean="0">
                <a:solidFill>
                  <a:srgbClr val="FF0000"/>
                </a:solidFill>
                <a:latin typeface="黑体" pitchFamily="49" charset="-122"/>
                <a:ea typeface="黑体" pitchFamily="49" charset="-122"/>
              </a:rPr>
              <a:t>)</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宋体" panose="02010600030101010101" pitchFamily="2" charset="-122"/>
              </a:rPr>
              <a:t> </a:t>
            </a:r>
          </a:p>
        </p:txBody>
      </p:sp>
      <p:sp>
        <p:nvSpPr>
          <p:cNvPr id="78850" name="Rectangle 2"/>
          <p:cNvSpPr>
            <a:spLocks noChangeArrowheads="1"/>
          </p:cNvSpPr>
          <p:nvPr/>
        </p:nvSpPr>
        <p:spPr bwMode="auto">
          <a:xfrm>
            <a:off x="263352" y="3933056"/>
            <a:ext cx="11620581" cy="2308324"/>
          </a:xfrm>
          <a:prstGeom prst="rect">
            <a:avLst/>
          </a:prstGeo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spAutoFit/>
          </a:bodyPr>
          <a:lstStyle/>
          <a:p>
            <a:r>
              <a:rPr kumimoji="0" lang="en-US" altLang="zh-CN" sz="20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  </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31</a:t>
            </a:r>
            <a:r>
              <a:rPr lang="en-US" altLang="zh-CN" sz="2400" b="1" dirty="0" smtClean="0">
                <a:solidFill>
                  <a:srgbClr val="000000"/>
                </a:solidFill>
                <a:latin typeface="黑体" pitchFamily="49" charset="-122"/>
                <a:ea typeface="黑体" pitchFamily="49" charset="-122"/>
                <a:cs typeface="Times New Roman" panose="02020603050405020304" pitchFamily="18" charset="0"/>
              </a:rPr>
              <a:t>.</a:t>
            </a:r>
            <a:r>
              <a:rPr lang="zh-CN" altLang="zh-CN" sz="2400" b="1" dirty="0" smtClean="0">
                <a:latin typeface="黑体" pitchFamily="49" charset="-122"/>
                <a:ea typeface="黑体" pitchFamily="49" charset="-122"/>
              </a:rPr>
              <a:t>（</a:t>
            </a:r>
            <a:r>
              <a:rPr lang="en-US" altLang="zh-CN" sz="2400" b="1" dirty="0">
                <a:latin typeface="黑体" pitchFamily="49" charset="-122"/>
                <a:ea typeface="黑体" pitchFamily="49" charset="-122"/>
              </a:rPr>
              <a:t>9</a:t>
            </a:r>
            <a:r>
              <a:rPr lang="zh-CN" altLang="zh-CN" sz="2400" b="1" dirty="0">
                <a:latin typeface="黑体" pitchFamily="49" charset="-122"/>
                <a:ea typeface="黑体" pitchFamily="49" charset="-122"/>
              </a:rPr>
              <a:t>分）病毒甲通过呼吸道感染动物乙后，可引起乙的</a:t>
            </a:r>
            <a:r>
              <a:rPr lang="en-US" altLang="zh-CN" sz="2400" b="1" dirty="0">
                <a:latin typeface="黑体" pitchFamily="49" charset="-122"/>
                <a:ea typeface="黑体" pitchFamily="49" charset="-122"/>
              </a:rPr>
              <a:t>B</a:t>
            </a:r>
            <a:r>
              <a:rPr lang="zh-CN" altLang="zh-CN" sz="2400" b="1" dirty="0">
                <a:latin typeface="黑体" pitchFamily="49" charset="-122"/>
                <a:ea typeface="黑体" pitchFamily="49" charset="-122"/>
              </a:rPr>
              <a:t>淋巴细胞破裂、</a:t>
            </a:r>
            <a:r>
              <a:rPr lang="en-US" altLang="zh-CN" sz="2400" b="1" dirty="0">
                <a:latin typeface="黑体" pitchFamily="49" charset="-122"/>
                <a:ea typeface="黑体" pitchFamily="49" charset="-122"/>
              </a:rPr>
              <a:t>T</a:t>
            </a:r>
            <a:r>
              <a:rPr lang="zh-CN" altLang="zh-CN" sz="2400" b="1" dirty="0">
                <a:latin typeface="黑体" pitchFamily="49" charset="-122"/>
                <a:ea typeface="黑体" pitchFamily="49" charset="-122"/>
              </a:rPr>
              <a:t>淋巴细胞功能丧失，导致其患肿瘤病，患病动物更易被其他病原体感染。给新生的乙个体接种甲疫苗可预防该肿瘤病。回答下列问题</a:t>
            </a:r>
            <a:r>
              <a:rPr lang="zh-CN" altLang="zh-CN" sz="2400" b="1" dirty="0" smtClean="0">
                <a:latin typeface="黑体" pitchFamily="49" charset="-122"/>
                <a:ea typeface="黑体" pitchFamily="49" charset="-122"/>
              </a:rPr>
              <a:t>：（</a:t>
            </a:r>
            <a:r>
              <a:rPr lang="en-US" altLang="zh-CN" sz="2400" b="1" dirty="0">
                <a:latin typeface="黑体" pitchFamily="49" charset="-122"/>
                <a:ea typeface="黑体" pitchFamily="49" charset="-122"/>
              </a:rPr>
              <a:t>1</a:t>
            </a:r>
            <a:r>
              <a:rPr lang="zh-CN" altLang="zh-CN" sz="2400" b="1" dirty="0">
                <a:latin typeface="黑体" pitchFamily="49" charset="-122"/>
                <a:ea typeface="黑体" pitchFamily="49" charset="-122"/>
              </a:rPr>
              <a:t>）感染病毒甲后，患病的乙更易被其他病原体感染的</a:t>
            </a:r>
            <a:r>
              <a:rPr lang="zh-CN" altLang="zh-CN" sz="2400" b="1" dirty="0">
                <a:solidFill>
                  <a:srgbClr val="FF0000"/>
                </a:solidFill>
                <a:latin typeface="黑体" pitchFamily="49" charset="-122"/>
                <a:ea typeface="黑体" pitchFamily="49" charset="-122"/>
              </a:rPr>
              <a:t>原因是</a:t>
            </a:r>
            <a:r>
              <a:rPr lang="en-US" altLang="zh-CN" sz="2400" b="1" u="sng" dirty="0">
                <a:latin typeface="黑体" pitchFamily="49" charset="-122"/>
                <a:ea typeface="黑体" pitchFamily="49" charset="-122"/>
              </a:rPr>
              <a:t>               </a:t>
            </a:r>
            <a:r>
              <a:rPr lang="zh-CN" altLang="zh-CN" sz="2400" b="1" dirty="0" smtClean="0">
                <a:latin typeface="黑体" pitchFamily="49" charset="-122"/>
                <a:ea typeface="黑体" pitchFamily="49" charset="-122"/>
              </a:rPr>
              <a:t>。</a:t>
            </a:r>
            <a:r>
              <a:rPr lang="en-US" altLang="zh-CN" sz="2400" b="1" u="sng" dirty="0" smtClean="0">
                <a:solidFill>
                  <a:srgbClr val="FF0000"/>
                </a:solidFill>
                <a:latin typeface="黑体" pitchFamily="49" charset="-122"/>
                <a:ea typeface="黑体" pitchFamily="49" charset="-122"/>
              </a:rPr>
              <a:t> (1</a:t>
            </a:r>
            <a:r>
              <a:rPr lang="zh-CN" altLang="en-US" sz="2400" b="1" u="sng" dirty="0" smtClean="0">
                <a:solidFill>
                  <a:srgbClr val="FF0000"/>
                </a:solidFill>
                <a:latin typeface="黑体" pitchFamily="49" charset="-122"/>
                <a:ea typeface="黑体" pitchFamily="49" charset="-122"/>
              </a:rPr>
              <a:t>分</a:t>
            </a:r>
            <a:r>
              <a:rPr lang="en-US" altLang="zh-CN" sz="2400" b="1" u="sng" dirty="0" smtClean="0">
                <a:solidFill>
                  <a:srgbClr val="FF0000"/>
                </a:solidFill>
                <a:latin typeface="黑体" pitchFamily="49" charset="-122"/>
                <a:ea typeface="黑体" pitchFamily="49" charset="-122"/>
              </a:rPr>
              <a:t>)</a:t>
            </a:r>
            <a:endParaRPr lang="en-US" altLang="zh-CN" sz="2400" b="1" dirty="0" smtClean="0">
              <a:latin typeface="黑体" pitchFamily="49" charset="-122"/>
              <a:ea typeface="黑体" pitchFamily="49" charset="-122"/>
            </a:endParaRPr>
          </a:p>
          <a:p>
            <a:r>
              <a:rPr lang="zh-CN" altLang="zh-CN" sz="2400" b="1" dirty="0" smtClean="0">
                <a:latin typeface="黑体" pitchFamily="49" charset="-122"/>
                <a:ea typeface="黑体" pitchFamily="49" charset="-122"/>
              </a:rPr>
              <a:t>（</a:t>
            </a:r>
            <a:r>
              <a:rPr lang="en-US" altLang="zh-CN" sz="2400" b="1" dirty="0">
                <a:latin typeface="黑体" pitchFamily="49" charset="-122"/>
                <a:ea typeface="黑体" pitchFamily="49" charset="-122"/>
              </a:rPr>
              <a:t>3</a:t>
            </a:r>
            <a:r>
              <a:rPr lang="zh-CN" altLang="zh-CN" sz="2400" b="1" dirty="0">
                <a:latin typeface="黑体" pitchFamily="49" charset="-122"/>
                <a:ea typeface="黑体" pitchFamily="49" charset="-122"/>
              </a:rPr>
              <a:t>）免疫细胞行使免疫功能时，会涉及到胞吞和胞吐这两种物质跨膜运输方式，这两种方式的</a:t>
            </a:r>
            <a:r>
              <a:rPr lang="zh-CN" altLang="zh-CN" sz="2400" b="1" dirty="0">
                <a:solidFill>
                  <a:srgbClr val="FF0000"/>
                </a:solidFill>
                <a:latin typeface="黑体" pitchFamily="49" charset="-122"/>
                <a:ea typeface="黑体" pitchFamily="49" charset="-122"/>
              </a:rPr>
              <a:t>共同点有</a:t>
            </a:r>
            <a:r>
              <a:rPr lang="en-US" altLang="zh-CN" sz="2400" b="1" u="sng" dirty="0">
                <a:latin typeface="黑体" pitchFamily="49" charset="-122"/>
                <a:ea typeface="黑体" pitchFamily="49" charset="-122"/>
              </a:rPr>
              <a:t>                       </a:t>
            </a:r>
            <a:r>
              <a:rPr lang="zh-CN" altLang="zh-CN" sz="2400" b="1" dirty="0">
                <a:latin typeface="黑体" pitchFamily="49" charset="-122"/>
                <a:ea typeface="黑体" pitchFamily="49" charset="-122"/>
              </a:rPr>
              <a:t>。（</a:t>
            </a:r>
            <a:r>
              <a:rPr lang="zh-CN" altLang="zh-CN" sz="2400" b="1" dirty="0">
                <a:solidFill>
                  <a:schemeClr val="tx1"/>
                </a:solidFill>
                <a:latin typeface="黑体" pitchFamily="49" charset="-122"/>
                <a:ea typeface="黑体" pitchFamily="49" charset="-122"/>
              </a:rPr>
              <a:t>答出两点</a:t>
            </a:r>
            <a:r>
              <a:rPr lang="zh-CN" altLang="zh-CN" sz="2400" b="1" dirty="0">
                <a:latin typeface="黑体" pitchFamily="49" charset="-122"/>
                <a:ea typeface="黑体" pitchFamily="49" charset="-122"/>
              </a:rPr>
              <a:t>即可</a:t>
            </a:r>
            <a:r>
              <a:rPr lang="zh-CN" altLang="zh-CN" sz="2400" b="1" dirty="0" smtClean="0">
                <a:latin typeface="黑体" pitchFamily="49" charset="-122"/>
                <a:ea typeface="黑体" pitchFamily="49" charset="-122"/>
              </a:rPr>
              <a:t>）</a:t>
            </a:r>
            <a:r>
              <a:rPr lang="en-US" altLang="zh-CN" sz="2400" b="1" u="sng" dirty="0" smtClean="0">
                <a:solidFill>
                  <a:srgbClr val="FF0000"/>
                </a:solidFill>
                <a:latin typeface="黑体" pitchFamily="49" charset="-122"/>
                <a:ea typeface="黑体" pitchFamily="49" charset="-122"/>
              </a:rPr>
              <a:t> (2</a:t>
            </a:r>
            <a:r>
              <a:rPr lang="zh-CN" altLang="en-US" sz="2400" b="1" u="sng" dirty="0" smtClean="0">
                <a:solidFill>
                  <a:srgbClr val="FF0000"/>
                </a:solidFill>
                <a:latin typeface="黑体" pitchFamily="49" charset="-122"/>
                <a:ea typeface="黑体" pitchFamily="49" charset="-122"/>
              </a:rPr>
              <a:t>分</a:t>
            </a:r>
            <a:r>
              <a:rPr lang="en-US" altLang="zh-CN" sz="2400" b="1" u="sng" dirty="0" smtClean="0">
                <a:solidFill>
                  <a:srgbClr val="FF0000"/>
                </a:solidFill>
                <a:latin typeface="黑体" pitchFamily="49" charset="-122"/>
                <a:ea typeface="黑体" pitchFamily="49" charset="-122"/>
              </a:rPr>
              <a:t>)</a:t>
            </a:r>
            <a:endParaRPr lang="zh-CN" altLang="zh-CN" sz="2400" dirty="0">
              <a:latin typeface="黑体" pitchFamily="49" charset="-122"/>
              <a:ea typeface="黑体" pitchFamily="49" charset="-122"/>
            </a:endParaRPr>
          </a:p>
        </p:txBody>
      </p:sp>
      <p:sp>
        <p:nvSpPr>
          <p:cNvPr id="78852" name="Rectangle 4"/>
          <p:cNvSpPr>
            <a:spLocks noChangeArrowheads="1"/>
          </p:cNvSpPr>
          <p:nvPr/>
        </p:nvSpPr>
        <p:spPr bwMode="auto">
          <a:xfrm>
            <a:off x="191344" y="663950"/>
            <a:ext cx="11593288" cy="1569660"/>
          </a:xfrm>
          <a:prstGeom prst="rect">
            <a:avLst/>
          </a:prstGeo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spAutoFit/>
          </a:bodyPr>
          <a:lstStyle/>
          <a:p>
            <a:r>
              <a:rPr kumimoji="0" lang="en-US" altLang="zh-CN" sz="20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  </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29</a:t>
            </a:r>
            <a:r>
              <a:rPr lang="en-US" altLang="zh-CN" sz="2400" b="1" dirty="0" smtClean="0">
                <a:latin typeface="黑体" pitchFamily="49" charset="-122"/>
                <a:ea typeface="黑体" pitchFamily="49" charset="-122"/>
              </a:rPr>
              <a:t>.</a:t>
            </a:r>
            <a:r>
              <a:rPr lang="zh-CN" altLang="zh-CN" sz="2400" b="1" dirty="0" smtClean="0">
                <a:latin typeface="黑体" pitchFamily="49" charset="-122"/>
                <a:ea typeface="黑体" pitchFamily="49" charset="-122"/>
              </a:rPr>
              <a:t>（</a:t>
            </a:r>
            <a:r>
              <a:rPr lang="en-US" altLang="zh-CN" sz="2400" b="1" dirty="0">
                <a:latin typeface="黑体" pitchFamily="49" charset="-122"/>
                <a:ea typeface="黑体" pitchFamily="49" charset="-122"/>
              </a:rPr>
              <a:t>10</a:t>
            </a:r>
            <a:r>
              <a:rPr lang="zh-CN" altLang="zh-CN" sz="2400" b="1" dirty="0">
                <a:latin typeface="黑体" pitchFamily="49" charset="-122"/>
                <a:ea typeface="黑体" pitchFamily="49" charset="-122"/>
              </a:rPr>
              <a:t>分</a:t>
            </a:r>
            <a:r>
              <a:rPr lang="zh-CN" altLang="zh-CN" sz="2400" b="1" dirty="0" smtClean="0">
                <a:latin typeface="黑体" pitchFamily="49" charset="-122"/>
                <a:ea typeface="黑体" pitchFamily="49" charset="-122"/>
              </a:rPr>
              <a:t>）（</a:t>
            </a:r>
            <a:r>
              <a:rPr lang="en-US" altLang="zh-CN" sz="2400" b="1" dirty="0">
                <a:latin typeface="黑体" pitchFamily="49" charset="-122"/>
                <a:ea typeface="黑体" pitchFamily="49" charset="-122"/>
              </a:rPr>
              <a:t>3</a:t>
            </a:r>
            <a:r>
              <a:rPr lang="zh-CN" altLang="zh-CN" sz="2400" b="1" dirty="0">
                <a:latin typeface="黑体" pitchFamily="49" charset="-122"/>
                <a:ea typeface="黑体" pitchFamily="49" charset="-122"/>
              </a:rPr>
              <a:t>）将一个某种噬菌体</a:t>
            </a:r>
            <a:r>
              <a:rPr lang="en-US" altLang="zh-CN" sz="2400" b="1" dirty="0">
                <a:latin typeface="黑体" pitchFamily="49" charset="-122"/>
                <a:ea typeface="黑体" pitchFamily="49" charset="-122"/>
              </a:rPr>
              <a:t>DNA</a:t>
            </a:r>
            <a:r>
              <a:rPr lang="zh-CN" altLang="zh-CN" sz="2400" b="1" dirty="0">
                <a:latin typeface="黑体" pitchFamily="49" charset="-122"/>
                <a:ea typeface="黑体" pitchFamily="49" charset="-122"/>
              </a:rPr>
              <a:t>分子的两条链用</a:t>
            </a:r>
            <a:r>
              <a:rPr lang="en-US" altLang="zh-CN" sz="2400" b="1" baseline="30000" dirty="0">
                <a:latin typeface="黑体" pitchFamily="49" charset="-122"/>
                <a:ea typeface="黑体" pitchFamily="49" charset="-122"/>
              </a:rPr>
              <a:t>32</a:t>
            </a:r>
            <a:r>
              <a:rPr lang="en-US" altLang="zh-CN" sz="2400" b="1" dirty="0">
                <a:latin typeface="黑体" pitchFamily="49" charset="-122"/>
                <a:ea typeface="黑体" pitchFamily="49" charset="-122"/>
              </a:rPr>
              <a:t>P</a:t>
            </a:r>
            <a:r>
              <a:rPr lang="zh-CN" altLang="zh-CN" sz="2400" b="1" dirty="0">
                <a:latin typeface="黑体" pitchFamily="49" charset="-122"/>
                <a:ea typeface="黑体" pitchFamily="49" charset="-122"/>
              </a:rPr>
              <a:t>进行标记，并使其感染大肠杆菌，在不含有</a:t>
            </a:r>
            <a:r>
              <a:rPr lang="en-US" altLang="zh-CN" sz="2400" b="1" baseline="30000" dirty="0">
                <a:latin typeface="黑体" pitchFamily="49" charset="-122"/>
                <a:ea typeface="黑体" pitchFamily="49" charset="-122"/>
              </a:rPr>
              <a:t>32</a:t>
            </a:r>
            <a:r>
              <a:rPr lang="en-US" altLang="zh-CN" sz="2400" b="1" dirty="0">
                <a:latin typeface="黑体" pitchFamily="49" charset="-122"/>
                <a:ea typeface="黑体" pitchFamily="49" charset="-122"/>
              </a:rPr>
              <a:t>P</a:t>
            </a:r>
            <a:r>
              <a:rPr lang="zh-CN" altLang="zh-CN" sz="2400" b="1" dirty="0">
                <a:latin typeface="黑体" pitchFamily="49" charset="-122"/>
                <a:ea typeface="黑体" pitchFamily="49" charset="-122"/>
              </a:rPr>
              <a:t>的培养基中培养一段时间。若得到的所有噬菌体双链</a:t>
            </a:r>
            <a:r>
              <a:rPr lang="en-US" altLang="zh-CN" sz="2400" b="1" dirty="0">
                <a:latin typeface="黑体" pitchFamily="49" charset="-122"/>
                <a:ea typeface="黑体" pitchFamily="49" charset="-122"/>
              </a:rPr>
              <a:t>DNA</a:t>
            </a:r>
            <a:r>
              <a:rPr lang="zh-CN" altLang="zh-CN" sz="2400" b="1" dirty="0">
                <a:latin typeface="黑体" pitchFamily="49" charset="-122"/>
                <a:ea typeface="黑体" pitchFamily="49" charset="-122"/>
              </a:rPr>
              <a:t>分子都装配成噬菌体（</a:t>
            </a:r>
            <a:r>
              <a:rPr lang="en-US" altLang="zh-CN" sz="2400" b="1" dirty="0">
                <a:latin typeface="黑体" pitchFamily="49" charset="-122"/>
                <a:ea typeface="黑体" pitchFamily="49" charset="-122"/>
              </a:rPr>
              <a:t>n</a:t>
            </a:r>
            <a:r>
              <a:rPr lang="zh-CN" altLang="zh-CN" sz="2400" b="1" dirty="0">
                <a:latin typeface="黑体" pitchFamily="49" charset="-122"/>
                <a:ea typeface="黑体" pitchFamily="49" charset="-122"/>
              </a:rPr>
              <a:t>个） 并释放，则其中含有</a:t>
            </a:r>
            <a:r>
              <a:rPr lang="en-US" altLang="zh-CN" sz="2400" b="1" baseline="30000" dirty="0">
                <a:latin typeface="黑体" pitchFamily="49" charset="-122"/>
                <a:ea typeface="黑体" pitchFamily="49" charset="-122"/>
              </a:rPr>
              <a:t>32</a:t>
            </a:r>
            <a:r>
              <a:rPr lang="en-US" altLang="zh-CN" sz="2400" b="1" dirty="0">
                <a:latin typeface="黑体" pitchFamily="49" charset="-122"/>
                <a:ea typeface="黑体" pitchFamily="49" charset="-122"/>
              </a:rPr>
              <a:t>P</a:t>
            </a:r>
            <a:r>
              <a:rPr lang="zh-CN" altLang="zh-CN" sz="2400" b="1" dirty="0">
                <a:latin typeface="黑体" pitchFamily="49" charset="-122"/>
                <a:ea typeface="黑体" pitchFamily="49" charset="-122"/>
              </a:rPr>
              <a:t>的噬菌体所占比例为</a:t>
            </a:r>
            <a:r>
              <a:rPr lang="en-US" altLang="zh-CN" sz="2400" b="1" dirty="0">
                <a:latin typeface="黑体" pitchFamily="49" charset="-122"/>
                <a:ea typeface="黑体" pitchFamily="49" charset="-122"/>
              </a:rPr>
              <a:t>2/n</a:t>
            </a:r>
            <a:r>
              <a:rPr lang="zh-CN" altLang="zh-CN" sz="2400" b="1" dirty="0">
                <a:latin typeface="黑体" pitchFamily="49" charset="-122"/>
                <a:ea typeface="黑体" pitchFamily="49" charset="-122"/>
              </a:rPr>
              <a:t>，</a:t>
            </a:r>
            <a:r>
              <a:rPr lang="zh-CN" altLang="zh-CN" sz="2400" b="1" dirty="0">
                <a:solidFill>
                  <a:srgbClr val="FF0000"/>
                </a:solidFill>
                <a:latin typeface="黑体" pitchFamily="49" charset="-122"/>
                <a:ea typeface="黑体" pitchFamily="49" charset="-122"/>
              </a:rPr>
              <a:t>原因是</a:t>
            </a:r>
            <a:r>
              <a:rPr lang="en-US" altLang="zh-CN" sz="2400" b="1" u="sng" dirty="0">
                <a:latin typeface="黑体" pitchFamily="49" charset="-122"/>
                <a:ea typeface="黑体" pitchFamily="49" charset="-122"/>
              </a:rPr>
              <a:t>   </a:t>
            </a:r>
            <a:endParaRPr lang="en-US" altLang="zh-CN" sz="2400" b="1" u="sng" dirty="0" smtClean="0">
              <a:latin typeface="黑体" pitchFamily="49" charset="-122"/>
              <a:ea typeface="黑体" pitchFamily="49" charset="-122"/>
            </a:endParaRPr>
          </a:p>
          <a:p>
            <a:r>
              <a:rPr lang="zh-CN" altLang="en-US" sz="2400" b="1" u="sng" dirty="0" smtClean="0">
                <a:latin typeface="黑体" pitchFamily="49" charset="-122"/>
                <a:ea typeface="黑体" pitchFamily="49" charset="-122"/>
              </a:rPr>
              <a:t>      。</a:t>
            </a:r>
            <a:r>
              <a:rPr lang="en-US" altLang="zh-CN" sz="2400" b="1" u="sng" dirty="0" smtClean="0">
                <a:solidFill>
                  <a:srgbClr val="FF0000"/>
                </a:solidFill>
                <a:latin typeface="黑体" pitchFamily="49" charset="-122"/>
                <a:ea typeface="黑体" pitchFamily="49" charset="-122"/>
              </a:rPr>
              <a:t>(4</a:t>
            </a:r>
            <a:r>
              <a:rPr lang="zh-CN" altLang="en-US" sz="2400" b="1" u="sng" dirty="0" smtClean="0">
                <a:solidFill>
                  <a:srgbClr val="FF0000"/>
                </a:solidFill>
                <a:latin typeface="黑体" pitchFamily="49" charset="-122"/>
                <a:ea typeface="黑体" pitchFamily="49" charset="-122"/>
              </a:rPr>
              <a:t>分</a:t>
            </a:r>
            <a:r>
              <a:rPr lang="en-US" altLang="zh-CN" sz="2400" b="1" u="sng" dirty="0" smtClean="0">
                <a:solidFill>
                  <a:srgbClr val="FF0000"/>
                </a:solidFill>
                <a:latin typeface="黑体" pitchFamily="49" charset="-122"/>
                <a:ea typeface="黑体" pitchFamily="49" charset="-122"/>
              </a:rPr>
              <a:t>)</a:t>
            </a:r>
            <a:endParaRPr kumimoji="0" lang="zh-CN" altLang="en-US" sz="2400" b="1" i="0" u="none" strike="noStrike" cap="none" normalizeH="0" baseline="0" dirty="0" smtClean="0">
              <a:ln>
                <a:noFill/>
              </a:ln>
              <a:solidFill>
                <a:srgbClr val="FF0000"/>
              </a:solidFill>
              <a:effectLst/>
              <a:latin typeface="黑体" pitchFamily="49" charset="-122"/>
              <a:ea typeface="黑体" pitchFamily="49" charset="-122"/>
              <a:cs typeface="宋体" panose="02010600030101010101" pitchFamily="2" charset="-122"/>
            </a:endParaRPr>
          </a:p>
        </p:txBody>
      </p:sp>
      <p:sp>
        <p:nvSpPr>
          <p:cNvPr id="6" name="TextBox 5"/>
          <p:cNvSpPr txBox="1"/>
          <p:nvPr/>
        </p:nvSpPr>
        <p:spPr>
          <a:xfrm>
            <a:off x="263352" y="188640"/>
            <a:ext cx="3326552" cy="523220"/>
          </a:xfrm>
          <a:prstGeom prst="rect">
            <a:avLst/>
          </a:prstGeom>
          <a:solidFill>
            <a:srgbClr val="FFFF00"/>
          </a:solidFill>
          <a:ln>
            <a:solidFill>
              <a:srgbClr val="FF0000"/>
            </a:solidFill>
          </a:ln>
        </p:spPr>
        <p:txBody>
          <a:bodyPr wrap="none" rtlCol="0">
            <a:spAutoFit/>
          </a:bodyPr>
          <a:lstStyle/>
          <a:p>
            <a:r>
              <a:rPr lang="en-US" altLang="zh-CN" sz="2800" b="1" dirty="0" smtClean="0">
                <a:latin typeface="微软雅黑" pitchFamily="34" charset="-122"/>
                <a:ea typeface="微软雅黑" pitchFamily="34" charset="-122"/>
              </a:rPr>
              <a:t>2016.</a:t>
            </a:r>
            <a:r>
              <a:rPr lang="zh-CN" altLang="en-US" sz="2800" b="1" dirty="0" smtClean="0">
                <a:latin typeface="微软雅黑" pitchFamily="34" charset="-122"/>
                <a:ea typeface="微软雅黑" pitchFamily="34" charset="-122"/>
              </a:rPr>
              <a:t>课标全国卷</a:t>
            </a:r>
            <a:r>
              <a:rPr lang="zh-CN" altLang="zh-CN" sz="2800" b="1" dirty="0" smtClean="0">
                <a:latin typeface="微软雅黑" pitchFamily="34" charset="-122"/>
                <a:ea typeface="微软雅黑" pitchFamily="34" charset="-122"/>
                <a:cs typeface="宋体" pitchFamily="2" charset="-122"/>
              </a:rPr>
              <a:t>Ⅰ</a:t>
            </a:r>
            <a:endParaRPr lang="zh-CN" altLang="en-US" sz="2800" b="1" dirty="0">
              <a:latin typeface="微软雅黑" pitchFamily="34" charset="-122"/>
              <a:ea typeface="微软雅黑" pitchFamily="34" charset="-122"/>
            </a:endParaRPr>
          </a:p>
        </p:txBody>
      </p:sp>
    </p:spTree>
  </p:cSld>
  <p:clrMapOvr>
    <a:masterClrMapping/>
  </p:clrMapOvr>
  <p:transition>
    <p:cut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3" name="Rectangle 5"/>
          <p:cNvSpPr>
            <a:spLocks noChangeArrowheads="1"/>
          </p:cNvSpPr>
          <p:nvPr/>
        </p:nvSpPr>
        <p:spPr bwMode="auto">
          <a:xfrm>
            <a:off x="263352" y="4826674"/>
            <a:ext cx="11737304" cy="1815882"/>
          </a:xfrm>
          <a:prstGeom prst="rect">
            <a:avLst/>
          </a:prstGeo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spAutoFit/>
          </a:bodyPr>
          <a:lstStyle/>
          <a:p>
            <a:r>
              <a:rPr lang="en-US" altLang="zh-CN" sz="2800" b="1" dirty="0" smtClean="0">
                <a:latin typeface="黑体" pitchFamily="49" charset="-122"/>
                <a:ea typeface="黑体" pitchFamily="49" charset="-122"/>
              </a:rPr>
              <a:t>39</a:t>
            </a:r>
            <a:r>
              <a:rPr lang="zh-CN" altLang="zh-CN" sz="2800" b="1" dirty="0">
                <a:latin typeface="黑体" pitchFamily="49" charset="-122"/>
                <a:ea typeface="黑体" pitchFamily="49" charset="-122"/>
              </a:rPr>
              <a:t>．【生物</a:t>
            </a:r>
            <a:r>
              <a:rPr lang="en-US" altLang="zh-CN" sz="2800" b="1" dirty="0" smtClean="0">
                <a:latin typeface="黑体" pitchFamily="49" charset="-122"/>
                <a:ea typeface="黑体" pitchFamily="49" charset="-122"/>
              </a:rPr>
              <a:t>—</a:t>
            </a:r>
            <a:r>
              <a:rPr lang="zh-CN" altLang="zh-CN" sz="2800" b="1" dirty="0" smtClean="0">
                <a:latin typeface="黑体" pitchFamily="49" charset="-122"/>
                <a:ea typeface="黑体" pitchFamily="49" charset="-122"/>
              </a:rPr>
              <a:t>选修</a:t>
            </a:r>
            <a:r>
              <a:rPr lang="zh-CN" altLang="zh-CN" sz="2800" b="1" dirty="0">
                <a:latin typeface="黑体" pitchFamily="49" charset="-122"/>
                <a:ea typeface="黑体" pitchFamily="49" charset="-122"/>
              </a:rPr>
              <a:t>模块</a:t>
            </a:r>
            <a:r>
              <a:rPr lang="en-US" altLang="zh-CN" sz="2800" b="1" dirty="0">
                <a:latin typeface="黑体" pitchFamily="49" charset="-122"/>
                <a:ea typeface="黑体" pitchFamily="49" charset="-122"/>
              </a:rPr>
              <a:t>1</a:t>
            </a:r>
            <a:r>
              <a:rPr lang="zh-CN" altLang="zh-CN" sz="2800" b="1" dirty="0">
                <a:latin typeface="黑体" pitchFamily="49" charset="-122"/>
                <a:ea typeface="黑体" pitchFamily="49" charset="-122"/>
              </a:rPr>
              <a:t>：生物技术实践】（</a:t>
            </a:r>
            <a:r>
              <a:rPr lang="en-US" altLang="zh-CN" sz="2800" b="1" dirty="0">
                <a:latin typeface="黑体" pitchFamily="49" charset="-122"/>
                <a:ea typeface="黑体" pitchFamily="49" charset="-122"/>
              </a:rPr>
              <a:t>15</a:t>
            </a:r>
            <a:r>
              <a:rPr lang="zh-CN" altLang="zh-CN" sz="2800" b="1" dirty="0">
                <a:latin typeface="黑体" pitchFamily="49" charset="-122"/>
                <a:ea typeface="黑体" pitchFamily="49" charset="-122"/>
              </a:rPr>
              <a:t>分</a:t>
            </a:r>
            <a:r>
              <a:rPr lang="zh-CN" altLang="zh-CN" sz="2800" b="1" dirty="0" smtClean="0">
                <a:latin typeface="黑体" pitchFamily="49" charset="-122"/>
                <a:ea typeface="黑体" pitchFamily="49" charset="-122"/>
              </a:rPr>
              <a:t>）空气</a:t>
            </a:r>
            <a:r>
              <a:rPr lang="zh-CN" altLang="zh-CN" sz="2800" b="1" dirty="0">
                <a:latin typeface="黑体" pitchFamily="49" charset="-122"/>
                <a:ea typeface="黑体" pitchFamily="49" charset="-122"/>
              </a:rPr>
              <a:t>中的微生物在重力等作用下，可以一定程度地沉降。某研究小组欲用平板收集教室空气中的微生物，以了解教室内不同高度空气中微生物的分布情况。实验步骤</a:t>
            </a:r>
            <a:r>
              <a:rPr lang="zh-CN" altLang="zh-CN" sz="2800" b="1" dirty="0" smtClean="0">
                <a:latin typeface="黑体" pitchFamily="49" charset="-122"/>
                <a:ea typeface="黑体" pitchFamily="49" charset="-122"/>
              </a:rPr>
              <a:t>如</a:t>
            </a:r>
            <a:r>
              <a:rPr lang="zh-CN" altLang="en-US" sz="2800" b="1" dirty="0" smtClean="0">
                <a:latin typeface="黑体" pitchFamily="49" charset="-122"/>
                <a:ea typeface="黑体" pitchFamily="49" charset="-122"/>
              </a:rPr>
              <a:t>下</a:t>
            </a:r>
            <a:r>
              <a:rPr lang="en-US" altLang="zh-CN" sz="2800" b="1" dirty="0" smtClean="0">
                <a:latin typeface="黑体" pitchFamily="49" charset="-122"/>
                <a:ea typeface="黑体" pitchFamily="49" charset="-122"/>
              </a:rPr>
              <a:t>: </a:t>
            </a:r>
            <a:r>
              <a:rPr lang="zh-CN" altLang="zh-CN" sz="2800" b="1" dirty="0">
                <a:latin typeface="黑体" pitchFamily="49" charset="-122"/>
                <a:ea typeface="黑体" pitchFamily="49" charset="-122"/>
              </a:rPr>
              <a:t>回答下列问题</a:t>
            </a:r>
            <a:r>
              <a:rPr lang="zh-CN" altLang="zh-CN" sz="2800" b="1" dirty="0" smtClean="0">
                <a:latin typeface="黑体" pitchFamily="49" charset="-122"/>
                <a:ea typeface="黑体" pitchFamily="49" charset="-122"/>
              </a:rPr>
              <a:t>：（</a:t>
            </a:r>
            <a:r>
              <a:rPr lang="en-US" altLang="zh-CN" sz="2800" b="1" dirty="0">
                <a:latin typeface="黑体" pitchFamily="49" charset="-122"/>
                <a:ea typeface="黑体" pitchFamily="49" charset="-122"/>
              </a:rPr>
              <a:t>2</a:t>
            </a:r>
            <a:r>
              <a:rPr lang="zh-CN" altLang="zh-CN" sz="2800" b="1" dirty="0">
                <a:latin typeface="黑体" pitchFamily="49" charset="-122"/>
                <a:ea typeface="黑体" pitchFamily="49" charset="-122"/>
              </a:rPr>
              <a:t>）步骤③中，</a:t>
            </a:r>
            <a:r>
              <a:rPr lang="zh-CN" altLang="zh-CN" sz="2800" b="1" dirty="0">
                <a:solidFill>
                  <a:srgbClr val="FF0000"/>
                </a:solidFill>
                <a:latin typeface="黑体" pitchFamily="49" charset="-122"/>
                <a:ea typeface="黑体" pitchFamily="49" charset="-122"/>
              </a:rPr>
              <a:t>实验组的操作</a:t>
            </a:r>
            <a:r>
              <a:rPr lang="zh-CN" altLang="zh-CN" sz="2800" b="1" dirty="0">
                <a:latin typeface="黑体" pitchFamily="49" charset="-122"/>
                <a:ea typeface="黑体" pitchFamily="49" charset="-122"/>
              </a:rPr>
              <a:t>是</a:t>
            </a:r>
            <a:r>
              <a:rPr lang="en-US" altLang="zh-CN" sz="2800" b="1" u="sng" dirty="0">
                <a:latin typeface="黑体" pitchFamily="49" charset="-122"/>
                <a:ea typeface="黑体" pitchFamily="49" charset="-122"/>
              </a:rPr>
              <a:t>         </a:t>
            </a:r>
            <a:r>
              <a:rPr lang="en-US" altLang="zh-CN" sz="2800" b="1" u="sng" dirty="0" smtClean="0">
                <a:latin typeface="黑体" pitchFamily="49" charset="-122"/>
                <a:ea typeface="黑体" pitchFamily="49" charset="-122"/>
              </a:rPr>
              <a:t> </a:t>
            </a:r>
            <a:r>
              <a:rPr lang="en-US" altLang="zh-CN" sz="2800" b="1" dirty="0" smtClean="0">
                <a:latin typeface="黑体" pitchFamily="49" charset="-122"/>
                <a:ea typeface="黑体" pitchFamily="49" charset="-122"/>
              </a:rPr>
              <a:t>.</a:t>
            </a:r>
            <a:r>
              <a:rPr lang="en-US" altLang="zh-CN" sz="2800" b="1" u="sng" dirty="0" smtClean="0">
                <a:solidFill>
                  <a:srgbClr val="FF0000"/>
                </a:solidFill>
                <a:latin typeface="黑体" pitchFamily="49" charset="-122"/>
                <a:ea typeface="黑体" pitchFamily="49" charset="-122"/>
              </a:rPr>
              <a:t> (3</a:t>
            </a:r>
            <a:r>
              <a:rPr lang="zh-CN" altLang="en-US" sz="2800" b="1" u="sng" dirty="0" smtClean="0">
                <a:solidFill>
                  <a:srgbClr val="FF0000"/>
                </a:solidFill>
                <a:latin typeface="黑体" pitchFamily="49" charset="-122"/>
                <a:ea typeface="黑体" pitchFamily="49" charset="-122"/>
              </a:rPr>
              <a:t>分</a:t>
            </a:r>
            <a:r>
              <a:rPr lang="en-US" altLang="zh-CN" sz="2800" b="1" u="sng" dirty="0" smtClean="0">
                <a:solidFill>
                  <a:srgbClr val="FF0000"/>
                </a:solidFill>
                <a:latin typeface="黑体" pitchFamily="49" charset="-122"/>
                <a:ea typeface="黑体" pitchFamily="49" charset="-122"/>
              </a:rPr>
              <a:t>)</a:t>
            </a:r>
            <a:endParaRPr lang="zh-CN" altLang="zh-CN" sz="2800" b="1" dirty="0">
              <a:latin typeface="黑体" pitchFamily="49" charset="-122"/>
              <a:ea typeface="黑体" pitchFamily="49" charset="-122"/>
            </a:endParaRPr>
          </a:p>
        </p:txBody>
      </p:sp>
      <p:sp>
        <p:nvSpPr>
          <p:cNvPr id="8" name="Rectangle 3"/>
          <p:cNvSpPr>
            <a:spLocks noChangeArrowheads="1"/>
          </p:cNvSpPr>
          <p:nvPr/>
        </p:nvSpPr>
        <p:spPr bwMode="auto">
          <a:xfrm>
            <a:off x="263352" y="332656"/>
            <a:ext cx="11737304" cy="3970318"/>
          </a:xfrm>
          <a:prstGeom prst="rect">
            <a:avLst/>
          </a:prstGeo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spAutoFit/>
          </a:bodyPr>
          <a:lstStyle/>
          <a:p>
            <a:pPr marL="0" marR="0" lvl="0" indent="304800" algn="l"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32</a:t>
            </a:r>
            <a:r>
              <a:rPr lang="en-US" altLang="zh-CN" sz="2800" b="1" dirty="0" smtClean="0">
                <a:solidFill>
                  <a:srgbClr val="000000"/>
                </a:solidFill>
                <a:latin typeface="黑体" pitchFamily="49" charset="-122"/>
                <a:ea typeface="黑体" pitchFamily="49" charset="-122"/>
                <a:cs typeface="Times New Roman" panose="02020603050405020304" pitchFamily="18" charset="0"/>
              </a:rPr>
              <a:t>.</a:t>
            </a:r>
            <a:r>
              <a:rPr kumimoji="0" lang="zh-CN" altLang="en-US" sz="28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a:t>
            </a:r>
            <a:r>
              <a:rPr kumimoji="0" lang="en-US" altLang="zh-CN" sz="28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12</a:t>
            </a:r>
            <a:r>
              <a:rPr kumimoji="0" lang="zh-CN" altLang="en-US" sz="28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分）</a:t>
            </a:r>
            <a:r>
              <a:rPr lang="zh-CN" altLang="zh-CN" sz="2800" b="1" dirty="0" smtClean="0">
                <a:latin typeface="黑体" pitchFamily="49" charset="-122"/>
                <a:ea typeface="黑体" pitchFamily="49" charset="-122"/>
              </a:rPr>
              <a:t>已知</a:t>
            </a:r>
            <a:r>
              <a:rPr lang="zh-CN" altLang="zh-CN" sz="2800" b="1" dirty="0">
                <a:latin typeface="黑体" pitchFamily="49" charset="-122"/>
                <a:ea typeface="黑体" pitchFamily="49" charset="-122"/>
              </a:rPr>
              <a:t>果蝇的灰体和黄体受一对等位基因控制，但这对相对性状的显隐性关系和该等位基因所在的染色体是未知的。同学甲用一只灰体雌蝇与一只黄体雄蝇杂交，子代中♀灰体</a:t>
            </a:r>
            <a:r>
              <a:rPr lang="en-US" altLang="zh-CN" sz="2800" b="1" dirty="0">
                <a:latin typeface="黑体" pitchFamily="49" charset="-122"/>
                <a:ea typeface="黑体" pitchFamily="49" charset="-122"/>
              </a:rPr>
              <a:t>: </a:t>
            </a:r>
            <a:r>
              <a:rPr lang="zh-CN" altLang="zh-CN" sz="2800" b="1" dirty="0">
                <a:latin typeface="黑体" pitchFamily="49" charset="-122"/>
                <a:ea typeface="黑体" pitchFamily="49" charset="-122"/>
              </a:rPr>
              <a:t>♀黄体</a:t>
            </a:r>
            <a:r>
              <a:rPr lang="en-US" altLang="zh-CN" sz="2800" b="1" dirty="0">
                <a:latin typeface="黑体" pitchFamily="49" charset="-122"/>
                <a:ea typeface="黑体" pitchFamily="49" charset="-122"/>
              </a:rPr>
              <a:t>:</a:t>
            </a:r>
            <a:r>
              <a:rPr lang="zh-CN" altLang="zh-CN" sz="2800" b="1" dirty="0">
                <a:latin typeface="黑体" pitchFamily="49" charset="-122"/>
                <a:ea typeface="黑体" pitchFamily="49" charset="-122"/>
              </a:rPr>
              <a:t>♂灰体</a:t>
            </a:r>
            <a:r>
              <a:rPr lang="en-US" altLang="zh-CN" sz="2800" b="1" dirty="0">
                <a:latin typeface="黑体" pitchFamily="49" charset="-122"/>
                <a:ea typeface="黑体" pitchFamily="49" charset="-122"/>
              </a:rPr>
              <a:t>: </a:t>
            </a:r>
            <a:r>
              <a:rPr lang="zh-CN" altLang="zh-CN" sz="2800" b="1" dirty="0">
                <a:latin typeface="黑体" pitchFamily="49" charset="-122"/>
                <a:ea typeface="黑体" pitchFamily="49" charset="-122"/>
              </a:rPr>
              <a:t>♂黄体为</a:t>
            </a:r>
            <a:r>
              <a:rPr lang="en-US" altLang="zh-CN" sz="2800" b="1" dirty="0">
                <a:latin typeface="黑体" pitchFamily="49" charset="-122"/>
                <a:ea typeface="黑体" pitchFamily="49" charset="-122"/>
              </a:rPr>
              <a:t>1:1:1:1</a:t>
            </a:r>
            <a:r>
              <a:rPr lang="zh-CN" altLang="zh-CN" sz="2800" b="1" dirty="0">
                <a:latin typeface="黑体" pitchFamily="49" charset="-122"/>
                <a:ea typeface="黑体" pitchFamily="49" charset="-122"/>
              </a:rPr>
              <a:t>。同学乙用两种不同的杂交实验都证实了控制黄体的基因位于</a:t>
            </a:r>
            <a:r>
              <a:rPr lang="en-US" altLang="zh-CN" sz="2800" b="1" dirty="0">
                <a:latin typeface="黑体" pitchFamily="49" charset="-122"/>
                <a:ea typeface="黑体" pitchFamily="49" charset="-122"/>
              </a:rPr>
              <a:t>X</a:t>
            </a:r>
            <a:r>
              <a:rPr lang="zh-CN" altLang="zh-CN" sz="2800" b="1" dirty="0">
                <a:latin typeface="黑体" pitchFamily="49" charset="-122"/>
                <a:ea typeface="黑体" pitchFamily="49" charset="-122"/>
              </a:rPr>
              <a:t>染色体上，并表现为隐性。请根据上述结果，回答下列问题：</a:t>
            </a:r>
          </a:p>
          <a:p>
            <a:r>
              <a:rPr lang="en-US" altLang="zh-CN" sz="2800" b="1" dirty="0" smtClean="0">
                <a:latin typeface="黑体" pitchFamily="49" charset="-122"/>
                <a:ea typeface="黑体" pitchFamily="49" charset="-122"/>
              </a:rPr>
              <a:t> </a:t>
            </a:r>
            <a:r>
              <a:rPr lang="zh-CN" altLang="zh-CN" sz="2800" b="1" dirty="0" smtClean="0">
                <a:solidFill>
                  <a:schemeClr val="tx1"/>
                </a:solidFill>
                <a:latin typeface="黑体" pitchFamily="49" charset="-122"/>
                <a:ea typeface="黑体" pitchFamily="49" charset="-122"/>
              </a:rPr>
              <a:t>（</a:t>
            </a:r>
            <a:r>
              <a:rPr lang="en-US" altLang="zh-CN" sz="2800" b="1" dirty="0">
                <a:solidFill>
                  <a:schemeClr val="tx1"/>
                </a:solidFill>
                <a:latin typeface="黑体" pitchFamily="49" charset="-122"/>
                <a:ea typeface="黑体" pitchFamily="49" charset="-122"/>
              </a:rPr>
              <a:t>1</a:t>
            </a:r>
            <a:r>
              <a:rPr lang="zh-CN" altLang="zh-CN" sz="2800" b="1" dirty="0" smtClean="0">
                <a:solidFill>
                  <a:schemeClr val="tx1"/>
                </a:solidFill>
                <a:latin typeface="黑体" pitchFamily="49" charset="-122"/>
                <a:ea typeface="黑体" pitchFamily="49" charset="-122"/>
              </a:rPr>
              <a:t>）</a:t>
            </a:r>
            <a:r>
              <a:rPr lang="zh-CN" altLang="en-US" sz="2800" b="1" dirty="0" smtClean="0">
                <a:solidFill>
                  <a:schemeClr val="tx1"/>
                </a:solidFill>
                <a:latin typeface="黑体" pitchFamily="49" charset="-122"/>
                <a:ea typeface="黑体" pitchFamily="49" charset="-122"/>
              </a:rPr>
              <a:t>仅根据同学甲的实验</a:t>
            </a:r>
            <a:r>
              <a:rPr lang="en-US" altLang="zh-CN" sz="2800" b="1" dirty="0" smtClean="0">
                <a:solidFill>
                  <a:schemeClr val="tx1"/>
                </a:solidFill>
                <a:latin typeface="黑体" pitchFamily="49" charset="-122"/>
                <a:ea typeface="黑体" pitchFamily="49" charset="-122"/>
              </a:rPr>
              <a:t>,</a:t>
            </a:r>
            <a:r>
              <a:rPr lang="zh-CN" altLang="en-US" sz="2800" b="1" dirty="0" smtClean="0">
                <a:solidFill>
                  <a:schemeClr val="tx1"/>
                </a:solidFill>
                <a:latin typeface="黑体" pitchFamily="49" charset="-122"/>
                <a:ea typeface="黑体" pitchFamily="49" charset="-122"/>
              </a:rPr>
              <a:t>能不能证明控制黄体的基因位于</a:t>
            </a:r>
            <a:r>
              <a:rPr lang="en-US" altLang="zh-CN" sz="2800" b="1" dirty="0" smtClean="0">
                <a:solidFill>
                  <a:schemeClr val="tx1"/>
                </a:solidFill>
                <a:latin typeface="黑体" pitchFamily="49" charset="-122"/>
                <a:ea typeface="黑体" pitchFamily="49" charset="-122"/>
              </a:rPr>
              <a:t>X</a:t>
            </a:r>
            <a:r>
              <a:rPr lang="zh-CN" altLang="en-US" sz="2800" b="1" dirty="0" smtClean="0">
                <a:solidFill>
                  <a:schemeClr val="tx1"/>
                </a:solidFill>
                <a:latin typeface="黑体" pitchFamily="49" charset="-122"/>
                <a:ea typeface="黑体" pitchFamily="49" charset="-122"/>
              </a:rPr>
              <a:t>染色体上</a:t>
            </a:r>
            <a:r>
              <a:rPr lang="en-US" altLang="zh-CN" sz="2800" b="1" dirty="0" smtClean="0">
                <a:solidFill>
                  <a:schemeClr val="tx1"/>
                </a:solidFill>
                <a:latin typeface="黑体" pitchFamily="49" charset="-122"/>
                <a:ea typeface="黑体" pitchFamily="49" charset="-122"/>
              </a:rPr>
              <a:t>,</a:t>
            </a:r>
            <a:r>
              <a:rPr lang="zh-CN" altLang="en-US" sz="2800" b="1" dirty="0" smtClean="0">
                <a:solidFill>
                  <a:schemeClr val="tx1"/>
                </a:solidFill>
                <a:latin typeface="黑体" pitchFamily="49" charset="-122"/>
                <a:ea typeface="黑体" pitchFamily="49" charset="-122"/>
              </a:rPr>
              <a:t>并表现为隐性</a:t>
            </a:r>
            <a:r>
              <a:rPr lang="en-US" altLang="zh-CN" sz="2800" b="1" dirty="0" smtClean="0">
                <a:solidFill>
                  <a:schemeClr val="tx1"/>
                </a:solidFill>
                <a:latin typeface="黑体" pitchFamily="49" charset="-122"/>
                <a:ea typeface="黑体" pitchFamily="49" charset="-122"/>
              </a:rPr>
              <a:t>? </a:t>
            </a:r>
            <a:r>
              <a:rPr lang="en-US" altLang="zh-CN" sz="2800" b="1" u="sng" dirty="0" smtClean="0">
                <a:solidFill>
                  <a:schemeClr val="tx1"/>
                </a:solidFill>
                <a:latin typeface="黑体" pitchFamily="49" charset="-122"/>
                <a:ea typeface="黑体" pitchFamily="49" charset="-122"/>
              </a:rPr>
              <a:t>        </a:t>
            </a:r>
            <a:r>
              <a:rPr lang="en-US" altLang="zh-CN" sz="2800" b="1" dirty="0" smtClean="0">
                <a:solidFill>
                  <a:schemeClr val="tx1"/>
                </a:solidFill>
                <a:latin typeface="黑体" pitchFamily="49" charset="-122"/>
                <a:ea typeface="黑体" pitchFamily="49" charset="-122"/>
              </a:rPr>
              <a:t>  </a:t>
            </a:r>
            <a:r>
              <a:rPr lang="zh-CN" altLang="zh-CN" sz="2800" b="1" dirty="0" smtClean="0">
                <a:solidFill>
                  <a:schemeClr val="tx1"/>
                </a:solidFill>
                <a:latin typeface="黑体" pitchFamily="49" charset="-122"/>
                <a:ea typeface="黑体" pitchFamily="49" charset="-122"/>
              </a:rPr>
              <a:t>（</a:t>
            </a:r>
            <a:r>
              <a:rPr lang="en-US" altLang="zh-CN" sz="2800" b="1" dirty="0">
                <a:solidFill>
                  <a:schemeClr val="tx1"/>
                </a:solidFill>
                <a:latin typeface="黑体" pitchFamily="49" charset="-122"/>
                <a:ea typeface="黑体" pitchFamily="49" charset="-122"/>
              </a:rPr>
              <a:t>2</a:t>
            </a:r>
            <a:r>
              <a:rPr lang="zh-CN" altLang="zh-CN" sz="2800" b="1" dirty="0" smtClean="0">
                <a:solidFill>
                  <a:schemeClr val="tx1"/>
                </a:solidFill>
                <a:latin typeface="黑体" pitchFamily="49" charset="-122"/>
                <a:ea typeface="黑体" pitchFamily="49" charset="-122"/>
              </a:rPr>
              <a:t>）</a:t>
            </a:r>
            <a:r>
              <a:rPr lang="zh-CN" altLang="en-US" sz="2800" b="1" dirty="0" smtClean="0">
                <a:solidFill>
                  <a:schemeClr val="tx1"/>
                </a:solidFill>
                <a:latin typeface="黑体" pitchFamily="49" charset="-122"/>
                <a:ea typeface="黑体" pitchFamily="49" charset="-122"/>
              </a:rPr>
              <a:t>请用同学甲得到的子代果蝇为材料</a:t>
            </a:r>
            <a:r>
              <a:rPr lang="zh-CN" altLang="en-US" sz="2800" b="1" dirty="0" smtClean="0">
                <a:solidFill>
                  <a:srgbClr val="FF0000"/>
                </a:solidFill>
                <a:latin typeface="黑体" pitchFamily="49" charset="-122"/>
                <a:ea typeface="黑体" pitchFamily="49" charset="-122"/>
              </a:rPr>
              <a:t>设计两个不同的实验</a:t>
            </a:r>
            <a:r>
              <a:rPr lang="en-US" altLang="zh-CN" sz="2800" b="1" dirty="0" smtClean="0">
                <a:solidFill>
                  <a:schemeClr val="tx1"/>
                </a:solidFill>
                <a:latin typeface="黑体" pitchFamily="49" charset="-122"/>
                <a:ea typeface="黑体" pitchFamily="49" charset="-122"/>
              </a:rPr>
              <a:t>,</a:t>
            </a:r>
            <a:r>
              <a:rPr lang="zh-CN" altLang="en-US" sz="2800" b="1" dirty="0" smtClean="0">
                <a:solidFill>
                  <a:schemeClr val="tx1"/>
                </a:solidFill>
                <a:latin typeface="黑体" pitchFamily="49" charset="-122"/>
                <a:ea typeface="黑体" pitchFamily="49" charset="-122"/>
              </a:rPr>
              <a:t>这两个实验都能独立证明同学乙的结论</a:t>
            </a:r>
            <a:r>
              <a:rPr lang="en-US" altLang="zh-CN" sz="2800" b="1" dirty="0" smtClean="0">
                <a:solidFill>
                  <a:schemeClr val="tx1"/>
                </a:solidFill>
                <a:latin typeface="黑体" pitchFamily="49" charset="-122"/>
                <a:ea typeface="黑体" pitchFamily="49" charset="-122"/>
              </a:rPr>
              <a:t>(</a:t>
            </a:r>
            <a:r>
              <a:rPr lang="zh-CN" altLang="en-US" sz="2800" b="1" dirty="0" smtClean="0">
                <a:solidFill>
                  <a:schemeClr val="tx1"/>
                </a:solidFill>
                <a:latin typeface="黑体" pitchFamily="49" charset="-122"/>
                <a:ea typeface="黑体" pitchFamily="49" charset="-122"/>
              </a:rPr>
              <a:t>要求</a:t>
            </a:r>
            <a:r>
              <a:rPr lang="en-US" altLang="zh-CN" sz="2800" b="1" dirty="0" smtClean="0">
                <a:solidFill>
                  <a:schemeClr val="tx1"/>
                </a:solidFill>
                <a:latin typeface="黑体" pitchFamily="49" charset="-122"/>
                <a:ea typeface="黑体" pitchFamily="49" charset="-122"/>
              </a:rPr>
              <a:t>:</a:t>
            </a:r>
            <a:r>
              <a:rPr lang="zh-CN" altLang="en-US" sz="2800" b="1" dirty="0" smtClean="0">
                <a:solidFill>
                  <a:schemeClr val="tx1"/>
                </a:solidFill>
                <a:latin typeface="黑体" pitchFamily="49" charset="-122"/>
                <a:ea typeface="黑体" pitchFamily="49" charset="-122"/>
              </a:rPr>
              <a:t>每个实验只用一个杂交组合</a:t>
            </a:r>
            <a:r>
              <a:rPr lang="en-US" altLang="zh-CN" sz="2800" b="1" dirty="0" smtClean="0">
                <a:solidFill>
                  <a:schemeClr val="tx1"/>
                </a:solidFill>
                <a:latin typeface="黑体" pitchFamily="49" charset="-122"/>
                <a:ea typeface="黑体" pitchFamily="49" charset="-122"/>
              </a:rPr>
              <a:t>,</a:t>
            </a:r>
            <a:r>
              <a:rPr lang="zh-CN" altLang="en-US" sz="2800" b="1" dirty="0" smtClean="0">
                <a:solidFill>
                  <a:schemeClr val="tx1"/>
                </a:solidFill>
                <a:latin typeface="黑体" pitchFamily="49" charset="-122"/>
                <a:ea typeface="黑体" pitchFamily="49" charset="-122"/>
              </a:rPr>
              <a:t>并指出支持同学乙结论的预期实验结果</a:t>
            </a:r>
            <a:r>
              <a:rPr lang="en-US" altLang="zh-CN" sz="2800" b="1" dirty="0" smtClean="0">
                <a:solidFill>
                  <a:schemeClr val="tx1"/>
                </a:solidFill>
                <a:latin typeface="黑体" pitchFamily="49" charset="-122"/>
                <a:ea typeface="黑体" pitchFamily="49" charset="-122"/>
              </a:rPr>
              <a:t>)</a:t>
            </a:r>
            <a:r>
              <a:rPr lang="en-US" altLang="zh-CN" sz="2800" b="1" u="sng" dirty="0" smtClean="0">
                <a:solidFill>
                  <a:srgbClr val="FF0000"/>
                </a:solidFill>
                <a:latin typeface="黑体" pitchFamily="49" charset="-122"/>
                <a:ea typeface="黑体" pitchFamily="49" charset="-122"/>
              </a:rPr>
              <a:t> (10</a:t>
            </a:r>
            <a:r>
              <a:rPr lang="zh-CN" altLang="en-US" sz="2800" b="1" u="sng" dirty="0" smtClean="0">
                <a:solidFill>
                  <a:srgbClr val="FF0000"/>
                </a:solidFill>
                <a:latin typeface="黑体" pitchFamily="49" charset="-122"/>
                <a:ea typeface="黑体" pitchFamily="49" charset="-122"/>
              </a:rPr>
              <a:t>分</a:t>
            </a:r>
            <a:r>
              <a:rPr lang="en-US" altLang="zh-CN" sz="2800" b="1" u="sng" dirty="0" smtClean="0">
                <a:solidFill>
                  <a:srgbClr val="FF0000"/>
                </a:solidFill>
                <a:latin typeface="黑体" pitchFamily="49" charset="-122"/>
                <a:ea typeface="黑体" pitchFamily="49" charset="-122"/>
              </a:rPr>
              <a:t>)</a:t>
            </a:r>
            <a:endParaRPr lang="en-US" altLang="zh-CN" sz="2800" b="1" dirty="0">
              <a:solidFill>
                <a:schemeClr val="tx1"/>
              </a:solidFill>
              <a:latin typeface="黑体" pitchFamily="49" charset="-122"/>
              <a:ea typeface="黑体" pitchFamily="49" charset="-122"/>
            </a:endParaRPr>
          </a:p>
        </p:txBody>
      </p:sp>
    </p:spTree>
  </p:cSld>
  <p:clrMapOvr>
    <a:masterClrMapping/>
  </p:clrMapOvr>
  <p:transition>
    <p:cut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5807968" cy="707886"/>
          </a:xfrm>
          <a:prstGeom prst="rect">
            <a:avLst/>
          </a:prstGeom>
          <a:solidFill>
            <a:srgbClr val="00B0F0"/>
          </a:solidFill>
        </p:spPr>
        <p:txBody>
          <a:bodyPr wrap="square" rtlCol="0">
            <a:spAutoFit/>
          </a:bodyPr>
          <a:lstStyle/>
          <a:p>
            <a:r>
              <a:rPr lang="zh-CN" altLang="en-US" sz="4000" b="1" dirty="0" smtClean="0">
                <a:solidFill>
                  <a:srgbClr val="FF0000"/>
                </a:solidFill>
                <a:latin typeface="微软雅黑" pitchFamily="34" charset="-122"/>
                <a:ea typeface="微软雅黑" pitchFamily="34" charset="-122"/>
              </a:rPr>
              <a:t>一、高考的目的与要求：</a:t>
            </a:r>
            <a:endParaRPr lang="zh-CN" altLang="en-US" sz="4000" b="1" dirty="0">
              <a:solidFill>
                <a:srgbClr val="FF0000"/>
              </a:solidFill>
              <a:latin typeface="微软雅黑" pitchFamily="34" charset="-122"/>
              <a:ea typeface="微软雅黑" pitchFamily="34" charset="-122"/>
            </a:endParaRPr>
          </a:p>
        </p:txBody>
      </p:sp>
      <p:sp>
        <p:nvSpPr>
          <p:cNvPr id="69633" name="Rectangle 1"/>
          <p:cNvSpPr>
            <a:spLocks noChangeArrowheads="1"/>
          </p:cNvSpPr>
          <p:nvPr/>
        </p:nvSpPr>
        <p:spPr bwMode="auto">
          <a:xfrm>
            <a:off x="0" y="692696"/>
            <a:ext cx="9336360" cy="646331"/>
          </a:xfrm>
          <a:prstGeom prst="rect">
            <a:avLst/>
          </a:prstGeom>
          <a:solidFill>
            <a:srgbClr val="FFFF0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sz="36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（一）“一核四层四翼”的新高考评价体系：</a:t>
            </a:r>
            <a:endParaRPr kumimoji="0" lang="zh-CN" sz="3600" b="0"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p:txBody>
      </p:sp>
      <p:pic>
        <p:nvPicPr>
          <p:cNvPr id="5" name="Picture 2" descr="http://s9.sinaimg.cn/large/001WFRhkzy78yjHdNLa98&amp;690"/>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35360" y="1556792"/>
            <a:ext cx="6696744" cy="4968552"/>
          </a:xfrm>
          <a:prstGeom prst="rect">
            <a:avLst/>
          </a:prstGeom>
          <a:noFill/>
          <a:extLst>
            <a:ext uri="{909E8E84-426E-40DD-AFC4-6F175D3DCCD1}">
              <a14:hiddenFill xmlns="" xmlns:a14="http://schemas.microsoft.com/office/drawing/2010/main">
                <a:solidFill>
                  <a:srgbClr val="FFFFFF"/>
                </a:solidFill>
              </a14:hiddenFill>
            </a:ext>
          </a:extLst>
        </p:spPr>
      </p:pic>
      <p:sp>
        <p:nvSpPr>
          <p:cNvPr id="6" name="标题 1"/>
          <p:cNvSpPr>
            <a:spLocks noGrp="1"/>
          </p:cNvSpPr>
          <p:nvPr>
            <p:ph type="title"/>
          </p:nvPr>
        </p:nvSpPr>
        <p:spPr>
          <a:xfrm>
            <a:off x="6672064" y="1372343"/>
            <a:ext cx="4968552" cy="5485657"/>
          </a:xfrm>
          <a:ln>
            <a:solidFill>
              <a:srgbClr val="FF0000"/>
            </a:solidFill>
          </a:ln>
        </p:spPr>
        <p:txBody>
          <a:bodyPr/>
          <a:lstStyle/>
          <a:p>
            <a:pPr algn="ctr"/>
            <a:r>
              <a:rPr lang="zh-CN" altLang="zh-CN" b="1" dirty="0" smtClean="0">
                <a:solidFill>
                  <a:schemeClr val="tx1"/>
                </a:solidFill>
                <a:latin typeface="黑体" pitchFamily="49" charset="-122"/>
                <a:ea typeface="黑体" pitchFamily="49" charset="-122"/>
              </a:rPr>
              <a:t>“一体”</a:t>
            </a:r>
            <a:r>
              <a:rPr lang="en-US" altLang="zh-CN" b="1" dirty="0" smtClean="0">
                <a:solidFill>
                  <a:schemeClr val="tx1"/>
                </a:solidFill>
                <a:latin typeface="黑体" pitchFamily="49" charset="-122"/>
                <a:ea typeface="黑体" pitchFamily="49" charset="-122"/>
              </a:rPr>
              <a:t/>
            </a:r>
            <a:br>
              <a:rPr lang="en-US" altLang="zh-CN" b="1" dirty="0" smtClean="0">
                <a:solidFill>
                  <a:schemeClr val="tx1"/>
                </a:solidFill>
                <a:latin typeface="黑体" pitchFamily="49" charset="-122"/>
                <a:ea typeface="黑体" pitchFamily="49" charset="-122"/>
              </a:rPr>
            </a:br>
            <a:r>
              <a:rPr lang="zh-CN" altLang="zh-CN" sz="3200" b="1" dirty="0">
                <a:solidFill>
                  <a:srgbClr val="FF0000"/>
                </a:solidFill>
                <a:latin typeface="黑体" pitchFamily="49" charset="-122"/>
                <a:ea typeface="黑体" pitchFamily="49" charset="-122"/>
              </a:rPr>
              <a:t>立德</a:t>
            </a:r>
            <a:r>
              <a:rPr lang="zh-CN" altLang="zh-CN" sz="3200" b="1" dirty="0" smtClean="0">
                <a:solidFill>
                  <a:srgbClr val="FF0000"/>
                </a:solidFill>
                <a:latin typeface="黑体" pitchFamily="49" charset="-122"/>
                <a:ea typeface="黑体" pitchFamily="49" charset="-122"/>
              </a:rPr>
              <a:t>树人</a:t>
            </a:r>
            <a:r>
              <a:rPr lang="en-US" altLang="zh-CN" sz="3200" b="1" dirty="0" smtClean="0">
                <a:solidFill>
                  <a:srgbClr val="FF0000"/>
                </a:solidFill>
                <a:latin typeface="黑体" pitchFamily="49" charset="-122"/>
                <a:ea typeface="黑体" pitchFamily="49" charset="-122"/>
              </a:rPr>
              <a:t/>
            </a:r>
            <a:br>
              <a:rPr lang="en-US" altLang="zh-CN" sz="3200" b="1" dirty="0" smtClean="0">
                <a:solidFill>
                  <a:srgbClr val="FF0000"/>
                </a:solidFill>
                <a:latin typeface="黑体" pitchFamily="49" charset="-122"/>
                <a:ea typeface="黑体" pitchFamily="49" charset="-122"/>
              </a:rPr>
            </a:br>
            <a:r>
              <a:rPr lang="zh-CN" altLang="zh-CN" sz="3200" b="1" dirty="0" smtClean="0">
                <a:solidFill>
                  <a:srgbClr val="FF0000"/>
                </a:solidFill>
                <a:latin typeface="黑体" pitchFamily="49" charset="-122"/>
                <a:ea typeface="黑体" pitchFamily="49" charset="-122"/>
              </a:rPr>
              <a:t>服务选拔</a:t>
            </a:r>
            <a:r>
              <a:rPr lang="en-US" altLang="zh-CN" sz="3200" b="1" dirty="0" smtClean="0">
                <a:solidFill>
                  <a:srgbClr val="FF0000"/>
                </a:solidFill>
                <a:latin typeface="黑体" pitchFamily="49" charset="-122"/>
                <a:ea typeface="黑体" pitchFamily="49" charset="-122"/>
              </a:rPr>
              <a:t/>
            </a:r>
            <a:br>
              <a:rPr lang="en-US" altLang="zh-CN" sz="3200" b="1" dirty="0" smtClean="0">
                <a:solidFill>
                  <a:srgbClr val="FF0000"/>
                </a:solidFill>
                <a:latin typeface="黑体" pitchFamily="49" charset="-122"/>
                <a:ea typeface="黑体" pitchFamily="49" charset="-122"/>
              </a:rPr>
            </a:br>
            <a:r>
              <a:rPr lang="zh-CN" altLang="zh-CN" sz="3200" b="1" dirty="0" smtClean="0">
                <a:solidFill>
                  <a:srgbClr val="FF0000"/>
                </a:solidFill>
                <a:latin typeface="黑体" pitchFamily="49" charset="-122"/>
                <a:ea typeface="黑体" pitchFamily="49" charset="-122"/>
              </a:rPr>
              <a:t>导向</a:t>
            </a:r>
            <a:r>
              <a:rPr lang="zh-CN" altLang="zh-CN" sz="3200" b="1" dirty="0">
                <a:solidFill>
                  <a:srgbClr val="FF0000"/>
                </a:solidFill>
                <a:latin typeface="黑体" pitchFamily="49" charset="-122"/>
                <a:ea typeface="黑体" pitchFamily="49" charset="-122"/>
              </a:rPr>
              <a:t>教学</a:t>
            </a:r>
            <a:r>
              <a:rPr lang="en-US" altLang="zh-CN" b="1" dirty="0" smtClean="0">
                <a:solidFill>
                  <a:schemeClr val="tx1"/>
                </a:solidFill>
                <a:latin typeface="黑体" pitchFamily="49" charset="-122"/>
                <a:ea typeface="黑体" pitchFamily="49" charset="-122"/>
              </a:rPr>
              <a:t/>
            </a:r>
            <a:br>
              <a:rPr lang="en-US" altLang="zh-CN" b="1" dirty="0" smtClean="0">
                <a:solidFill>
                  <a:schemeClr val="tx1"/>
                </a:solidFill>
                <a:latin typeface="黑体" pitchFamily="49" charset="-122"/>
                <a:ea typeface="黑体" pitchFamily="49" charset="-122"/>
              </a:rPr>
            </a:br>
            <a:r>
              <a:rPr lang="zh-CN" altLang="zh-CN" b="1" dirty="0" smtClean="0">
                <a:solidFill>
                  <a:schemeClr val="tx1"/>
                </a:solidFill>
                <a:latin typeface="黑体" pitchFamily="49" charset="-122"/>
                <a:ea typeface="黑体" pitchFamily="49" charset="-122"/>
              </a:rPr>
              <a:t>“四层”</a:t>
            </a:r>
            <a:r>
              <a:rPr lang="en-US" altLang="zh-CN" b="1" dirty="0" smtClean="0">
                <a:solidFill>
                  <a:schemeClr val="tx1"/>
                </a:solidFill>
                <a:latin typeface="黑体" pitchFamily="49" charset="-122"/>
                <a:ea typeface="黑体" pitchFamily="49" charset="-122"/>
              </a:rPr>
              <a:t/>
            </a:r>
            <a:br>
              <a:rPr lang="en-US" altLang="zh-CN" b="1" dirty="0" smtClean="0">
                <a:solidFill>
                  <a:schemeClr val="tx1"/>
                </a:solidFill>
                <a:latin typeface="黑体" pitchFamily="49" charset="-122"/>
                <a:ea typeface="黑体" pitchFamily="49" charset="-122"/>
              </a:rPr>
            </a:br>
            <a:r>
              <a:rPr lang="zh-CN" altLang="zh-CN" sz="3200" b="1" dirty="0">
                <a:solidFill>
                  <a:srgbClr val="FF0000"/>
                </a:solidFill>
                <a:latin typeface="黑体" pitchFamily="49" charset="-122"/>
                <a:ea typeface="黑体" pitchFamily="49" charset="-122"/>
              </a:rPr>
              <a:t>必备</a:t>
            </a:r>
            <a:r>
              <a:rPr lang="zh-CN" altLang="zh-CN" sz="3200" b="1" dirty="0" smtClean="0">
                <a:solidFill>
                  <a:srgbClr val="FF0000"/>
                </a:solidFill>
                <a:latin typeface="黑体" pitchFamily="49" charset="-122"/>
                <a:ea typeface="黑体" pitchFamily="49" charset="-122"/>
              </a:rPr>
              <a:t>知识</a:t>
            </a:r>
            <a:r>
              <a:rPr lang="en-US" altLang="zh-CN" sz="3200" b="1" dirty="0" smtClean="0">
                <a:solidFill>
                  <a:srgbClr val="FF0000"/>
                </a:solidFill>
                <a:latin typeface="黑体" pitchFamily="49" charset="-122"/>
                <a:ea typeface="黑体" pitchFamily="49" charset="-122"/>
              </a:rPr>
              <a:t>  </a:t>
            </a:r>
            <a:r>
              <a:rPr lang="zh-CN" altLang="zh-CN" sz="3200" b="1" dirty="0" smtClean="0">
                <a:solidFill>
                  <a:srgbClr val="FF0000"/>
                </a:solidFill>
                <a:latin typeface="黑体" pitchFamily="49" charset="-122"/>
                <a:ea typeface="黑体" pitchFamily="49" charset="-122"/>
              </a:rPr>
              <a:t>关键能力学科素养</a:t>
            </a:r>
            <a:r>
              <a:rPr lang="en-US" altLang="zh-CN" sz="3200" b="1" dirty="0" smtClean="0">
                <a:solidFill>
                  <a:srgbClr val="FF0000"/>
                </a:solidFill>
                <a:latin typeface="黑体" pitchFamily="49" charset="-122"/>
                <a:ea typeface="黑体" pitchFamily="49" charset="-122"/>
              </a:rPr>
              <a:t>  </a:t>
            </a:r>
            <a:r>
              <a:rPr lang="zh-CN" altLang="zh-CN" sz="3200" b="1" dirty="0" smtClean="0">
                <a:solidFill>
                  <a:srgbClr val="FF0000"/>
                </a:solidFill>
                <a:latin typeface="黑体" pitchFamily="49" charset="-122"/>
                <a:ea typeface="黑体" pitchFamily="49" charset="-122"/>
              </a:rPr>
              <a:t>核心</a:t>
            </a:r>
            <a:r>
              <a:rPr lang="zh-CN" altLang="zh-CN" sz="3200" b="1" dirty="0">
                <a:solidFill>
                  <a:srgbClr val="FF0000"/>
                </a:solidFill>
                <a:latin typeface="黑体" pitchFamily="49" charset="-122"/>
                <a:ea typeface="黑体" pitchFamily="49" charset="-122"/>
              </a:rPr>
              <a:t>价值</a:t>
            </a:r>
            <a:r>
              <a:rPr lang="en-US" altLang="zh-CN" b="1" dirty="0" smtClean="0">
                <a:solidFill>
                  <a:schemeClr val="tx1"/>
                </a:solidFill>
                <a:latin typeface="黑体" pitchFamily="49" charset="-122"/>
                <a:ea typeface="黑体" pitchFamily="49" charset="-122"/>
              </a:rPr>
              <a:t/>
            </a:r>
            <a:br>
              <a:rPr lang="en-US" altLang="zh-CN" b="1" dirty="0" smtClean="0">
                <a:solidFill>
                  <a:schemeClr val="tx1"/>
                </a:solidFill>
                <a:latin typeface="黑体" pitchFamily="49" charset="-122"/>
                <a:ea typeface="黑体" pitchFamily="49" charset="-122"/>
              </a:rPr>
            </a:br>
            <a:r>
              <a:rPr lang="zh-CN" altLang="zh-CN" b="1" dirty="0" smtClean="0">
                <a:solidFill>
                  <a:schemeClr val="tx1"/>
                </a:solidFill>
                <a:latin typeface="黑体" pitchFamily="49" charset="-122"/>
                <a:ea typeface="黑体" pitchFamily="49" charset="-122"/>
              </a:rPr>
              <a:t>“四翼”</a:t>
            </a:r>
            <a:r>
              <a:rPr lang="en-US" altLang="zh-CN" b="1" dirty="0" smtClean="0">
                <a:solidFill>
                  <a:schemeClr val="tx1"/>
                </a:solidFill>
                <a:latin typeface="黑体" pitchFamily="49" charset="-122"/>
                <a:ea typeface="黑体" pitchFamily="49" charset="-122"/>
              </a:rPr>
              <a:t/>
            </a:r>
            <a:br>
              <a:rPr lang="en-US" altLang="zh-CN" b="1" dirty="0" smtClean="0">
                <a:solidFill>
                  <a:schemeClr val="tx1"/>
                </a:solidFill>
                <a:latin typeface="黑体" pitchFamily="49" charset="-122"/>
                <a:ea typeface="黑体" pitchFamily="49" charset="-122"/>
              </a:rPr>
            </a:br>
            <a:r>
              <a:rPr lang="zh-CN" altLang="zh-CN" sz="3200" b="1" dirty="0" smtClean="0">
                <a:solidFill>
                  <a:srgbClr val="FF0000"/>
                </a:solidFill>
                <a:latin typeface="黑体" pitchFamily="49" charset="-122"/>
                <a:ea typeface="黑体" pitchFamily="49" charset="-122"/>
              </a:rPr>
              <a:t>基础性</a:t>
            </a:r>
            <a:r>
              <a:rPr lang="en-US" altLang="zh-CN" sz="3200" b="1" dirty="0" smtClean="0">
                <a:solidFill>
                  <a:srgbClr val="FF0000"/>
                </a:solidFill>
                <a:latin typeface="黑体" pitchFamily="49" charset="-122"/>
                <a:ea typeface="黑体" pitchFamily="49" charset="-122"/>
              </a:rPr>
              <a:t> </a:t>
            </a:r>
            <a:r>
              <a:rPr lang="zh-CN" altLang="zh-CN" sz="3200" b="1" dirty="0" smtClean="0">
                <a:solidFill>
                  <a:srgbClr val="FF0000"/>
                </a:solidFill>
                <a:latin typeface="黑体" pitchFamily="49" charset="-122"/>
                <a:ea typeface="黑体" pitchFamily="49" charset="-122"/>
              </a:rPr>
              <a:t>综合性</a:t>
            </a:r>
            <a:r>
              <a:rPr lang="en-US" altLang="zh-CN" sz="3200" b="1" dirty="0" smtClean="0">
                <a:solidFill>
                  <a:srgbClr val="FF0000"/>
                </a:solidFill>
                <a:latin typeface="黑体" pitchFamily="49" charset="-122"/>
                <a:ea typeface="黑体" pitchFamily="49" charset="-122"/>
              </a:rPr>
              <a:t/>
            </a:r>
            <a:br>
              <a:rPr lang="en-US" altLang="zh-CN" sz="3200" b="1" dirty="0" smtClean="0">
                <a:solidFill>
                  <a:srgbClr val="FF0000"/>
                </a:solidFill>
                <a:latin typeface="黑体" pitchFamily="49" charset="-122"/>
                <a:ea typeface="黑体" pitchFamily="49" charset="-122"/>
              </a:rPr>
            </a:br>
            <a:r>
              <a:rPr lang="zh-CN" altLang="zh-CN" sz="3200" b="1" dirty="0" smtClean="0">
                <a:solidFill>
                  <a:srgbClr val="FF0000"/>
                </a:solidFill>
                <a:latin typeface="黑体" pitchFamily="49" charset="-122"/>
                <a:ea typeface="黑体" pitchFamily="49" charset="-122"/>
              </a:rPr>
              <a:t>应用性</a:t>
            </a:r>
            <a:r>
              <a:rPr lang="en-US" altLang="zh-CN" sz="3200" b="1" dirty="0" smtClean="0">
                <a:solidFill>
                  <a:srgbClr val="FF0000"/>
                </a:solidFill>
                <a:latin typeface="黑体" pitchFamily="49" charset="-122"/>
                <a:ea typeface="黑体" pitchFamily="49" charset="-122"/>
              </a:rPr>
              <a:t> </a:t>
            </a:r>
            <a:r>
              <a:rPr lang="zh-CN" altLang="zh-CN" sz="3200" b="1" dirty="0" smtClean="0">
                <a:solidFill>
                  <a:srgbClr val="FF0000"/>
                </a:solidFill>
                <a:latin typeface="黑体" pitchFamily="49" charset="-122"/>
                <a:ea typeface="黑体" pitchFamily="49" charset="-122"/>
              </a:rPr>
              <a:t>创新性</a:t>
            </a:r>
            <a:endParaRPr lang="zh-CN" altLang="en-US" sz="3200" b="1" dirty="0">
              <a:solidFill>
                <a:srgbClr val="FF0000"/>
              </a:solidFill>
              <a:latin typeface="黑体" pitchFamily="49" charset="-122"/>
              <a:ea typeface="黑体" pitchFamily="49" charset="-122"/>
            </a:endParaRPr>
          </a:p>
        </p:txBody>
      </p:sp>
    </p:spTree>
    <p:extLst>
      <p:ext uri="{BB962C8B-B14F-4D97-AF65-F5344CB8AC3E}">
        <p14:creationId xmlns:p14="http://schemas.microsoft.com/office/powerpoint/2010/main" xmlns="" val="131164350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1"/>
          <p:cNvSpPr>
            <a:spLocks noChangeArrowheads="1"/>
          </p:cNvSpPr>
          <p:nvPr/>
        </p:nvSpPr>
        <p:spPr bwMode="auto">
          <a:xfrm>
            <a:off x="335360" y="3645024"/>
            <a:ext cx="11593288" cy="2677656"/>
          </a:xfrm>
          <a:prstGeom prst="rect">
            <a:avLst/>
          </a:prstGeo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spAutoFit/>
          </a:bodyPr>
          <a:lstStyle/>
          <a:p>
            <a:pPr marL="0" marR="0" lvl="0" indent="304800" algn="l"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30</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9</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分）植物的</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CO</a:t>
            </a:r>
            <a:r>
              <a:rPr kumimoji="0" lang="en-US" altLang="zh-CN" sz="2400" b="1" i="0" u="none" strike="noStrike" cap="none" normalizeH="0" baseline="-30000" dirty="0" smtClean="0">
                <a:ln>
                  <a:noFill/>
                </a:ln>
                <a:solidFill>
                  <a:srgbClr val="000000"/>
                </a:solidFill>
                <a:effectLst/>
                <a:latin typeface="黑体" pitchFamily="49" charset="-122"/>
                <a:ea typeface="黑体" pitchFamily="49" charset="-122"/>
                <a:cs typeface="Times New Roman" panose="02020603050405020304" pitchFamily="18" charset="0"/>
              </a:rPr>
              <a:t>2</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补偿点是指由于</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CO</a:t>
            </a:r>
            <a:r>
              <a:rPr kumimoji="0" lang="en-US" altLang="zh-CN" sz="2400" b="1" i="0" u="none" strike="noStrike" cap="none" normalizeH="0" baseline="-30000" dirty="0" smtClean="0">
                <a:ln>
                  <a:noFill/>
                </a:ln>
                <a:solidFill>
                  <a:srgbClr val="000000"/>
                </a:solidFill>
                <a:effectLst/>
                <a:latin typeface="黑体" pitchFamily="49" charset="-122"/>
                <a:ea typeface="黑体" pitchFamily="49" charset="-122"/>
                <a:cs typeface="Times New Roman" panose="02020603050405020304" pitchFamily="18" charset="0"/>
              </a:rPr>
              <a:t>2</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的限制，光合速率与呼吸速率相等时环境中的</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CO</a:t>
            </a:r>
            <a:r>
              <a:rPr kumimoji="0" lang="en-US" altLang="zh-CN" sz="2400" b="1" i="0" u="none" strike="noStrike" cap="none" normalizeH="0" baseline="-30000" dirty="0" smtClean="0">
                <a:ln>
                  <a:noFill/>
                </a:ln>
                <a:solidFill>
                  <a:srgbClr val="000000"/>
                </a:solidFill>
                <a:effectLst/>
                <a:latin typeface="黑体" pitchFamily="49" charset="-122"/>
                <a:ea typeface="黑体" pitchFamily="49" charset="-122"/>
                <a:cs typeface="Times New Roman" panose="02020603050405020304" pitchFamily="18" charset="0"/>
              </a:rPr>
              <a:t>2</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浓度，已知甲种植物的</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CO</a:t>
            </a:r>
            <a:r>
              <a:rPr kumimoji="0" lang="en-US" altLang="zh-CN" sz="2400" b="1" i="0" u="none" strike="noStrike" cap="none" normalizeH="0" baseline="-30000" dirty="0" smtClean="0">
                <a:ln>
                  <a:noFill/>
                </a:ln>
                <a:solidFill>
                  <a:srgbClr val="000000"/>
                </a:solidFill>
                <a:effectLst/>
                <a:latin typeface="黑体" pitchFamily="49" charset="-122"/>
                <a:ea typeface="黑体" pitchFamily="49" charset="-122"/>
                <a:cs typeface="Times New Roman" panose="02020603050405020304" pitchFamily="18" charset="0"/>
              </a:rPr>
              <a:t>2</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补偿点大于乙种植物的，回答下列问题：</a:t>
            </a:r>
            <a:endPar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宋体" panose="02010600030101010101" pitchFamily="2" charset="-122"/>
            </a:endParaRPr>
          </a:p>
          <a:p>
            <a:pPr lvl="0" indent="304800" eaLnBrk="0" hangingPunct="0"/>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⑴将正常生长的甲、乙两种植物放置在同一密闭小室中，适宜条件下照光培养，培养后发现两种植物的光合速率都降低，</a:t>
            </a:r>
            <a:r>
              <a:rPr kumimoji="0" lang="zh-CN" altLang="en-US" sz="2400" b="1" i="0" u="none" strike="noStrike" cap="none" normalizeH="0" baseline="0" dirty="0" smtClean="0">
                <a:ln>
                  <a:noFill/>
                </a:ln>
                <a:solidFill>
                  <a:srgbClr val="FF0000"/>
                </a:solidFill>
                <a:effectLst/>
                <a:latin typeface="黑体" pitchFamily="49" charset="-122"/>
                <a:ea typeface="黑体" pitchFamily="49" charset="-122"/>
                <a:cs typeface="Times New Roman" panose="02020603050405020304" pitchFamily="18" charset="0"/>
              </a:rPr>
              <a:t>原因是</a:t>
            </a:r>
            <a:r>
              <a:rPr kumimoji="0" lang="zh-CN" altLang="en-US" sz="2400" b="1" i="0" u="sng" strike="noStrike" cap="none" normalizeH="0" baseline="0" dirty="0" smtClean="0">
                <a:ln>
                  <a:noFill/>
                </a:ln>
                <a:solidFill>
                  <a:srgbClr val="FF0000"/>
                </a:solidFill>
                <a:effectLst/>
                <a:latin typeface="黑体" pitchFamily="49" charset="-122"/>
                <a:ea typeface="黑体" pitchFamily="49" charset="-122"/>
                <a:cs typeface="Times New Roman" panose="02020603050405020304" pitchFamily="18" charset="0"/>
              </a:rPr>
              <a:t>                </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 (3</a:t>
            </a:r>
            <a:r>
              <a:rPr lang="zh-CN" altLang="en-US" sz="2400" b="1" u="sng" dirty="0" smtClean="0">
                <a:solidFill>
                  <a:srgbClr val="FF0000"/>
                </a:solidFill>
                <a:latin typeface="黑体" pitchFamily="49" charset="-122"/>
                <a:ea typeface="黑体" pitchFamily="49" charset="-122"/>
                <a:cs typeface="Times New Roman" panose="02020603050405020304" pitchFamily="18" charset="0"/>
              </a:rPr>
              <a:t>分</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甲种植物净光合速率为</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0</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时，乙种植物净光合速率</a:t>
            </a:r>
            <a:r>
              <a:rPr kumimoji="0" lang="zh-CN" altLang="en-US" sz="2400" b="1" i="0" u="sng" strike="noStrike" cap="none" normalizeH="0" baseline="0" dirty="0" smtClean="0">
                <a:ln>
                  <a:noFill/>
                </a:ln>
                <a:solidFill>
                  <a:schemeClr val="tx1"/>
                </a:solidFill>
                <a:effectLst/>
                <a:latin typeface="黑体" pitchFamily="49" charset="-122"/>
                <a:ea typeface="黑体" pitchFamily="49" charset="-122"/>
                <a:cs typeface="Times New Roman" panose="02020603050405020304" pitchFamily="18" charset="0"/>
              </a:rPr>
              <a:t>      </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（填“大于</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0”</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“等于</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0”</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“小于</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0”</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a:t>
            </a:r>
          </a:p>
          <a:p>
            <a:pPr lvl="0" indent="304800" eaLnBrk="0" hangingPunct="0"/>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⑵若将甲种植物密闭在无</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O</a:t>
            </a:r>
            <a:r>
              <a:rPr kumimoji="0" lang="en-US" altLang="zh-CN" sz="2400" b="1" i="0" u="none" strike="noStrike" cap="none" normalizeH="0" baseline="-30000" dirty="0" smtClean="0">
                <a:ln>
                  <a:noFill/>
                </a:ln>
                <a:solidFill>
                  <a:srgbClr val="000000"/>
                </a:solidFill>
                <a:effectLst/>
                <a:latin typeface="黑体" pitchFamily="49" charset="-122"/>
                <a:ea typeface="黑体" pitchFamily="49" charset="-122"/>
                <a:cs typeface="Times New Roman" panose="02020603050405020304" pitchFamily="18" charset="0"/>
              </a:rPr>
              <a:t>2</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、但其他条件适宜的小室中，照光培养一段时间后，发现植物的有氧呼吸增加，</a:t>
            </a:r>
            <a:r>
              <a:rPr kumimoji="0" lang="zh-CN" altLang="en-US" sz="2400" b="1" i="0" u="none" strike="noStrike" cap="none" normalizeH="0" baseline="0" dirty="0" smtClean="0">
                <a:ln>
                  <a:noFill/>
                </a:ln>
                <a:solidFill>
                  <a:srgbClr val="FF0000"/>
                </a:solidFill>
                <a:effectLst/>
                <a:latin typeface="黑体" pitchFamily="49" charset="-122"/>
                <a:ea typeface="黑体" pitchFamily="49" charset="-122"/>
                <a:cs typeface="Times New Roman" panose="02020603050405020304" pitchFamily="18" charset="0"/>
              </a:rPr>
              <a:t>原因是 </a:t>
            </a:r>
            <a:r>
              <a:rPr kumimoji="0" lang="zh-CN" altLang="en-US" sz="2400" b="1" i="0" u="sng" strike="noStrike" cap="none" normalizeH="0" baseline="0" dirty="0" smtClean="0">
                <a:ln>
                  <a:noFill/>
                </a:ln>
                <a:solidFill>
                  <a:srgbClr val="FF0000"/>
                </a:solidFill>
                <a:effectLst/>
                <a:latin typeface="黑体" pitchFamily="49" charset="-122"/>
                <a:ea typeface="黑体" pitchFamily="49" charset="-122"/>
                <a:cs typeface="Times New Roman" panose="02020603050405020304" pitchFamily="18" charset="0"/>
              </a:rPr>
              <a:t>            </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 (4</a:t>
            </a:r>
            <a:r>
              <a:rPr lang="zh-CN" altLang="en-US" sz="2400" b="1" u="sng" dirty="0" smtClean="0">
                <a:solidFill>
                  <a:srgbClr val="FF0000"/>
                </a:solidFill>
                <a:latin typeface="黑体" pitchFamily="49" charset="-122"/>
                <a:ea typeface="黑体" pitchFamily="49" charset="-122"/>
                <a:cs typeface="Times New Roman" panose="02020603050405020304" pitchFamily="18" charset="0"/>
              </a:rPr>
              <a:t>分</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宋体" panose="02010600030101010101" pitchFamily="2" charset="-122"/>
              </a:rPr>
              <a:t> </a:t>
            </a:r>
          </a:p>
        </p:txBody>
      </p:sp>
      <p:sp>
        <p:nvSpPr>
          <p:cNvPr id="78852" name="Rectangle 4"/>
          <p:cNvSpPr>
            <a:spLocks noChangeArrowheads="1"/>
          </p:cNvSpPr>
          <p:nvPr/>
        </p:nvSpPr>
        <p:spPr bwMode="auto">
          <a:xfrm>
            <a:off x="335360" y="868070"/>
            <a:ext cx="11570931" cy="2308324"/>
          </a:xfrm>
          <a:prstGeom prst="rect">
            <a:avLst/>
          </a:prstGeo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spAutoFit/>
          </a:bodyPr>
          <a:lstStyle/>
          <a:p>
            <a:pPr lvl="0" indent="304800"/>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29</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10</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分）根据遗传物质的化学组成，可将病毒分为</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RNA</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病毒和</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DNA</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病毒两种类型，有些病毒对人类健康会造成很大危害，通常，一种新病毒出现后需要确定该病毒的类型。假设在宿主细胞内不发生碱基之间的相互转换，请利用放射性同位素标记的方法，以体外培养的宿主细胞等为材料，设计实验以确定一种新病毒的类型，</a:t>
            </a:r>
            <a:r>
              <a:rPr kumimoji="0" lang="zh-CN" altLang="en-US" sz="2400" b="1" i="0" u="none" strike="noStrike" cap="none" normalizeH="0" baseline="0" dirty="0" smtClean="0">
                <a:ln>
                  <a:noFill/>
                </a:ln>
                <a:solidFill>
                  <a:srgbClr val="FF0000"/>
                </a:solidFill>
                <a:effectLst/>
                <a:latin typeface="黑体" pitchFamily="49" charset="-122"/>
                <a:ea typeface="黑体" pitchFamily="49" charset="-122"/>
                <a:cs typeface="Times New Roman" panose="02020603050405020304" pitchFamily="18" charset="0"/>
              </a:rPr>
              <a:t>简要写出⑴实验思路，</a:t>
            </a:r>
            <a:r>
              <a:rPr kumimoji="0" lang="en-US" altLang="zh-CN" sz="2400" b="1" i="0" u="sng" strike="noStrike" cap="none" normalizeH="0" baseline="0" dirty="0" smtClean="0">
                <a:ln>
                  <a:noFill/>
                </a:ln>
                <a:solidFill>
                  <a:srgbClr val="FF0000"/>
                </a:solidFill>
                <a:effectLst/>
                <a:latin typeface="黑体" pitchFamily="49" charset="-122"/>
                <a:ea typeface="黑体" pitchFamily="49" charset="-122"/>
                <a:cs typeface="Times New Roman" panose="02020603050405020304" pitchFamily="18" charset="0"/>
              </a:rPr>
              <a:t>(6</a:t>
            </a:r>
            <a:r>
              <a:rPr kumimoji="0" lang="zh-CN" altLang="en-US" sz="2400" b="1" i="0" u="sng" strike="noStrike" cap="none" normalizeH="0" baseline="0" dirty="0" smtClean="0">
                <a:ln>
                  <a:noFill/>
                </a:ln>
                <a:solidFill>
                  <a:srgbClr val="FF0000"/>
                </a:solidFill>
                <a:effectLst/>
                <a:latin typeface="黑体" pitchFamily="49" charset="-122"/>
                <a:ea typeface="黑体" pitchFamily="49" charset="-122"/>
                <a:cs typeface="Times New Roman" panose="02020603050405020304" pitchFamily="18" charset="0"/>
              </a:rPr>
              <a:t>分</a:t>
            </a:r>
            <a:r>
              <a:rPr kumimoji="0" lang="en-US" altLang="zh-CN" sz="2400" b="1" i="0" u="sng" strike="noStrike" cap="none" normalizeH="0" baseline="0" dirty="0" smtClean="0">
                <a:ln>
                  <a:noFill/>
                </a:ln>
                <a:solidFill>
                  <a:srgbClr val="FF0000"/>
                </a:solidFill>
                <a:effectLst/>
                <a:latin typeface="黑体" pitchFamily="49" charset="-122"/>
                <a:ea typeface="黑体" pitchFamily="49" charset="-122"/>
                <a:cs typeface="Times New Roman" panose="02020603050405020304" pitchFamily="18" charset="0"/>
              </a:rPr>
              <a:t>)</a:t>
            </a:r>
            <a:r>
              <a:rPr kumimoji="0" lang="zh-CN" altLang="en-US" sz="2400" b="1" i="0" u="none" strike="noStrike" cap="none" normalizeH="0" baseline="0" dirty="0" smtClean="0">
                <a:ln>
                  <a:noFill/>
                </a:ln>
                <a:solidFill>
                  <a:srgbClr val="FF0000"/>
                </a:solidFill>
                <a:effectLst/>
                <a:latin typeface="黑体" pitchFamily="49" charset="-122"/>
                <a:ea typeface="黑体" pitchFamily="49" charset="-122"/>
                <a:cs typeface="Times New Roman" panose="02020603050405020304" pitchFamily="18" charset="0"/>
              </a:rPr>
              <a:t>⑵预期实验结果及结论即可</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 (4</a:t>
            </a:r>
            <a:r>
              <a:rPr lang="zh-CN" altLang="en-US" sz="2400" b="1" u="sng" dirty="0" smtClean="0">
                <a:solidFill>
                  <a:srgbClr val="FF0000"/>
                </a:solidFill>
                <a:latin typeface="黑体" pitchFamily="49" charset="-122"/>
                <a:ea typeface="黑体" pitchFamily="49" charset="-122"/>
                <a:cs typeface="Times New Roman" panose="02020603050405020304" pitchFamily="18" charset="0"/>
              </a:rPr>
              <a:t>分</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 </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（要求：实验包含可相互印证的甲、乙两个组）</a:t>
            </a:r>
            <a:endPar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宋体" panose="02010600030101010101" pitchFamily="2" charset="-122"/>
            </a:endParaRPr>
          </a:p>
        </p:txBody>
      </p:sp>
      <p:sp>
        <p:nvSpPr>
          <p:cNvPr id="8" name="TextBox 7"/>
          <p:cNvSpPr txBox="1"/>
          <p:nvPr/>
        </p:nvSpPr>
        <p:spPr>
          <a:xfrm>
            <a:off x="191344" y="260648"/>
            <a:ext cx="3326552" cy="523220"/>
          </a:xfrm>
          <a:prstGeom prst="rect">
            <a:avLst/>
          </a:prstGeom>
          <a:solidFill>
            <a:srgbClr val="FFFF00"/>
          </a:solidFill>
          <a:ln>
            <a:solidFill>
              <a:srgbClr val="FF0000"/>
            </a:solidFill>
          </a:ln>
        </p:spPr>
        <p:txBody>
          <a:bodyPr wrap="none" rtlCol="0">
            <a:spAutoFit/>
          </a:bodyPr>
          <a:lstStyle/>
          <a:p>
            <a:r>
              <a:rPr lang="en-US" altLang="zh-CN" sz="2800" b="1" dirty="0" smtClean="0">
                <a:latin typeface="微软雅黑" pitchFamily="34" charset="-122"/>
                <a:ea typeface="微软雅黑" pitchFamily="34" charset="-122"/>
              </a:rPr>
              <a:t>2017.</a:t>
            </a:r>
            <a:r>
              <a:rPr lang="zh-CN" altLang="en-US" sz="2800" b="1" dirty="0" smtClean="0">
                <a:latin typeface="微软雅黑" pitchFamily="34" charset="-122"/>
                <a:ea typeface="微软雅黑" pitchFamily="34" charset="-122"/>
              </a:rPr>
              <a:t>课标全国卷</a:t>
            </a:r>
            <a:r>
              <a:rPr lang="zh-CN" altLang="zh-CN" sz="2800" b="1" dirty="0" smtClean="0">
                <a:latin typeface="微软雅黑" pitchFamily="34" charset="-122"/>
                <a:ea typeface="微软雅黑" pitchFamily="34" charset="-122"/>
                <a:cs typeface="宋体" pitchFamily="2" charset="-122"/>
              </a:rPr>
              <a:t>Ⅰ</a:t>
            </a:r>
            <a:endParaRPr lang="zh-CN" altLang="en-US" sz="2800" b="1" dirty="0">
              <a:latin typeface="微软雅黑" pitchFamily="34" charset="-122"/>
              <a:ea typeface="微软雅黑" pitchFamily="34" charset="-122"/>
            </a:endParaRPr>
          </a:p>
        </p:txBody>
      </p:sp>
    </p:spTree>
  </p:cSld>
  <p:clrMapOvr>
    <a:masterClrMapping/>
  </p:clrMapOvr>
  <p:transition>
    <p:cut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ChangeArrowheads="1"/>
          </p:cNvSpPr>
          <p:nvPr/>
        </p:nvSpPr>
        <p:spPr bwMode="auto">
          <a:xfrm>
            <a:off x="335360" y="188640"/>
            <a:ext cx="11620581" cy="1569660"/>
          </a:xfrm>
          <a:prstGeom prst="rect">
            <a:avLst/>
          </a:prstGeo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spAutoFit/>
          </a:bodyPr>
          <a:lstStyle/>
          <a:p>
            <a:pPr lvl="0" indent="304800"/>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31</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8</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分）血浆渗透压可分为胶体渗透压和晶体渗透压，其中，由蛋白质等大分子物质形成的渗透压称为胶体胶体渗透压，由无机盐等小分子物质形成的渗透压为晶体渗透压。回答下列问题：⑶在人体中，</a:t>
            </a:r>
            <a:r>
              <a:rPr kumimoji="0" lang="zh-CN" altLang="en-US" sz="2400" b="1" i="0" u="none" strike="noStrike" cap="none" normalizeH="0" baseline="0" dirty="0" smtClean="0">
                <a:ln>
                  <a:noFill/>
                </a:ln>
                <a:solidFill>
                  <a:srgbClr val="FF0000"/>
                </a:solidFill>
                <a:effectLst/>
                <a:latin typeface="黑体" pitchFamily="49" charset="-122"/>
                <a:ea typeface="黑体" pitchFamily="49" charset="-122"/>
                <a:cs typeface="Times New Roman" panose="02020603050405020304" pitchFamily="18" charset="0"/>
              </a:rPr>
              <a:t>内环境的作用</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主要为：①细胞生存的直接环境，</a:t>
            </a:r>
            <a:r>
              <a:rPr kumimoji="0" lang="zh-CN" altLang="en-US" sz="2400" b="1" i="0" u="none" strike="noStrike" cap="none" normalizeH="0" baseline="0" dirty="0" smtClean="0">
                <a:ln>
                  <a:noFill/>
                </a:ln>
                <a:solidFill>
                  <a:srgbClr val="FF0000"/>
                </a:solidFill>
                <a:effectLst/>
                <a:latin typeface="黑体" pitchFamily="49" charset="-122"/>
                <a:ea typeface="黑体" pitchFamily="49" charset="-122"/>
                <a:cs typeface="Times New Roman" panose="02020603050405020304" pitchFamily="18" charset="0"/>
              </a:rPr>
              <a:t>②</a:t>
            </a:r>
            <a:r>
              <a:rPr kumimoji="0" lang="zh-CN" altLang="en-US" sz="2400" b="1" i="0" u="sng" strike="noStrike" cap="none" normalizeH="0" baseline="0" dirty="0" smtClean="0">
                <a:ln>
                  <a:noFill/>
                </a:ln>
                <a:solidFill>
                  <a:srgbClr val="FF0000"/>
                </a:solidFill>
                <a:effectLst/>
                <a:latin typeface="黑体" pitchFamily="49" charset="-122"/>
                <a:ea typeface="黑体" pitchFamily="49" charset="-122"/>
                <a:cs typeface="Times New Roman" panose="02020603050405020304" pitchFamily="18" charset="0"/>
              </a:rPr>
              <a:t>                   </a:t>
            </a:r>
            <a:r>
              <a:rPr kumimoji="0" lang="zh-CN" altLang="en-US" sz="2400" b="1" i="0" u="none" strike="noStrike" cap="none" normalizeH="0" baseline="0" dirty="0" smtClean="0">
                <a:ln>
                  <a:noFill/>
                </a:ln>
                <a:solidFill>
                  <a:srgbClr val="FF0000"/>
                </a:solidFill>
                <a:effectLst/>
                <a:latin typeface="黑体" pitchFamily="49" charset="-122"/>
                <a:ea typeface="黑体" pitchFamily="49" charset="-122"/>
                <a:cs typeface="Times New Roman" panose="02020603050405020304" pitchFamily="18" charset="0"/>
              </a:rPr>
              <a:t>。</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 (2</a:t>
            </a:r>
            <a:r>
              <a:rPr lang="zh-CN" altLang="en-US" sz="2400" b="1" u="sng" dirty="0" smtClean="0">
                <a:solidFill>
                  <a:srgbClr val="FF0000"/>
                </a:solidFill>
                <a:latin typeface="黑体" pitchFamily="49" charset="-122"/>
                <a:ea typeface="黑体" pitchFamily="49" charset="-122"/>
                <a:cs typeface="Times New Roman" panose="02020603050405020304" pitchFamily="18" charset="0"/>
              </a:rPr>
              <a:t>分</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宋体" panose="02010600030101010101" pitchFamily="2" charset="-122"/>
              </a:rPr>
              <a:t> </a:t>
            </a:r>
          </a:p>
        </p:txBody>
      </p:sp>
      <p:sp>
        <p:nvSpPr>
          <p:cNvPr id="78851" name="Rectangle 3"/>
          <p:cNvSpPr>
            <a:spLocks noChangeArrowheads="1"/>
          </p:cNvSpPr>
          <p:nvPr/>
        </p:nvSpPr>
        <p:spPr bwMode="auto">
          <a:xfrm>
            <a:off x="335360" y="1916832"/>
            <a:ext cx="11593288" cy="1200329"/>
          </a:xfrm>
          <a:prstGeom prst="rect">
            <a:avLst/>
          </a:prstGeo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spAutoFit/>
          </a:bodyPr>
          <a:lstStyle/>
          <a:p>
            <a:pPr marL="0" marR="0" lvl="0" indent="304800" algn="l"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32</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12</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分</a:t>
            </a:r>
            <a:r>
              <a:rPr lang="zh-CN" altLang="en-US" sz="2400" b="1" dirty="0" smtClean="0">
                <a:solidFill>
                  <a:srgbClr val="000000"/>
                </a:solidFill>
                <a:latin typeface="黑体" pitchFamily="49" charset="-122"/>
                <a:ea typeface="黑体" pitchFamily="49" charset="-122"/>
                <a:cs typeface="Times New Roman" panose="02020603050405020304" pitchFamily="18" charset="0"/>
              </a:rPr>
              <a:t>）</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某种羊的性别决定为</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XY</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型，已知其有角和无角由位于常染色体上的等位基因（</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N/n</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）控制；黑毛和白毛由等位基因（</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M/m</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）控制，且黑毛对白毛为显性，回答下列问题</a:t>
            </a:r>
            <a:r>
              <a:rPr lang="zh-CN" altLang="en-US" sz="2400" b="1" dirty="0" smtClean="0">
                <a:solidFill>
                  <a:srgbClr val="FF0000"/>
                </a:solidFill>
                <a:latin typeface="黑体" pitchFamily="49" charset="-122"/>
                <a:ea typeface="黑体" pitchFamily="49" charset="-122"/>
                <a:cs typeface="Times New Roman" panose="02020603050405020304" pitchFamily="18" charset="0"/>
              </a:rPr>
              <a:t>（</a:t>
            </a:r>
            <a:r>
              <a:rPr lang="en-US" altLang="zh-CN" sz="2400" b="1" dirty="0" smtClean="0">
                <a:solidFill>
                  <a:srgbClr val="FF0000"/>
                </a:solidFill>
                <a:latin typeface="黑体" pitchFamily="49" charset="-122"/>
                <a:ea typeface="黑体" pitchFamily="49" charset="-122"/>
                <a:cs typeface="Times New Roman" panose="02020603050405020304" pitchFamily="18" charset="0"/>
              </a:rPr>
              <a:t>1</a:t>
            </a:r>
            <a:r>
              <a:rPr lang="zh-CN" altLang="en-US" sz="2400" b="1" dirty="0" smtClean="0">
                <a:solidFill>
                  <a:srgbClr val="FF0000"/>
                </a:solidFill>
                <a:latin typeface="黑体" pitchFamily="49" charset="-122"/>
                <a:ea typeface="黑体" pitchFamily="49" charset="-122"/>
                <a:cs typeface="Times New Roman" panose="02020603050405020304" pitchFamily="18" charset="0"/>
              </a:rPr>
              <a:t>）、</a:t>
            </a:r>
            <a:r>
              <a:rPr kumimoji="0" lang="zh-CN" altLang="en-US" sz="2400" b="1" i="0" u="none" strike="noStrike" cap="none" normalizeH="0" baseline="0" dirty="0" smtClean="0">
                <a:ln>
                  <a:noFill/>
                </a:ln>
                <a:solidFill>
                  <a:srgbClr val="FF0000"/>
                </a:solidFill>
                <a:effectLst/>
                <a:latin typeface="黑体" pitchFamily="49" charset="-122"/>
                <a:ea typeface="黑体" pitchFamily="49" charset="-122"/>
                <a:cs typeface="Times New Roman" panose="02020603050405020304" pitchFamily="18" charset="0"/>
              </a:rPr>
              <a:t>（</a:t>
            </a:r>
            <a:r>
              <a:rPr kumimoji="0" lang="en-US" altLang="zh-CN" sz="2400" b="1" i="0" u="none" strike="noStrike" cap="none" normalizeH="0" baseline="0" dirty="0" smtClean="0">
                <a:ln>
                  <a:noFill/>
                </a:ln>
                <a:solidFill>
                  <a:srgbClr val="FF0000"/>
                </a:solidFill>
                <a:effectLst/>
                <a:latin typeface="黑体" pitchFamily="49" charset="-122"/>
                <a:ea typeface="黑体" pitchFamily="49" charset="-122"/>
                <a:cs typeface="Times New Roman" panose="02020603050405020304" pitchFamily="18" charset="0"/>
              </a:rPr>
              <a:t>2</a:t>
            </a:r>
            <a:r>
              <a:rPr kumimoji="0" lang="zh-CN" altLang="en-US" sz="2400" b="1" i="0" u="none" strike="noStrike" cap="none" normalizeH="0" baseline="0" dirty="0" smtClean="0">
                <a:ln>
                  <a:noFill/>
                </a:ln>
                <a:solidFill>
                  <a:srgbClr val="FF0000"/>
                </a:solidFill>
                <a:effectLst/>
                <a:latin typeface="黑体" pitchFamily="49" charset="-122"/>
                <a:ea typeface="黑体" pitchFamily="49" charset="-122"/>
                <a:cs typeface="Times New Roman" panose="02020603050405020304" pitchFamily="18" charset="0"/>
              </a:rPr>
              <a:t>）、</a:t>
            </a:r>
            <a:r>
              <a:rPr lang="zh-CN" altLang="en-US" sz="2400" b="1" dirty="0" smtClean="0">
                <a:solidFill>
                  <a:srgbClr val="FF0000"/>
                </a:solidFill>
                <a:latin typeface="黑体" pitchFamily="49" charset="-122"/>
                <a:ea typeface="黑体" pitchFamily="49" charset="-122"/>
                <a:cs typeface="Times New Roman" panose="02020603050405020304" pitchFamily="18" charset="0"/>
              </a:rPr>
              <a:t>（</a:t>
            </a:r>
            <a:r>
              <a:rPr lang="en-US" altLang="zh-CN" sz="2400" b="1" dirty="0" smtClean="0">
                <a:solidFill>
                  <a:srgbClr val="FF0000"/>
                </a:solidFill>
                <a:latin typeface="黑体" pitchFamily="49" charset="-122"/>
                <a:ea typeface="黑体" pitchFamily="49" charset="-122"/>
                <a:cs typeface="Times New Roman" panose="02020603050405020304" pitchFamily="18" charset="0"/>
              </a:rPr>
              <a:t>3</a:t>
            </a:r>
            <a:r>
              <a:rPr lang="zh-CN" altLang="en-US" sz="2400" b="1" dirty="0" smtClean="0">
                <a:solidFill>
                  <a:srgbClr val="FF0000"/>
                </a:solidFill>
                <a:latin typeface="黑体" pitchFamily="49" charset="-122"/>
                <a:ea typeface="黑体" pitchFamily="49" charset="-122"/>
                <a:cs typeface="Times New Roman" panose="02020603050405020304" pitchFamily="18" charset="0"/>
              </a:rPr>
              <a:t>）</a:t>
            </a:r>
            <a:endParaRPr kumimoji="0" lang="zh-CN" altLang="en-US" sz="2400" b="1" i="0" u="none" strike="noStrike" cap="none" normalizeH="0" baseline="0" dirty="0" smtClean="0">
              <a:ln>
                <a:noFill/>
              </a:ln>
              <a:solidFill>
                <a:srgbClr val="FF0000"/>
              </a:solidFill>
              <a:effectLst/>
              <a:latin typeface="黑体" pitchFamily="49" charset="-122"/>
              <a:ea typeface="黑体" pitchFamily="49" charset="-122"/>
              <a:cs typeface="宋体" panose="02010600030101010101" pitchFamily="2" charset="-122"/>
            </a:endParaRPr>
          </a:p>
        </p:txBody>
      </p:sp>
      <p:sp>
        <p:nvSpPr>
          <p:cNvPr id="78853" name="Rectangle 5"/>
          <p:cNvSpPr>
            <a:spLocks noChangeArrowheads="1"/>
          </p:cNvSpPr>
          <p:nvPr/>
        </p:nvSpPr>
        <p:spPr bwMode="auto">
          <a:xfrm>
            <a:off x="335360" y="3212976"/>
            <a:ext cx="11642896" cy="3416320"/>
          </a:xfrm>
          <a:prstGeom prst="rect">
            <a:avLst/>
          </a:prstGeo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spAutoFit/>
          </a:bodyPr>
          <a:lstStyle/>
          <a:p>
            <a:pPr marL="0" marR="0" lvl="0" indent="304800" algn="l" defTabSz="914400" rtl="0" eaLnBrk="1" fontAlgn="ctr" latinLnBrk="0" hangingPunct="1">
              <a:lnSpc>
                <a:spcPct val="100000"/>
              </a:lnSpc>
              <a:spcBef>
                <a:spcPct val="0"/>
              </a:spcBef>
              <a:spcAft>
                <a:spcPct val="0"/>
              </a:spcAft>
              <a:buClrTx/>
              <a:buSzTx/>
              <a:buFontTx/>
              <a:buNone/>
            </a:pP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37</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生物</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选修</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1</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：生物技术实践</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15</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分）某些土壤细菌可将尿素分解成</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CO</a:t>
            </a:r>
            <a:r>
              <a:rPr kumimoji="0" lang="en-US" altLang="zh-CN" sz="2400" b="1" i="0" u="none" strike="noStrike" cap="none" normalizeH="0" baseline="-30000" dirty="0" smtClean="0">
                <a:ln>
                  <a:noFill/>
                </a:ln>
                <a:solidFill>
                  <a:srgbClr val="000000"/>
                </a:solidFill>
                <a:effectLst/>
                <a:latin typeface="黑体" pitchFamily="49" charset="-122"/>
                <a:ea typeface="黑体" pitchFamily="49" charset="-122"/>
                <a:cs typeface="Times New Roman" panose="02020603050405020304" pitchFamily="18" charset="0"/>
              </a:rPr>
              <a:t>2</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和</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NH</a:t>
            </a:r>
            <a:r>
              <a:rPr kumimoji="0" lang="en-US" altLang="zh-CN" sz="2400" b="1" i="0" u="none" strike="noStrike" cap="none" normalizeH="0" baseline="-30000" dirty="0" smtClean="0">
                <a:ln>
                  <a:noFill/>
                </a:ln>
                <a:solidFill>
                  <a:srgbClr val="000000"/>
                </a:solidFill>
                <a:effectLst/>
                <a:latin typeface="黑体" pitchFamily="49" charset="-122"/>
                <a:ea typeface="黑体" pitchFamily="49" charset="-122"/>
                <a:cs typeface="Times New Roman" panose="02020603050405020304" pitchFamily="18" charset="0"/>
              </a:rPr>
              <a:t>3</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，供植物吸收和利用。回答下列问题：</a:t>
            </a:r>
            <a:endPar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宋体" panose="02010600030101010101" pitchFamily="2" charset="-122"/>
            </a:endParaRPr>
          </a:p>
          <a:p>
            <a:pPr lvl="0" indent="304800" eaLnBrk="0" hangingPunct="0"/>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⑴有些细菌能分解尿素，有些细菌则不能，</a:t>
            </a:r>
            <a:r>
              <a:rPr kumimoji="0" lang="zh-CN" altLang="en-US" sz="2400" b="1" i="0" u="none" strike="noStrike" cap="none" normalizeH="0" baseline="0" dirty="0" smtClean="0">
                <a:ln>
                  <a:noFill/>
                </a:ln>
                <a:solidFill>
                  <a:srgbClr val="FF0000"/>
                </a:solidFill>
                <a:effectLst/>
                <a:latin typeface="黑体" pitchFamily="49" charset="-122"/>
                <a:ea typeface="黑体" pitchFamily="49" charset="-122"/>
                <a:cs typeface="Times New Roman" panose="02020603050405020304" pitchFamily="18" charset="0"/>
              </a:rPr>
              <a:t>原因是</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前者能产生</a:t>
            </a:r>
            <a:r>
              <a:rPr kumimoji="0" lang="zh-CN" altLang="en-US" sz="2400" b="1" i="0" u="sng" strike="noStrike" cap="none" normalizeH="0" baseline="0" dirty="0" smtClean="0">
                <a:ln>
                  <a:noFill/>
                </a:ln>
                <a:solidFill>
                  <a:schemeClr val="tx1"/>
                </a:solidFill>
                <a:effectLst/>
                <a:latin typeface="黑体" pitchFamily="49" charset="-122"/>
                <a:ea typeface="黑体" pitchFamily="49" charset="-122"/>
                <a:cs typeface="Times New Roman" panose="02020603050405020304" pitchFamily="18" charset="0"/>
              </a:rPr>
              <a:t>        </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。能分解尿素的细菌不能以尿素的分解产物</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CO</a:t>
            </a:r>
            <a:r>
              <a:rPr kumimoji="0" lang="en-US" altLang="zh-CN" sz="2400" b="1" i="0" u="none" strike="noStrike" cap="none" normalizeH="0" baseline="-30000" dirty="0" smtClean="0">
                <a:ln>
                  <a:noFill/>
                </a:ln>
                <a:solidFill>
                  <a:srgbClr val="000000"/>
                </a:solidFill>
                <a:effectLst/>
                <a:latin typeface="黑体" pitchFamily="49" charset="-122"/>
                <a:ea typeface="黑体" pitchFamily="49" charset="-122"/>
                <a:cs typeface="Times New Roman" panose="02020603050405020304" pitchFamily="18" charset="0"/>
              </a:rPr>
              <a:t>2</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作为碳源，</a:t>
            </a:r>
            <a:r>
              <a:rPr kumimoji="0" lang="zh-CN" altLang="en-US" sz="2400" b="1" i="0" u="none" strike="noStrike" cap="none" normalizeH="0" baseline="0" dirty="0" smtClean="0">
                <a:ln>
                  <a:noFill/>
                </a:ln>
                <a:solidFill>
                  <a:srgbClr val="FF0000"/>
                </a:solidFill>
                <a:effectLst/>
                <a:latin typeface="黑体" pitchFamily="49" charset="-122"/>
                <a:ea typeface="黑体" pitchFamily="49" charset="-122"/>
                <a:cs typeface="Times New Roman" panose="02020603050405020304" pitchFamily="18" charset="0"/>
              </a:rPr>
              <a:t>原因</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anose="02020603050405020304" pitchFamily="18" charset="0"/>
              </a:rPr>
              <a:t>是</a:t>
            </a:r>
            <a:r>
              <a:rPr kumimoji="0" lang="zh-CN" altLang="en-US" sz="2400" b="1" i="0" u="sng" strike="noStrike" cap="none" normalizeH="0" baseline="0" dirty="0" smtClean="0">
                <a:ln>
                  <a:noFill/>
                </a:ln>
                <a:solidFill>
                  <a:schemeClr val="tx1"/>
                </a:solidFill>
                <a:effectLst/>
                <a:latin typeface="黑体" pitchFamily="49" charset="-122"/>
                <a:ea typeface="黑体" pitchFamily="49" charset="-122"/>
                <a:cs typeface="Times New Roman" panose="02020603050405020304" pitchFamily="18" charset="0"/>
              </a:rPr>
              <a:t>        </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 (2</a:t>
            </a:r>
            <a:r>
              <a:rPr lang="zh-CN" altLang="en-US" sz="2400" b="1" u="sng" dirty="0" smtClean="0">
                <a:solidFill>
                  <a:srgbClr val="FF0000"/>
                </a:solidFill>
                <a:latin typeface="黑体" pitchFamily="49" charset="-122"/>
                <a:ea typeface="黑体" pitchFamily="49" charset="-122"/>
                <a:cs typeface="Times New Roman" panose="02020603050405020304" pitchFamily="18" charset="0"/>
              </a:rPr>
              <a:t>分</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但可用葡萄糖作为碳源，进入细菌体内的葡萄糖的</a:t>
            </a:r>
            <a:r>
              <a:rPr kumimoji="0" lang="zh-CN" altLang="en-US" sz="2400" b="1" i="0" u="none" strike="noStrike" cap="none" normalizeH="0" baseline="0" dirty="0" smtClean="0">
                <a:ln>
                  <a:noFill/>
                </a:ln>
                <a:solidFill>
                  <a:srgbClr val="FF0000"/>
                </a:solidFill>
                <a:effectLst/>
                <a:latin typeface="黑体" pitchFamily="49" charset="-122"/>
                <a:ea typeface="黑体" pitchFamily="49" charset="-122"/>
                <a:cs typeface="Times New Roman" panose="02020603050405020304" pitchFamily="18" charset="0"/>
              </a:rPr>
              <a:t>主要作用</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anose="02020603050405020304" pitchFamily="18" charset="0"/>
              </a:rPr>
              <a:t>是</a:t>
            </a:r>
            <a:r>
              <a:rPr kumimoji="0" lang="zh-CN" altLang="en-US" sz="2400" b="1" i="0" u="sng" strike="noStrike" cap="none" normalizeH="0" baseline="0" dirty="0" smtClean="0">
                <a:ln>
                  <a:noFill/>
                </a:ln>
                <a:solidFill>
                  <a:schemeClr val="tx1"/>
                </a:solidFill>
                <a:effectLst/>
                <a:latin typeface="黑体" pitchFamily="49" charset="-122"/>
                <a:ea typeface="黑体" pitchFamily="49" charset="-122"/>
                <a:cs typeface="Times New Roman" panose="02020603050405020304" pitchFamily="18" charset="0"/>
              </a:rPr>
              <a:t>    </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(3</a:t>
            </a:r>
            <a:r>
              <a:rPr lang="zh-CN" altLang="en-US" sz="2400" b="1" u="sng" dirty="0" smtClean="0">
                <a:solidFill>
                  <a:srgbClr val="FF0000"/>
                </a:solidFill>
                <a:latin typeface="黑体" pitchFamily="49" charset="-122"/>
                <a:ea typeface="黑体" pitchFamily="49" charset="-122"/>
                <a:cs typeface="Times New Roman" panose="02020603050405020304" pitchFamily="18" charset="0"/>
              </a:rPr>
              <a:t>分</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 </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（答出</a:t>
            </a:r>
            <a:r>
              <a:rPr kumimoji="0" lang="zh-CN" altLang="en-US" sz="2400" b="1" i="0" u="none" strike="noStrike" cap="none" normalizeH="0" baseline="0" dirty="0" smtClean="0">
                <a:ln>
                  <a:noFill/>
                </a:ln>
                <a:solidFill>
                  <a:srgbClr val="FF0000"/>
                </a:solidFill>
                <a:effectLst/>
                <a:latin typeface="黑体" pitchFamily="49" charset="-122"/>
                <a:ea typeface="黑体" pitchFamily="49" charset="-122"/>
                <a:cs typeface="Times New Roman" panose="02020603050405020304" pitchFamily="18" charset="0"/>
              </a:rPr>
              <a:t>两点</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即可）。</a:t>
            </a:r>
            <a:endPar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宋体" panose="02010600030101010101" pitchFamily="2" charset="-122"/>
            </a:endParaRPr>
          </a:p>
          <a:p>
            <a:pPr lvl="0" indent="304800" eaLnBrk="0" hangingPunct="0"/>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⑵为了筛选可分解尿素的细菌，在配制培养基时，应选择</a:t>
            </a:r>
            <a:r>
              <a:rPr kumimoji="0" lang="zh-CN" altLang="en-US" sz="2400" b="1" i="0" u="sng" strike="noStrike" cap="none" normalizeH="0" baseline="0" dirty="0" smtClean="0">
                <a:ln>
                  <a:noFill/>
                </a:ln>
                <a:solidFill>
                  <a:schemeClr val="tx1"/>
                </a:solidFill>
                <a:effectLst/>
                <a:latin typeface="黑体" pitchFamily="49" charset="-122"/>
                <a:ea typeface="黑体" pitchFamily="49" charset="-122"/>
                <a:cs typeface="Times New Roman" panose="02020603050405020304" pitchFamily="18" charset="0"/>
              </a:rPr>
              <a:t>        </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（填“尿素”、“</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NH</a:t>
            </a:r>
            <a:r>
              <a:rPr kumimoji="0" lang="en-US" altLang="zh-CN" sz="2400" b="1" i="0" u="none" strike="noStrike" cap="none" normalizeH="0" baseline="-30000" dirty="0" smtClean="0">
                <a:ln>
                  <a:noFill/>
                </a:ln>
                <a:solidFill>
                  <a:srgbClr val="000000"/>
                </a:solidFill>
                <a:effectLst/>
                <a:latin typeface="黑体" pitchFamily="49" charset="-122"/>
                <a:ea typeface="黑体" pitchFamily="49" charset="-122"/>
                <a:cs typeface="Times New Roman" panose="02020603050405020304" pitchFamily="18" charset="0"/>
              </a:rPr>
              <a:t>4</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NO</a:t>
            </a:r>
            <a:r>
              <a:rPr kumimoji="0" lang="en-US" altLang="zh-CN" sz="2400" b="1" i="0" u="none" strike="noStrike" cap="none" normalizeH="0" baseline="-30000" dirty="0" smtClean="0">
                <a:ln>
                  <a:noFill/>
                </a:ln>
                <a:solidFill>
                  <a:srgbClr val="000000"/>
                </a:solidFill>
                <a:effectLst/>
                <a:latin typeface="黑体" pitchFamily="49" charset="-122"/>
                <a:ea typeface="黑体" pitchFamily="49" charset="-122"/>
                <a:cs typeface="Times New Roman" panose="02020603050405020304" pitchFamily="18" charset="0"/>
              </a:rPr>
              <a:t>3</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或“尿素</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+NH</a:t>
            </a:r>
            <a:r>
              <a:rPr kumimoji="0" lang="en-US" altLang="zh-CN" sz="2400" b="1" i="0" u="none" strike="noStrike" cap="none" normalizeH="0" baseline="-30000" dirty="0" smtClean="0">
                <a:ln>
                  <a:noFill/>
                </a:ln>
                <a:solidFill>
                  <a:srgbClr val="000000"/>
                </a:solidFill>
                <a:effectLst/>
                <a:latin typeface="黑体" pitchFamily="49" charset="-122"/>
                <a:ea typeface="黑体" pitchFamily="49" charset="-122"/>
                <a:cs typeface="Times New Roman" panose="02020603050405020304" pitchFamily="18" charset="0"/>
              </a:rPr>
              <a:t>4</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NO</a:t>
            </a:r>
            <a:r>
              <a:rPr kumimoji="0" lang="en-US" altLang="zh-CN" sz="2400" b="1" i="0" u="none" strike="noStrike" cap="none" normalizeH="0" baseline="-30000" dirty="0" smtClean="0">
                <a:ln>
                  <a:noFill/>
                </a:ln>
                <a:solidFill>
                  <a:srgbClr val="000000"/>
                </a:solidFill>
                <a:effectLst/>
                <a:latin typeface="黑体" pitchFamily="49" charset="-122"/>
                <a:ea typeface="黑体" pitchFamily="49" charset="-122"/>
                <a:cs typeface="Times New Roman" panose="02020603050405020304" pitchFamily="18" charset="0"/>
              </a:rPr>
              <a:t>3</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）作为氮源，不选择其他两组的</a:t>
            </a:r>
            <a:r>
              <a:rPr kumimoji="0" lang="zh-CN" altLang="en-US" sz="2400" b="1" i="0" u="none" strike="noStrike" cap="none" normalizeH="0" baseline="0" dirty="0" smtClean="0">
                <a:ln>
                  <a:noFill/>
                </a:ln>
                <a:solidFill>
                  <a:srgbClr val="FF0000"/>
                </a:solidFill>
                <a:effectLst/>
                <a:latin typeface="黑体" pitchFamily="49" charset="-122"/>
                <a:ea typeface="黑体" pitchFamily="49" charset="-122"/>
                <a:cs typeface="Times New Roman" panose="02020603050405020304" pitchFamily="18" charset="0"/>
              </a:rPr>
              <a:t>原因</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anose="02020603050405020304" pitchFamily="18" charset="0"/>
              </a:rPr>
              <a:t>是</a:t>
            </a:r>
            <a:r>
              <a:rPr kumimoji="0" lang="zh-CN" altLang="en-US" sz="2400" b="1" i="0" u="sng" strike="noStrike" cap="none" normalizeH="0" baseline="0" dirty="0" smtClean="0">
                <a:ln>
                  <a:noFill/>
                </a:ln>
                <a:solidFill>
                  <a:schemeClr val="tx1"/>
                </a:solidFill>
                <a:effectLst/>
                <a:latin typeface="黑体" pitchFamily="49" charset="-122"/>
                <a:ea typeface="黑体" pitchFamily="49" charset="-122"/>
                <a:cs typeface="Times New Roman" panose="02020603050405020304" pitchFamily="18" charset="0"/>
              </a:rPr>
              <a:t>    </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(3</a:t>
            </a:r>
            <a:r>
              <a:rPr lang="zh-CN" altLang="en-US" sz="2400" b="1" u="sng" dirty="0" smtClean="0">
                <a:solidFill>
                  <a:srgbClr val="FF0000"/>
                </a:solidFill>
                <a:latin typeface="黑体" pitchFamily="49" charset="-122"/>
                <a:ea typeface="黑体" pitchFamily="49" charset="-122"/>
                <a:cs typeface="Times New Roman" panose="02020603050405020304" pitchFamily="18" charset="0"/>
              </a:rPr>
              <a:t>分</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 </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a:t>
            </a:r>
            <a:endPar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宋体" panose="02010600030101010101" pitchFamily="2" charset="-122"/>
            </a:endParaRPr>
          </a:p>
          <a:p>
            <a:pPr lvl="0" indent="304800" eaLnBrk="0" hangingPunct="0"/>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⑶用来筛选分解尿素细菌的培养基含有</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KH</a:t>
            </a:r>
            <a:r>
              <a:rPr kumimoji="0" lang="en-US" altLang="zh-CN" sz="2400" b="1" i="0" u="none" strike="noStrike" cap="none" normalizeH="0" baseline="-30000" dirty="0" smtClean="0">
                <a:ln>
                  <a:noFill/>
                </a:ln>
                <a:solidFill>
                  <a:srgbClr val="000000"/>
                </a:solidFill>
                <a:effectLst/>
                <a:latin typeface="黑体" pitchFamily="49" charset="-122"/>
                <a:ea typeface="黑体" pitchFamily="49" charset="-122"/>
                <a:cs typeface="Times New Roman" panose="02020603050405020304" pitchFamily="18" charset="0"/>
              </a:rPr>
              <a:t>2</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PO</a:t>
            </a:r>
            <a:r>
              <a:rPr kumimoji="0" lang="en-US" altLang="zh-CN" sz="2400" b="1" i="0" u="none" strike="noStrike" cap="none" normalizeH="0" baseline="-30000" dirty="0" smtClean="0">
                <a:ln>
                  <a:noFill/>
                </a:ln>
                <a:solidFill>
                  <a:srgbClr val="000000"/>
                </a:solidFill>
                <a:effectLst/>
                <a:latin typeface="黑体" pitchFamily="49" charset="-122"/>
                <a:ea typeface="黑体" pitchFamily="49" charset="-122"/>
                <a:cs typeface="Times New Roman" panose="02020603050405020304" pitchFamily="18" charset="0"/>
              </a:rPr>
              <a:t>4</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和</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Na</a:t>
            </a:r>
            <a:r>
              <a:rPr kumimoji="0" lang="en-US" altLang="zh-CN" sz="2400" b="1" i="0" u="none" strike="noStrike" cap="none" normalizeH="0" baseline="-30000" dirty="0" smtClean="0">
                <a:ln>
                  <a:noFill/>
                </a:ln>
                <a:solidFill>
                  <a:srgbClr val="000000"/>
                </a:solidFill>
                <a:effectLst/>
                <a:latin typeface="黑体" pitchFamily="49" charset="-122"/>
                <a:ea typeface="黑体" pitchFamily="49" charset="-122"/>
                <a:cs typeface="Times New Roman" panose="02020603050405020304" pitchFamily="18" charset="0"/>
              </a:rPr>
              <a:t>2</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HPO</a:t>
            </a:r>
            <a:r>
              <a:rPr kumimoji="0" lang="en-US" altLang="zh-CN" sz="2400" b="1" i="0" u="none" strike="noStrike" cap="none" normalizeH="0" baseline="-30000" dirty="0" smtClean="0">
                <a:ln>
                  <a:noFill/>
                </a:ln>
                <a:solidFill>
                  <a:srgbClr val="000000"/>
                </a:solidFill>
                <a:effectLst/>
                <a:latin typeface="黑体" pitchFamily="49" charset="-122"/>
                <a:ea typeface="黑体" pitchFamily="49" charset="-122"/>
                <a:cs typeface="Times New Roman" panose="02020603050405020304" pitchFamily="18" charset="0"/>
              </a:rPr>
              <a:t>4</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a:t>
            </a:r>
            <a:r>
              <a:rPr kumimoji="0" lang="zh-CN" altLang="en-US" sz="2400" b="1" i="0" u="none" strike="noStrike" cap="none" normalizeH="0" baseline="0" dirty="0" smtClean="0">
                <a:ln>
                  <a:noFill/>
                </a:ln>
                <a:solidFill>
                  <a:srgbClr val="FF0000"/>
                </a:solidFill>
                <a:effectLst/>
                <a:latin typeface="黑体" pitchFamily="49" charset="-122"/>
                <a:ea typeface="黑体" pitchFamily="49" charset="-122"/>
                <a:cs typeface="Times New Roman" panose="02020603050405020304" pitchFamily="18" charset="0"/>
              </a:rPr>
              <a:t>其作用</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anose="02020603050405020304" pitchFamily="18" charset="0"/>
              </a:rPr>
              <a:t>有</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anose="02020603050405020304" pitchFamily="18" charset="0"/>
              </a:rPr>
              <a:t>____________</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 (3</a:t>
            </a:r>
            <a:r>
              <a:rPr lang="zh-CN" altLang="en-US" sz="2400" b="1" u="sng" dirty="0" smtClean="0">
                <a:solidFill>
                  <a:srgbClr val="FF0000"/>
                </a:solidFill>
                <a:latin typeface="黑体" pitchFamily="49" charset="-122"/>
                <a:ea typeface="黑体" pitchFamily="49" charset="-122"/>
                <a:cs typeface="Times New Roman" panose="02020603050405020304" pitchFamily="18" charset="0"/>
              </a:rPr>
              <a:t>分</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 </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anose="02020603050405020304" pitchFamily="18" charset="0"/>
              </a:rPr>
              <a:t>_</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（答出</a:t>
            </a:r>
            <a:r>
              <a:rPr kumimoji="0" lang="zh-CN" altLang="en-US" sz="2400" b="1" i="0" u="none" strike="noStrike" cap="none" normalizeH="0" baseline="0" dirty="0" smtClean="0">
                <a:ln>
                  <a:noFill/>
                </a:ln>
                <a:solidFill>
                  <a:srgbClr val="FF0000"/>
                </a:solidFill>
                <a:effectLst/>
                <a:latin typeface="黑体" pitchFamily="49" charset="-122"/>
                <a:ea typeface="黑体" pitchFamily="49" charset="-122"/>
                <a:cs typeface="Times New Roman" panose="02020603050405020304" pitchFamily="18" charset="0"/>
              </a:rPr>
              <a:t>两点</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即可）。</a:t>
            </a:r>
            <a:endPar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宋体" panose="02010600030101010101" pitchFamily="2" charset="-122"/>
            </a:endParaRPr>
          </a:p>
        </p:txBody>
      </p:sp>
    </p:spTree>
  </p:cSld>
  <p:clrMapOvr>
    <a:masterClrMapping/>
  </p:clrMapOvr>
  <p:transition>
    <p:cut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1"/>
          <p:cNvSpPr>
            <a:spLocks noChangeArrowheads="1"/>
          </p:cNvSpPr>
          <p:nvPr/>
        </p:nvSpPr>
        <p:spPr bwMode="auto">
          <a:xfrm>
            <a:off x="335360" y="2996952"/>
            <a:ext cx="11593288" cy="1569660"/>
          </a:xfrm>
          <a:prstGeom prst="rect">
            <a:avLst/>
          </a:prstGeo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spAutoFit/>
          </a:bodyPr>
          <a:lstStyle/>
          <a:p>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30</a:t>
            </a:r>
            <a:r>
              <a:rPr lang="en-US" altLang="zh-CN" sz="2400" b="1" dirty="0" smtClean="0">
                <a:solidFill>
                  <a:srgbClr val="000000"/>
                </a:solidFill>
                <a:latin typeface="黑体" pitchFamily="49" charset="-122"/>
                <a:ea typeface="黑体" pitchFamily="49" charset="-122"/>
                <a:cs typeface="Times New Roman" panose="02020603050405020304" pitchFamily="18" charset="0"/>
              </a:rPr>
              <a:t>.</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a:t>
            </a:r>
            <a:r>
              <a:rPr kumimoji="0" lang="en-US" altLang="zh-CN"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9</a:t>
            </a:r>
            <a:r>
              <a:rPr kumimoji="0" lang="zh-CN" altLang="en-US" sz="2400" b="1" i="0" u="none" strike="noStrike" cap="none" normalizeH="0" baseline="0" dirty="0" smtClean="0">
                <a:ln>
                  <a:noFill/>
                </a:ln>
                <a:solidFill>
                  <a:srgbClr val="000000"/>
                </a:solidFill>
                <a:effectLst/>
                <a:latin typeface="黑体" pitchFamily="49" charset="-122"/>
                <a:ea typeface="黑体" pitchFamily="49" charset="-122"/>
                <a:cs typeface="Times New Roman" panose="02020603050405020304" pitchFamily="18" charset="0"/>
              </a:rPr>
              <a:t>分）</a:t>
            </a:r>
            <a:r>
              <a:rPr lang="zh-CN" altLang="zh-CN" sz="2400" b="1" dirty="0" smtClean="0">
                <a:latin typeface="黑体" pitchFamily="49" charset="-122"/>
                <a:ea typeface="黑体" pitchFamily="49" charset="-122"/>
              </a:rPr>
              <a:t>甲、乙两种植物净光合速率随光照强度的变化趋势如图所示。回答下列问题</a:t>
            </a:r>
            <a:r>
              <a:rPr lang="en-US" altLang="zh-CN" sz="2400" b="1" dirty="0" smtClean="0">
                <a:latin typeface="黑体" pitchFamily="49" charset="-122"/>
                <a:ea typeface="黑体" pitchFamily="49" charset="-122"/>
              </a:rPr>
              <a:t>:</a:t>
            </a:r>
            <a:r>
              <a:rPr lang="zh-CN" altLang="zh-CN" sz="2400" b="1" dirty="0" smtClean="0">
                <a:latin typeface="黑体" pitchFamily="49" charset="-122"/>
                <a:ea typeface="黑体" pitchFamily="49" charset="-122"/>
              </a:rPr>
              <a:t>（</a:t>
            </a:r>
            <a:r>
              <a:rPr lang="en-US" altLang="zh-CN" sz="2400" b="1" dirty="0" smtClean="0">
                <a:latin typeface="黑体" pitchFamily="49" charset="-122"/>
                <a:ea typeface="黑体" pitchFamily="49" charset="-122"/>
              </a:rPr>
              <a:t>2</a:t>
            </a:r>
            <a:r>
              <a:rPr lang="zh-CN" altLang="zh-CN" sz="2400" b="1" dirty="0" smtClean="0">
                <a:latin typeface="黑体" pitchFamily="49" charset="-122"/>
                <a:ea typeface="黑体" pitchFamily="49" charset="-122"/>
              </a:rPr>
              <a:t>）甲、乙两种植物单独种植时，如果种植密度过大，那么净光合速率下降幅度较大的植物是</a:t>
            </a:r>
            <a:r>
              <a:rPr lang="en-US" altLang="zh-CN" sz="2400" b="1" dirty="0" smtClean="0">
                <a:latin typeface="黑体" pitchFamily="49" charset="-122"/>
                <a:ea typeface="黑体" pitchFamily="49" charset="-122"/>
              </a:rPr>
              <a:t>_________</a:t>
            </a:r>
            <a:r>
              <a:rPr lang="zh-CN" altLang="zh-CN" sz="2400" b="1" dirty="0" smtClean="0">
                <a:latin typeface="黑体" pitchFamily="49" charset="-122"/>
                <a:ea typeface="黑体" pitchFamily="49" charset="-122"/>
              </a:rPr>
              <a:t>，</a:t>
            </a:r>
            <a:r>
              <a:rPr lang="zh-CN" altLang="zh-CN" sz="2400" b="1" dirty="0" smtClean="0">
                <a:solidFill>
                  <a:srgbClr val="FF0000"/>
                </a:solidFill>
                <a:latin typeface="黑体" pitchFamily="49" charset="-122"/>
                <a:ea typeface="黑体" pitchFamily="49" charset="-122"/>
              </a:rPr>
              <a:t>判断的依据</a:t>
            </a:r>
            <a:r>
              <a:rPr lang="zh-CN" altLang="zh-CN" sz="2400" b="1" dirty="0" smtClean="0">
                <a:latin typeface="黑体" pitchFamily="49" charset="-122"/>
                <a:ea typeface="黑体" pitchFamily="49" charset="-122"/>
              </a:rPr>
              <a:t>是</a:t>
            </a:r>
            <a:r>
              <a:rPr lang="en-US" altLang="zh-CN" sz="2400" b="1" dirty="0" smtClean="0">
                <a:latin typeface="黑体" pitchFamily="49" charset="-122"/>
                <a:ea typeface="黑体" pitchFamily="49" charset="-122"/>
              </a:rPr>
              <a:t>______________________</a:t>
            </a:r>
            <a:r>
              <a:rPr lang="zh-CN" altLang="zh-CN" sz="2400" b="1" dirty="0" smtClean="0">
                <a:latin typeface="黑体" pitchFamily="49" charset="-122"/>
                <a:ea typeface="黑体" pitchFamily="49" charset="-122"/>
              </a:rPr>
              <a:t>。</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 (3</a:t>
            </a:r>
            <a:r>
              <a:rPr lang="zh-CN" altLang="en-US" sz="2400" b="1" u="sng" dirty="0" smtClean="0">
                <a:solidFill>
                  <a:srgbClr val="FF0000"/>
                </a:solidFill>
                <a:latin typeface="黑体" pitchFamily="49" charset="-122"/>
                <a:ea typeface="黑体" pitchFamily="49" charset="-122"/>
                <a:cs typeface="Times New Roman" panose="02020603050405020304" pitchFamily="18" charset="0"/>
              </a:rPr>
              <a:t>分</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a:t>
            </a:r>
            <a:endParaRPr lang="zh-CN" altLang="zh-CN" sz="2400" b="1" dirty="0" smtClean="0">
              <a:latin typeface="黑体" pitchFamily="49" charset="-122"/>
              <a:ea typeface="黑体" pitchFamily="49" charset="-122"/>
            </a:endParaRPr>
          </a:p>
          <a:p>
            <a:endParaRPr lang="zh-CN" altLang="zh-CN" sz="2400" dirty="0"/>
          </a:p>
        </p:txBody>
      </p:sp>
      <p:sp>
        <p:nvSpPr>
          <p:cNvPr id="78852" name="Rectangle 4"/>
          <p:cNvSpPr>
            <a:spLocks noChangeArrowheads="1"/>
          </p:cNvSpPr>
          <p:nvPr/>
        </p:nvSpPr>
        <p:spPr bwMode="auto">
          <a:xfrm>
            <a:off x="335360" y="980728"/>
            <a:ext cx="11570931" cy="1938992"/>
          </a:xfrm>
          <a:prstGeom prst="rect">
            <a:avLst/>
          </a:prstGeo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spAutoFit/>
          </a:bodyPr>
          <a:lstStyle/>
          <a:p>
            <a:r>
              <a:rPr lang="en-US" altLang="zh-CN" sz="2400" b="1" dirty="0" smtClean="0">
                <a:latin typeface="黑体" pitchFamily="49" charset="-122"/>
                <a:ea typeface="黑体" pitchFamily="49" charset="-122"/>
              </a:rPr>
              <a:t>29.(10</a:t>
            </a:r>
            <a:r>
              <a:rPr lang="zh-CN" altLang="en-US" sz="2400" b="1" dirty="0" smtClean="0">
                <a:latin typeface="黑体" pitchFamily="49" charset="-122"/>
                <a:ea typeface="黑体" pitchFamily="49" charset="-122"/>
              </a:rPr>
              <a:t>分</a:t>
            </a:r>
            <a:r>
              <a:rPr lang="en-US" altLang="zh-CN" sz="2400" b="1" dirty="0" smtClean="0">
                <a:latin typeface="黑体" pitchFamily="49" charset="-122"/>
                <a:ea typeface="黑体" pitchFamily="49" charset="-122"/>
              </a:rPr>
              <a:t>)</a:t>
            </a:r>
            <a:r>
              <a:rPr lang="zh-CN" altLang="zh-CN" sz="2400" b="1" dirty="0" smtClean="0">
                <a:latin typeface="黑体" pitchFamily="49" charset="-122"/>
                <a:ea typeface="黑体" pitchFamily="49" charset="-122"/>
              </a:rPr>
              <a:t>回答下列问题：（</a:t>
            </a:r>
            <a:r>
              <a:rPr lang="en-US" altLang="zh-CN" sz="2400" b="1" dirty="0" smtClean="0">
                <a:latin typeface="黑体" pitchFamily="49" charset="-122"/>
                <a:ea typeface="黑体" pitchFamily="49" charset="-122"/>
              </a:rPr>
              <a:t>2</a:t>
            </a:r>
            <a:r>
              <a:rPr lang="zh-CN" altLang="zh-CN" sz="2400" b="1" dirty="0" smtClean="0">
                <a:latin typeface="黑体" pitchFamily="49" charset="-122"/>
                <a:ea typeface="黑体" pitchFamily="49" charset="-122"/>
              </a:rPr>
              <a:t>）根据生态学家斯坦利的</a:t>
            </a:r>
            <a:r>
              <a:rPr lang="en-US" altLang="zh-CN" sz="2400" b="1" dirty="0" smtClean="0">
                <a:latin typeface="黑体" pitchFamily="49" charset="-122"/>
                <a:ea typeface="黑体" pitchFamily="49" charset="-122"/>
              </a:rPr>
              <a:t>“</a:t>
            </a:r>
            <a:r>
              <a:rPr lang="zh-CN" altLang="zh-CN" sz="2400" b="1" dirty="0" smtClean="0">
                <a:latin typeface="黑体" pitchFamily="49" charset="-122"/>
                <a:ea typeface="黑体" pitchFamily="49" charset="-122"/>
              </a:rPr>
              <a:t>收割理论</a:t>
            </a:r>
            <a:r>
              <a:rPr lang="en-US" altLang="zh-CN" sz="2400" b="1" dirty="0" smtClean="0">
                <a:latin typeface="黑体" pitchFamily="49" charset="-122"/>
                <a:ea typeface="黑体" pitchFamily="49" charset="-122"/>
              </a:rPr>
              <a:t>”</a:t>
            </a:r>
            <a:r>
              <a:rPr lang="zh-CN" altLang="zh-CN" sz="2400" b="1" dirty="0" smtClean="0">
                <a:latin typeface="黑体" pitchFamily="49" charset="-122"/>
                <a:ea typeface="黑体" pitchFamily="49" charset="-122"/>
              </a:rPr>
              <a:t>，食性广捕食者的存在有利于增加物种多样性，在这个过程中，捕食者使物种多样性</a:t>
            </a:r>
            <a:r>
              <a:rPr lang="zh-CN" altLang="zh-CN" sz="2400" b="1" dirty="0" smtClean="0">
                <a:solidFill>
                  <a:srgbClr val="FF0000"/>
                </a:solidFill>
                <a:latin typeface="黑体" pitchFamily="49" charset="-122"/>
                <a:ea typeface="黑体" pitchFamily="49" charset="-122"/>
              </a:rPr>
              <a:t>增加的方式</a:t>
            </a:r>
            <a:r>
              <a:rPr lang="zh-CN" altLang="zh-CN" sz="2400" b="1" dirty="0" smtClean="0">
                <a:latin typeface="黑体" pitchFamily="49" charset="-122"/>
                <a:ea typeface="黑体" pitchFamily="49" charset="-122"/>
              </a:rPr>
              <a:t>是</a:t>
            </a:r>
            <a:r>
              <a:rPr lang="en-US" altLang="zh-CN" sz="2400" b="1" u="sng" dirty="0" smtClean="0">
                <a:latin typeface="黑体" pitchFamily="49" charset="-122"/>
                <a:ea typeface="黑体" pitchFamily="49" charset="-122"/>
              </a:rPr>
              <a:t>            </a:t>
            </a:r>
            <a:r>
              <a:rPr lang="zh-CN" altLang="zh-CN" sz="2400" b="1" dirty="0" smtClean="0">
                <a:latin typeface="黑体" pitchFamily="49" charset="-122"/>
                <a:ea typeface="黑体" pitchFamily="49" charset="-122"/>
              </a:rPr>
              <a:t>。</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 (3</a:t>
            </a:r>
            <a:r>
              <a:rPr lang="zh-CN" altLang="en-US" sz="2400" b="1" u="sng" dirty="0" smtClean="0">
                <a:solidFill>
                  <a:srgbClr val="FF0000"/>
                </a:solidFill>
                <a:latin typeface="黑体" pitchFamily="49" charset="-122"/>
                <a:ea typeface="黑体" pitchFamily="49" charset="-122"/>
                <a:cs typeface="Times New Roman" panose="02020603050405020304" pitchFamily="18" charset="0"/>
              </a:rPr>
              <a:t>分</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a:t>
            </a:r>
            <a:endParaRPr lang="zh-CN" altLang="zh-CN" sz="2400" b="1" dirty="0" smtClean="0">
              <a:latin typeface="黑体" pitchFamily="49" charset="-122"/>
              <a:ea typeface="黑体" pitchFamily="49" charset="-122"/>
            </a:endParaRPr>
          </a:p>
          <a:p>
            <a:r>
              <a:rPr lang="zh-CN" altLang="zh-CN" sz="2400" b="1" dirty="0" smtClean="0">
                <a:latin typeface="黑体" pitchFamily="49" charset="-122"/>
                <a:ea typeface="黑体" pitchFamily="49" charset="-122"/>
              </a:rPr>
              <a:t>（</a:t>
            </a:r>
            <a:r>
              <a:rPr lang="en-US" altLang="zh-CN" sz="2400" b="1" dirty="0" smtClean="0">
                <a:latin typeface="黑体" pitchFamily="49" charset="-122"/>
                <a:ea typeface="黑体" pitchFamily="49" charset="-122"/>
              </a:rPr>
              <a:t>3</a:t>
            </a:r>
            <a:r>
              <a:rPr lang="zh-CN" altLang="zh-CN" sz="2400" b="1" dirty="0" smtClean="0">
                <a:latin typeface="黑体" pitchFamily="49" charset="-122"/>
                <a:ea typeface="黑体" pitchFamily="49" charset="-122"/>
              </a:rPr>
              <a:t>）太阳能进入生态系统的</a:t>
            </a:r>
            <a:r>
              <a:rPr lang="zh-CN" altLang="zh-CN" sz="2400" b="1" dirty="0" smtClean="0">
                <a:solidFill>
                  <a:srgbClr val="FF0000"/>
                </a:solidFill>
                <a:latin typeface="黑体" pitchFamily="49" charset="-122"/>
                <a:ea typeface="黑体" pitchFamily="49" charset="-122"/>
              </a:rPr>
              <a:t>主要过程</a:t>
            </a:r>
            <a:r>
              <a:rPr lang="zh-CN" altLang="zh-CN" sz="2400" b="1" dirty="0" smtClean="0">
                <a:latin typeface="黑体" pitchFamily="49" charset="-122"/>
                <a:ea typeface="黑体" pitchFamily="49" charset="-122"/>
              </a:rPr>
              <a:t>是</a:t>
            </a:r>
            <a:r>
              <a:rPr lang="en-US" altLang="zh-CN" sz="2400" b="1" u="sng" dirty="0" smtClean="0">
                <a:latin typeface="黑体" pitchFamily="49" charset="-122"/>
                <a:ea typeface="黑体" pitchFamily="49" charset="-122"/>
              </a:rPr>
              <a:t>       </a:t>
            </a:r>
            <a:r>
              <a:rPr lang="zh-CN" altLang="zh-CN" sz="2400" b="1" dirty="0" smtClean="0">
                <a:latin typeface="黑体" pitchFamily="49" charset="-122"/>
                <a:ea typeface="黑体" pitchFamily="49" charset="-122"/>
              </a:rPr>
              <a:t>。</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 (3</a:t>
            </a:r>
            <a:r>
              <a:rPr lang="zh-CN" altLang="en-US" sz="2400" b="1" u="sng" dirty="0" smtClean="0">
                <a:solidFill>
                  <a:srgbClr val="FF0000"/>
                </a:solidFill>
                <a:latin typeface="黑体" pitchFamily="49" charset="-122"/>
                <a:ea typeface="黑体" pitchFamily="49" charset="-122"/>
                <a:cs typeface="Times New Roman" panose="02020603050405020304" pitchFamily="18" charset="0"/>
              </a:rPr>
              <a:t>分</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a:t>
            </a:r>
            <a:r>
              <a:rPr lang="zh-CN" altLang="zh-CN" sz="2400" b="1" dirty="0" smtClean="0">
                <a:latin typeface="黑体" pitchFamily="49" charset="-122"/>
                <a:ea typeface="黑体" pitchFamily="49" charset="-122"/>
              </a:rPr>
              <a:t>分解者</a:t>
            </a:r>
            <a:r>
              <a:rPr lang="zh-CN" altLang="zh-CN" sz="2400" b="1" dirty="0" smtClean="0">
                <a:solidFill>
                  <a:srgbClr val="FF0000"/>
                </a:solidFill>
                <a:latin typeface="黑体" pitchFamily="49" charset="-122"/>
                <a:ea typeface="黑体" pitchFamily="49" charset="-122"/>
              </a:rPr>
              <a:t>通过</a:t>
            </a:r>
            <a:r>
              <a:rPr lang="en-US" altLang="zh-CN" sz="2400" b="1" u="sng" dirty="0" smtClean="0">
                <a:latin typeface="黑体" pitchFamily="49" charset="-122"/>
                <a:ea typeface="黑体" pitchFamily="49" charset="-122"/>
              </a:rPr>
              <a:t>       </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(3</a:t>
            </a:r>
            <a:r>
              <a:rPr lang="zh-CN" altLang="en-US" sz="2400" b="1" u="sng" dirty="0" smtClean="0">
                <a:solidFill>
                  <a:srgbClr val="FF0000"/>
                </a:solidFill>
                <a:latin typeface="黑体" pitchFamily="49" charset="-122"/>
                <a:ea typeface="黑体" pitchFamily="49" charset="-122"/>
                <a:cs typeface="Times New Roman" panose="02020603050405020304" pitchFamily="18" charset="0"/>
              </a:rPr>
              <a:t>分</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a:t>
            </a:r>
            <a:r>
              <a:rPr lang="zh-CN" altLang="en-US" sz="2400" b="1" dirty="0" smtClean="0">
                <a:solidFill>
                  <a:schemeClr val="tx1"/>
                </a:solidFill>
                <a:latin typeface="黑体" pitchFamily="49" charset="-122"/>
                <a:ea typeface="黑体" pitchFamily="49" charset="-122"/>
                <a:cs typeface="Times New Roman" panose="02020603050405020304" pitchFamily="18" charset="0"/>
              </a:rPr>
              <a:t>来</a:t>
            </a:r>
            <a:r>
              <a:rPr lang="zh-CN" altLang="zh-CN" sz="2400" b="1" dirty="0" smtClean="0">
                <a:latin typeface="黑体" pitchFamily="49" charset="-122"/>
                <a:ea typeface="黑体" pitchFamily="49" charset="-122"/>
              </a:rPr>
              <a:t>获得生命活动所需的能量</a:t>
            </a:r>
            <a:r>
              <a:rPr lang="en-US" altLang="zh-CN" sz="2400" b="1" dirty="0" smtClean="0">
                <a:latin typeface="黑体" pitchFamily="49" charset="-122"/>
                <a:ea typeface="黑体" pitchFamily="49" charset="-122"/>
              </a:rPr>
              <a:t>.</a:t>
            </a:r>
            <a:endParaRPr lang="zh-CN" altLang="zh-CN" sz="2400" b="1" dirty="0" smtClean="0">
              <a:latin typeface="黑体" pitchFamily="49" charset="-122"/>
              <a:ea typeface="黑体" pitchFamily="49" charset="-122"/>
            </a:endParaRPr>
          </a:p>
        </p:txBody>
      </p:sp>
      <p:sp>
        <p:nvSpPr>
          <p:cNvPr id="2049" name="Rectangle 1"/>
          <p:cNvSpPr>
            <a:spLocks noChangeArrowheads="1"/>
          </p:cNvSpPr>
          <p:nvPr/>
        </p:nvSpPr>
        <p:spPr bwMode="auto">
          <a:xfrm>
            <a:off x="263352" y="4725144"/>
            <a:ext cx="11665296" cy="1938992"/>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31.(8</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分</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为探究不同因素对尿量的影响，某同学用麻醉后的实验兔进行不同的实验，实验内容如下：</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．记录实验兔的尿量（单位：滴</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分钟）。</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b</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．耳缘静脉注射垂体提取液</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0.5 </a:t>
            </a:r>
            <a:r>
              <a:rPr kumimoji="0" lang="en-US" altLang="zh-CN" sz="2400" b="1" i="0" u="none" strike="noStrike" cap="none" normalizeH="0" baseline="0" dirty="0" err="1" smtClean="0">
                <a:ln>
                  <a:noFill/>
                </a:ln>
                <a:solidFill>
                  <a:schemeClr val="tx1"/>
                </a:solidFill>
                <a:effectLst/>
                <a:latin typeface="黑体" pitchFamily="49" charset="-122"/>
                <a:ea typeface="黑体" pitchFamily="49" charset="-122"/>
                <a:cs typeface="Times New Roman" pitchFamily="18" charset="0"/>
              </a:rPr>
              <a:t>mL</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，记录尿量。</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c</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．待尿量恢复后，耳缘静脉注射</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20%</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葡萄糖溶液</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15 </a:t>
            </a:r>
            <a:r>
              <a:rPr kumimoji="0" lang="en-US" altLang="zh-CN" sz="2400" b="1" i="0" u="none" strike="noStrike" cap="none" normalizeH="0" baseline="0" dirty="0" err="1" smtClean="0">
                <a:ln>
                  <a:noFill/>
                </a:ln>
                <a:solidFill>
                  <a:schemeClr val="tx1"/>
                </a:solidFill>
                <a:effectLst/>
                <a:latin typeface="黑体" pitchFamily="49" charset="-122"/>
                <a:ea typeface="黑体" pitchFamily="49" charset="-122"/>
                <a:cs typeface="Times New Roman" pitchFamily="18" charset="0"/>
              </a:rPr>
              <a:t>mL</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，记录尿量，取尿液做尿糖定性实验。回答下列问题：</a:t>
            </a:r>
            <a:endPar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a:p>
            <a:pPr lvl="0" eaLnBrk="0" hangingPunct="0"/>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1</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）该同学发现，与</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相比，</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b</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处理后实验兔尿量减少，</a:t>
            </a:r>
            <a:r>
              <a:rPr kumimoji="0" lang="zh-CN" altLang="en-US" sz="24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其主要原因是</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_____</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(2</a:t>
            </a:r>
            <a:r>
              <a:rPr lang="zh-CN" altLang="en-US" sz="2400" b="1" u="sng" dirty="0" smtClean="0">
                <a:solidFill>
                  <a:srgbClr val="FF0000"/>
                </a:solidFill>
                <a:latin typeface="黑体" pitchFamily="49" charset="-122"/>
                <a:ea typeface="黑体" pitchFamily="49" charset="-122"/>
                <a:cs typeface="Times New Roman" panose="02020603050405020304" pitchFamily="18" charset="0"/>
              </a:rPr>
              <a:t>分</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a:t>
            </a:r>
            <a:endPar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p:txBody>
      </p:sp>
      <p:sp>
        <p:nvSpPr>
          <p:cNvPr id="6" name="TextBox 5"/>
          <p:cNvSpPr txBox="1"/>
          <p:nvPr/>
        </p:nvSpPr>
        <p:spPr>
          <a:xfrm>
            <a:off x="263352" y="260648"/>
            <a:ext cx="3326552" cy="523220"/>
          </a:xfrm>
          <a:prstGeom prst="rect">
            <a:avLst/>
          </a:prstGeom>
          <a:solidFill>
            <a:srgbClr val="FFFF00"/>
          </a:solidFill>
          <a:ln>
            <a:solidFill>
              <a:srgbClr val="FF0000"/>
            </a:solidFill>
          </a:ln>
        </p:spPr>
        <p:txBody>
          <a:bodyPr wrap="none" rtlCol="0">
            <a:spAutoFit/>
          </a:bodyPr>
          <a:lstStyle/>
          <a:p>
            <a:r>
              <a:rPr lang="en-US" altLang="zh-CN" sz="2800" b="1" dirty="0" smtClean="0">
                <a:latin typeface="微软雅黑" pitchFamily="34" charset="-122"/>
                <a:ea typeface="微软雅黑" pitchFamily="34" charset="-122"/>
              </a:rPr>
              <a:t>2018.</a:t>
            </a:r>
            <a:r>
              <a:rPr lang="zh-CN" altLang="en-US" sz="2800" b="1" dirty="0" smtClean="0">
                <a:latin typeface="微软雅黑" pitchFamily="34" charset="-122"/>
                <a:ea typeface="微软雅黑" pitchFamily="34" charset="-122"/>
              </a:rPr>
              <a:t>课标全国卷</a:t>
            </a:r>
            <a:r>
              <a:rPr lang="zh-CN" altLang="zh-CN" sz="2800" b="1" dirty="0" smtClean="0">
                <a:latin typeface="微软雅黑" pitchFamily="34" charset="-122"/>
                <a:ea typeface="微软雅黑" pitchFamily="34" charset="-122"/>
                <a:cs typeface="宋体" pitchFamily="2" charset="-122"/>
              </a:rPr>
              <a:t>Ⅰ</a:t>
            </a:r>
            <a:endParaRPr lang="zh-CN" altLang="en-US" sz="2800" b="1" dirty="0">
              <a:latin typeface="微软雅黑" pitchFamily="34" charset="-122"/>
              <a:ea typeface="微软雅黑" pitchFamily="34" charset="-122"/>
            </a:endParaRPr>
          </a:p>
        </p:txBody>
      </p:sp>
    </p:spTree>
  </p:cSld>
  <p:clrMapOvr>
    <a:masterClrMapping/>
  </p:clrMapOvr>
  <p:transition>
    <p:cut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91344" y="188640"/>
            <a:ext cx="11737304" cy="341632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lvl="0"/>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32</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12</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分）果蝇体细胞有</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4</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对染色体，其中</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2</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3</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4</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号为常染色体。已知控制长翅</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残翅性状的基因位于</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2</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号染色体上，控制灰体</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黑檀体性状的基因位于</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3</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号染色体上。某小组用一只无眼灰体长翅雌蝇与一只有眼灰体长翅雄蝇杂交，杂交子代的表现型及其比例如下：回答下列问题；（</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1</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）根据杂交结果，</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________</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（填“能”或“不能”）判断控制果蝇有眼</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无眼性状的基因是位于</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X</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染色体还是常染色体上，若控制有眼</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无眼性状的基因位于</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X</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染色体上，根据上述亲本杂交组合和杂交结果判断，显性性状是</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________</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24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判断依据是</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___________</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 (2</a:t>
            </a:r>
            <a:r>
              <a:rPr lang="zh-CN" altLang="en-US" sz="2400" b="1" u="sng" dirty="0" smtClean="0">
                <a:solidFill>
                  <a:srgbClr val="FF0000"/>
                </a:solidFill>
                <a:latin typeface="黑体" pitchFamily="49" charset="-122"/>
                <a:ea typeface="黑体" pitchFamily="49" charset="-122"/>
                <a:cs typeface="Times New Roman" panose="02020603050405020304" pitchFamily="18" charset="0"/>
              </a:rPr>
              <a:t>分</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a:t>
            </a:r>
            <a:endPar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a:p>
            <a:pPr lvl="0" eaLnBrk="0" hangingPunct="0"/>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2</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）若控制有眼</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无眼性状的基因位于常染色体上，请用上表中杂交子代果蝇为材料设计一个杂交实验来确定无眼性状的显隐性（要求</a:t>
            </a:r>
            <a:r>
              <a:rPr kumimoji="0" lang="zh-CN" altLang="en-US" sz="24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写出杂交组合和预期结果</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(4</a:t>
            </a:r>
            <a:r>
              <a:rPr lang="zh-CN" altLang="en-US" sz="2400" b="1" u="sng" dirty="0" smtClean="0">
                <a:solidFill>
                  <a:srgbClr val="FF0000"/>
                </a:solidFill>
                <a:latin typeface="黑体" pitchFamily="49" charset="-122"/>
                <a:ea typeface="黑体" pitchFamily="49" charset="-122"/>
                <a:cs typeface="Times New Roman" panose="02020603050405020304" pitchFamily="18" charset="0"/>
              </a:rPr>
              <a:t>分</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 </a:t>
            </a:r>
            <a:endPar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p:txBody>
      </p:sp>
      <p:sp>
        <p:nvSpPr>
          <p:cNvPr id="1026" name="Rectangle 2"/>
          <p:cNvSpPr>
            <a:spLocks noChangeArrowheads="1"/>
          </p:cNvSpPr>
          <p:nvPr/>
        </p:nvSpPr>
        <p:spPr bwMode="auto">
          <a:xfrm>
            <a:off x="191344" y="3748390"/>
            <a:ext cx="11737304" cy="3046988"/>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lvl="0"/>
            <a:r>
              <a:rPr lang="en-US" altLang="zh-CN" sz="2400" b="1" dirty="0" smtClean="0">
                <a:solidFill>
                  <a:srgbClr val="000000"/>
                </a:solidFill>
                <a:latin typeface="黑体" pitchFamily="49" charset="-122"/>
                <a:ea typeface="黑体" pitchFamily="49" charset="-122"/>
                <a:cs typeface="Times New Roman" panose="02020603050405020304" pitchFamily="18" charset="0"/>
              </a:rPr>
              <a:t>37.[</a:t>
            </a:r>
            <a:r>
              <a:rPr lang="zh-CN" altLang="en-US" sz="2400" b="1" dirty="0" smtClean="0">
                <a:solidFill>
                  <a:srgbClr val="000000"/>
                </a:solidFill>
                <a:latin typeface="黑体" pitchFamily="49" charset="-122"/>
                <a:ea typeface="黑体" pitchFamily="49" charset="-122"/>
                <a:cs typeface="Times New Roman" panose="02020603050405020304" pitchFamily="18" charset="0"/>
              </a:rPr>
              <a:t>生物</a:t>
            </a:r>
            <a:r>
              <a:rPr lang="en-US" altLang="zh-CN" sz="2400" b="1" dirty="0" smtClean="0">
                <a:solidFill>
                  <a:srgbClr val="000000"/>
                </a:solidFill>
                <a:latin typeface="黑体" pitchFamily="49" charset="-122"/>
                <a:ea typeface="黑体" pitchFamily="49" charset="-122"/>
                <a:cs typeface="Times New Roman" panose="02020603050405020304" pitchFamily="18" charset="0"/>
              </a:rPr>
              <a:t>——</a:t>
            </a:r>
            <a:r>
              <a:rPr lang="zh-CN" altLang="en-US" sz="2400" b="1" dirty="0" smtClean="0">
                <a:solidFill>
                  <a:srgbClr val="000000"/>
                </a:solidFill>
                <a:latin typeface="黑体" pitchFamily="49" charset="-122"/>
                <a:ea typeface="黑体" pitchFamily="49" charset="-122"/>
                <a:cs typeface="Times New Roman" panose="02020603050405020304" pitchFamily="18" charset="0"/>
              </a:rPr>
              <a:t>选修</a:t>
            </a:r>
            <a:r>
              <a:rPr lang="en-US" altLang="zh-CN" sz="2400" b="1" dirty="0" smtClean="0">
                <a:solidFill>
                  <a:srgbClr val="000000"/>
                </a:solidFill>
                <a:latin typeface="黑体" pitchFamily="49" charset="-122"/>
                <a:ea typeface="黑体" pitchFamily="49" charset="-122"/>
                <a:cs typeface="Times New Roman" panose="02020603050405020304" pitchFamily="18" charset="0"/>
              </a:rPr>
              <a:t>1</a:t>
            </a:r>
            <a:r>
              <a:rPr lang="zh-CN" altLang="en-US" sz="2400" b="1" dirty="0" smtClean="0">
                <a:solidFill>
                  <a:srgbClr val="000000"/>
                </a:solidFill>
                <a:latin typeface="黑体" pitchFamily="49" charset="-122"/>
                <a:ea typeface="黑体" pitchFamily="49" charset="-122"/>
                <a:cs typeface="Times New Roman" panose="02020603050405020304" pitchFamily="18" charset="0"/>
              </a:rPr>
              <a:t>：生物技术实践</a:t>
            </a:r>
            <a:r>
              <a:rPr lang="en-US" altLang="zh-CN" sz="2400" b="1" dirty="0" smtClean="0">
                <a:solidFill>
                  <a:srgbClr val="000000"/>
                </a:solidFill>
                <a:latin typeface="黑体" pitchFamily="49" charset="-122"/>
                <a:ea typeface="黑体" pitchFamily="49" charset="-122"/>
                <a:cs typeface="Times New Roman" panose="02020603050405020304" pitchFamily="18" charset="0"/>
              </a:rPr>
              <a:t>]</a:t>
            </a:r>
            <a:r>
              <a:rPr lang="zh-CN" altLang="en-US" sz="2400" b="1" dirty="0" smtClean="0">
                <a:solidFill>
                  <a:srgbClr val="000000"/>
                </a:solidFill>
                <a:latin typeface="黑体" pitchFamily="49" charset="-122"/>
                <a:ea typeface="黑体" pitchFamily="49" charset="-122"/>
                <a:cs typeface="Times New Roman" panose="02020603050405020304" pitchFamily="18" charset="0"/>
              </a:rPr>
              <a:t>（</a:t>
            </a:r>
            <a:r>
              <a:rPr lang="en-US" altLang="zh-CN" sz="2400" b="1" dirty="0" smtClean="0">
                <a:solidFill>
                  <a:srgbClr val="000000"/>
                </a:solidFill>
                <a:latin typeface="黑体" pitchFamily="49" charset="-122"/>
                <a:ea typeface="黑体" pitchFamily="49" charset="-122"/>
                <a:cs typeface="Times New Roman" panose="02020603050405020304" pitchFamily="18" charset="0"/>
              </a:rPr>
              <a:t>15</a:t>
            </a:r>
            <a:r>
              <a:rPr lang="zh-CN" altLang="en-US" sz="2400" b="1" dirty="0" smtClean="0">
                <a:solidFill>
                  <a:srgbClr val="000000"/>
                </a:solidFill>
                <a:latin typeface="黑体" pitchFamily="49" charset="-122"/>
                <a:ea typeface="黑体" pitchFamily="49" charset="-122"/>
                <a:cs typeface="Times New Roman" panose="02020603050405020304" pitchFamily="18" charset="0"/>
              </a:rPr>
              <a:t>分）</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回答下列问题：（</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3</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）若在</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M</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培养基中用淀粉取代蔗糖，接种土壤滤液并培养，平板上长出菌落后可通过加入显色剂筛选出能产淀粉酶的微生物。加入的显色剂是</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____________</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，该方法能</a:t>
            </a:r>
            <a:r>
              <a:rPr kumimoji="0" lang="zh-CN" altLang="en-US" sz="24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筛选出产淀粉酶微生物的原理是</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_____________</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 (3</a:t>
            </a:r>
            <a:r>
              <a:rPr lang="zh-CN" altLang="en-US" sz="2400" b="1" u="sng" dirty="0" smtClean="0">
                <a:solidFill>
                  <a:srgbClr val="FF0000"/>
                </a:solidFill>
                <a:latin typeface="黑体" pitchFamily="49" charset="-122"/>
                <a:ea typeface="黑体" pitchFamily="49" charset="-122"/>
                <a:cs typeface="Times New Roman" panose="02020603050405020304" pitchFamily="18" charset="0"/>
              </a:rPr>
              <a:t>分</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 </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4</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）甲、乙两位同学用稀释涂布平板法测定某一土壤样品中微生物的数量，在同一稀释倍数下得到以下结果：甲同学涂布了</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3</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个平板，统计的菌落数分别是</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110</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140</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和</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149</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，取平均值</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133</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；乙同学涂布了</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3</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个平板，统计的菌落数分别是</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27</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169</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和</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176</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，取平均值</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124</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。有人认为这两位同学的结果中，乙同学的结果可信度低，</a:t>
            </a:r>
            <a:r>
              <a:rPr kumimoji="0" lang="zh-CN" altLang="en-US" sz="24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其原因是</a:t>
            </a:r>
            <a:r>
              <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____________</a:t>
            </a: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 (3</a:t>
            </a:r>
            <a:r>
              <a:rPr lang="zh-CN" altLang="en-US" sz="2400" b="1" u="sng" dirty="0" smtClean="0">
                <a:solidFill>
                  <a:srgbClr val="FF0000"/>
                </a:solidFill>
                <a:latin typeface="黑体" pitchFamily="49" charset="-122"/>
                <a:ea typeface="黑体" pitchFamily="49" charset="-122"/>
                <a:cs typeface="Times New Roman" panose="02020603050405020304" pitchFamily="18" charset="0"/>
              </a:rPr>
              <a:t>分</a:t>
            </a:r>
            <a:r>
              <a:rPr lang="en-US" altLang="zh-CN" sz="2400" b="1" u="sng" dirty="0" smtClean="0">
                <a:solidFill>
                  <a:srgbClr val="FF0000"/>
                </a:solidFill>
                <a:latin typeface="黑体" pitchFamily="49" charset="-122"/>
                <a:ea typeface="黑体" pitchFamily="49" charset="-122"/>
                <a:cs typeface="Times New Roman" panose="02020603050405020304" pitchFamily="18" charset="0"/>
              </a:rPr>
              <a:t>)</a:t>
            </a:r>
            <a:endPar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p:txBody>
      </p:sp>
    </p:spTree>
  </p:cSld>
  <p:clrMapOvr>
    <a:masterClrMapping/>
  </p:clrMapOvr>
  <p:transition>
    <p:cut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ChangeArrowheads="1"/>
          </p:cNvSpPr>
          <p:nvPr/>
        </p:nvSpPr>
        <p:spPr bwMode="auto">
          <a:xfrm>
            <a:off x="263352" y="260648"/>
            <a:ext cx="11449272" cy="58169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66675" algn="l" defTabSz="914400" rtl="0" eaLnBrk="1" fontAlgn="base" latinLnBrk="0" hangingPunct="1">
              <a:lnSpc>
                <a:spcPct val="100000"/>
              </a:lnSpc>
              <a:spcBef>
                <a:spcPct val="0"/>
              </a:spcBef>
              <a:spcAft>
                <a:spcPct val="0"/>
              </a:spcAft>
              <a:buClrTx/>
              <a:buSzTx/>
              <a:buFontTx/>
              <a:buNone/>
              <a:tabLst/>
            </a:pPr>
            <a:r>
              <a:rPr lang="en-US" altLang="zh-CN" sz="3200" b="1" dirty="0" smtClean="0">
                <a:solidFill>
                  <a:srgbClr val="FF0000"/>
                </a:solidFill>
                <a:latin typeface="微软雅黑" pitchFamily="34" charset="-122"/>
                <a:ea typeface="微软雅黑" pitchFamily="34" charset="-122"/>
                <a:cs typeface="Times New Roman" pitchFamily="18" charset="0"/>
              </a:rPr>
              <a:t>2</a:t>
            </a:r>
            <a:r>
              <a:rPr kumimoji="0" lang="zh-CN" altLang="en-US" sz="32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rPr>
              <a:t>、重视课本中的知识。</a:t>
            </a:r>
            <a:endParaRPr kumimoji="0" lang="en-US" altLang="zh-CN" sz="32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endParaRPr>
          </a:p>
          <a:p>
            <a:pPr marL="0" marR="0" lvl="0" indent="66675" algn="l" defTabSz="914400" rtl="0" eaLnBrk="1" fontAlgn="base" latinLnBrk="0" hangingPunct="1">
              <a:lnSpc>
                <a:spcPct val="100000"/>
              </a:lnSpc>
              <a:spcBef>
                <a:spcPct val="0"/>
              </a:spcBef>
              <a:spcAft>
                <a:spcPct val="0"/>
              </a:spcAft>
              <a:buClrTx/>
              <a:buSzTx/>
              <a:buFontTx/>
              <a:buNone/>
              <a:tabLst/>
            </a:pPr>
            <a:endParaRPr lang="en-US" altLang="zh-CN" sz="3200" b="1" dirty="0" smtClean="0">
              <a:solidFill>
                <a:srgbClr val="FF0000"/>
              </a:solidFill>
              <a:latin typeface="微软雅黑" pitchFamily="34" charset="-122"/>
              <a:ea typeface="微软雅黑" pitchFamily="34" charset="-122"/>
              <a:cs typeface="Times New Roman" pitchFamily="18" charset="0"/>
            </a:endParaRPr>
          </a:p>
          <a:p>
            <a:pPr marL="0" marR="0" lvl="0" indent="66675" algn="l" defTabSz="914400" rtl="0" eaLnBrk="1" fontAlgn="base" latinLnBrk="0" hangingPunct="1">
              <a:lnSpc>
                <a:spcPct val="100000"/>
              </a:lnSpc>
              <a:spcBef>
                <a:spcPct val="0"/>
              </a:spcBef>
              <a:spcAft>
                <a:spcPct val="0"/>
              </a:spcAft>
              <a:buClrTx/>
              <a:buSzTx/>
              <a:buFontTx/>
              <a:buNone/>
              <a:tabLst/>
            </a:pP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如</a:t>
            </a:r>
            <a:r>
              <a:rPr lang="en-US" altLang="zh-CN" sz="2800" b="1" dirty="0" smtClean="0">
                <a:latin typeface="黑体" pitchFamily="49" charset="-122"/>
                <a:ea typeface="黑体" pitchFamily="49" charset="-122"/>
                <a:cs typeface="Times New Roman" pitchFamily="18" charset="0"/>
                <a:sym typeface="Wingdings" pitchFamily="2" charset="2"/>
              </a:rPr>
              <a:t>:(</a:t>
            </a:r>
            <a:r>
              <a:rPr kumimoji="0" lang="en-US"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2017•</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新课标</a:t>
            </a:r>
            <a:r>
              <a:rPr kumimoji="0" lang="en-US"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Ⅰ.31</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题</a:t>
            </a:r>
            <a:r>
              <a:rPr lang="en-US" altLang="zh-CN" sz="2800" b="1" dirty="0" smtClean="0">
                <a:latin typeface="黑体" pitchFamily="49" charset="-122"/>
                <a:ea typeface="黑体" pitchFamily="49" charset="-122"/>
                <a:cs typeface="Times New Roman" pitchFamily="18" charset="0"/>
              </a:rPr>
              <a:t>)</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血浆渗透压可分为胶体渗透压和晶体渗透压，其中，由蛋白质等大分子物质形成的渗透压称为胶体渗透压，由无机盐等小分子物质形成的渗透压称为晶体渗透压。回答下列问题：（</a:t>
            </a:r>
            <a:r>
              <a:rPr kumimoji="0" lang="en-US"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3</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）在人体中，</a:t>
            </a:r>
            <a:r>
              <a:rPr kumimoji="0" lang="zh-CN" altLang="en-US" sz="28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内环境的作用</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主要为：①细胞生存的直接环境，②</a:t>
            </a:r>
            <a:r>
              <a:rPr kumimoji="0" lang="zh-CN" altLang="en-US" sz="2800" b="1" i="0" u="sng" strike="noStrike" cap="none" normalizeH="0" baseline="0" dirty="0" smtClean="0">
                <a:ln>
                  <a:noFill/>
                </a:ln>
                <a:solidFill>
                  <a:schemeClr val="tx1"/>
                </a:solidFill>
                <a:effectLst/>
                <a:latin typeface="黑体" pitchFamily="49" charset="-122"/>
                <a:ea typeface="黑体" pitchFamily="49" charset="-122"/>
                <a:cs typeface="Times New Roman" pitchFamily="18" charset="0"/>
              </a:rPr>
              <a:t>　细胞与外界环境进行物质交换的媒介　</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28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（必修三</a:t>
            </a:r>
            <a:r>
              <a:rPr kumimoji="0" lang="en-US" altLang="zh-CN" sz="28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P12</a:t>
            </a:r>
            <a:r>
              <a:rPr kumimoji="0" lang="zh-CN" altLang="en-US" sz="28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a:t>
            </a:r>
            <a:endParaRPr kumimoji="0" lang="zh-CN" altLang="en-US" sz="2800" b="1" i="0" u="none" strike="noStrike" cap="none" normalizeH="0" baseline="0" dirty="0" smtClean="0">
              <a:ln>
                <a:noFill/>
              </a:ln>
              <a:solidFill>
                <a:srgbClr val="FF0000"/>
              </a:solidFill>
              <a:effectLst/>
              <a:latin typeface="黑体" pitchFamily="49" charset="-122"/>
              <a:ea typeface="黑体" pitchFamily="49" charset="-122"/>
              <a:cs typeface="宋体" pitchFamily="2" charset="-122"/>
            </a:endParaRPr>
          </a:p>
          <a:p>
            <a:pPr marL="0" marR="0" lvl="0" indent="66675" algn="l" defTabSz="914400" rtl="0" eaLnBrk="0" fontAlgn="base" latinLnBrk="0" hangingPunct="0">
              <a:lnSpc>
                <a:spcPct val="100000"/>
              </a:lnSpc>
              <a:spcBef>
                <a:spcPct val="0"/>
              </a:spcBef>
              <a:spcAft>
                <a:spcPct val="0"/>
              </a:spcAft>
              <a:buClrTx/>
              <a:buSzTx/>
              <a:buFontTx/>
              <a:buNone/>
              <a:tabLst/>
            </a:pPr>
            <a:endParaRPr kumimoji="0" lang="en-US"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endParaRPr>
          </a:p>
          <a:p>
            <a:pPr marL="0" marR="0" lvl="0" indent="66675" algn="l" defTabSz="914400" rtl="0" eaLnBrk="0" fontAlgn="base" latinLnBrk="0" hangingPunct="0">
              <a:lnSpc>
                <a:spcPct val="100000"/>
              </a:lnSpc>
              <a:spcBef>
                <a:spcPct val="0"/>
              </a:spcBef>
              <a:spcAft>
                <a:spcPct val="0"/>
              </a:spcAft>
              <a:buClrTx/>
              <a:buSzTx/>
              <a:buFontTx/>
              <a:buNone/>
              <a:tabLst/>
            </a:pP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en-US"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2018•</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新课标</a:t>
            </a:r>
            <a:r>
              <a:rPr kumimoji="0" lang="en-US"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Ⅰ,29</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题）回答下列问题：（</a:t>
            </a:r>
            <a:r>
              <a:rPr kumimoji="0" lang="en-US"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2</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）根据生态学家斯坦利的“</a:t>
            </a:r>
            <a:r>
              <a:rPr kumimoji="0" lang="zh-CN" altLang="en-US" sz="28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收割理论</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”，食性广捕食者的存在有利于增加物种多样性，在这个过程中，捕食者使物种多样性增加的方式是</a:t>
            </a:r>
            <a:r>
              <a:rPr kumimoji="0" lang="zh-CN" altLang="en-US" sz="2800" b="1" i="0" u="sng" strike="noStrike" cap="none" normalizeH="0" baseline="0" dirty="0" smtClean="0">
                <a:ln>
                  <a:noFill/>
                </a:ln>
                <a:solidFill>
                  <a:schemeClr val="tx1"/>
                </a:solidFill>
                <a:effectLst/>
                <a:latin typeface="黑体" pitchFamily="49" charset="-122"/>
                <a:ea typeface="黑体" pitchFamily="49" charset="-122"/>
                <a:cs typeface="Times New Roman" pitchFamily="18" charset="0"/>
              </a:rPr>
              <a:t>　捕食者往往捕食数量多的物种，避免出现一种或少数几种生物在生态系统中占绝对优势的局面，为其他物种的形成腾出空间　</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28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（必修二课本</a:t>
            </a:r>
            <a:r>
              <a:rPr kumimoji="0" lang="en-US" altLang="zh-CN" sz="28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P123</a:t>
            </a:r>
            <a:r>
              <a:rPr kumimoji="0" lang="zh-CN" altLang="en-US" sz="28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a:t>
            </a:r>
            <a:endParaRPr kumimoji="0" lang="zh-CN" altLang="en-US" sz="2800" b="1" i="0" u="none" strike="noStrike" cap="none" normalizeH="0" baseline="0" dirty="0" smtClean="0">
              <a:ln>
                <a:noFill/>
              </a:ln>
              <a:solidFill>
                <a:srgbClr val="FF0000"/>
              </a:solidFill>
              <a:effectLst/>
              <a:latin typeface="黑体" pitchFamily="49" charset="-122"/>
              <a:ea typeface="黑体" pitchFamily="49" charset="-122"/>
              <a:cs typeface="宋体" pitchFamily="2" charset="-122"/>
            </a:endParaRPr>
          </a:p>
        </p:txBody>
      </p:sp>
    </p:spTree>
    <p:extLst>
      <p:ext uri="{BB962C8B-B14F-4D97-AF65-F5344CB8AC3E}">
        <p14:creationId xmlns:p14="http://schemas.microsoft.com/office/powerpoint/2010/main" xmlns="" val="13116435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35360" y="404664"/>
            <a:ext cx="11233248" cy="6145272"/>
          </a:xfrm>
          <a:prstGeom prst="rect">
            <a:avLst/>
          </a:prstGeom>
        </p:spPr>
        <p:txBody>
          <a:bodyPr wrap="square">
            <a:spAutoFit/>
          </a:bodyPr>
          <a:lstStyle/>
          <a:p>
            <a:r>
              <a:rPr lang="en-US" altLang="zh-CN" sz="3200" b="1" dirty="0" smtClean="0">
                <a:solidFill>
                  <a:srgbClr val="FF0000"/>
                </a:solidFill>
                <a:latin typeface="微软雅黑" pitchFamily="34" charset="-122"/>
                <a:ea typeface="微软雅黑" pitchFamily="34" charset="-122"/>
              </a:rPr>
              <a:t>3</a:t>
            </a:r>
            <a:r>
              <a:rPr lang="zh-CN" altLang="zh-CN" sz="3200" b="1" dirty="0" smtClean="0">
                <a:solidFill>
                  <a:srgbClr val="FF0000"/>
                </a:solidFill>
                <a:latin typeface="微软雅黑" pitchFamily="34" charset="-122"/>
                <a:ea typeface="微软雅黑" pitchFamily="34" charset="-122"/>
              </a:rPr>
              <a:t>、学会对知识的归纳总结。</a:t>
            </a:r>
            <a:endParaRPr lang="en-US" altLang="zh-CN" sz="3200" b="1" dirty="0" smtClean="0">
              <a:solidFill>
                <a:srgbClr val="FF0000"/>
              </a:solidFill>
              <a:latin typeface="微软雅黑" pitchFamily="34" charset="-122"/>
              <a:ea typeface="微软雅黑" pitchFamily="34" charset="-122"/>
            </a:endParaRPr>
          </a:p>
          <a:p>
            <a:endParaRPr lang="en-US" altLang="zh-CN" sz="2800" b="1" dirty="0" smtClean="0">
              <a:latin typeface="黑体" pitchFamily="49" charset="-122"/>
              <a:ea typeface="黑体" pitchFamily="49" charset="-122"/>
            </a:endParaRPr>
          </a:p>
          <a:p>
            <a:pPr>
              <a:lnSpc>
                <a:spcPts val="4000"/>
              </a:lnSpc>
            </a:pPr>
            <a:r>
              <a:rPr lang="zh-CN" altLang="zh-CN" sz="2800" b="1" dirty="0" smtClean="0">
                <a:latin typeface="黑体" pitchFamily="49" charset="-122"/>
                <a:ea typeface="黑体" pitchFamily="49" charset="-122"/>
              </a:rPr>
              <a:t>如：（</a:t>
            </a:r>
            <a:r>
              <a:rPr lang="en-US" altLang="zh-CN" sz="2800" b="1" dirty="0" smtClean="0">
                <a:latin typeface="黑体" pitchFamily="49" charset="-122"/>
                <a:ea typeface="黑体" pitchFamily="49" charset="-122"/>
              </a:rPr>
              <a:t>2016</a:t>
            </a:r>
            <a:r>
              <a:rPr lang="zh-CN" altLang="zh-CN" sz="2800" b="1" dirty="0" smtClean="0">
                <a:latin typeface="黑体" pitchFamily="49" charset="-122"/>
                <a:ea typeface="黑体" pitchFamily="49" charset="-122"/>
              </a:rPr>
              <a:t>•新课标Ⅰ</a:t>
            </a:r>
            <a:r>
              <a:rPr lang="en-US" altLang="zh-CN" sz="2800" b="1" dirty="0" smtClean="0">
                <a:latin typeface="黑体" pitchFamily="49" charset="-122"/>
                <a:ea typeface="黑体" pitchFamily="49" charset="-122"/>
              </a:rPr>
              <a:t>,31</a:t>
            </a:r>
            <a:r>
              <a:rPr lang="zh-CN" altLang="en-US" sz="2800" b="1" dirty="0" smtClean="0">
                <a:latin typeface="黑体" pitchFamily="49" charset="-122"/>
                <a:ea typeface="黑体" pitchFamily="49" charset="-122"/>
              </a:rPr>
              <a:t>题</a:t>
            </a:r>
            <a:r>
              <a:rPr lang="zh-CN" altLang="zh-CN" sz="2800" b="1" dirty="0" smtClean="0">
                <a:latin typeface="黑体" pitchFamily="49" charset="-122"/>
                <a:ea typeface="黑体" pitchFamily="49" charset="-122"/>
              </a:rPr>
              <a:t>）病毒甲通过呼吸道感染动物乙后，可引起乙的</a:t>
            </a:r>
            <a:r>
              <a:rPr lang="en-US" altLang="zh-CN" sz="2800" b="1" dirty="0" smtClean="0">
                <a:latin typeface="黑体" pitchFamily="49" charset="-122"/>
                <a:ea typeface="黑体" pitchFamily="49" charset="-122"/>
              </a:rPr>
              <a:t>B</a:t>
            </a:r>
            <a:r>
              <a:rPr lang="zh-CN" altLang="zh-CN" sz="2800" b="1" dirty="0" smtClean="0">
                <a:latin typeface="黑体" pitchFamily="49" charset="-122"/>
                <a:ea typeface="黑体" pitchFamily="49" charset="-122"/>
              </a:rPr>
              <a:t>淋巴细胞破裂，</a:t>
            </a:r>
            <a:r>
              <a:rPr lang="en-US" altLang="zh-CN" sz="2800" b="1" dirty="0" smtClean="0">
                <a:latin typeface="黑体" pitchFamily="49" charset="-122"/>
                <a:ea typeface="黑体" pitchFamily="49" charset="-122"/>
              </a:rPr>
              <a:t>T</a:t>
            </a:r>
            <a:r>
              <a:rPr lang="zh-CN" altLang="zh-CN" sz="2800" b="1" dirty="0" smtClean="0">
                <a:latin typeface="黑体" pitchFamily="49" charset="-122"/>
                <a:ea typeface="黑体" pitchFamily="49" charset="-122"/>
              </a:rPr>
              <a:t>淋巴细胞功能丧失，导致其患肿瘤病，病患动物更易被其他病原体感染，给新生的乙个体接种甲疫苗可预防该肿瘤病．回答列问题：（</a:t>
            </a:r>
            <a:r>
              <a:rPr lang="en-US" altLang="zh-CN" sz="2800" b="1" dirty="0" smtClean="0">
                <a:latin typeface="黑体" pitchFamily="49" charset="-122"/>
                <a:ea typeface="黑体" pitchFamily="49" charset="-122"/>
              </a:rPr>
              <a:t>3</a:t>
            </a:r>
            <a:r>
              <a:rPr lang="zh-CN" altLang="zh-CN" sz="2800" b="1" dirty="0" smtClean="0">
                <a:latin typeface="黑体" pitchFamily="49" charset="-122"/>
                <a:ea typeface="黑体" pitchFamily="49" charset="-122"/>
              </a:rPr>
              <a:t>）免疫细胞行使免疫功能时，会涉及到胞吞和胞吐这两种物质跨膜运输方式，</a:t>
            </a:r>
            <a:r>
              <a:rPr lang="zh-CN" altLang="zh-CN" sz="2800" b="1" dirty="0" smtClean="0">
                <a:solidFill>
                  <a:srgbClr val="FF0000"/>
                </a:solidFill>
                <a:latin typeface="黑体" pitchFamily="49" charset="-122"/>
                <a:ea typeface="黑体" pitchFamily="49" charset="-122"/>
              </a:rPr>
              <a:t>这两种方式的共同点</a:t>
            </a:r>
            <a:r>
              <a:rPr lang="zh-CN" altLang="zh-CN" sz="2800" b="1" dirty="0" smtClean="0">
                <a:latin typeface="黑体" pitchFamily="49" charset="-122"/>
                <a:ea typeface="黑体" pitchFamily="49" charset="-122"/>
              </a:rPr>
              <a:t>有</a:t>
            </a:r>
            <a:r>
              <a:rPr lang="zh-CN" altLang="zh-CN" sz="2800" b="1" u="sng" dirty="0" smtClean="0">
                <a:latin typeface="黑体" pitchFamily="49" charset="-122"/>
                <a:ea typeface="黑体" pitchFamily="49" charset="-122"/>
              </a:rPr>
              <a:t>　需要消耗能量　</a:t>
            </a:r>
            <a:r>
              <a:rPr lang="zh-CN" altLang="zh-CN" sz="2800" b="1" dirty="0" smtClean="0">
                <a:latin typeface="黑体" pitchFamily="49" charset="-122"/>
                <a:ea typeface="黑体" pitchFamily="49" charset="-122"/>
              </a:rPr>
              <a:t>、</a:t>
            </a:r>
            <a:r>
              <a:rPr lang="zh-CN" altLang="zh-CN" sz="2800" b="1" u="sng" dirty="0" smtClean="0">
                <a:latin typeface="黑体" pitchFamily="49" charset="-122"/>
                <a:ea typeface="黑体" pitchFamily="49" charset="-122"/>
              </a:rPr>
              <a:t>能运输生物大分子等　</a:t>
            </a:r>
            <a:r>
              <a:rPr lang="zh-CN" altLang="zh-CN" sz="2800" b="1" dirty="0" smtClean="0">
                <a:latin typeface="黑体" pitchFamily="49" charset="-122"/>
                <a:ea typeface="黑体" pitchFamily="49" charset="-122"/>
              </a:rPr>
              <a:t>（答出两点即可）． </a:t>
            </a:r>
            <a:endParaRPr lang="en-US" altLang="zh-CN" sz="2800" b="1" dirty="0" smtClean="0">
              <a:latin typeface="黑体" pitchFamily="49" charset="-122"/>
              <a:ea typeface="黑体" pitchFamily="49" charset="-122"/>
            </a:endParaRPr>
          </a:p>
          <a:p>
            <a:pPr>
              <a:lnSpc>
                <a:spcPts val="4000"/>
              </a:lnSpc>
            </a:pPr>
            <a:endParaRPr lang="en-US" altLang="zh-CN" sz="2800" b="1" dirty="0" smtClean="0">
              <a:latin typeface="黑体" pitchFamily="49" charset="-122"/>
              <a:ea typeface="黑体" pitchFamily="49" charset="-122"/>
            </a:endParaRPr>
          </a:p>
          <a:p>
            <a:pPr>
              <a:lnSpc>
                <a:spcPts val="4000"/>
              </a:lnSpc>
            </a:pPr>
            <a:r>
              <a:rPr lang="zh-CN" altLang="zh-CN" sz="2800" b="1" dirty="0" smtClean="0">
                <a:latin typeface="黑体" pitchFamily="49" charset="-122"/>
                <a:ea typeface="黑体" pitchFamily="49" charset="-122"/>
              </a:rPr>
              <a:t>（</a:t>
            </a:r>
            <a:r>
              <a:rPr lang="en-US" altLang="zh-CN" sz="2800" b="1" dirty="0" smtClean="0">
                <a:latin typeface="黑体" pitchFamily="49" charset="-122"/>
                <a:ea typeface="黑体" pitchFamily="49" charset="-122"/>
              </a:rPr>
              <a:t>2018</a:t>
            </a:r>
            <a:r>
              <a:rPr lang="zh-CN" altLang="zh-CN" sz="2800" b="1" dirty="0" smtClean="0">
                <a:latin typeface="黑体" pitchFamily="49" charset="-122"/>
                <a:ea typeface="黑体" pitchFamily="49" charset="-122"/>
              </a:rPr>
              <a:t>•新课标Ⅰ</a:t>
            </a:r>
            <a:r>
              <a:rPr lang="en-US" altLang="zh-CN" sz="2800" b="1" dirty="0" smtClean="0">
                <a:latin typeface="黑体" pitchFamily="49" charset="-122"/>
                <a:ea typeface="黑体" pitchFamily="49" charset="-122"/>
              </a:rPr>
              <a:t>,29</a:t>
            </a:r>
            <a:r>
              <a:rPr lang="zh-CN" altLang="en-US" sz="2800" b="1" dirty="0" smtClean="0">
                <a:latin typeface="黑体" pitchFamily="49" charset="-122"/>
                <a:ea typeface="黑体" pitchFamily="49" charset="-122"/>
              </a:rPr>
              <a:t>题</a:t>
            </a:r>
            <a:r>
              <a:rPr lang="zh-CN" altLang="zh-CN" sz="2800" b="1" dirty="0" smtClean="0">
                <a:latin typeface="黑体" pitchFamily="49" charset="-122"/>
                <a:ea typeface="黑体" pitchFamily="49" charset="-122"/>
              </a:rPr>
              <a:t>）</a:t>
            </a:r>
            <a:r>
              <a:rPr lang="en-US" altLang="zh-CN" sz="2800" b="1" dirty="0" smtClean="0">
                <a:latin typeface="黑体" pitchFamily="49" charset="-122"/>
                <a:ea typeface="黑体" pitchFamily="49" charset="-122"/>
              </a:rPr>
              <a:t>(3)</a:t>
            </a:r>
            <a:r>
              <a:rPr lang="zh-CN" altLang="en-US" sz="2800" b="1" dirty="0" smtClean="0">
                <a:solidFill>
                  <a:srgbClr val="FF0000"/>
                </a:solidFill>
                <a:latin typeface="黑体" pitchFamily="49" charset="-122"/>
                <a:ea typeface="黑体" pitchFamily="49" charset="-122"/>
              </a:rPr>
              <a:t>太阳能进入生态系统</a:t>
            </a:r>
            <a:r>
              <a:rPr lang="zh-CN" altLang="en-US" sz="2800" b="1" dirty="0" smtClean="0">
                <a:latin typeface="黑体" pitchFamily="49" charset="-122"/>
                <a:ea typeface="黑体" pitchFamily="49" charset="-122"/>
              </a:rPr>
              <a:t>的主要过程是</a:t>
            </a:r>
            <a:r>
              <a:rPr lang="en-US" altLang="zh-CN" sz="2800" b="1" dirty="0" smtClean="0">
                <a:latin typeface="黑体" pitchFamily="49" charset="-122"/>
                <a:ea typeface="黑体" pitchFamily="49" charset="-122"/>
              </a:rPr>
              <a:t>:</a:t>
            </a:r>
            <a:r>
              <a:rPr lang="zh-CN" altLang="en-US" sz="2800" b="1" u="sng" dirty="0" smtClean="0">
                <a:latin typeface="黑体" pitchFamily="49" charset="-122"/>
                <a:ea typeface="黑体" pitchFamily="49" charset="-122"/>
              </a:rPr>
              <a:t>绿色植物通过光合作用把光能转化成化学能储存在有机物中</a:t>
            </a:r>
            <a:r>
              <a:rPr lang="zh-CN" altLang="en-US" sz="2800" b="1" dirty="0" smtClean="0">
                <a:latin typeface="黑体" pitchFamily="49" charset="-122"/>
                <a:ea typeface="黑体" pitchFamily="49" charset="-122"/>
              </a:rPr>
              <a:t>。分解者</a:t>
            </a:r>
            <a:r>
              <a:rPr lang="zh-CN" altLang="en-US" sz="2800" b="1" u="sng" dirty="0" smtClean="0">
                <a:latin typeface="黑体" pitchFamily="49" charset="-122"/>
                <a:ea typeface="黑体" pitchFamily="49" charset="-122"/>
              </a:rPr>
              <a:t>通过细胞呼吸将动植物遗体中的有机物分解</a:t>
            </a:r>
            <a:r>
              <a:rPr lang="zh-CN" altLang="en-US" sz="2800" b="1" dirty="0" smtClean="0">
                <a:solidFill>
                  <a:srgbClr val="FF0000"/>
                </a:solidFill>
                <a:latin typeface="黑体" pitchFamily="49" charset="-122"/>
                <a:ea typeface="黑体" pitchFamily="49" charset="-122"/>
              </a:rPr>
              <a:t>来获得生命活动所需的能量</a:t>
            </a:r>
            <a:r>
              <a:rPr lang="zh-CN" altLang="en-US" sz="2800" b="1" dirty="0" smtClean="0">
                <a:latin typeface="黑体" pitchFamily="49" charset="-122"/>
                <a:ea typeface="黑体" pitchFamily="49" charset="-122"/>
              </a:rPr>
              <a:t>。</a:t>
            </a:r>
            <a:endParaRPr lang="zh-CN" altLang="en-US" sz="2800" b="1" dirty="0">
              <a:latin typeface="黑体" pitchFamily="49" charset="-122"/>
              <a:ea typeface="黑体" pitchFamily="49" charset="-122"/>
            </a:endParaRPr>
          </a:p>
        </p:txBody>
      </p:sp>
    </p:spTree>
    <p:extLst>
      <p:ext uri="{BB962C8B-B14F-4D97-AF65-F5344CB8AC3E}">
        <p14:creationId xmlns:p14="http://schemas.microsoft.com/office/powerpoint/2010/main" xmlns="" val="13116435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1"/>
          <p:cNvSpPr>
            <a:spLocks noChangeArrowheads="1"/>
          </p:cNvSpPr>
          <p:nvPr/>
        </p:nvSpPr>
        <p:spPr bwMode="auto">
          <a:xfrm>
            <a:off x="191344" y="138118"/>
            <a:ext cx="11737304" cy="64325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zh-CN" sz="3200" b="1" dirty="0" smtClean="0">
                <a:solidFill>
                  <a:srgbClr val="FF0000"/>
                </a:solidFill>
                <a:latin typeface="微软雅黑" pitchFamily="34" charset="-122"/>
                <a:ea typeface="微软雅黑" pitchFamily="34" charset="-122"/>
                <a:cs typeface="Times New Roman" pitchFamily="18" charset="0"/>
              </a:rPr>
              <a:t>4</a:t>
            </a:r>
            <a:r>
              <a:rPr kumimoji="0" lang="zh-CN" altLang="en-US" sz="32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rPr>
              <a:t>、学会对课本知识的能灵活运用。</a:t>
            </a:r>
            <a:endParaRPr kumimoji="0" lang="en-US" altLang="zh-CN" sz="32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endParaRPr>
          </a:p>
          <a:p>
            <a:pPr marL="0" marR="0" lvl="0" indent="0" algn="l" defTabSz="914400" rtl="0" eaLnBrk="1" fontAlgn="base" latinLnBrk="0" hangingPunct="1">
              <a:lnSpc>
                <a:spcPts val="3800"/>
              </a:lnSpc>
              <a:spcBef>
                <a:spcPct val="0"/>
              </a:spcBef>
              <a:spcAft>
                <a:spcPct val="0"/>
              </a:spcAft>
              <a:buClrTx/>
              <a:buSzTx/>
              <a:buFontTx/>
              <a:buNone/>
              <a:tabLst/>
            </a:pP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如：（</a:t>
            </a:r>
            <a:r>
              <a:rPr kumimoji="0" lang="en-US"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2017•</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课标卷</a:t>
            </a:r>
            <a:r>
              <a:rPr kumimoji="0" lang="en-US"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Ⅰ,29</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题）根据遗传物质的化学组成，可将病毒分为</a:t>
            </a:r>
            <a:r>
              <a:rPr kumimoji="0" lang="en-US"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RNA</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病毒和</a:t>
            </a:r>
            <a:r>
              <a:rPr kumimoji="0" lang="en-US"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DNA</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病毒两种类型。有些病毒对人类健康会造成很大危害。通常，一种新病毒出现后需要确定该病毒的类型。假设在宿主细胞内不发生碱基之间的相互转换。请</a:t>
            </a:r>
            <a:r>
              <a:rPr kumimoji="0" lang="zh-CN" altLang="en-US" sz="28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利用放射性同位素标记的方法，以体外培养的宿主细胞等为材料</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，设计实验以确定一种新病毒的类型。简要写出</a:t>
            </a:r>
            <a:endPar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a:p>
            <a:pPr marL="0" marR="0" lvl="0" indent="0" algn="l" defTabSz="914400" rtl="0" eaLnBrk="0" fontAlgn="base" latinLnBrk="0" hangingPunct="0">
              <a:lnSpc>
                <a:spcPts val="3800"/>
              </a:lnSpc>
              <a:spcBef>
                <a:spcPct val="0"/>
              </a:spcBef>
              <a:spcAft>
                <a:spcPct val="0"/>
              </a:spcAft>
              <a:buClrTx/>
              <a:buSzTx/>
              <a:buFontTx/>
              <a:buNone/>
              <a:tabLst/>
            </a:pP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en-US"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1</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）实验思路，</a:t>
            </a:r>
            <a:r>
              <a:rPr kumimoji="0" lang="zh-CN" altLang="en-US" sz="2800" b="1" i="0" u="sng" strike="noStrike" cap="none" normalizeH="0" baseline="0" dirty="0" smtClean="0">
                <a:ln>
                  <a:noFill/>
                </a:ln>
                <a:solidFill>
                  <a:schemeClr val="tx1"/>
                </a:solidFill>
                <a:effectLst/>
                <a:latin typeface="黑体" pitchFamily="49" charset="-122"/>
                <a:ea typeface="黑体" pitchFamily="49" charset="-122"/>
                <a:cs typeface="Times New Roman" pitchFamily="18" charset="0"/>
              </a:rPr>
              <a:t>　甲组：将宿主细胞培养在含有放射性标记尿嘧啶的培养基中，之后接种新病毒。培养一段时间后收集病毒并监测其放射性。</a:t>
            </a:r>
            <a:endPar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a:p>
            <a:pPr marL="0" marR="0" lvl="0" indent="0" algn="l" defTabSz="914400" rtl="0" eaLnBrk="0" fontAlgn="base" latinLnBrk="0" hangingPunct="0">
              <a:lnSpc>
                <a:spcPts val="3800"/>
              </a:lnSpc>
              <a:spcBef>
                <a:spcPct val="0"/>
              </a:spcBef>
              <a:spcAft>
                <a:spcPct val="0"/>
              </a:spcAft>
              <a:buClrTx/>
              <a:buSzTx/>
              <a:buFontTx/>
              <a:buNone/>
              <a:tabLst/>
            </a:pPr>
            <a:r>
              <a:rPr kumimoji="0" lang="zh-CN" altLang="en-US" sz="2800" b="1" i="0" u="sng" strike="noStrike" cap="none" normalizeH="0" baseline="0" dirty="0" smtClean="0">
                <a:ln>
                  <a:noFill/>
                </a:ln>
                <a:solidFill>
                  <a:schemeClr val="tx1"/>
                </a:solidFill>
                <a:effectLst/>
                <a:latin typeface="黑体" pitchFamily="49" charset="-122"/>
                <a:ea typeface="黑体" pitchFamily="49" charset="-122"/>
                <a:cs typeface="Times New Roman" pitchFamily="18" charset="0"/>
              </a:rPr>
              <a:t>乙组：将宿主细胞培养在含有放射性标记胸腺嘧啶的培养基中，之后接种新病毒。培养一段时间后收集病毒并监测其放射性。　</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 </a:t>
            </a:r>
            <a:endPar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a:p>
            <a:pPr lvl="0" eaLnBrk="0" hangingPunct="0">
              <a:lnSpc>
                <a:spcPts val="3800"/>
              </a:lnSpc>
            </a:pP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en-US"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2</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）预期实验结果及结论即可。（要求：实验包含可相互印证的甲、乙两个组）</a:t>
            </a:r>
            <a:r>
              <a:rPr kumimoji="0" lang="zh-CN" altLang="en-US" sz="2800" b="1" i="0" u="sng" strike="noStrike" cap="none" normalizeH="0" baseline="0" dirty="0" smtClean="0">
                <a:ln>
                  <a:noFill/>
                </a:ln>
                <a:solidFill>
                  <a:schemeClr val="tx1"/>
                </a:solidFill>
                <a:effectLst/>
                <a:latin typeface="黑体" pitchFamily="49" charset="-122"/>
                <a:ea typeface="黑体" pitchFamily="49" charset="-122"/>
                <a:cs typeface="Times New Roman" pitchFamily="18" charset="0"/>
              </a:rPr>
              <a:t>　若甲组收集的病毒有放射性，乙组无，即为</a:t>
            </a:r>
            <a:r>
              <a:rPr kumimoji="0" lang="en-US" altLang="zh-CN" sz="2800" b="1" i="0" u="sng" strike="noStrike" cap="none" normalizeH="0" baseline="0" dirty="0" smtClean="0">
                <a:ln>
                  <a:noFill/>
                </a:ln>
                <a:solidFill>
                  <a:schemeClr val="tx1"/>
                </a:solidFill>
                <a:effectLst/>
                <a:latin typeface="黑体" pitchFamily="49" charset="-122"/>
                <a:ea typeface="黑体" pitchFamily="49" charset="-122"/>
                <a:cs typeface="Times New Roman" pitchFamily="18" charset="0"/>
              </a:rPr>
              <a:t>RNA</a:t>
            </a:r>
            <a:r>
              <a:rPr kumimoji="0" lang="zh-CN" altLang="en-US" sz="2800" b="1" i="0" u="sng" strike="noStrike" cap="none" normalizeH="0" baseline="0" dirty="0" smtClean="0">
                <a:ln>
                  <a:noFill/>
                </a:ln>
                <a:solidFill>
                  <a:schemeClr val="tx1"/>
                </a:solidFill>
                <a:effectLst/>
                <a:latin typeface="黑体" pitchFamily="49" charset="-122"/>
                <a:ea typeface="黑体" pitchFamily="49" charset="-122"/>
                <a:cs typeface="Times New Roman" pitchFamily="18" charset="0"/>
              </a:rPr>
              <a:t>病毒；反之为</a:t>
            </a:r>
            <a:r>
              <a:rPr kumimoji="0" lang="en-US" altLang="zh-CN" sz="2800" b="1" i="0" u="sng" strike="noStrike" cap="none" normalizeH="0" baseline="0" dirty="0" smtClean="0">
                <a:ln>
                  <a:noFill/>
                </a:ln>
                <a:solidFill>
                  <a:schemeClr val="tx1"/>
                </a:solidFill>
                <a:effectLst/>
                <a:latin typeface="黑体" pitchFamily="49" charset="-122"/>
                <a:ea typeface="黑体" pitchFamily="49" charset="-122"/>
                <a:cs typeface="Times New Roman" pitchFamily="18" charset="0"/>
              </a:rPr>
              <a:t>DNA</a:t>
            </a:r>
            <a:r>
              <a:rPr kumimoji="0" lang="zh-CN" altLang="en-US" sz="2800" b="1" i="0" u="sng" strike="noStrike" cap="none" normalizeH="0" baseline="0" dirty="0" smtClean="0">
                <a:ln>
                  <a:noFill/>
                </a:ln>
                <a:solidFill>
                  <a:schemeClr val="tx1"/>
                </a:solidFill>
                <a:effectLst/>
                <a:latin typeface="黑体" pitchFamily="49" charset="-122"/>
                <a:ea typeface="黑体" pitchFamily="49" charset="-122"/>
                <a:cs typeface="Times New Roman" pitchFamily="18" charset="0"/>
              </a:rPr>
              <a:t>病毒　</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lang="zh-CN" altLang="en-US" sz="2800" b="1" dirty="0" smtClean="0">
                <a:solidFill>
                  <a:srgbClr val="FF0000"/>
                </a:solidFill>
                <a:latin typeface="黑体" pitchFamily="49" charset="-122"/>
                <a:ea typeface="黑体" pitchFamily="49" charset="-122"/>
                <a:cs typeface="Times New Roman" pitchFamily="18" charset="0"/>
              </a:rPr>
              <a:t> （必修二课本</a:t>
            </a:r>
            <a:r>
              <a:rPr lang="en-US" altLang="zh-CN" sz="2800" b="1" dirty="0" smtClean="0">
                <a:solidFill>
                  <a:srgbClr val="FF0000"/>
                </a:solidFill>
                <a:latin typeface="黑体" pitchFamily="49" charset="-122"/>
                <a:ea typeface="黑体" pitchFamily="49" charset="-122"/>
                <a:cs typeface="Times New Roman" pitchFamily="18" charset="0"/>
              </a:rPr>
              <a:t>P44</a:t>
            </a:r>
            <a:r>
              <a:rPr lang="zh-CN" altLang="en-US" sz="2800" b="1" dirty="0" smtClean="0">
                <a:solidFill>
                  <a:srgbClr val="FF0000"/>
                </a:solidFill>
                <a:latin typeface="黑体" pitchFamily="49" charset="-122"/>
                <a:ea typeface="黑体" pitchFamily="49" charset="-122"/>
                <a:cs typeface="Times New Roman" pitchFamily="18" charset="0"/>
              </a:rPr>
              <a:t>）</a:t>
            </a:r>
            <a:endPar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p:txBody>
      </p:sp>
    </p:spTree>
    <p:extLst>
      <p:ext uri="{BB962C8B-B14F-4D97-AF65-F5344CB8AC3E}">
        <p14:creationId xmlns:p14="http://schemas.microsoft.com/office/powerpoint/2010/main" xmlns="" val="13116435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Rectangle 1"/>
          <p:cNvSpPr>
            <a:spLocks noChangeArrowheads="1"/>
          </p:cNvSpPr>
          <p:nvPr/>
        </p:nvSpPr>
        <p:spPr bwMode="auto">
          <a:xfrm>
            <a:off x="0" y="55658"/>
            <a:ext cx="12192000" cy="66787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66675"/>
            <a:r>
              <a:rPr lang="en-US" altLang="zh-CN" sz="3200" b="1" dirty="0" smtClean="0">
                <a:solidFill>
                  <a:srgbClr val="FF0000"/>
                </a:solidFill>
                <a:latin typeface="Calibri" pitchFamily="34" charset="0"/>
                <a:cs typeface="Times New Roman" pitchFamily="18" charset="0"/>
              </a:rPr>
              <a:t>5</a:t>
            </a:r>
            <a:r>
              <a:rPr kumimoji="0" lang="zh-CN" altLang="en-US" sz="3200" b="1" i="0" u="none" strike="noStrike" cap="none" normalizeH="0" baseline="0" dirty="0" smtClean="0">
                <a:ln>
                  <a:noFill/>
                </a:ln>
                <a:solidFill>
                  <a:srgbClr val="FF0000"/>
                </a:solidFill>
                <a:effectLst/>
                <a:latin typeface="Calibri" pitchFamily="34" charset="0"/>
                <a:ea typeface="宋体" pitchFamily="2" charset="-122"/>
                <a:cs typeface="Times New Roman" pitchFamily="18" charset="0"/>
              </a:rPr>
              <a:t>、</a:t>
            </a:r>
            <a:r>
              <a:rPr kumimoji="0" lang="zh-CN" altLang="en-US" sz="32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rPr>
              <a:t>审题时要严谨、要仔细、划出题干中的关键词语，作答时语言描述要规范、答案要严谨。</a:t>
            </a:r>
            <a:r>
              <a:rPr kumimoji="0" lang="zh-CN" altLang="en-US"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如</a:t>
            </a:r>
            <a:r>
              <a:rPr lang="en-US" altLang="zh-CN" sz="2800" b="1" dirty="0" smtClean="0">
                <a:latin typeface="Calibri" pitchFamily="34" charset="0"/>
                <a:cs typeface="Times New Roman" pitchFamily="18" charset="0"/>
              </a:rPr>
              <a:t>:(</a:t>
            </a:r>
            <a:r>
              <a:rPr kumimoji="0" lang="en-US" altLang="zh-CN"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2018•</a:t>
            </a:r>
            <a:r>
              <a:rPr kumimoji="0" lang="zh-CN" altLang="en-US"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课标卷</a:t>
            </a:r>
            <a:r>
              <a:rPr kumimoji="0" lang="en-US" altLang="zh-CN"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Ⅰ</a:t>
            </a:r>
            <a:r>
              <a:rPr lang="en-US" altLang="zh-CN" sz="2800" b="1" dirty="0" smtClean="0">
                <a:latin typeface="Calibri" pitchFamily="34" charset="0"/>
                <a:cs typeface="Times New Roman" pitchFamily="18" charset="0"/>
              </a:rPr>
              <a:t>.</a:t>
            </a:r>
            <a:r>
              <a:rPr kumimoji="0" lang="en-US" altLang="zh-CN"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30</a:t>
            </a:r>
            <a:r>
              <a:rPr kumimoji="0" lang="zh-CN" altLang="en-US"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题</a:t>
            </a:r>
            <a:r>
              <a:rPr kumimoji="0" lang="en-US" altLang="zh-CN"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a:t>
            </a:r>
            <a:r>
              <a:rPr kumimoji="0" lang="zh-CN" altLang="en-US"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甲、乙两种植物</a:t>
            </a:r>
            <a:r>
              <a:rPr kumimoji="0" lang="zh-CN" altLang="en-US" sz="2800" b="1" i="0" u="none" strike="noStrike" cap="none" normalizeH="0" baseline="0" dirty="0" smtClean="0">
                <a:ln>
                  <a:noFill/>
                </a:ln>
                <a:solidFill>
                  <a:srgbClr val="FF0000"/>
                </a:solidFill>
                <a:effectLst/>
                <a:latin typeface="Calibri" pitchFamily="34" charset="0"/>
                <a:ea typeface="宋体" pitchFamily="2" charset="-122"/>
                <a:cs typeface="Times New Roman" pitchFamily="18" charset="0"/>
              </a:rPr>
              <a:t>净光合速率随光照强度</a:t>
            </a:r>
            <a:r>
              <a:rPr kumimoji="0" lang="zh-CN" altLang="en-US"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的变化趋势如图所示，回答下列问题：（</a:t>
            </a:r>
            <a:r>
              <a:rPr kumimoji="0" lang="en-US" altLang="zh-CN"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2</a:t>
            </a:r>
            <a:r>
              <a:rPr kumimoji="0" lang="zh-CN" altLang="en-US"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）甲、乙两种植物单独种植时，如果种植密度过大，那么</a:t>
            </a:r>
            <a:r>
              <a:rPr kumimoji="0" lang="zh-CN" altLang="en-US" sz="28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净光合速率下降</a:t>
            </a:r>
            <a:r>
              <a:rPr kumimoji="0" lang="zh-CN" altLang="en-US"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幅度较大的植物是</a:t>
            </a:r>
            <a:r>
              <a:rPr kumimoji="0" lang="zh-CN" altLang="en-US" sz="2800" b="1" i="0" u="sng" strike="noStrike" cap="none" normalizeH="0" baseline="0" dirty="0" smtClean="0">
                <a:ln>
                  <a:noFill/>
                </a:ln>
                <a:solidFill>
                  <a:schemeClr val="tx1"/>
                </a:solidFill>
                <a:effectLst/>
                <a:latin typeface="Calibri" pitchFamily="34" charset="0"/>
                <a:ea typeface="宋体" pitchFamily="2" charset="-122"/>
                <a:cs typeface="Times New Roman" pitchFamily="18" charset="0"/>
              </a:rPr>
              <a:t>　甲　</a:t>
            </a:r>
            <a:r>
              <a:rPr kumimoji="0" lang="zh-CN" altLang="en-US"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。判断的依据是</a:t>
            </a:r>
            <a:r>
              <a:rPr kumimoji="0" lang="zh-CN" altLang="en-US" sz="2800" b="1" i="0" u="sng" strike="noStrike" cap="none" normalizeH="0" baseline="0" dirty="0" smtClean="0">
                <a:ln>
                  <a:noFill/>
                </a:ln>
                <a:solidFill>
                  <a:schemeClr val="tx1"/>
                </a:solidFill>
                <a:effectLst/>
                <a:latin typeface="Calibri" pitchFamily="34" charset="0"/>
                <a:ea typeface="宋体" pitchFamily="2" charset="-122"/>
                <a:cs typeface="Times New Roman" pitchFamily="18" charset="0"/>
              </a:rPr>
              <a:t>　在</a:t>
            </a:r>
            <a:r>
              <a:rPr kumimoji="0" lang="zh-CN" altLang="en-US" sz="2800" b="1" i="0" u="sng"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低光照强度下</a:t>
            </a:r>
            <a:r>
              <a:rPr kumimoji="0" lang="zh-CN" altLang="en-US" sz="2800" b="1" i="0" u="sng" strike="noStrike" cap="none" normalizeH="0" baseline="0" dirty="0" smtClean="0">
                <a:ln>
                  <a:noFill/>
                </a:ln>
                <a:solidFill>
                  <a:schemeClr val="tx1"/>
                </a:solidFill>
                <a:effectLst/>
                <a:latin typeface="Calibri" pitchFamily="34" charset="0"/>
                <a:ea typeface="宋体" pitchFamily="2" charset="-122"/>
                <a:cs typeface="Times New Roman" pitchFamily="18" charset="0"/>
              </a:rPr>
              <a:t>甲植物的净光合速率下降幅度大于乙，植物</a:t>
            </a:r>
            <a:r>
              <a:rPr lang="zh-CN" altLang="zh-CN" sz="2800" b="1" u="sng" dirty="0" smtClean="0"/>
              <a:t>种植密度过大，植株接受的光照强度减弱，导致甲植物净光合速率下降幅度比乙大。</a:t>
            </a:r>
            <a:r>
              <a:rPr kumimoji="0" lang="zh-CN" altLang="en-US" sz="2800" b="1" i="0" u="sng" strike="noStrike" cap="none" normalizeH="0" baseline="0" dirty="0" smtClean="0">
                <a:ln>
                  <a:noFill/>
                </a:ln>
                <a:solidFill>
                  <a:schemeClr val="tx1"/>
                </a:solidFill>
                <a:effectLst/>
                <a:latin typeface="Calibri" pitchFamily="34" charset="0"/>
                <a:ea typeface="宋体" pitchFamily="2" charset="-122"/>
                <a:cs typeface="Times New Roman" pitchFamily="18" charset="0"/>
              </a:rPr>
              <a:t>　</a:t>
            </a:r>
            <a:r>
              <a:rPr kumimoji="0" lang="zh-CN" altLang="en-US"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a:t>
            </a:r>
            <a:endParaRPr kumimoji="0" lang="zh-CN" altLang="en-US" sz="28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66675" algn="l" defTabSz="914400" rtl="0" eaLnBrk="0" fontAlgn="base" latinLnBrk="0" hangingPunct="0">
              <a:lnSpc>
                <a:spcPct val="100000"/>
              </a:lnSpc>
              <a:spcBef>
                <a:spcPct val="0"/>
              </a:spcBef>
              <a:spcAft>
                <a:spcPct val="0"/>
              </a:spcAft>
              <a:buClrTx/>
              <a:buSzTx/>
              <a:buFontTx/>
              <a:buNone/>
              <a:tabLst/>
            </a:pPr>
            <a:r>
              <a:rPr kumimoji="0" lang="zh-CN" altLang="en-US"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a:t>
            </a:r>
            <a:r>
              <a:rPr kumimoji="0" lang="en-US" altLang="zh-CN"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2018•</a:t>
            </a:r>
            <a:r>
              <a:rPr kumimoji="0" lang="zh-CN" altLang="en-US"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课标卷</a:t>
            </a:r>
            <a:r>
              <a:rPr kumimoji="0" lang="en-US" altLang="zh-CN"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Ⅰ</a:t>
            </a:r>
            <a:r>
              <a:rPr lang="en-US" altLang="zh-CN" sz="2800" b="1" dirty="0" smtClean="0">
                <a:latin typeface="Calibri" pitchFamily="34" charset="0"/>
                <a:cs typeface="Times New Roman" pitchFamily="18" charset="0"/>
              </a:rPr>
              <a:t>.</a:t>
            </a:r>
            <a:r>
              <a:rPr kumimoji="0" lang="en-US" altLang="zh-CN"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31</a:t>
            </a:r>
            <a:r>
              <a:rPr kumimoji="0" lang="zh-CN" altLang="en-US"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题）为探究不同因素对尿量的影响，某同学用麻醉后的实验兔进行不同的实验，实验内容如下：</a:t>
            </a:r>
            <a:r>
              <a:rPr kumimoji="0" lang="en-US" altLang="zh-CN"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a</a:t>
            </a:r>
            <a:r>
              <a:rPr kumimoji="0" lang="zh-CN" altLang="en-US"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．记录实验兔的尿量（单位：滴</a:t>
            </a:r>
            <a:r>
              <a:rPr kumimoji="0" lang="en-US" altLang="zh-CN"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a:t>
            </a:r>
            <a:r>
              <a:rPr kumimoji="0" lang="zh-CN" altLang="en-US"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分钟）。</a:t>
            </a:r>
            <a:r>
              <a:rPr kumimoji="0" lang="en-US" altLang="zh-CN"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b</a:t>
            </a:r>
            <a:r>
              <a:rPr kumimoji="0" lang="zh-CN" altLang="en-US"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．耳缘</a:t>
            </a:r>
            <a:r>
              <a:rPr kumimoji="0" lang="zh-CN" altLang="en-US" sz="28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静脉注射垂体提取液</a:t>
            </a:r>
            <a:r>
              <a:rPr kumimoji="0" lang="en-US" altLang="zh-CN"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0.5mL</a:t>
            </a:r>
            <a:r>
              <a:rPr kumimoji="0" lang="zh-CN" altLang="en-US"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，记录尿量。</a:t>
            </a:r>
            <a:endParaRPr kumimoji="0" lang="zh-CN" altLang="en-US" sz="28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66675" algn="l" defTabSz="914400" rtl="0" eaLnBrk="0" fontAlgn="base" latinLnBrk="0" hangingPunct="0">
              <a:lnSpc>
                <a:spcPct val="100000"/>
              </a:lnSpc>
              <a:spcBef>
                <a:spcPct val="0"/>
              </a:spcBef>
              <a:spcAft>
                <a:spcPct val="0"/>
              </a:spcAft>
              <a:buClrTx/>
              <a:buSzTx/>
              <a:buFontTx/>
              <a:buNone/>
              <a:tabLst/>
            </a:pPr>
            <a:r>
              <a:rPr kumimoji="0" lang="en-US" altLang="zh-CN"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c</a:t>
            </a:r>
            <a:r>
              <a:rPr kumimoji="0" lang="zh-CN" altLang="en-US"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．待尿量恢复后，耳缘</a:t>
            </a:r>
            <a:r>
              <a:rPr kumimoji="0" lang="zh-CN" altLang="en-US" sz="28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静脉注射</a:t>
            </a:r>
            <a:r>
              <a:rPr kumimoji="0" lang="en-US" altLang="zh-CN" sz="28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20%</a:t>
            </a:r>
            <a:r>
              <a:rPr kumimoji="0" lang="zh-CN" altLang="en-US" sz="28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葡萄糖溶液</a:t>
            </a:r>
            <a:r>
              <a:rPr kumimoji="0" lang="en-US" altLang="zh-CN"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15mL</a:t>
            </a:r>
            <a:r>
              <a:rPr kumimoji="0" lang="zh-CN" altLang="en-US"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，记录尿量。取尿液做尿糖定性实验。</a:t>
            </a:r>
            <a:r>
              <a:rPr lang="en-US" altLang="zh-CN" sz="2800" b="1" dirty="0" smtClean="0">
                <a:cs typeface="Times New Roman" pitchFamily="18" charset="0"/>
              </a:rPr>
              <a:t>,</a:t>
            </a:r>
            <a:r>
              <a:rPr kumimoji="0" lang="zh-CN" altLang="en-US"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回答下列问题：</a:t>
            </a:r>
            <a:r>
              <a:rPr kumimoji="0" lang="en-US" altLang="zh-CN"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(1)</a:t>
            </a:r>
            <a:r>
              <a:rPr kumimoji="0" lang="zh-CN" altLang="en-US"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该同学发现，与</a:t>
            </a:r>
            <a:r>
              <a:rPr kumimoji="0" lang="en-US" altLang="zh-CN"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a</a:t>
            </a:r>
            <a:r>
              <a:rPr kumimoji="0" lang="zh-CN" altLang="en-US"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相比，</a:t>
            </a:r>
            <a:r>
              <a:rPr kumimoji="0" lang="en-US" altLang="zh-CN"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b</a:t>
            </a:r>
            <a:r>
              <a:rPr kumimoji="0" lang="zh-CN" altLang="en-US"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处理后实验兔的尿量减少，其主要原因是</a:t>
            </a:r>
            <a:r>
              <a:rPr kumimoji="0" lang="en-US" altLang="zh-CN"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a:t>
            </a:r>
            <a:r>
              <a:rPr kumimoji="0" lang="zh-CN" altLang="en-US" sz="2800" b="1" i="0" u="sng" strike="noStrike" cap="none" normalizeH="0" baseline="0" dirty="0" smtClean="0">
                <a:ln>
                  <a:noFill/>
                </a:ln>
                <a:solidFill>
                  <a:schemeClr val="tx1"/>
                </a:solidFill>
                <a:effectLst/>
                <a:latin typeface="Calibri" pitchFamily="34" charset="0"/>
                <a:ea typeface="宋体" pitchFamily="2" charset="-122"/>
                <a:cs typeface="Times New Roman" pitchFamily="18" charset="0"/>
              </a:rPr>
              <a:t>垂体提取液中含有</a:t>
            </a:r>
            <a:r>
              <a:rPr kumimoji="0" lang="zh-CN" altLang="en-US" sz="2800" b="1" i="0" u="sng"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抗利尿激素，促进</a:t>
            </a:r>
            <a:r>
              <a:rPr kumimoji="0" lang="zh-CN" altLang="en-US" sz="2800" b="1" i="0" u="sng" strike="noStrike" cap="none" normalizeH="0" baseline="0" dirty="0" smtClean="0">
                <a:ln>
                  <a:noFill/>
                </a:ln>
                <a:solidFill>
                  <a:schemeClr val="tx1"/>
                </a:solidFill>
                <a:effectLst/>
                <a:latin typeface="Calibri" pitchFamily="34" charset="0"/>
                <a:ea typeface="宋体" pitchFamily="2" charset="-122"/>
                <a:cs typeface="Times New Roman" pitchFamily="18" charset="0"/>
              </a:rPr>
              <a:t>肾小管和集合管对水的</a:t>
            </a:r>
            <a:r>
              <a:rPr kumimoji="0" lang="zh-CN" altLang="en-US" sz="2800" b="1" i="0" u="sng"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重吸收</a:t>
            </a:r>
            <a:r>
              <a:rPr kumimoji="0" lang="zh-CN" altLang="en-US" sz="2800" b="1" i="0" u="sng" strike="noStrike" cap="none" normalizeH="0" baseline="0" dirty="0" smtClean="0">
                <a:ln>
                  <a:noFill/>
                </a:ln>
                <a:solidFill>
                  <a:schemeClr val="tx1"/>
                </a:solidFill>
                <a:effectLst/>
                <a:latin typeface="Calibri" pitchFamily="34" charset="0"/>
                <a:ea typeface="宋体" pitchFamily="2" charset="-122"/>
                <a:cs typeface="Times New Roman" pitchFamily="18" charset="0"/>
              </a:rPr>
              <a:t>，导致尿量减少。</a:t>
            </a:r>
            <a:r>
              <a:rPr kumimoji="0" lang="zh-CN" altLang="en-US"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a:t>
            </a:r>
            <a:r>
              <a:rPr kumimoji="0" lang="en-US" altLang="zh-CN"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2</a:t>
            </a:r>
            <a:r>
              <a:rPr kumimoji="0" lang="zh-CN" altLang="en-US"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a:t>
            </a:r>
            <a:r>
              <a:rPr kumimoji="0" lang="en-US" altLang="zh-CN"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c</a:t>
            </a:r>
            <a:r>
              <a:rPr kumimoji="0" lang="zh-CN" altLang="en-US"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处理后，</a:t>
            </a:r>
            <a:r>
              <a:rPr kumimoji="0" lang="zh-CN" altLang="en-US" sz="28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肾小管腔内液体的渗透压</a:t>
            </a:r>
            <a:r>
              <a:rPr kumimoji="0" lang="zh-CN" altLang="en-US"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会升高，实验兔的尿量会</a:t>
            </a:r>
            <a:r>
              <a:rPr kumimoji="0" lang="zh-CN" altLang="en-US" sz="2800" b="1" i="0" u="sng" strike="noStrike" cap="none" normalizeH="0" baseline="0" dirty="0" smtClean="0">
                <a:ln>
                  <a:noFill/>
                </a:ln>
                <a:solidFill>
                  <a:schemeClr val="tx1"/>
                </a:solidFill>
                <a:effectLst/>
                <a:latin typeface="Calibri" pitchFamily="34" charset="0"/>
                <a:ea typeface="宋体" pitchFamily="2" charset="-122"/>
                <a:cs typeface="Times New Roman" pitchFamily="18" charset="0"/>
              </a:rPr>
              <a:t>增多　</a:t>
            </a:r>
            <a:r>
              <a:rPr kumimoji="0" lang="zh-CN" altLang="en-US" sz="2800" b="1" i="0" u="none" strike="noStrike" cap="none" normalizeH="0" baseline="0" dirty="0" smtClean="0">
                <a:ln>
                  <a:noFill/>
                </a:ln>
                <a:solidFill>
                  <a:schemeClr val="tx1"/>
                </a:solidFill>
                <a:effectLst/>
                <a:latin typeface="Calibri" pitchFamily="34" charset="0"/>
                <a:ea typeface="宋体" pitchFamily="2" charset="-122"/>
                <a:cs typeface="Times New Roman" pitchFamily="18" charset="0"/>
              </a:rPr>
              <a:t>。</a:t>
            </a:r>
            <a:endParaRPr kumimoji="0" lang="zh-CN" altLang="en-US" sz="2800" b="1"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Tree>
    <p:extLst>
      <p:ext uri="{BB962C8B-B14F-4D97-AF65-F5344CB8AC3E}">
        <p14:creationId xmlns:p14="http://schemas.microsoft.com/office/powerpoint/2010/main" xmlns="" val="13116435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Box 3"/>
          <p:cNvSpPr txBox="1">
            <a:spLocks noChangeArrowheads="1"/>
          </p:cNvSpPr>
          <p:nvPr/>
        </p:nvSpPr>
        <p:spPr bwMode="auto">
          <a:xfrm>
            <a:off x="191344" y="363915"/>
            <a:ext cx="11737304" cy="5509200"/>
          </a:xfrm>
          <a:prstGeom prst="rect">
            <a:avLst/>
          </a:prstGeom>
          <a:noFill/>
          <a:ln w="9525">
            <a:noFill/>
            <a:miter lim="800000"/>
          </a:ln>
        </p:spPr>
        <p:txBody>
          <a:bodyPr wrap="square">
            <a:spAutoFit/>
          </a:bodyPr>
          <a:lstStyle/>
          <a:p>
            <a:r>
              <a:rPr lang="zh-CN" altLang="en-US" sz="3200" b="1" dirty="0" smtClean="0">
                <a:latin typeface="黑体" pitchFamily="49" charset="-122"/>
                <a:ea typeface="黑体" pitchFamily="49" charset="-122"/>
              </a:rPr>
              <a:t>（</a:t>
            </a:r>
            <a:r>
              <a:rPr lang="en-US" altLang="zh-CN" sz="3200" b="1" dirty="0" smtClean="0">
                <a:latin typeface="黑体" pitchFamily="49" charset="-122"/>
                <a:ea typeface="黑体" pitchFamily="49" charset="-122"/>
              </a:rPr>
              <a:t> </a:t>
            </a:r>
            <a:r>
              <a:rPr lang="en-US" altLang="zh-CN" sz="3200" b="1" dirty="0" smtClean="0">
                <a:latin typeface="黑体" pitchFamily="49" charset="-122"/>
                <a:ea typeface="黑体" pitchFamily="49" charset="-122"/>
                <a:cs typeface="Times New Roman" pitchFamily="18" charset="0"/>
              </a:rPr>
              <a:t>2016•</a:t>
            </a:r>
            <a:r>
              <a:rPr lang="zh-CN" altLang="en-US" sz="3200" b="1" dirty="0" smtClean="0">
                <a:latin typeface="黑体" pitchFamily="49" charset="-122"/>
                <a:ea typeface="黑体" pitchFamily="49" charset="-122"/>
                <a:cs typeface="Times New Roman" pitchFamily="18" charset="0"/>
              </a:rPr>
              <a:t>课标卷</a:t>
            </a:r>
            <a:r>
              <a:rPr lang="en-US" altLang="zh-CN" sz="3200" b="1" dirty="0" smtClean="0">
                <a:latin typeface="黑体" pitchFamily="49" charset="-122"/>
                <a:ea typeface="黑体" pitchFamily="49" charset="-122"/>
                <a:cs typeface="Times New Roman" pitchFamily="18" charset="0"/>
              </a:rPr>
              <a:t>Ⅰ</a:t>
            </a:r>
            <a:r>
              <a:rPr lang="zh-CN" altLang="en-US" sz="3200" b="1" dirty="0" smtClean="0">
                <a:latin typeface="黑体" pitchFamily="49" charset="-122"/>
                <a:ea typeface="黑体" pitchFamily="49" charset="-122"/>
                <a:cs typeface="Times New Roman" pitchFamily="18" charset="0"/>
              </a:rPr>
              <a:t>，</a:t>
            </a:r>
            <a:r>
              <a:rPr lang="en-US" altLang="zh-CN" sz="3200" b="1" dirty="0" smtClean="0">
                <a:latin typeface="黑体" pitchFamily="49" charset="-122"/>
                <a:ea typeface="黑体" pitchFamily="49" charset="-122"/>
                <a:cs typeface="Times New Roman" pitchFamily="18" charset="0"/>
              </a:rPr>
              <a:t>29</a:t>
            </a:r>
            <a:r>
              <a:rPr lang="zh-CN" altLang="en-US" sz="3200" b="1" dirty="0" smtClean="0">
                <a:latin typeface="黑体" pitchFamily="49" charset="-122"/>
                <a:ea typeface="黑体" pitchFamily="49" charset="-122"/>
                <a:cs typeface="Times New Roman" pitchFamily="18" charset="0"/>
              </a:rPr>
              <a:t>题</a:t>
            </a:r>
            <a:r>
              <a:rPr lang="zh-CN" altLang="en-US" sz="3200" b="1" dirty="0" smtClean="0">
                <a:latin typeface="黑体" pitchFamily="49" charset="-122"/>
                <a:ea typeface="黑体" pitchFamily="49" charset="-122"/>
              </a:rPr>
              <a:t>）</a:t>
            </a:r>
            <a:r>
              <a:rPr lang="zh-CN" altLang="zh-CN" sz="3200" b="1" dirty="0" smtClean="0">
                <a:latin typeface="黑体" pitchFamily="49" charset="-122"/>
                <a:ea typeface="黑体" pitchFamily="49" charset="-122"/>
              </a:rPr>
              <a:t>（</a:t>
            </a:r>
            <a:r>
              <a:rPr lang="en-US" altLang="zh-CN" sz="3200" b="1" dirty="0">
                <a:latin typeface="黑体" pitchFamily="49" charset="-122"/>
                <a:ea typeface="黑体" pitchFamily="49" charset="-122"/>
              </a:rPr>
              <a:t>10</a:t>
            </a:r>
            <a:r>
              <a:rPr lang="zh-CN" altLang="zh-CN" sz="3200" b="1" dirty="0">
                <a:latin typeface="黑体" pitchFamily="49" charset="-122"/>
                <a:ea typeface="黑体" pitchFamily="49" charset="-122"/>
              </a:rPr>
              <a:t>分）在有关</a:t>
            </a:r>
            <a:r>
              <a:rPr lang="en-US" altLang="zh-CN" sz="3200" b="1" dirty="0">
                <a:latin typeface="黑体" pitchFamily="49" charset="-122"/>
                <a:ea typeface="黑体" pitchFamily="49" charset="-122"/>
              </a:rPr>
              <a:t>DNA</a:t>
            </a:r>
            <a:r>
              <a:rPr lang="zh-CN" altLang="zh-CN" sz="3200" b="1" dirty="0">
                <a:latin typeface="黑体" pitchFamily="49" charset="-122"/>
                <a:ea typeface="黑体" pitchFamily="49" charset="-122"/>
              </a:rPr>
              <a:t>分子的研究中，常用</a:t>
            </a:r>
            <a:r>
              <a:rPr lang="en-US" altLang="zh-CN" sz="3200" b="1" baseline="30000" dirty="0">
                <a:latin typeface="黑体" pitchFamily="49" charset="-122"/>
                <a:ea typeface="黑体" pitchFamily="49" charset="-122"/>
              </a:rPr>
              <a:t>32</a:t>
            </a:r>
            <a:r>
              <a:rPr lang="en-US" altLang="zh-CN" sz="3200" b="1" dirty="0">
                <a:latin typeface="黑体" pitchFamily="49" charset="-122"/>
                <a:ea typeface="黑体" pitchFamily="49" charset="-122"/>
              </a:rPr>
              <a:t>P</a:t>
            </a:r>
            <a:r>
              <a:rPr lang="zh-CN" altLang="zh-CN" sz="3200" b="1" dirty="0">
                <a:latin typeface="黑体" pitchFamily="49" charset="-122"/>
                <a:ea typeface="黑体" pitchFamily="49" charset="-122"/>
              </a:rPr>
              <a:t>来标记</a:t>
            </a:r>
            <a:r>
              <a:rPr lang="en-US" altLang="zh-CN" sz="3200" b="1" dirty="0">
                <a:latin typeface="黑体" pitchFamily="49" charset="-122"/>
                <a:ea typeface="黑体" pitchFamily="49" charset="-122"/>
              </a:rPr>
              <a:t>DNA</a:t>
            </a:r>
            <a:r>
              <a:rPr lang="zh-CN" altLang="zh-CN" sz="3200" b="1" dirty="0">
                <a:latin typeface="黑体" pitchFamily="49" charset="-122"/>
                <a:ea typeface="黑体" pitchFamily="49" charset="-122"/>
              </a:rPr>
              <a:t>分子。用</a:t>
            </a:r>
            <a:r>
              <a:rPr lang="en-US" altLang="zh-CN" sz="3200" b="1" dirty="0">
                <a:latin typeface="黑体" pitchFamily="49" charset="-122"/>
                <a:ea typeface="黑体" pitchFamily="49" charset="-122"/>
              </a:rPr>
              <a:t>α</a:t>
            </a:r>
            <a:r>
              <a:rPr lang="zh-CN" altLang="zh-CN" sz="3200" b="1" dirty="0">
                <a:latin typeface="黑体" pitchFamily="49" charset="-122"/>
                <a:ea typeface="黑体" pitchFamily="49" charset="-122"/>
              </a:rPr>
              <a:t>、</a:t>
            </a:r>
            <a:r>
              <a:rPr lang="en-US" altLang="zh-CN" sz="3200" b="1" dirty="0">
                <a:latin typeface="黑体" pitchFamily="49" charset="-122"/>
                <a:ea typeface="黑体" pitchFamily="49" charset="-122"/>
              </a:rPr>
              <a:t>β</a:t>
            </a:r>
            <a:r>
              <a:rPr lang="zh-CN" altLang="zh-CN" sz="3200" b="1" dirty="0">
                <a:latin typeface="黑体" pitchFamily="49" charset="-122"/>
                <a:ea typeface="黑体" pitchFamily="49" charset="-122"/>
              </a:rPr>
              <a:t>和</a:t>
            </a:r>
            <a:r>
              <a:rPr lang="en-US" altLang="zh-CN" sz="3200" b="1" dirty="0">
                <a:latin typeface="黑体" pitchFamily="49" charset="-122"/>
                <a:ea typeface="黑体" pitchFamily="49" charset="-122"/>
              </a:rPr>
              <a:t>γ</a:t>
            </a:r>
            <a:r>
              <a:rPr lang="zh-CN" altLang="zh-CN" sz="3200" b="1" dirty="0">
                <a:latin typeface="黑体" pitchFamily="49" charset="-122"/>
                <a:ea typeface="黑体" pitchFamily="49" charset="-122"/>
              </a:rPr>
              <a:t>表示</a:t>
            </a:r>
            <a:r>
              <a:rPr lang="en-US" altLang="zh-CN" sz="3200" b="1" dirty="0">
                <a:latin typeface="黑体" pitchFamily="49" charset="-122"/>
                <a:ea typeface="黑体" pitchFamily="49" charset="-122"/>
              </a:rPr>
              <a:t>ATP</a:t>
            </a:r>
            <a:r>
              <a:rPr lang="zh-CN" altLang="zh-CN" sz="3200" b="1" dirty="0">
                <a:latin typeface="黑体" pitchFamily="49" charset="-122"/>
                <a:ea typeface="黑体" pitchFamily="49" charset="-122"/>
              </a:rPr>
              <a:t>或</a:t>
            </a:r>
            <a:r>
              <a:rPr lang="en-US" altLang="zh-CN" sz="3200" b="1" dirty="0" err="1">
                <a:latin typeface="黑体" pitchFamily="49" charset="-122"/>
                <a:ea typeface="黑体" pitchFamily="49" charset="-122"/>
              </a:rPr>
              <a:t>dATP</a:t>
            </a:r>
            <a:r>
              <a:rPr lang="zh-CN" altLang="zh-CN" sz="3200" b="1" dirty="0">
                <a:latin typeface="黑体" pitchFamily="49" charset="-122"/>
                <a:ea typeface="黑体" pitchFamily="49" charset="-122"/>
              </a:rPr>
              <a:t>（</a:t>
            </a:r>
            <a:r>
              <a:rPr lang="en-US" altLang="zh-CN" sz="3200" b="1" dirty="0">
                <a:latin typeface="黑体" pitchFamily="49" charset="-122"/>
                <a:ea typeface="黑体" pitchFamily="49" charset="-122"/>
              </a:rPr>
              <a:t>d</a:t>
            </a:r>
            <a:r>
              <a:rPr lang="zh-CN" altLang="zh-CN" sz="3200" b="1" dirty="0">
                <a:latin typeface="黑体" pitchFamily="49" charset="-122"/>
                <a:ea typeface="黑体" pitchFamily="49" charset="-122"/>
              </a:rPr>
              <a:t>表示脱氧）上三个磷酸基团所处的位置（</a:t>
            </a:r>
            <a:r>
              <a:rPr lang="en-US" altLang="zh-CN" sz="3200" b="1" dirty="0">
                <a:latin typeface="黑体" pitchFamily="49" charset="-122"/>
                <a:ea typeface="黑体" pitchFamily="49" charset="-122"/>
              </a:rPr>
              <a:t>A</a:t>
            </a:r>
            <a:r>
              <a:rPr lang="zh-CN" altLang="zh-CN" sz="3200" b="1" dirty="0">
                <a:latin typeface="黑体" pitchFamily="49" charset="-122"/>
                <a:ea typeface="黑体" pitchFamily="49" charset="-122"/>
              </a:rPr>
              <a:t>－</a:t>
            </a:r>
            <a:r>
              <a:rPr lang="en-US" altLang="zh-CN" sz="3200" b="1" dirty="0" err="1">
                <a:latin typeface="黑体" pitchFamily="49" charset="-122"/>
                <a:ea typeface="黑体" pitchFamily="49" charset="-122"/>
              </a:rPr>
              <a:t>P</a:t>
            </a:r>
            <a:r>
              <a:rPr lang="en-US" altLang="zh-CN" sz="3200" b="1" baseline="-25000" dirty="0" err="1">
                <a:latin typeface="黑体" pitchFamily="49" charset="-122"/>
                <a:ea typeface="黑体" pitchFamily="49" charset="-122"/>
              </a:rPr>
              <a:t>α</a:t>
            </a:r>
            <a:r>
              <a:rPr lang="zh-CN" altLang="zh-CN" sz="3200" b="1" dirty="0">
                <a:latin typeface="黑体" pitchFamily="49" charset="-122"/>
                <a:ea typeface="黑体" pitchFamily="49" charset="-122"/>
              </a:rPr>
              <a:t>～</a:t>
            </a:r>
            <a:r>
              <a:rPr lang="en-US" altLang="zh-CN" sz="3200" b="1" dirty="0" err="1">
                <a:latin typeface="黑体" pitchFamily="49" charset="-122"/>
                <a:ea typeface="黑体" pitchFamily="49" charset="-122"/>
              </a:rPr>
              <a:t>P</a:t>
            </a:r>
            <a:r>
              <a:rPr lang="en-US" altLang="zh-CN" sz="3200" b="1" baseline="-25000" dirty="0" err="1">
                <a:latin typeface="黑体" pitchFamily="49" charset="-122"/>
                <a:ea typeface="黑体" pitchFamily="49" charset="-122"/>
              </a:rPr>
              <a:t>β</a:t>
            </a:r>
            <a:r>
              <a:rPr lang="zh-CN" altLang="zh-CN" sz="3200" b="1" dirty="0">
                <a:latin typeface="黑体" pitchFamily="49" charset="-122"/>
                <a:ea typeface="黑体" pitchFamily="49" charset="-122"/>
              </a:rPr>
              <a:t>～</a:t>
            </a:r>
            <a:r>
              <a:rPr lang="en-US" altLang="zh-CN" sz="3200" b="1" dirty="0" err="1">
                <a:latin typeface="黑体" pitchFamily="49" charset="-122"/>
                <a:ea typeface="黑体" pitchFamily="49" charset="-122"/>
              </a:rPr>
              <a:t>P</a:t>
            </a:r>
            <a:r>
              <a:rPr lang="en-US" altLang="zh-CN" sz="3200" b="1" baseline="-25000" dirty="0" err="1">
                <a:latin typeface="黑体" pitchFamily="49" charset="-122"/>
                <a:ea typeface="黑体" pitchFamily="49" charset="-122"/>
              </a:rPr>
              <a:t>γ</a:t>
            </a:r>
            <a:r>
              <a:rPr lang="zh-CN" altLang="zh-CN" sz="3200" b="1" dirty="0">
                <a:latin typeface="黑体" pitchFamily="49" charset="-122"/>
                <a:ea typeface="黑体" pitchFamily="49" charset="-122"/>
              </a:rPr>
              <a:t>或</a:t>
            </a:r>
            <a:r>
              <a:rPr lang="en-US" altLang="zh-CN" sz="3200" b="1" dirty="0" err="1">
                <a:latin typeface="黑体" pitchFamily="49" charset="-122"/>
                <a:ea typeface="黑体" pitchFamily="49" charset="-122"/>
              </a:rPr>
              <a:t>dA</a:t>
            </a:r>
            <a:r>
              <a:rPr lang="zh-CN" altLang="zh-CN" sz="3200" b="1" dirty="0">
                <a:latin typeface="黑体" pitchFamily="49" charset="-122"/>
                <a:ea typeface="黑体" pitchFamily="49" charset="-122"/>
              </a:rPr>
              <a:t>－</a:t>
            </a:r>
            <a:r>
              <a:rPr lang="en-US" altLang="zh-CN" sz="3200" b="1" dirty="0" err="1">
                <a:latin typeface="黑体" pitchFamily="49" charset="-122"/>
                <a:ea typeface="黑体" pitchFamily="49" charset="-122"/>
              </a:rPr>
              <a:t>P</a:t>
            </a:r>
            <a:r>
              <a:rPr lang="en-US" altLang="zh-CN" sz="3200" b="1" baseline="-25000" dirty="0" err="1">
                <a:latin typeface="黑体" pitchFamily="49" charset="-122"/>
                <a:ea typeface="黑体" pitchFamily="49" charset="-122"/>
              </a:rPr>
              <a:t>α</a:t>
            </a:r>
            <a:r>
              <a:rPr lang="zh-CN" altLang="zh-CN" sz="3200" b="1" dirty="0">
                <a:latin typeface="黑体" pitchFamily="49" charset="-122"/>
                <a:ea typeface="黑体" pitchFamily="49" charset="-122"/>
              </a:rPr>
              <a:t>～</a:t>
            </a:r>
            <a:r>
              <a:rPr lang="en-US" altLang="zh-CN" sz="3200" b="1" dirty="0" err="1">
                <a:latin typeface="黑体" pitchFamily="49" charset="-122"/>
                <a:ea typeface="黑体" pitchFamily="49" charset="-122"/>
              </a:rPr>
              <a:t>P</a:t>
            </a:r>
            <a:r>
              <a:rPr lang="en-US" altLang="zh-CN" sz="3200" b="1" baseline="-25000" dirty="0" err="1">
                <a:latin typeface="黑体" pitchFamily="49" charset="-122"/>
                <a:ea typeface="黑体" pitchFamily="49" charset="-122"/>
              </a:rPr>
              <a:t>β</a:t>
            </a:r>
            <a:r>
              <a:rPr lang="zh-CN" altLang="zh-CN" sz="3200" b="1" dirty="0">
                <a:latin typeface="黑体" pitchFamily="49" charset="-122"/>
                <a:ea typeface="黑体" pitchFamily="49" charset="-122"/>
              </a:rPr>
              <a:t>～</a:t>
            </a:r>
            <a:r>
              <a:rPr lang="en-US" altLang="zh-CN" sz="3200" b="1" dirty="0" err="1">
                <a:latin typeface="黑体" pitchFamily="49" charset="-122"/>
                <a:ea typeface="黑体" pitchFamily="49" charset="-122"/>
              </a:rPr>
              <a:t>P</a:t>
            </a:r>
            <a:r>
              <a:rPr lang="en-US" altLang="zh-CN" sz="3200" b="1" baseline="-25000" dirty="0" err="1">
                <a:latin typeface="黑体" pitchFamily="49" charset="-122"/>
                <a:ea typeface="黑体" pitchFamily="49" charset="-122"/>
              </a:rPr>
              <a:t>γ</a:t>
            </a:r>
            <a:r>
              <a:rPr lang="zh-CN" altLang="zh-CN" sz="3200" b="1" dirty="0">
                <a:latin typeface="黑体" pitchFamily="49" charset="-122"/>
                <a:ea typeface="黑体" pitchFamily="49" charset="-122"/>
              </a:rPr>
              <a:t>）。回答下列问题：</a:t>
            </a:r>
          </a:p>
          <a:p>
            <a:r>
              <a:rPr lang="en-US" altLang="zh-CN" sz="3200" b="1" dirty="0">
                <a:latin typeface="黑体" pitchFamily="49" charset="-122"/>
                <a:ea typeface="黑体" pitchFamily="49" charset="-122"/>
              </a:rPr>
              <a:t> </a:t>
            </a:r>
            <a:r>
              <a:rPr lang="zh-CN" altLang="zh-CN" sz="3200" b="1" dirty="0">
                <a:latin typeface="黑体" pitchFamily="49" charset="-122"/>
                <a:ea typeface="黑体" pitchFamily="49" charset="-122"/>
              </a:rPr>
              <a:t>（</a:t>
            </a:r>
            <a:r>
              <a:rPr lang="en-US" altLang="zh-CN" sz="3200" b="1" dirty="0">
                <a:latin typeface="黑体" pitchFamily="49" charset="-122"/>
                <a:ea typeface="黑体" pitchFamily="49" charset="-122"/>
              </a:rPr>
              <a:t>3</a:t>
            </a:r>
            <a:r>
              <a:rPr lang="zh-CN" altLang="zh-CN" sz="3200" b="1" dirty="0">
                <a:latin typeface="黑体" pitchFamily="49" charset="-122"/>
                <a:ea typeface="黑体" pitchFamily="49" charset="-122"/>
              </a:rPr>
              <a:t>）将</a:t>
            </a:r>
            <a:r>
              <a:rPr lang="zh-CN" altLang="zh-CN" sz="3200" b="1" dirty="0">
                <a:solidFill>
                  <a:srgbClr val="FF0000"/>
                </a:solidFill>
                <a:latin typeface="黑体" pitchFamily="49" charset="-122"/>
                <a:ea typeface="黑体" pitchFamily="49" charset="-122"/>
              </a:rPr>
              <a:t>一个某种噬菌体</a:t>
            </a:r>
            <a:r>
              <a:rPr lang="en-US" altLang="zh-CN" sz="3200" b="1" dirty="0">
                <a:solidFill>
                  <a:srgbClr val="FF0000"/>
                </a:solidFill>
                <a:latin typeface="黑体" pitchFamily="49" charset="-122"/>
                <a:ea typeface="黑体" pitchFamily="49" charset="-122"/>
              </a:rPr>
              <a:t>DNA</a:t>
            </a:r>
            <a:r>
              <a:rPr lang="zh-CN" altLang="zh-CN" sz="3200" b="1" dirty="0">
                <a:solidFill>
                  <a:srgbClr val="FF0000"/>
                </a:solidFill>
                <a:latin typeface="黑体" pitchFamily="49" charset="-122"/>
                <a:ea typeface="黑体" pitchFamily="49" charset="-122"/>
              </a:rPr>
              <a:t>分子的两条链用</a:t>
            </a:r>
            <a:r>
              <a:rPr lang="en-US" altLang="zh-CN" sz="3200" b="1" baseline="30000" dirty="0">
                <a:solidFill>
                  <a:srgbClr val="FF0000"/>
                </a:solidFill>
                <a:latin typeface="黑体" pitchFamily="49" charset="-122"/>
                <a:ea typeface="黑体" pitchFamily="49" charset="-122"/>
              </a:rPr>
              <a:t>32</a:t>
            </a:r>
            <a:r>
              <a:rPr lang="en-US" altLang="zh-CN" sz="3200" b="1" dirty="0">
                <a:solidFill>
                  <a:srgbClr val="FF0000"/>
                </a:solidFill>
                <a:latin typeface="黑体" pitchFamily="49" charset="-122"/>
                <a:ea typeface="黑体" pitchFamily="49" charset="-122"/>
              </a:rPr>
              <a:t>P</a:t>
            </a:r>
            <a:r>
              <a:rPr lang="zh-CN" altLang="zh-CN" sz="3200" b="1" dirty="0">
                <a:latin typeface="黑体" pitchFamily="49" charset="-122"/>
                <a:ea typeface="黑体" pitchFamily="49" charset="-122"/>
              </a:rPr>
              <a:t>进行标记，并使其感染大肠杆菌，在</a:t>
            </a:r>
            <a:r>
              <a:rPr lang="zh-CN" altLang="zh-CN" sz="3200" b="1" dirty="0">
                <a:solidFill>
                  <a:srgbClr val="FF0000"/>
                </a:solidFill>
                <a:latin typeface="黑体" pitchFamily="49" charset="-122"/>
                <a:ea typeface="黑体" pitchFamily="49" charset="-122"/>
              </a:rPr>
              <a:t>不含有</a:t>
            </a:r>
            <a:r>
              <a:rPr lang="en-US" altLang="zh-CN" sz="3200" b="1" baseline="30000" dirty="0">
                <a:solidFill>
                  <a:srgbClr val="FF0000"/>
                </a:solidFill>
                <a:latin typeface="黑体" pitchFamily="49" charset="-122"/>
                <a:ea typeface="黑体" pitchFamily="49" charset="-122"/>
              </a:rPr>
              <a:t>32</a:t>
            </a:r>
            <a:r>
              <a:rPr lang="en-US" altLang="zh-CN" sz="3200" b="1" dirty="0">
                <a:solidFill>
                  <a:srgbClr val="FF0000"/>
                </a:solidFill>
                <a:latin typeface="黑体" pitchFamily="49" charset="-122"/>
                <a:ea typeface="黑体" pitchFamily="49" charset="-122"/>
              </a:rPr>
              <a:t>P</a:t>
            </a:r>
            <a:r>
              <a:rPr lang="zh-CN" altLang="zh-CN" sz="3200" b="1" dirty="0">
                <a:solidFill>
                  <a:srgbClr val="FF0000"/>
                </a:solidFill>
                <a:latin typeface="黑体" pitchFamily="49" charset="-122"/>
                <a:ea typeface="黑体" pitchFamily="49" charset="-122"/>
              </a:rPr>
              <a:t>的培养基</a:t>
            </a:r>
            <a:r>
              <a:rPr lang="zh-CN" altLang="zh-CN" sz="3200" b="1" dirty="0">
                <a:latin typeface="黑体" pitchFamily="49" charset="-122"/>
                <a:ea typeface="黑体" pitchFamily="49" charset="-122"/>
              </a:rPr>
              <a:t>中培养一段时间。若得到的所有噬菌体双链</a:t>
            </a:r>
            <a:r>
              <a:rPr lang="en-US" altLang="zh-CN" sz="3200" b="1" dirty="0">
                <a:latin typeface="黑体" pitchFamily="49" charset="-122"/>
                <a:ea typeface="黑体" pitchFamily="49" charset="-122"/>
              </a:rPr>
              <a:t>DNA</a:t>
            </a:r>
            <a:r>
              <a:rPr lang="zh-CN" altLang="zh-CN" sz="3200" b="1" dirty="0">
                <a:latin typeface="黑体" pitchFamily="49" charset="-122"/>
                <a:ea typeface="黑体" pitchFamily="49" charset="-122"/>
              </a:rPr>
              <a:t>分子都装配成噬菌体（</a:t>
            </a:r>
            <a:r>
              <a:rPr lang="en-US" altLang="zh-CN" sz="3200" b="1" dirty="0">
                <a:latin typeface="黑体" pitchFamily="49" charset="-122"/>
                <a:ea typeface="黑体" pitchFamily="49" charset="-122"/>
              </a:rPr>
              <a:t>n</a:t>
            </a:r>
            <a:r>
              <a:rPr lang="zh-CN" altLang="zh-CN" sz="3200" b="1" dirty="0">
                <a:latin typeface="黑体" pitchFamily="49" charset="-122"/>
                <a:ea typeface="黑体" pitchFamily="49" charset="-122"/>
              </a:rPr>
              <a:t>个） 并释放，则其中含有</a:t>
            </a:r>
            <a:r>
              <a:rPr lang="en-US" altLang="zh-CN" sz="3200" b="1" baseline="30000" dirty="0">
                <a:latin typeface="黑体" pitchFamily="49" charset="-122"/>
                <a:ea typeface="黑体" pitchFamily="49" charset="-122"/>
              </a:rPr>
              <a:t>32</a:t>
            </a:r>
            <a:r>
              <a:rPr lang="en-US" altLang="zh-CN" sz="3200" b="1" dirty="0">
                <a:latin typeface="黑体" pitchFamily="49" charset="-122"/>
                <a:ea typeface="黑体" pitchFamily="49" charset="-122"/>
              </a:rPr>
              <a:t>P</a:t>
            </a:r>
            <a:r>
              <a:rPr lang="zh-CN" altLang="zh-CN" sz="3200" b="1" dirty="0">
                <a:latin typeface="黑体" pitchFamily="49" charset="-122"/>
                <a:ea typeface="黑体" pitchFamily="49" charset="-122"/>
              </a:rPr>
              <a:t>的噬菌体所占比例为</a:t>
            </a:r>
            <a:r>
              <a:rPr lang="en-US" altLang="zh-CN" sz="3200" b="1" dirty="0">
                <a:latin typeface="黑体" pitchFamily="49" charset="-122"/>
                <a:ea typeface="黑体" pitchFamily="49" charset="-122"/>
              </a:rPr>
              <a:t>2/n</a:t>
            </a:r>
            <a:r>
              <a:rPr lang="zh-CN" altLang="zh-CN" sz="3200" b="1" dirty="0" smtClean="0">
                <a:latin typeface="黑体" pitchFamily="49" charset="-122"/>
                <a:ea typeface="黑体" pitchFamily="49" charset="-122"/>
              </a:rPr>
              <a:t>，原因</a:t>
            </a:r>
            <a:r>
              <a:rPr lang="zh-CN" altLang="en-US" sz="3200" b="1" dirty="0" smtClean="0">
                <a:latin typeface="黑体" pitchFamily="49" charset="-122"/>
                <a:ea typeface="黑体" pitchFamily="49" charset="-122"/>
              </a:rPr>
              <a:t>是</a:t>
            </a:r>
            <a:r>
              <a:rPr lang="en-US" altLang="zh-CN" sz="3200" b="1" dirty="0">
                <a:latin typeface="黑体" pitchFamily="49" charset="-122"/>
                <a:ea typeface="黑体" pitchFamily="49" charset="-122"/>
              </a:rPr>
              <a:t>:</a:t>
            </a:r>
            <a:r>
              <a:rPr lang="zh-CN" altLang="zh-CN" sz="3200" b="1" u="sng" dirty="0" smtClean="0">
                <a:solidFill>
                  <a:srgbClr val="FF0000"/>
                </a:solidFill>
                <a:latin typeface="微软雅黑" pitchFamily="34" charset="-122"/>
                <a:ea typeface="微软雅黑" pitchFamily="34" charset="-122"/>
              </a:rPr>
              <a:t>一</a:t>
            </a:r>
            <a:r>
              <a:rPr lang="zh-CN" altLang="zh-CN" sz="3200" b="1" u="sng" dirty="0">
                <a:solidFill>
                  <a:srgbClr val="FF0000"/>
                </a:solidFill>
                <a:latin typeface="微软雅黑" pitchFamily="34" charset="-122"/>
                <a:ea typeface="微软雅黑" pitchFamily="34" charset="-122"/>
              </a:rPr>
              <a:t>个</a:t>
            </a:r>
            <a:r>
              <a:rPr lang="zh-CN" altLang="zh-CN" sz="3200" b="1" u="sng" dirty="0">
                <a:latin typeface="微软雅黑" pitchFamily="34" charset="-122"/>
                <a:ea typeface="微软雅黑" pitchFamily="34" charset="-122"/>
              </a:rPr>
              <a:t>含有</a:t>
            </a:r>
            <a:r>
              <a:rPr lang="en-US" altLang="zh-CN" sz="3200" b="1" u="sng" baseline="30000" dirty="0">
                <a:latin typeface="微软雅黑" pitchFamily="34" charset="-122"/>
                <a:ea typeface="微软雅黑" pitchFamily="34" charset="-122"/>
              </a:rPr>
              <a:t>32</a:t>
            </a:r>
            <a:r>
              <a:rPr lang="en-US" altLang="zh-CN" sz="3200" b="1" u="sng" dirty="0">
                <a:latin typeface="微软雅黑" pitchFamily="34" charset="-122"/>
                <a:ea typeface="微软雅黑" pitchFamily="34" charset="-122"/>
              </a:rPr>
              <a:t>P</a:t>
            </a:r>
            <a:r>
              <a:rPr lang="zh-CN" altLang="zh-CN" sz="3200" b="1" u="sng" dirty="0">
                <a:latin typeface="微软雅黑" pitchFamily="34" charset="-122"/>
                <a:ea typeface="微软雅黑" pitchFamily="34" charset="-122"/>
              </a:rPr>
              <a:t>标记的双链</a:t>
            </a:r>
            <a:r>
              <a:rPr lang="en-US" altLang="zh-CN" sz="3200" b="1" u="sng" dirty="0">
                <a:latin typeface="微软雅黑" pitchFamily="34" charset="-122"/>
                <a:ea typeface="微软雅黑" pitchFamily="34" charset="-122"/>
              </a:rPr>
              <a:t>DNA</a:t>
            </a:r>
            <a:r>
              <a:rPr lang="zh-CN" altLang="zh-CN" sz="3200" b="1" u="sng" dirty="0">
                <a:latin typeface="微软雅黑" pitchFamily="34" charset="-122"/>
                <a:ea typeface="微软雅黑" pitchFamily="34" charset="-122"/>
              </a:rPr>
              <a:t>分子经</a:t>
            </a:r>
            <a:r>
              <a:rPr lang="zh-CN" altLang="zh-CN" sz="3200" b="1" u="sng" dirty="0">
                <a:solidFill>
                  <a:srgbClr val="FF0000"/>
                </a:solidFill>
                <a:latin typeface="微软雅黑" pitchFamily="34" charset="-122"/>
                <a:ea typeface="微软雅黑" pitchFamily="34" charset="-122"/>
              </a:rPr>
              <a:t>半保留复制</a:t>
            </a:r>
            <a:r>
              <a:rPr lang="zh-CN" altLang="zh-CN" sz="3200" b="1" u="sng" dirty="0">
                <a:latin typeface="微软雅黑" pitchFamily="34" charset="-122"/>
                <a:ea typeface="微软雅黑" pitchFamily="34" charset="-122"/>
              </a:rPr>
              <a:t>后，</a:t>
            </a:r>
            <a:r>
              <a:rPr lang="zh-CN" altLang="zh-CN" sz="3200" b="1" u="sng" dirty="0">
                <a:solidFill>
                  <a:srgbClr val="FF0000"/>
                </a:solidFill>
                <a:latin typeface="微软雅黑" pitchFamily="34" charset="-122"/>
                <a:ea typeface="微软雅黑" pitchFamily="34" charset="-122"/>
              </a:rPr>
              <a:t>标记的两条单链</a:t>
            </a:r>
            <a:r>
              <a:rPr lang="zh-CN" altLang="zh-CN" sz="3200" b="1" u="sng" dirty="0">
                <a:latin typeface="微软雅黑" pitchFamily="34" charset="-122"/>
                <a:ea typeface="微软雅黑" pitchFamily="34" charset="-122"/>
              </a:rPr>
              <a:t>只能分配到</a:t>
            </a:r>
            <a:r>
              <a:rPr lang="zh-CN" altLang="zh-CN" sz="3200" b="1" u="sng" dirty="0">
                <a:solidFill>
                  <a:srgbClr val="FF0000"/>
                </a:solidFill>
                <a:latin typeface="微软雅黑" pitchFamily="34" charset="-122"/>
                <a:ea typeface="微软雅黑" pitchFamily="34" charset="-122"/>
              </a:rPr>
              <a:t>两个噬菌体的双链</a:t>
            </a:r>
            <a:r>
              <a:rPr lang="en-US" altLang="zh-CN" sz="3200" b="1" u="sng" dirty="0">
                <a:solidFill>
                  <a:srgbClr val="FF0000"/>
                </a:solidFill>
                <a:latin typeface="微软雅黑" pitchFamily="34" charset="-122"/>
                <a:ea typeface="微软雅黑" pitchFamily="34" charset="-122"/>
              </a:rPr>
              <a:t>DNA</a:t>
            </a:r>
            <a:r>
              <a:rPr lang="zh-CN" altLang="zh-CN" sz="3200" b="1" u="sng" dirty="0">
                <a:solidFill>
                  <a:srgbClr val="FF0000"/>
                </a:solidFill>
                <a:latin typeface="微软雅黑" pitchFamily="34" charset="-122"/>
                <a:ea typeface="微软雅黑" pitchFamily="34" charset="-122"/>
              </a:rPr>
              <a:t>分子</a:t>
            </a:r>
            <a:r>
              <a:rPr lang="zh-CN" altLang="zh-CN" sz="3200" b="1" u="sng" dirty="0">
                <a:latin typeface="微软雅黑" pitchFamily="34" charset="-122"/>
                <a:ea typeface="微软雅黑" pitchFamily="34" charset="-122"/>
              </a:rPr>
              <a:t>，因此在得到的</a:t>
            </a:r>
            <a:r>
              <a:rPr lang="en-US" altLang="zh-CN" sz="3200" b="1" u="sng" dirty="0">
                <a:latin typeface="微软雅黑" pitchFamily="34" charset="-122"/>
                <a:ea typeface="微软雅黑" pitchFamily="34" charset="-122"/>
              </a:rPr>
              <a:t>n</a:t>
            </a:r>
            <a:r>
              <a:rPr lang="zh-CN" altLang="zh-CN" sz="3200" b="1" u="sng" dirty="0">
                <a:latin typeface="微软雅黑" pitchFamily="34" charset="-122"/>
                <a:ea typeface="微软雅黑" pitchFamily="34" charset="-122"/>
              </a:rPr>
              <a:t>个噬菌体中只有两个带有标记。</a:t>
            </a:r>
            <a:r>
              <a:rPr lang="zh-CN" altLang="en-US" sz="3200" b="1" dirty="0">
                <a:latin typeface="楷体" panose="02010609060101010101" pitchFamily="49" charset="-122"/>
                <a:ea typeface="楷体" panose="02010609060101010101" pitchFamily="49" charset="-122"/>
              </a:rPr>
              <a:t>（</a:t>
            </a:r>
            <a:r>
              <a:rPr lang="en-US" altLang="zh-CN" sz="3200" b="1" dirty="0">
                <a:latin typeface="楷体" panose="02010609060101010101" pitchFamily="49" charset="-122"/>
                <a:ea typeface="楷体" panose="02010609060101010101" pitchFamily="49" charset="-122"/>
              </a:rPr>
              <a:t>6</a:t>
            </a:r>
            <a:r>
              <a:rPr lang="zh-CN" altLang="en-US" sz="3200" b="1" dirty="0">
                <a:latin typeface="楷体" panose="02010609060101010101" pitchFamily="49" charset="-122"/>
                <a:ea typeface="楷体" panose="02010609060101010101" pitchFamily="49" charset="-122"/>
              </a:rPr>
              <a:t>分）</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5" name="Rectangle 1"/>
          <p:cNvSpPr>
            <a:spLocks noChangeArrowheads="1"/>
          </p:cNvSpPr>
          <p:nvPr/>
        </p:nvSpPr>
        <p:spPr bwMode="auto">
          <a:xfrm>
            <a:off x="407368" y="673532"/>
            <a:ext cx="11161240" cy="45858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zh-CN" sz="3200" b="1" dirty="0" smtClean="0">
                <a:solidFill>
                  <a:srgbClr val="FF0000"/>
                </a:solidFill>
                <a:latin typeface="微软雅黑" pitchFamily="34" charset="-122"/>
                <a:ea typeface="微软雅黑" pitchFamily="34" charset="-122"/>
                <a:cs typeface="Times New Roman" pitchFamily="18" charset="0"/>
              </a:rPr>
              <a:t>6</a:t>
            </a:r>
            <a:r>
              <a:rPr kumimoji="0" lang="zh-CN" altLang="en-US" sz="32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rPr>
              <a:t>、要尽可能从题干中获取较多信息、再进行分析问题，准确作答。</a:t>
            </a:r>
            <a:endParaRPr kumimoji="0" lang="en-US" altLang="zh-CN" sz="32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altLang="zh-CN" sz="3200" b="1" dirty="0" smtClean="0">
                <a:solidFill>
                  <a:srgbClr val="FF0000"/>
                </a:solidFill>
                <a:latin typeface="黑体" pitchFamily="49" charset="-122"/>
                <a:ea typeface="黑体" pitchFamily="49" charset="-122"/>
                <a:cs typeface="Times New Roman" pitchFamily="18" charset="0"/>
              </a:rPr>
              <a:t> </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如：一氧化氮</a:t>
            </a:r>
            <a:r>
              <a:rPr kumimoji="0" lang="zh-CN" altLang="en-US" sz="32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气体</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作为一种</a:t>
            </a:r>
            <a:r>
              <a:rPr kumimoji="0" lang="zh-CN" altLang="en-US" sz="32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神经递质</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，是由神经细胞中的精氨酸在相应酶的作用下转化而来，它进入下一个细胞后会</a:t>
            </a:r>
            <a:r>
              <a:rPr kumimoji="0" lang="zh-CN" altLang="en-US" sz="32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激活某些酶</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32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使平滑肌舒张</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。对此说法</a:t>
            </a:r>
            <a:r>
              <a:rPr kumimoji="0" lang="zh-CN" altLang="en-US" sz="32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不正确</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的是</a:t>
            </a:r>
            <a:r>
              <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  </a:t>
            </a:r>
            <a:r>
              <a:rPr kumimoji="0" lang="en-US" altLang="zh-CN" sz="36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B</a:t>
            </a:r>
          </a:p>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  </a:t>
            </a:r>
            <a:r>
              <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一氧化氮是以自由扩散的方式释放</a:t>
            </a:r>
            <a:endPar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  B.</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一氧化氮能提高肌肉细胞的兴奋性</a:t>
            </a:r>
            <a:endPar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  C.</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一氧化氮作用后会被灭活或清除 </a:t>
            </a:r>
            <a:endPar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altLang="zh-CN" sz="3200" b="1" dirty="0" smtClean="0">
                <a:latin typeface="黑体" pitchFamily="49" charset="-122"/>
                <a:ea typeface="黑体" pitchFamily="49" charset="-122"/>
                <a:cs typeface="Times New Roman" pitchFamily="18" charset="0"/>
              </a:rPr>
              <a:t>  </a:t>
            </a:r>
            <a:r>
              <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D.</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一氧化氮传递信息需要经过内环境</a:t>
            </a:r>
            <a:endPar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p:txBody>
      </p:sp>
    </p:spTree>
    <p:extLst>
      <p:ext uri="{BB962C8B-B14F-4D97-AF65-F5344CB8AC3E}">
        <p14:creationId xmlns:p14="http://schemas.microsoft.com/office/powerpoint/2010/main" xmlns="" val="13116435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1"/>
          <p:cNvSpPr>
            <a:spLocks noChangeArrowheads="1"/>
          </p:cNvSpPr>
          <p:nvPr/>
        </p:nvSpPr>
        <p:spPr bwMode="auto">
          <a:xfrm>
            <a:off x="263352" y="260648"/>
            <a:ext cx="6456040" cy="646331"/>
          </a:xfrm>
          <a:prstGeom prst="rect">
            <a:avLst/>
          </a:prstGeom>
          <a:solidFill>
            <a:srgbClr val="FFFF0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kumimoji="0" lang="zh-CN" sz="36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lang="zh-CN" altLang="en-US" sz="3600" b="1" dirty="0" smtClean="0">
                <a:latin typeface="黑体" pitchFamily="49" charset="-122"/>
                <a:ea typeface="黑体" pitchFamily="49" charset="-122"/>
                <a:cs typeface="Times New Roman" pitchFamily="18" charset="0"/>
              </a:rPr>
              <a:t>二</a:t>
            </a:r>
            <a:r>
              <a:rPr kumimoji="0" lang="zh-CN" sz="36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lang="zh-CN" altLang="zh-CN" sz="3600" b="1" dirty="0" smtClean="0">
                <a:latin typeface="黑体" pitchFamily="49" charset="-122"/>
                <a:ea typeface="黑体" pitchFamily="49" charset="-122"/>
              </a:rPr>
              <a:t>最新高考考试大纲分析：</a:t>
            </a:r>
            <a:endParaRPr kumimoji="0" lang="zh-CN" sz="3600" b="0"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p:txBody>
      </p:sp>
      <p:sp>
        <p:nvSpPr>
          <p:cNvPr id="111617" name="Rectangle 1"/>
          <p:cNvSpPr>
            <a:spLocks noChangeArrowheads="1"/>
          </p:cNvSpPr>
          <p:nvPr/>
        </p:nvSpPr>
        <p:spPr bwMode="auto">
          <a:xfrm>
            <a:off x="479376" y="1118643"/>
            <a:ext cx="11305256"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32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1</a:t>
            </a:r>
            <a:r>
              <a:rPr kumimoji="0" lang="zh-CN" altLang="en-US" sz="32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a:t>
            </a:r>
            <a:r>
              <a:rPr kumimoji="0" lang="en-US" altLang="zh-CN" sz="32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a:t>
            </a:r>
            <a:r>
              <a:rPr kumimoji="0" lang="zh-CN" altLang="en-US" sz="32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课程标准</a:t>
            </a:r>
            <a:r>
              <a:rPr kumimoji="0" lang="en-US" altLang="zh-CN" sz="32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a:t>
            </a:r>
            <a:r>
              <a:rPr kumimoji="0" lang="zh-CN" altLang="en-US" sz="32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考试大纲</a:t>
            </a:r>
            <a:r>
              <a:rPr kumimoji="0" lang="en-US" altLang="zh-CN" sz="32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a:t>
            </a:r>
            <a:r>
              <a:rPr kumimoji="0" lang="zh-CN" altLang="en-US" sz="32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考试说明</a:t>
            </a:r>
            <a:r>
              <a:rPr kumimoji="0" lang="en-US" altLang="zh-CN" sz="32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a:t>
            </a:r>
            <a:r>
              <a:rPr kumimoji="0" lang="zh-CN" altLang="en-US" sz="32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的比较</a:t>
            </a:r>
            <a:endParaRPr kumimoji="0" lang="zh-CN" altLang="en-US" sz="3200" b="1" i="0" u="none" strike="noStrike" cap="none" normalizeH="0" baseline="0" dirty="0" smtClean="0">
              <a:ln>
                <a:noFill/>
              </a:ln>
              <a:solidFill>
                <a:srgbClr val="FF0000"/>
              </a:solidFill>
              <a:effectLst/>
              <a:latin typeface="黑体" pitchFamily="49" charset="-122"/>
              <a:ea typeface="黑体" pitchFamily="49"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课程标准</a:t>
            </a:r>
            <a:r>
              <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是教材编写、教学、评估和考试命题的依据，是评价管理和评价课程的基础。</a:t>
            </a:r>
            <a:endPar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考试大纲</a:t>
            </a:r>
            <a:r>
              <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是参照</a:t>
            </a:r>
            <a:r>
              <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课程标准</a:t>
            </a:r>
            <a:r>
              <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制定的，规定了考试的性质、考试内容、命题要求和考试形式。</a:t>
            </a:r>
            <a:endPar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考试说明</a:t>
            </a:r>
            <a:r>
              <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主要是对</a:t>
            </a:r>
            <a:r>
              <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考试大纲</a:t>
            </a:r>
            <a:r>
              <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中的知识要求和能力目标做出了明确且细致的说明，同时明确了试题的题型比例、难易比例，并附有参考样卷。</a:t>
            </a:r>
            <a:endPar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p:txBody>
      </p:sp>
    </p:spTree>
    <p:extLst>
      <p:ext uri="{BB962C8B-B14F-4D97-AF65-F5344CB8AC3E}">
        <p14:creationId xmlns:p14="http://schemas.microsoft.com/office/powerpoint/2010/main" xmlns="" val="131164350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3352" y="764704"/>
            <a:ext cx="11521280" cy="5488682"/>
          </a:xfrm>
          <a:prstGeom prst="rect">
            <a:avLst/>
          </a:prstGeom>
          <a:noFill/>
        </p:spPr>
        <p:txBody>
          <a:bodyPr wrap="square" rtlCol="0">
            <a:spAutoFit/>
          </a:bodyPr>
          <a:lstStyle/>
          <a:p>
            <a:r>
              <a:rPr lang="en-US" altLang="zh-CN" sz="3200" b="1" dirty="0" smtClean="0">
                <a:solidFill>
                  <a:srgbClr val="FF0000"/>
                </a:solidFill>
                <a:latin typeface="微软雅黑" pitchFamily="34" charset="-122"/>
                <a:ea typeface="微软雅黑" pitchFamily="34" charset="-122"/>
              </a:rPr>
              <a:t>7</a:t>
            </a:r>
            <a:r>
              <a:rPr lang="zh-CN" altLang="en-US" sz="3200" b="1" dirty="0" smtClean="0">
                <a:solidFill>
                  <a:srgbClr val="FF0000"/>
                </a:solidFill>
                <a:latin typeface="微软雅黑" pitchFamily="34" charset="-122"/>
                <a:ea typeface="微软雅黑" pitchFamily="34" charset="-122"/>
              </a:rPr>
              <a:t>、一味刷题不可取。</a:t>
            </a:r>
            <a:endParaRPr lang="en-US" altLang="zh-CN" sz="3200" b="1" dirty="0" smtClean="0">
              <a:solidFill>
                <a:srgbClr val="FF0000"/>
              </a:solidFill>
              <a:latin typeface="微软雅黑" pitchFamily="34" charset="-122"/>
              <a:ea typeface="微软雅黑" pitchFamily="34" charset="-122"/>
            </a:endParaRPr>
          </a:p>
          <a:p>
            <a:r>
              <a:rPr lang="en-US" altLang="zh-CN" sz="3200" b="1" dirty="0" smtClean="0">
                <a:solidFill>
                  <a:srgbClr val="FF0000"/>
                </a:solidFill>
                <a:latin typeface="微软雅黑" pitchFamily="34" charset="-122"/>
                <a:ea typeface="微软雅黑" pitchFamily="34" charset="-122"/>
              </a:rPr>
              <a:t>    </a:t>
            </a:r>
          </a:p>
          <a:p>
            <a:pPr>
              <a:lnSpc>
                <a:spcPts val="4300"/>
              </a:lnSpc>
            </a:pPr>
            <a:r>
              <a:rPr lang="en-US" altLang="zh-CN" sz="3200" b="1" dirty="0" smtClean="0">
                <a:solidFill>
                  <a:srgbClr val="FF0000"/>
                </a:solidFill>
                <a:latin typeface="微软雅黑" pitchFamily="34" charset="-122"/>
                <a:ea typeface="微软雅黑" pitchFamily="34" charset="-122"/>
              </a:rPr>
              <a:t>     </a:t>
            </a:r>
            <a:r>
              <a:rPr lang="zh-CN" altLang="zh-CN" sz="2800" b="1" dirty="0" smtClean="0">
                <a:latin typeface="黑体" pitchFamily="49" charset="-122"/>
                <a:ea typeface="黑体" pitchFamily="49" charset="-122"/>
              </a:rPr>
              <a:t>生物学科中需要记忆的内容多，这是事实，但生物学科决不应该是记忆的学科，它是理科，应该具有说理的特性，即使是记忆，也需要在理解的基础上记忆。死记硬背的知识只能在原情境中去再认或回忆，不可能在新情境中去应用，只有理解了的知识才能迁移，才能在新情境中通过逻辑推理加以应用。高考试题的情境一般都是新的，平时做题过程中不大可能做到的，此时只凭记忆就只能是束手无策了</a:t>
            </a:r>
            <a:r>
              <a:rPr lang="zh-CN" altLang="en-US" sz="2800" b="1" dirty="0" smtClean="0">
                <a:latin typeface="黑体" pitchFamily="49" charset="-122"/>
                <a:ea typeface="黑体" pitchFamily="49" charset="-122"/>
              </a:rPr>
              <a:t>。所以，仅靠多做题是不能解决问题的，一味刷题不可取。</a:t>
            </a:r>
          </a:p>
          <a:p>
            <a:pPr>
              <a:lnSpc>
                <a:spcPts val="4300"/>
              </a:lnSpc>
            </a:pPr>
            <a:r>
              <a:rPr lang="en-US" altLang="zh-CN" sz="3200" dirty="0" smtClean="0"/>
              <a:t> </a:t>
            </a:r>
            <a:endParaRPr lang="zh-CN" altLang="en-US" sz="3200" b="1" dirty="0">
              <a:solidFill>
                <a:srgbClr val="FF0000"/>
              </a:solidFill>
              <a:latin typeface="微软雅黑" pitchFamily="34" charset="-122"/>
              <a:ea typeface="微软雅黑" pitchFamily="34" charset="-122"/>
            </a:endParaRPr>
          </a:p>
        </p:txBody>
      </p:sp>
      <p:sp>
        <p:nvSpPr>
          <p:cNvPr id="3" name="矩形 2"/>
          <p:cNvSpPr/>
          <p:nvPr/>
        </p:nvSpPr>
        <p:spPr>
          <a:xfrm>
            <a:off x="1487488" y="1556792"/>
            <a:ext cx="9313035" cy="461665"/>
          </a:xfrm>
          <a:prstGeom prst="rect">
            <a:avLst/>
          </a:prstGeom>
        </p:spPr>
        <p:txBody>
          <a:bodyPr wrap="square">
            <a:spAutoFit/>
          </a:bodyPr>
          <a:lstStyle/>
          <a:p>
            <a:r>
              <a:rPr lang="en-US" altLang="zh-CN" sz="2400" dirty="0" smtClean="0"/>
              <a:t>         </a:t>
            </a:r>
            <a:endParaRPr lang="zh-CN" altLang="en-US" sz="2400" dirty="0"/>
          </a:p>
        </p:txBody>
      </p:sp>
      <p:sp>
        <p:nvSpPr>
          <p:cNvPr id="4" name="TextBox 3"/>
          <p:cNvSpPr txBox="1"/>
          <p:nvPr/>
        </p:nvSpPr>
        <p:spPr>
          <a:xfrm>
            <a:off x="1487489" y="5430519"/>
            <a:ext cx="949299" cy="461665"/>
          </a:xfrm>
          <a:prstGeom prst="rect">
            <a:avLst/>
          </a:prstGeom>
          <a:noFill/>
        </p:spPr>
        <p:txBody>
          <a:bodyPr wrap="none" rtlCol="0">
            <a:spAutoFit/>
          </a:bodyPr>
          <a:lstStyle/>
          <a:p>
            <a:r>
              <a:rPr lang="zh-CN" altLang="en-US" sz="2400" dirty="0" smtClean="0"/>
              <a:t>         </a:t>
            </a:r>
            <a:endParaRPr lang="zh-CN" altLang="en-US" sz="24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1" name="Rectangle 1"/>
          <p:cNvSpPr>
            <a:spLocks noChangeArrowheads="1"/>
          </p:cNvSpPr>
          <p:nvPr/>
        </p:nvSpPr>
        <p:spPr bwMode="auto">
          <a:xfrm>
            <a:off x="191344" y="0"/>
            <a:ext cx="6192688" cy="646331"/>
          </a:xfrm>
          <a:prstGeom prst="rect">
            <a:avLst/>
          </a:prstGeom>
          <a:solidFill>
            <a:srgbClr val="FFFF0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sz="3600" b="1" i="0" u="none" strike="noStrike" cap="none" normalizeH="0" baseline="0" dirty="0" smtClean="0">
                <a:ln>
                  <a:noFill/>
                </a:ln>
                <a:effectLst/>
                <a:latin typeface="微软雅黑" pitchFamily="34" charset="-122"/>
                <a:ea typeface="微软雅黑" pitchFamily="34" charset="-122"/>
                <a:cs typeface="Times New Roman" pitchFamily="18" charset="0"/>
              </a:rPr>
              <a:t>（二）高考复习应该怎样做：</a:t>
            </a:r>
            <a:endParaRPr kumimoji="0" lang="zh-CN" sz="3600" b="0" i="0" u="none" strike="noStrike" cap="none" normalizeH="0" baseline="0" dirty="0" smtClean="0">
              <a:ln>
                <a:noFill/>
              </a:ln>
              <a:effectLst/>
              <a:latin typeface="微软雅黑" pitchFamily="34" charset="-122"/>
              <a:ea typeface="微软雅黑" pitchFamily="34" charset="-122"/>
              <a:cs typeface="宋体" pitchFamily="2" charset="-122"/>
            </a:endParaRPr>
          </a:p>
        </p:txBody>
      </p:sp>
      <p:sp>
        <p:nvSpPr>
          <p:cNvPr id="81921" name="Rectangle 1"/>
          <p:cNvSpPr>
            <a:spLocks noChangeArrowheads="1"/>
          </p:cNvSpPr>
          <p:nvPr/>
        </p:nvSpPr>
        <p:spPr bwMode="auto">
          <a:xfrm>
            <a:off x="263352" y="980728"/>
            <a:ext cx="11593288" cy="3908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 </a:t>
            </a:r>
            <a:r>
              <a:rPr kumimoji="0" lang="en-US" altLang="zh-CN" sz="28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rPr>
              <a:t>1</a:t>
            </a:r>
            <a:r>
              <a:rPr kumimoji="0" lang="zh-CN" altLang="en-US" sz="28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rPr>
              <a:t>、思想上要发生转变。</a:t>
            </a:r>
            <a:endParaRPr kumimoji="0" lang="en-US" altLang="zh-CN" sz="28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altLang="zh-CN" sz="2800" b="1" dirty="0" smtClean="0">
                <a:solidFill>
                  <a:srgbClr val="FF0000"/>
                </a:solidFill>
                <a:latin typeface="微软雅黑" pitchFamily="34" charset="-122"/>
                <a:ea typeface="微软雅黑" pitchFamily="34" charset="-122"/>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学生要重视生物学的学习，要经常给学生灌输“得理综者得高考，得生物者得理综”的思想，强化生物学习的地位。 事实上也是这样的，生物试题相对相对于物理和化学来说，还是稍微简单一些，容易得分些，生物成绩好了，理科综合的成绩不会差到那里去，生物学科可以抬高理综成绩。当然并不是其他两科不重要，物理学科是拉开分距的科目。</a:t>
            </a:r>
            <a:endPar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p:txBody>
      </p:sp>
    </p:spTree>
    <p:extLst>
      <p:ext uri="{BB962C8B-B14F-4D97-AF65-F5344CB8AC3E}">
        <p14:creationId xmlns:p14="http://schemas.microsoft.com/office/powerpoint/2010/main" xmlns="" val="13116435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ChangeArrowheads="1"/>
          </p:cNvSpPr>
          <p:nvPr/>
        </p:nvSpPr>
        <p:spPr bwMode="auto">
          <a:xfrm>
            <a:off x="191344" y="188640"/>
            <a:ext cx="11665296" cy="64325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66675" algn="l"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rPr>
              <a:t>2</a:t>
            </a:r>
            <a:r>
              <a:rPr kumimoji="0" lang="zh-CN" altLang="en-US" sz="28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rPr>
              <a:t>、知识上要做充分准备。</a:t>
            </a:r>
            <a:endParaRPr kumimoji="0" lang="zh-CN" altLang="en-US" sz="28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 </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①重视课本、背诵课文知识要准确，重视教材实验和科学史。</a:t>
            </a:r>
            <a:endPar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 ②认真听课，注意对概念、原理深入透彻的理解和记忆。</a:t>
            </a:r>
            <a:endPar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 ③重点章节、常考知识点要多花时间，要重点复习，要搞透搞落实。</a:t>
            </a:r>
            <a:endPar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 ④改错要及时，最好学生要准备一个生物改错本，经常收集作业、考题中典型错题，也要经常翻阅过去做错的习题，总结出错的原因。注意归纳总结规律性知识，将零乱的知识点联系起来记忆，形成知识网络，构建知识体系。</a:t>
            </a:r>
            <a:endPar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 ⑤复习过程是纠偏的最好时机，特别是第一轮复习。在一轮复习中要理清概念的含义，纠正学生中不正确的说法，对生物概念、生物学原理要记清楚、要记准确，对易混淆的概念、知识点要进行比较找准差别。</a:t>
            </a:r>
            <a:endPar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p:txBody>
      </p:sp>
    </p:spTree>
    <p:extLst>
      <p:ext uri="{BB962C8B-B14F-4D97-AF65-F5344CB8AC3E}">
        <p14:creationId xmlns:p14="http://schemas.microsoft.com/office/powerpoint/2010/main" xmlns="" val="131164350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1"/>
          <p:cNvSpPr>
            <a:spLocks noChangeArrowheads="1"/>
          </p:cNvSpPr>
          <p:nvPr/>
        </p:nvSpPr>
        <p:spPr bwMode="auto">
          <a:xfrm>
            <a:off x="335360" y="337979"/>
            <a:ext cx="11593288" cy="57656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66675" algn="l"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rPr>
              <a:t>3</a:t>
            </a:r>
            <a:r>
              <a:rPr kumimoji="0" lang="zh-CN" altLang="en-US" sz="28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rPr>
              <a:t>、能力上要大幅度提升。</a:t>
            </a:r>
            <a:endParaRPr kumimoji="0" lang="zh-CN" altLang="en-US" sz="28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 </a:t>
            </a:r>
            <a:endParaRPr kumimoji="0" lang="en-US" altLang="zh-CN" sz="24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endParaRPr>
          </a:p>
          <a:p>
            <a:pPr marL="0" marR="0" lvl="0" indent="0" algn="l" defTabSz="914400" rtl="0" eaLnBrk="0" fontAlgn="base" latinLnBrk="0" hangingPunct="0">
              <a:lnSpc>
                <a:spcPts val="3800"/>
              </a:lnSpc>
              <a:spcBef>
                <a:spcPct val="0"/>
              </a:spcBef>
              <a:spcAft>
                <a:spcPct val="0"/>
              </a:spcAft>
              <a:buClrTx/>
              <a:buSzTx/>
              <a:buFontTx/>
              <a:buNone/>
              <a:tabLst/>
            </a:pPr>
            <a:r>
              <a:rPr lang="en-US" altLang="zh-CN" sz="2400" b="1" dirty="0" smtClean="0">
                <a:latin typeface="黑体" pitchFamily="49" charset="-122"/>
                <a:ea typeface="黑体" pitchFamily="49" charset="-122"/>
                <a:cs typeface="Times New Roman" pitchFamily="18" charset="0"/>
              </a:rPr>
              <a:t>  </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①上课积极参与问题的探讨，多主动回答问题，锻炼自己的语言表述能力。教师要有意识地针对某些知识点进行设问，训练学生的理性思维。</a:t>
            </a:r>
            <a:endPar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a:p>
            <a:pPr marL="0" marR="0" lvl="0" indent="0" algn="l" defTabSz="914400" rtl="0" eaLnBrk="0" fontAlgn="base" latinLnBrk="0" hangingPunct="0">
              <a:lnSpc>
                <a:spcPts val="3800"/>
              </a:lnSpc>
              <a:spcBef>
                <a:spcPct val="0"/>
              </a:spcBef>
              <a:spcAft>
                <a:spcPct val="0"/>
              </a:spcAft>
              <a:buClrTx/>
              <a:buSzTx/>
              <a:buFontTx/>
              <a:buNone/>
              <a:tabLst/>
            </a:pP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 ②做题要培养好的审题习惯，每一道题特别是题干信息比较多的题，要准确找出关键词语，把文字信息转化成图表形式，提高获取信息的能力和速度。多思考，学会用生物学思想答题。多背语言描述问题的答案，总结答题模板和格式。经常把自己考试和练习中书写的答案与参考答案进行比较，找出差别，分析原因。</a:t>
            </a:r>
            <a:endPar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a:p>
            <a:pPr marL="0" marR="0" lvl="0" indent="0" algn="l" defTabSz="914400" rtl="0" eaLnBrk="0" fontAlgn="base" latinLnBrk="0" hangingPunct="0">
              <a:lnSpc>
                <a:spcPts val="3800"/>
              </a:lnSpc>
              <a:spcBef>
                <a:spcPct val="0"/>
              </a:spcBef>
              <a:spcAft>
                <a:spcPct val="0"/>
              </a:spcAft>
              <a:buClrTx/>
              <a:buSzTx/>
              <a:buFontTx/>
              <a:buNone/>
              <a:tabLst/>
            </a:pP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 ③要适当做一些习题，加强对基础知识的理解和掌握，平时也要做一些难题，扩大视野和见识。但一味刷题是不可取的，要善于总结和归纳每一种题型的解题方法和规律。</a:t>
            </a:r>
            <a:endPar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p:txBody>
      </p:sp>
    </p:spTree>
    <p:extLst>
      <p:ext uri="{BB962C8B-B14F-4D97-AF65-F5344CB8AC3E}">
        <p14:creationId xmlns:p14="http://schemas.microsoft.com/office/powerpoint/2010/main" xmlns="" val="13116435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263352" y="260648"/>
            <a:ext cx="9721080" cy="707886"/>
          </a:xfrm>
          <a:prstGeom prst="rect">
            <a:avLst/>
          </a:prstGeom>
          <a:solidFill>
            <a:srgbClr val="0000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zh-CN" altLang="en-US" sz="4000" b="1" dirty="0" smtClean="0">
                <a:solidFill>
                  <a:srgbClr val="FF0000"/>
                </a:solidFill>
                <a:latin typeface="微软雅黑" pitchFamily="34" charset="-122"/>
                <a:ea typeface="微软雅黑" pitchFamily="34" charset="-122"/>
                <a:cs typeface="Times New Roman" pitchFamily="18" charset="0"/>
              </a:rPr>
              <a:t>四</a:t>
            </a:r>
            <a:r>
              <a:rPr kumimoji="0" lang="zh-CN" sz="40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rPr>
              <a:t>、</a:t>
            </a:r>
            <a:r>
              <a:rPr kumimoji="0" lang="zh-CN" altLang="en-US" sz="40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rPr>
              <a:t>澧县一中</a:t>
            </a:r>
            <a:r>
              <a:rPr kumimoji="0" lang="en-US" altLang="zh-CN" sz="40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rPr>
              <a:t>2019</a:t>
            </a:r>
            <a:r>
              <a:rPr kumimoji="0" lang="zh-CN" altLang="en-US" sz="40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rPr>
              <a:t>年高考生物备考</a:t>
            </a:r>
            <a:r>
              <a:rPr lang="zh-CN" altLang="en-US" sz="4000" b="1" dirty="0" smtClean="0">
                <a:solidFill>
                  <a:srgbClr val="FF0000"/>
                </a:solidFill>
                <a:latin typeface="微软雅黑" pitchFamily="34" charset="-122"/>
                <a:ea typeface="微软雅黑" pitchFamily="34" charset="-122"/>
                <a:cs typeface="Times New Roman" pitchFamily="18" charset="0"/>
              </a:rPr>
              <a:t>方案</a:t>
            </a:r>
            <a:r>
              <a:rPr kumimoji="0" lang="zh-CN" altLang="en-US" sz="40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rPr>
              <a:t>：</a:t>
            </a:r>
            <a:endParaRPr kumimoji="0" lang="zh-CN" altLang="en-US" sz="4000" b="0"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endParaRPr>
          </a:p>
        </p:txBody>
      </p:sp>
      <p:sp>
        <p:nvSpPr>
          <p:cNvPr id="79873" name="Rectangle 1"/>
          <p:cNvSpPr>
            <a:spLocks noChangeArrowheads="1"/>
          </p:cNvSpPr>
          <p:nvPr/>
        </p:nvSpPr>
        <p:spPr bwMode="auto">
          <a:xfrm>
            <a:off x="407368" y="1370965"/>
            <a:ext cx="11305256"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32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rPr>
              <a:t>1</a:t>
            </a:r>
            <a:r>
              <a:rPr kumimoji="0" lang="zh-CN" altLang="en-US" sz="32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rPr>
              <a:t>、指导思想：</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以</a:t>
            </a:r>
            <a:r>
              <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3</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本必修教材、选修</a:t>
            </a:r>
            <a:r>
              <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1</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教材和</a:t>
            </a:r>
            <a:r>
              <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2018</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年</a:t>
            </a:r>
            <a:r>
              <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考试大纲</a:t>
            </a:r>
            <a:r>
              <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考试说明</a:t>
            </a:r>
            <a:r>
              <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为依据，以加强双基复习为主线，以提高学生能力为重点，全面提高学生生物科学的综合素养。</a:t>
            </a:r>
            <a:endPar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  </a:t>
            </a:r>
            <a:endPar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32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rPr>
              <a:t>2</a:t>
            </a:r>
            <a:r>
              <a:rPr kumimoji="0" lang="zh-CN" altLang="en-US" sz="32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rPr>
              <a:t>、备考目标：</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使学生扎实掌握生物学基础知识和基本原理，形成较熟练的生物学思想、思维、方法和技巧，培养学生较强的应用生物学知识分析问题和解决问题的能力。激发学生顽强拚搏的斗志，达到自主学习、自我发展、自我超越，为提高高考成绩打下坚实的基础。</a:t>
            </a:r>
            <a:endPar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p:txBody>
      </p:sp>
    </p:spTree>
    <p:extLst>
      <p:ext uri="{BB962C8B-B14F-4D97-AF65-F5344CB8AC3E}">
        <p14:creationId xmlns:p14="http://schemas.microsoft.com/office/powerpoint/2010/main" xmlns="" val="13116435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1"/>
          <p:cNvSpPr>
            <a:spLocks noChangeArrowheads="1"/>
          </p:cNvSpPr>
          <p:nvPr/>
        </p:nvSpPr>
        <p:spPr bwMode="auto">
          <a:xfrm>
            <a:off x="407368" y="1547307"/>
            <a:ext cx="11449272" cy="3149580"/>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000125" algn="l" defTabSz="914400" rtl="0" eaLnBrk="1" fontAlgn="base" latinLnBrk="0" hangingPunct="1">
              <a:lnSpc>
                <a:spcPct val="100000"/>
              </a:lnSpc>
              <a:spcBef>
                <a:spcPct val="0"/>
              </a:spcBef>
              <a:spcAft>
                <a:spcPct val="0"/>
              </a:spcAft>
              <a:buClrTx/>
              <a:buSzTx/>
              <a:buFontTx/>
              <a:buNone/>
              <a:tabLst/>
            </a:pPr>
            <a:r>
              <a:rPr kumimoji="0" lang="en-US" altLang="zh-CN" sz="32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rPr>
              <a:t>3</a:t>
            </a:r>
            <a:r>
              <a:rPr kumimoji="0" lang="zh-CN" altLang="en-US" sz="32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rPr>
              <a:t>、具体做法：</a:t>
            </a:r>
            <a:endParaRPr kumimoji="0" lang="zh-CN" altLang="en-US" sz="32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endParaRPr>
          </a:p>
          <a:p>
            <a:pPr marL="0" marR="0" lvl="0" indent="1000125" algn="l" defTabSz="914400" rtl="0" eaLnBrk="0" fontAlgn="base" latinLnBrk="0" hangingPunct="0">
              <a:lnSpc>
                <a:spcPts val="4000"/>
              </a:lnSpc>
              <a:spcBef>
                <a:spcPct val="0"/>
              </a:spcBef>
              <a:spcAft>
                <a:spcPct val="0"/>
              </a:spcAft>
              <a:buClrTx/>
              <a:buSzTx/>
              <a:buFontTx/>
              <a:buNone/>
              <a:tabLst/>
            </a:pPr>
            <a:endParaRPr kumimoji="0" lang="en-US" altLang="zh-CN" sz="3200" b="1" i="0" u="none" strike="noStrike" cap="none" normalizeH="0" baseline="0" dirty="0" smtClean="0">
              <a:ln>
                <a:noFill/>
              </a:ln>
              <a:solidFill>
                <a:srgbClr val="0000FF"/>
              </a:solidFill>
              <a:effectLst/>
              <a:latin typeface="黑体" pitchFamily="49" charset="-122"/>
              <a:ea typeface="黑体" pitchFamily="49" charset="-122"/>
              <a:cs typeface="Times New Roman" pitchFamily="18" charset="0"/>
            </a:endParaRPr>
          </a:p>
          <a:p>
            <a:pPr marL="0" marR="0" lvl="0" indent="1000125" algn="l" defTabSz="914400" rtl="0" eaLnBrk="0" fontAlgn="base" latinLnBrk="0" hangingPunct="0">
              <a:lnSpc>
                <a:spcPts val="4000"/>
              </a:lnSpc>
              <a:spcBef>
                <a:spcPct val="0"/>
              </a:spcBef>
              <a:spcAft>
                <a:spcPct val="0"/>
              </a:spcAft>
              <a:buClrTx/>
              <a:buSzTx/>
              <a:buFontTx/>
              <a:buNone/>
              <a:tabLst/>
            </a:pPr>
            <a:r>
              <a:rPr kumimoji="0" lang="zh-CN" altLang="en-US" sz="3200" b="1" i="0" u="none" strike="noStrike" cap="none" normalizeH="0" baseline="0" dirty="0" smtClean="0">
                <a:ln>
                  <a:noFill/>
                </a:ln>
                <a:solidFill>
                  <a:srgbClr val="0000FF"/>
                </a:solidFill>
                <a:effectLst/>
                <a:latin typeface="黑体" pitchFamily="49" charset="-122"/>
                <a:ea typeface="黑体" pitchFamily="49" charset="-122"/>
                <a:cs typeface="Times New Roman" pitchFamily="18" charset="0"/>
              </a:rPr>
              <a:t>①时间安排：</a:t>
            </a:r>
            <a:r>
              <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2018.6-2019.1 </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完成第一轮复习</a:t>
            </a:r>
            <a:r>
              <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 </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所用资料  </a:t>
            </a:r>
            <a:r>
              <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步步高大一轮复习讲义</a:t>
            </a:r>
            <a:r>
              <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和相应课时练习。</a:t>
            </a:r>
            <a:endPar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a:p>
            <a:pPr marL="0" marR="0" lvl="0" indent="1000125" algn="l" defTabSz="914400" rtl="0" eaLnBrk="0" fontAlgn="base" latinLnBrk="0" hangingPunct="0">
              <a:lnSpc>
                <a:spcPts val="4000"/>
              </a:lnSpc>
              <a:spcBef>
                <a:spcPct val="0"/>
              </a:spcBef>
              <a:spcAft>
                <a:spcPct val="0"/>
              </a:spcAft>
              <a:buClrTx/>
              <a:buSzTx/>
              <a:buFontTx/>
              <a:buNone/>
              <a:tabLst/>
            </a:pPr>
            <a:r>
              <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2019.2-2019.4</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完成第二轮复习</a:t>
            </a:r>
            <a:r>
              <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所用资料为自编和订购。</a:t>
            </a:r>
            <a:endPar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a:p>
            <a:pPr marL="0" marR="0" lvl="0" indent="1000125" algn="l" defTabSz="914400" rtl="0" eaLnBrk="0" fontAlgn="base" latinLnBrk="0" hangingPunct="0">
              <a:lnSpc>
                <a:spcPts val="4000"/>
              </a:lnSpc>
              <a:spcBef>
                <a:spcPct val="0"/>
              </a:spcBef>
              <a:spcAft>
                <a:spcPct val="0"/>
              </a:spcAft>
              <a:buClrTx/>
              <a:buSzTx/>
              <a:buFontTx/>
              <a:buNone/>
              <a:tabLst/>
            </a:pPr>
            <a:r>
              <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2019.5-2019.6</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完成第三轮复习，所用资料为自编试卷。</a:t>
            </a:r>
            <a:endPar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p:txBody>
      </p:sp>
    </p:spTree>
    <p:extLst>
      <p:ext uri="{BB962C8B-B14F-4D97-AF65-F5344CB8AC3E}">
        <p14:creationId xmlns:p14="http://schemas.microsoft.com/office/powerpoint/2010/main" xmlns="" val="131164350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1"/>
          <p:cNvSpPr>
            <a:spLocks noChangeArrowheads="1"/>
          </p:cNvSpPr>
          <p:nvPr/>
        </p:nvSpPr>
        <p:spPr bwMode="auto">
          <a:xfrm flipH="1">
            <a:off x="0" y="332656"/>
            <a:ext cx="11737304"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zh-CN" sz="2800" b="1" i="0" u="none" strike="noStrike" cap="none" normalizeH="0" baseline="0" dirty="0" smtClean="0">
                <a:ln>
                  <a:noFill/>
                </a:ln>
                <a:solidFill>
                  <a:srgbClr val="0000FF"/>
                </a:solidFill>
                <a:effectLst/>
                <a:latin typeface="微软雅黑" pitchFamily="34" charset="-122"/>
                <a:ea typeface="微软雅黑" pitchFamily="34" charset="-122"/>
                <a:cs typeface="Times New Roman" pitchFamily="18" charset="0"/>
              </a:rPr>
              <a:t>②</a:t>
            </a:r>
            <a:r>
              <a:rPr kumimoji="0" lang="zh-CN" sz="2800" b="1" i="0" u="none" strike="noStrike" cap="none" normalizeH="0" baseline="0" dirty="0" smtClean="0">
                <a:ln>
                  <a:noFill/>
                </a:ln>
                <a:solidFill>
                  <a:srgbClr val="0000FF"/>
                </a:solidFill>
                <a:effectLst/>
                <a:latin typeface="微软雅黑" pitchFamily="34" charset="-122"/>
                <a:ea typeface="微软雅黑" pitchFamily="34" charset="-122"/>
                <a:cs typeface="Times New Roman" pitchFamily="18" charset="0"/>
              </a:rPr>
              <a:t>一轮复习做法：</a:t>
            </a:r>
            <a:r>
              <a:rPr kumimoji="0" lang="zh-CN" sz="28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全面复习教材，查漏补缺，夯实基础。</a:t>
            </a:r>
            <a:r>
              <a:rPr kumimoji="0" 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认真做好试题分析。提高月考命题质量和习题课的效率。关注教材实验，提高实验能力。</a:t>
            </a:r>
            <a:endParaRPr kumimoji="0" lang="zh-CN" sz="2800" b="1"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zh-CN" sz="2800" b="1" dirty="0" smtClean="0">
              <a:latin typeface="黑体" pitchFamily="49" charset="-122"/>
              <a:ea typeface="黑体" pitchFamily="49"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2800" b="1" i="0" u="none" strike="noStrike" cap="none" normalizeH="0" baseline="0" dirty="0" smtClean="0">
                <a:ln>
                  <a:noFill/>
                </a:ln>
                <a:solidFill>
                  <a:srgbClr val="0000FF"/>
                </a:solidFill>
                <a:effectLst/>
                <a:latin typeface="微软雅黑" pitchFamily="34" charset="-122"/>
                <a:ea typeface="微软雅黑" pitchFamily="34" charset="-122"/>
                <a:cs typeface="Times New Roman" pitchFamily="18" charset="0"/>
              </a:rPr>
              <a:t>③二轮复习做法：</a:t>
            </a:r>
            <a:r>
              <a:rPr kumimoji="0" lang="zh-CN" altLang="en-US" sz="28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构建专题知识体系和网络，综合考练巩固。</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将高考生物的全部内容分五个专题，即专题一</a:t>
            </a:r>
            <a:r>
              <a:rPr kumimoji="0" lang="en-US"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分子与细胞</a:t>
            </a:r>
            <a:r>
              <a:rPr kumimoji="0" lang="en-US"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（黄胜斌）、专题二</a:t>
            </a:r>
            <a:r>
              <a:rPr kumimoji="0" lang="en-US"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遗传变异与进化</a:t>
            </a:r>
            <a:r>
              <a:rPr kumimoji="0" lang="en-US"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（徐泽梅）、专题三</a:t>
            </a:r>
            <a:r>
              <a:rPr kumimoji="0" lang="en-US"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生命活动调节</a:t>
            </a:r>
            <a:r>
              <a:rPr kumimoji="0" lang="en-US"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（舒生忠）、专题四</a:t>
            </a:r>
            <a:r>
              <a:rPr kumimoji="0" lang="en-US"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生态与环境</a:t>
            </a:r>
            <a:r>
              <a:rPr kumimoji="0" lang="en-US"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（陈艳萍）、专题五</a:t>
            </a:r>
            <a:r>
              <a:rPr kumimoji="0" lang="en-US"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实验与探究</a:t>
            </a:r>
            <a:r>
              <a:rPr kumimoji="0" lang="en-US"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（艾银东）、专题六</a:t>
            </a:r>
            <a:r>
              <a:rPr kumimoji="0" lang="en-US"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生物技术实践</a:t>
            </a:r>
            <a:r>
              <a:rPr kumimoji="0" lang="en-US"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（向波），以专题为单位，学生在老师的指导下构建专题知识体系和网络。</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2800" b="1" i="0" u="none" strike="noStrike" cap="none" normalizeH="0" baseline="0" dirty="0" smtClean="0">
                <a:ln>
                  <a:noFill/>
                </a:ln>
                <a:solidFill>
                  <a:srgbClr val="0000FF"/>
                </a:solidFill>
                <a:effectLst/>
                <a:latin typeface="微软雅黑" pitchFamily="34" charset="-122"/>
                <a:ea typeface="微软雅黑" pitchFamily="34" charset="-122"/>
                <a:cs typeface="Times New Roman" pitchFamily="18" charset="0"/>
              </a:rPr>
              <a:t>④三轮复习做法：</a:t>
            </a:r>
            <a:r>
              <a:rPr kumimoji="0" lang="zh-CN" altLang="en-US" sz="28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回归教材，提升考试能力</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回归教材时，注意细节点和较生疏的概念、知识。以模考为抓手，编印考试样卷，查漏补缺，规范作答，提升考试能力。全组每人一套模考题和一套综合训练题（注重知识综合，重点突出，热点联系，题型规范，情景新颖）辅以外来信息卷。</a:t>
            </a:r>
            <a:r>
              <a:rPr kumimoji="0" lang="zh-CN" altLang="en-US" sz="2800" b="1" i="0" u="none" strike="noStrike" cap="none" normalizeH="0" baseline="0" dirty="0" smtClean="0">
                <a:ln>
                  <a:noFill/>
                </a:ln>
                <a:solidFill>
                  <a:schemeClr val="tx1"/>
                </a:solidFill>
                <a:effectLst/>
                <a:latin typeface="黑体" pitchFamily="49" charset="-122"/>
                <a:ea typeface="黑体" pitchFamily="49" charset="-122"/>
                <a:cs typeface="宋体" pitchFamily="2" charset="-122"/>
              </a:rPr>
              <a:t> </a:t>
            </a:r>
          </a:p>
        </p:txBody>
      </p:sp>
    </p:spTree>
    <p:extLst>
      <p:ext uri="{BB962C8B-B14F-4D97-AF65-F5344CB8AC3E}">
        <p14:creationId xmlns:p14="http://schemas.microsoft.com/office/powerpoint/2010/main" xmlns="" val="131164350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a:spLocks noGrp="1"/>
          </p:cNvSpPr>
          <p:nvPr>
            <p:ph idx="1"/>
          </p:nvPr>
        </p:nvSpPr>
        <p:spPr>
          <a:xfrm>
            <a:off x="1343472" y="2276872"/>
            <a:ext cx="8568952" cy="3545586"/>
          </a:xfrm>
          <a:prstGeom prst="rect">
            <a:avLst/>
          </a:prstGeom>
          <a:noFill/>
          <a:ln>
            <a:solidFill>
              <a:schemeClr val="tx1">
                <a:lumMod val="95000"/>
                <a:lumOff val="5000"/>
              </a:schemeClr>
            </a:solidFill>
          </a:ln>
        </p:spPr>
        <p:txBody>
          <a:bodyPr wrap="square">
            <a:spAutoFit/>
          </a:bodyPr>
          <a:lstStyle/>
          <a:p>
            <a:pPr marL="0" indent="0" algn="ctr">
              <a:buNone/>
              <a:defRPr/>
            </a:pPr>
            <a:r>
              <a:rPr lang="zh-CN" altLang="en-US" sz="13800" b="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谢谢！</a:t>
            </a:r>
            <a:endParaRPr lang="en-US" altLang="zh-CN" sz="9600" b="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endParaRPr>
          </a:p>
          <a:p>
            <a:pPr marL="0" indent="0" algn="ctr">
              <a:buNone/>
              <a:defRPr/>
            </a:pPr>
            <a:endParaRPr lang="en-US" altLang="zh-CN" sz="3600" b="1" cap="all" dirty="0" smtClean="0">
              <a:ln w="9000" cmpd="sng">
                <a:solidFill>
                  <a:schemeClr val="accent4">
                    <a:shade val="50000"/>
                    <a:satMod val="120000"/>
                  </a:schemeClr>
                </a:solidFill>
                <a:prstDash val="solid"/>
              </a:ln>
              <a:solidFill>
                <a:srgbClr val="FFFF00"/>
              </a:solidFill>
              <a:effectLst>
                <a:reflection blurRad="12700" stA="28000" endPos="45000" dist="1000" dir="5400000" sy="-100000" algn="bl" rotWithShape="0"/>
              </a:effectLst>
            </a:endParaRPr>
          </a:p>
          <a:p>
            <a:pPr marL="0" indent="0" algn="r">
              <a:buNone/>
              <a:defRPr/>
            </a:pPr>
            <a:r>
              <a:rPr lang="en-US" altLang="zh-CN" sz="3600" b="1" cap="all" dirty="0" smtClean="0">
                <a:ln w="9000" cmpd="sng">
                  <a:solidFill>
                    <a:schemeClr val="accent4">
                      <a:shade val="50000"/>
                      <a:satMod val="120000"/>
                    </a:schemeClr>
                  </a:solidFill>
                  <a:prstDash val="solid"/>
                </a:ln>
                <a:solidFill>
                  <a:srgbClr val="FFFF00"/>
                </a:solidFill>
                <a:effectLst>
                  <a:reflection blurRad="12700" stA="28000" endPos="45000" dist="1000" dir="5400000" sy="-100000" algn="bl" rotWithShape="0"/>
                </a:effectLst>
                <a:latin typeface="Times New Roman" pitchFamily="18" charset="0"/>
                <a:cs typeface="Times New Roman" pitchFamily="18" charset="0"/>
              </a:rPr>
              <a:t>2018.11.21.</a:t>
            </a:r>
          </a:p>
        </p:txBody>
      </p:sp>
    </p:spTree>
    <p:extLst>
      <p:ext uri="{BB962C8B-B14F-4D97-AF65-F5344CB8AC3E}">
        <p14:creationId xmlns="" xmlns:p14="http://schemas.microsoft.com/office/powerpoint/2010/main" val="10105096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1"/>
          <p:cNvSpPr>
            <a:spLocks noChangeArrowheads="1"/>
          </p:cNvSpPr>
          <p:nvPr/>
        </p:nvSpPr>
        <p:spPr bwMode="auto">
          <a:xfrm>
            <a:off x="263352" y="435728"/>
            <a:ext cx="11665296"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 </a:t>
            </a:r>
            <a:r>
              <a:rPr kumimoji="0" lang="en-US" altLang="zh-CN" sz="32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2</a:t>
            </a:r>
            <a:r>
              <a:rPr kumimoji="0" lang="zh-CN" altLang="en-US" sz="32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、最新</a:t>
            </a:r>
            <a:r>
              <a:rPr kumimoji="0" lang="en-US" altLang="zh-CN" sz="32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a:t>
            </a:r>
            <a:r>
              <a:rPr kumimoji="0" lang="zh-CN" altLang="en-US" sz="32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考试大纲</a:t>
            </a:r>
            <a:r>
              <a:rPr kumimoji="0" lang="en-US" altLang="zh-CN" sz="32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a:t>
            </a:r>
            <a:r>
              <a:rPr kumimoji="0" lang="zh-CN" altLang="en-US" sz="3200" b="1" i="0" u="none" strike="noStrike" cap="none" normalizeH="0" baseline="0" dirty="0" smtClean="0">
                <a:ln>
                  <a:noFill/>
                </a:ln>
                <a:solidFill>
                  <a:srgbClr val="FF0000"/>
                </a:solidFill>
                <a:effectLst/>
                <a:latin typeface="黑体" pitchFamily="49" charset="-122"/>
                <a:ea typeface="黑体" pitchFamily="49" charset="-122"/>
                <a:cs typeface="Times New Roman" pitchFamily="18" charset="0"/>
              </a:rPr>
              <a:t>的考核目标与要求：</a:t>
            </a:r>
            <a:endParaRPr kumimoji="0" lang="zh-CN" altLang="en-US" sz="3200" b="1" i="0" u="none" strike="noStrike" cap="none" normalizeH="0" baseline="0" dirty="0" smtClean="0">
              <a:ln>
                <a:noFill/>
              </a:ln>
              <a:solidFill>
                <a:srgbClr val="FF0000"/>
              </a:solidFill>
              <a:effectLst/>
              <a:latin typeface="黑体" pitchFamily="49" charset="-122"/>
              <a:ea typeface="黑体" pitchFamily="49"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 （</a:t>
            </a:r>
            <a:r>
              <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1</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）对考核目标的诠释：</a:t>
            </a:r>
            <a:endPar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endParaRPr>
          </a:p>
          <a:p>
            <a:r>
              <a:rPr lang="en-US" altLang="zh-CN" sz="3200" b="1" dirty="0" smtClean="0">
                <a:latin typeface="黑体" pitchFamily="49" charset="-122"/>
                <a:ea typeface="黑体" pitchFamily="49" charset="-122"/>
                <a:cs typeface="Times New Roman" pitchFamily="18" charset="0"/>
              </a:rPr>
              <a:t> </a:t>
            </a:r>
          </a:p>
          <a:p>
            <a:r>
              <a:rPr lang="en-US" altLang="zh-CN" sz="3200" b="1" dirty="0" smtClean="0">
                <a:latin typeface="黑体" pitchFamily="49" charset="-122"/>
                <a:ea typeface="黑体" pitchFamily="49" charset="-122"/>
                <a:cs typeface="Times New Roman" pitchFamily="18" charset="0"/>
              </a:rPr>
              <a:t>  </a:t>
            </a:r>
            <a:r>
              <a:rPr lang="zh-CN" altLang="zh-CN" sz="3200" b="1" dirty="0" smtClean="0">
                <a:latin typeface="+mn-ea"/>
                <a:ea typeface="+mn-ea"/>
              </a:rPr>
              <a:t>①生物学科命题要重视对考生科学素养的考查。即要注重考查学生</a:t>
            </a:r>
            <a:r>
              <a:rPr lang="zh-CN" altLang="zh-CN" sz="3200" b="1" dirty="0" smtClean="0">
                <a:solidFill>
                  <a:srgbClr val="FF0000"/>
                </a:solidFill>
                <a:latin typeface="+mn-ea"/>
                <a:ea typeface="+mn-ea"/>
              </a:rPr>
              <a:t>理性的思维方法和探究问题的思维过程</a:t>
            </a:r>
            <a:r>
              <a:rPr lang="zh-CN" altLang="zh-CN" sz="3200" b="1" dirty="0" smtClean="0">
                <a:latin typeface="+mn-ea"/>
                <a:ea typeface="+mn-ea"/>
              </a:rPr>
              <a:t>。理性的思维方法包括直觉思维基础上的逻辑推理，演绎和归纳是其基本的两条思路，重视观察和实验是其根本特征，数量化和精确化是其追求的目标。</a:t>
            </a:r>
          </a:p>
          <a:p>
            <a:r>
              <a:rPr lang="en-US" altLang="zh-CN" sz="3200" b="1" dirty="0" smtClean="0">
                <a:latin typeface="+mn-ea"/>
                <a:ea typeface="+mn-ea"/>
              </a:rPr>
              <a:t>  </a:t>
            </a:r>
            <a:r>
              <a:rPr lang="zh-CN" altLang="zh-CN" sz="3200" b="1" dirty="0" smtClean="0">
                <a:latin typeface="+mn-ea"/>
                <a:ea typeface="+mn-ea"/>
              </a:rPr>
              <a:t>②在生物科学和技术的</a:t>
            </a:r>
            <a:r>
              <a:rPr lang="zh-CN" altLang="zh-CN" sz="3200" b="1" dirty="0" smtClean="0">
                <a:solidFill>
                  <a:srgbClr val="FF0000"/>
                </a:solidFill>
                <a:latin typeface="+mn-ea"/>
                <a:ea typeface="+mn-ea"/>
              </a:rPr>
              <a:t>基础知识</a:t>
            </a:r>
            <a:r>
              <a:rPr lang="zh-CN" altLang="zh-CN" sz="3200" b="1" dirty="0" smtClean="0">
                <a:latin typeface="+mn-ea"/>
                <a:ea typeface="+mn-ea"/>
              </a:rPr>
              <a:t>、科学</a:t>
            </a:r>
            <a:r>
              <a:rPr lang="zh-CN" altLang="zh-CN" sz="3200" b="1" dirty="0" smtClean="0">
                <a:solidFill>
                  <a:srgbClr val="FF0000"/>
                </a:solidFill>
                <a:latin typeface="+mn-ea"/>
                <a:ea typeface="+mn-ea"/>
              </a:rPr>
              <a:t>探究的方法</a:t>
            </a:r>
            <a:r>
              <a:rPr lang="zh-CN" altLang="zh-CN" sz="3200" b="1" dirty="0" smtClean="0">
                <a:latin typeface="+mn-ea"/>
                <a:ea typeface="+mn-ea"/>
              </a:rPr>
              <a:t>、</a:t>
            </a:r>
            <a:r>
              <a:rPr lang="zh-CN" altLang="zh-CN" sz="3200" b="1" dirty="0" smtClean="0">
                <a:solidFill>
                  <a:srgbClr val="FF0000"/>
                </a:solidFill>
                <a:latin typeface="+mn-ea"/>
                <a:ea typeface="+mn-ea"/>
              </a:rPr>
              <a:t>获取新知识和处理信息</a:t>
            </a:r>
            <a:r>
              <a:rPr lang="zh-CN" altLang="zh-CN" sz="3200" b="1" dirty="0" smtClean="0">
                <a:latin typeface="+mn-ea"/>
                <a:ea typeface="+mn-ea"/>
              </a:rPr>
              <a:t>的能力、思维能力、</a:t>
            </a:r>
            <a:r>
              <a:rPr lang="zh-CN" altLang="zh-CN" sz="3200" b="1" dirty="0" smtClean="0">
                <a:solidFill>
                  <a:srgbClr val="FF0000"/>
                </a:solidFill>
                <a:latin typeface="+mn-ea"/>
                <a:ea typeface="+mn-ea"/>
              </a:rPr>
              <a:t>分析和解决实际问题</a:t>
            </a:r>
            <a:r>
              <a:rPr lang="zh-CN" altLang="zh-CN" sz="3200" b="1" dirty="0" smtClean="0">
                <a:latin typeface="+mn-ea"/>
                <a:ea typeface="+mn-ea"/>
              </a:rPr>
              <a:t>的能力等方面对考生的表现进行测量。</a:t>
            </a:r>
          </a:p>
          <a:p>
            <a:r>
              <a:rPr lang="en-US" altLang="zh-CN" sz="3200" b="1" dirty="0" smtClean="0">
                <a:latin typeface="+mn-ea"/>
                <a:ea typeface="+mn-ea"/>
              </a:rPr>
              <a:t>  </a:t>
            </a:r>
            <a:r>
              <a:rPr lang="zh-CN" altLang="zh-CN" sz="3200" b="1" dirty="0" smtClean="0">
                <a:latin typeface="+mn-ea"/>
                <a:ea typeface="+mn-ea"/>
              </a:rPr>
              <a:t>③要重视</a:t>
            </a:r>
            <a:r>
              <a:rPr lang="zh-CN" altLang="zh-CN" sz="3200" b="1" dirty="0" smtClean="0">
                <a:solidFill>
                  <a:srgbClr val="FF0000"/>
                </a:solidFill>
                <a:latin typeface="+mn-ea"/>
                <a:ea typeface="+mn-ea"/>
              </a:rPr>
              <a:t>理论联系实际</a:t>
            </a:r>
            <a:r>
              <a:rPr lang="zh-CN" altLang="zh-CN" sz="3200" b="1" dirty="0" smtClean="0">
                <a:latin typeface="+mn-ea"/>
                <a:ea typeface="+mn-ea"/>
              </a:rPr>
              <a:t>，关注</a:t>
            </a:r>
            <a:r>
              <a:rPr lang="zh-CN" altLang="zh-CN" sz="3200" b="1" dirty="0" smtClean="0">
                <a:solidFill>
                  <a:srgbClr val="FF0000"/>
                </a:solidFill>
                <a:latin typeface="+mn-ea"/>
                <a:ea typeface="+mn-ea"/>
              </a:rPr>
              <a:t>科学技术</a:t>
            </a:r>
            <a:r>
              <a:rPr lang="zh-CN" altLang="zh-CN" sz="3200" b="1" dirty="0" smtClean="0">
                <a:latin typeface="+mn-ea"/>
                <a:ea typeface="+mn-ea"/>
              </a:rPr>
              <a:t>、</a:t>
            </a:r>
            <a:r>
              <a:rPr lang="zh-CN" altLang="zh-CN" sz="3200" b="1" dirty="0" smtClean="0">
                <a:solidFill>
                  <a:srgbClr val="FF0000"/>
                </a:solidFill>
                <a:latin typeface="+mn-ea"/>
                <a:ea typeface="+mn-ea"/>
              </a:rPr>
              <a:t>社会经济和生态环境</a:t>
            </a:r>
            <a:r>
              <a:rPr lang="zh-CN" altLang="zh-CN" sz="3200" b="1" dirty="0" smtClean="0">
                <a:latin typeface="+mn-ea"/>
                <a:ea typeface="+mn-ea"/>
              </a:rPr>
              <a:t>的协调发展。 </a:t>
            </a:r>
            <a:r>
              <a:rPr kumimoji="0" lang="zh-CN" altLang="en-US" sz="3200" b="1" i="0" u="none" strike="noStrike" cap="none" normalizeH="0" baseline="0" dirty="0" smtClean="0">
                <a:ln>
                  <a:noFill/>
                </a:ln>
                <a:solidFill>
                  <a:schemeClr val="tx1"/>
                </a:solidFill>
                <a:effectLst/>
                <a:latin typeface="+mn-ea"/>
                <a:ea typeface="+mn-ea"/>
                <a:cs typeface="Times New Roman" pitchFamily="18" charset="0"/>
              </a:rPr>
              <a:t> </a:t>
            </a:r>
            <a:endParaRPr kumimoji="0" lang="zh-CN" altLang="en-US" sz="3200" b="1" i="0" u="none" strike="noStrike" cap="none" normalizeH="0" baseline="0" dirty="0" smtClean="0">
              <a:ln>
                <a:noFill/>
              </a:ln>
              <a:solidFill>
                <a:schemeClr val="tx1"/>
              </a:solidFill>
              <a:effectLst/>
              <a:latin typeface="+mn-ea"/>
              <a:ea typeface="+mn-ea"/>
              <a:cs typeface="宋体" pitchFamily="2" charset="-122"/>
            </a:endParaRPr>
          </a:p>
        </p:txBody>
      </p:sp>
    </p:spTree>
    <p:extLst>
      <p:ext uri="{BB962C8B-B14F-4D97-AF65-F5344CB8AC3E}">
        <p14:creationId xmlns:p14="http://schemas.microsoft.com/office/powerpoint/2010/main" xmlns="" val="13116435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767408" y="332656"/>
            <a:ext cx="8448600" cy="4308872"/>
          </a:xfrm>
          <a:prstGeom prst="rect">
            <a:avLst/>
          </a:prstGeom>
        </p:spPr>
        <p:txBody>
          <a:bodyPr wrap="square">
            <a:spAutoFit/>
          </a:bodyPr>
          <a:lstStyle/>
          <a:p>
            <a:r>
              <a:rPr lang="zh-CN" altLang="zh-CN" sz="3200" b="1" dirty="0" smtClean="0">
                <a:latin typeface="黑体" pitchFamily="49" charset="-122"/>
                <a:ea typeface="黑体" pitchFamily="49" charset="-122"/>
              </a:rPr>
              <a:t>（</a:t>
            </a:r>
            <a:r>
              <a:rPr lang="en-US" altLang="zh-CN" sz="3200" b="1" dirty="0" smtClean="0">
                <a:latin typeface="黑体" pitchFamily="49" charset="-122"/>
                <a:ea typeface="黑体" pitchFamily="49" charset="-122"/>
              </a:rPr>
              <a:t>2</a:t>
            </a:r>
            <a:r>
              <a:rPr lang="zh-CN" altLang="zh-CN" sz="3200" b="1" dirty="0" smtClean="0">
                <a:latin typeface="黑体" pitchFamily="49" charset="-122"/>
                <a:ea typeface="黑体" pitchFamily="49" charset="-122"/>
              </a:rPr>
              <a:t>）</a:t>
            </a:r>
            <a:r>
              <a:rPr lang="zh-CN" altLang="en-US" sz="3200" b="1" dirty="0" smtClean="0">
                <a:latin typeface="黑体" pitchFamily="49" charset="-122"/>
                <a:ea typeface="黑体" pitchFamily="49" charset="-122"/>
              </a:rPr>
              <a:t>考查的具体能力是：</a:t>
            </a:r>
            <a:endParaRPr lang="en-US" altLang="zh-CN" sz="3200" b="1" dirty="0" smtClean="0">
              <a:latin typeface="黑体" pitchFamily="49" charset="-122"/>
              <a:ea typeface="黑体" pitchFamily="49" charset="-122"/>
            </a:endParaRPr>
          </a:p>
          <a:p>
            <a:endParaRPr lang="en-US" altLang="zh-CN" b="1" dirty="0" smtClean="0"/>
          </a:p>
          <a:p>
            <a:r>
              <a:rPr lang="en-US" altLang="zh-CN" sz="3200" b="1" dirty="0" smtClean="0">
                <a:latin typeface="+mn-ea"/>
                <a:ea typeface="+mn-ea"/>
              </a:rPr>
              <a:t>   </a:t>
            </a:r>
            <a:r>
              <a:rPr lang="zh-CN" altLang="zh-CN" sz="3200" b="1" dirty="0" smtClean="0">
                <a:latin typeface="+mn-ea"/>
                <a:ea typeface="+mn-ea"/>
              </a:rPr>
              <a:t>理解能力——高考最直接的考查</a:t>
            </a:r>
            <a:endParaRPr lang="en-US" altLang="zh-CN" sz="3200" b="1" dirty="0" smtClean="0">
              <a:latin typeface="+mn-ea"/>
              <a:ea typeface="+mn-ea"/>
            </a:endParaRPr>
          </a:p>
          <a:p>
            <a:r>
              <a:rPr lang="zh-CN" altLang="zh-CN" sz="3200" b="1" dirty="0" smtClean="0">
                <a:latin typeface="+mn-ea"/>
                <a:ea typeface="+mn-ea"/>
              </a:rPr>
              <a:t> </a:t>
            </a:r>
            <a:r>
              <a:rPr lang="en-US" altLang="zh-CN" sz="3200" b="1" dirty="0" smtClean="0">
                <a:latin typeface="+mn-ea"/>
                <a:ea typeface="+mn-ea"/>
              </a:rPr>
              <a:t>  </a:t>
            </a:r>
          </a:p>
          <a:p>
            <a:r>
              <a:rPr lang="en-US" altLang="zh-CN" sz="3200" b="1" dirty="0" smtClean="0">
                <a:latin typeface="+mn-ea"/>
                <a:ea typeface="+mn-ea"/>
              </a:rPr>
              <a:t>   </a:t>
            </a:r>
            <a:r>
              <a:rPr lang="zh-CN" altLang="en-US" sz="3200" b="1" dirty="0" smtClean="0">
                <a:latin typeface="+mn-ea"/>
                <a:ea typeface="+mn-ea"/>
              </a:rPr>
              <a:t>实验与探究能力</a:t>
            </a:r>
            <a:endParaRPr lang="en-US" altLang="zh-CN" sz="3200" b="1" dirty="0" smtClean="0">
              <a:latin typeface="+mn-ea"/>
              <a:ea typeface="+mn-ea"/>
            </a:endParaRPr>
          </a:p>
          <a:p>
            <a:r>
              <a:rPr lang="en-US" altLang="zh-CN" sz="3200" b="1" dirty="0" smtClean="0">
                <a:latin typeface="+mn-ea"/>
                <a:ea typeface="+mn-ea"/>
              </a:rPr>
              <a:t>   </a:t>
            </a:r>
          </a:p>
          <a:p>
            <a:r>
              <a:rPr lang="en-US" altLang="zh-CN" sz="3200" b="1" dirty="0" smtClean="0">
                <a:latin typeface="+mn-ea"/>
                <a:ea typeface="+mn-ea"/>
              </a:rPr>
              <a:t>   </a:t>
            </a:r>
            <a:r>
              <a:rPr lang="zh-CN" altLang="en-US" sz="3200" b="1" dirty="0" smtClean="0">
                <a:latin typeface="+mn-ea"/>
                <a:ea typeface="+mn-ea"/>
              </a:rPr>
              <a:t>获取信息的能力</a:t>
            </a:r>
            <a:endParaRPr lang="en-US" altLang="zh-CN" sz="3200" b="1" dirty="0" smtClean="0">
              <a:latin typeface="+mn-ea"/>
              <a:ea typeface="+mn-ea"/>
            </a:endParaRPr>
          </a:p>
          <a:p>
            <a:r>
              <a:rPr lang="en-US" altLang="zh-CN" sz="3200" b="1" dirty="0" smtClean="0">
                <a:latin typeface="+mn-ea"/>
                <a:ea typeface="+mn-ea"/>
              </a:rPr>
              <a:t>   </a:t>
            </a:r>
          </a:p>
          <a:p>
            <a:r>
              <a:rPr lang="en-US" altLang="zh-CN" sz="3200" b="1" dirty="0" smtClean="0">
                <a:latin typeface="+mn-ea"/>
                <a:ea typeface="+mn-ea"/>
              </a:rPr>
              <a:t>   </a:t>
            </a:r>
            <a:r>
              <a:rPr lang="zh-CN" altLang="en-US" sz="3200" b="1" dirty="0" smtClean="0">
                <a:latin typeface="+mn-ea"/>
                <a:ea typeface="+mn-ea"/>
              </a:rPr>
              <a:t>综合运用能力</a:t>
            </a:r>
            <a:endParaRPr lang="en-US" altLang="zh-CN" sz="3200" b="1" dirty="0" smtClean="0">
              <a:latin typeface="+mn-ea"/>
              <a:ea typeface="+mn-ea"/>
            </a:endParaRPr>
          </a:p>
        </p:txBody>
      </p:sp>
      <p:sp>
        <p:nvSpPr>
          <p:cNvPr id="8" name="右大括号 7"/>
          <p:cNvSpPr/>
          <p:nvPr/>
        </p:nvSpPr>
        <p:spPr>
          <a:xfrm>
            <a:off x="4727848" y="2276872"/>
            <a:ext cx="360040" cy="2160240"/>
          </a:xfrm>
          <a:prstGeom prst="rightBrace">
            <a:avLst/>
          </a:prstGeom>
          <a:solidFill>
            <a:srgbClr val="FF0000"/>
          </a:solidFill>
        </p:spPr>
        <p:style>
          <a:lnRef idx="1">
            <a:schemeClr val="dk1"/>
          </a:lnRef>
          <a:fillRef idx="0">
            <a:schemeClr val="dk1"/>
          </a:fillRef>
          <a:effectRef idx="0">
            <a:schemeClr val="dk1"/>
          </a:effectRef>
          <a:fontRef idx="minor">
            <a:schemeClr val="tx1"/>
          </a:fontRef>
        </p:style>
        <p:txBody>
          <a:bodyPr rtlCol="0" anchor="ctr"/>
          <a:lstStyle/>
          <a:p>
            <a:pPr algn="ctr"/>
            <a:endParaRPr lang="zh-CN" altLang="en-US"/>
          </a:p>
        </p:txBody>
      </p:sp>
      <p:sp>
        <p:nvSpPr>
          <p:cNvPr id="10" name="TextBox 9"/>
          <p:cNvSpPr txBox="1"/>
          <p:nvPr/>
        </p:nvSpPr>
        <p:spPr>
          <a:xfrm>
            <a:off x="5375920" y="3068960"/>
            <a:ext cx="4392488" cy="646331"/>
          </a:xfrm>
          <a:prstGeom prst="rect">
            <a:avLst/>
          </a:prstGeom>
          <a:noFill/>
        </p:spPr>
        <p:txBody>
          <a:bodyPr wrap="square" rtlCol="0">
            <a:spAutoFit/>
          </a:bodyPr>
          <a:lstStyle/>
          <a:p>
            <a:r>
              <a:rPr lang="zh-CN" altLang="en-US" sz="3600" b="1" dirty="0" smtClean="0">
                <a:latin typeface="微软雅黑" pitchFamily="34" charset="-122"/>
                <a:ea typeface="微软雅黑" pitchFamily="34" charset="-122"/>
              </a:rPr>
              <a:t>考查生物学核心素养</a:t>
            </a:r>
            <a:endParaRPr lang="zh-CN" altLang="en-US" sz="3600" b="1" dirty="0">
              <a:latin typeface="微软雅黑" pitchFamily="34" charset="-122"/>
              <a:ea typeface="微软雅黑" pitchFamily="34" charset="-122"/>
            </a:endParaRPr>
          </a:p>
        </p:txBody>
      </p:sp>
    </p:spTree>
    <p:extLst>
      <p:ext uri="{BB962C8B-B14F-4D97-AF65-F5344CB8AC3E}">
        <p14:creationId xmlns:p14="http://schemas.microsoft.com/office/powerpoint/2010/main" xmlns="" val="13116435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1"/>
          <p:cNvSpPr>
            <a:spLocks noChangeArrowheads="1"/>
          </p:cNvSpPr>
          <p:nvPr/>
        </p:nvSpPr>
        <p:spPr bwMode="auto">
          <a:xfrm>
            <a:off x="263352" y="260648"/>
            <a:ext cx="1152128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lang="en-US" altLang="zh-CN" sz="3200" b="1" dirty="0" smtClean="0">
                <a:latin typeface="黑体" pitchFamily="49" charset="-122"/>
                <a:ea typeface="黑体" pitchFamily="49" charset="-122"/>
                <a:cs typeface="Times New Roman" pitchFamily="18" charset="0"/>
              </a:rPr>
              <a:t>3</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）最新</a:t>
            </a:r>
            <a:r>
              <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考试大纲</a:t>
            </a:r>
            <a:r>
              <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是高考生物命题的纲领性文件</a:t>
            </a:r>
            <a:endPar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 </a:t>
            </a:r>
            <a:endParaRPr kumimoji="0" lang="en-US" altLang="zh-CN" sz="32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3200" b="1" i="0" u="none" strike="noStrike" cap="none" normalizeH="0" baseline="0" dirty="0" smtClean="0">
                <a:ln>
                  <a:noFill/>
                </a:ln>
                <a:solidFill>
                  <a:schemeClr val="tx1"/>
                </a:solidFill>
                <a:effectLst/>
                <a:latin typeface="+mn-ea"/>
                <a:ea typeface="+mn-ea"/>
                <a:cs typeface="Times New Roman" pitchFamily="18" charset="0"/>
              </a:rPr>
              <a:t> ①凡是“考试内容与要求”中不要求的部分，一定不会命题，在要求掌握程度中，</a:t>
            </a:r>
            <a:r>
              <a:rPr kumimoji="0" lang="en-US" altLang="zh-CN" sz="3200" b="1" i="0" u="none" strike="noStrike" cap="none" normalizeH="0" baseline="0" dirty="0" smtClean="0">
                <a:ln>
                  <a:noFill/>
                </a:ln>
                <a:solidFill>
                  <a:schemeClr val="tx1"/>
                </a:solidFill>
                <a:effectLst/>
                <a:latin typeface="+mn-ea"/>
                <a:ea typeface="+mn-ea"/>
                <a:cs typeface="Times New Roman" pitchFamily="18" charset="0"/>
              </a:rPr>
              <a:t>Ⅱ</a:t>
            </a:r>
            <a:r>
              <a:rPr kumimoji="0" lang="zh-CN" altLang="en-US" sz="3200" b="1" i="0" u="none" strike="noStrike" cap="none" normalizeH="0" baseline="0" dirty="0" smtClean="0">
                <a:ln>
                  <a:noFill/>
                </a:ln>
                <a:solidFill>
                  <a:schemeClr val="tx1"/>
                </a:solidFill>
                <a:effectLst/>
                <a:latin typeface="+mn-ea"/>
                <a:ea typeface="+mn-ea"/>
                <a:cs typeface="Times New Roman" pitchFamily="18" charset="0"/>
              </a:rPr>
              <a:t>类比</a:t>
            </a:r>
            <a:r>
              <a:rPr kumimoji="0" lang="en-US" altLang="zh-CN" sz="3200" b="1" i="0" u="none" strike="noStrike" cap="none" normalizeH="0" baseline="0" dirty="0" smtClean="0">
                <a:ln>
                  <a:noFill/>
                </a:ln>
                <a:solidFill>
                  <a:schemeClr val="tx1"/>
                </a:solidFill>
                <a:effectLst/>
                <a:latin typeface="+mn-ea"/>
                <a:ea typeface="+mn-ea"/>
                <a:cs typeface="Times New Roman" pitchFamily="18" charset="0"/>
              </a:rPr>
              <a:t>Ⅰ</a:t>
            </a:r>
            <a:r>
              <a:rPr kumimoji="0" lang="zh-CN" altLang="en-US" sz="3200" b="1" i="0" u="none" strike="noStrike" cap="none" normalizeH="0" baseline="0" dirty="0" smtClean="0">
                <a:ln>
                  <a:noFill/>
                </a:ln>
                <a:solidFill>
                  <a:schemeClr val="tx1"/>
                </a:solidFill>
                <a:effectLst/>
                <a:latin typeface="+mn-ea"/>
                <a:ea typeface="+mn-ea"/>
                <a:cs typeface="Times New Roman" pitchFamily="18" charset="0"/>
              </a:rPr>
              <a:t>类命题的几率大。要严格按照掌握程度的</a:t>
            </a:r>
            <a:r>
              <a:rPr kumimoji="0" lang="en-US" altLang="zh-CN" sz="3200" b="1" i="0" u="none" strike="noStrike" cap="none" normalizeH="0" baseline="0" dirty="0" smtClean="0">
                <a:ln>
                  <a:noFill/>
                </a:ln>
                <a:solidFill>
                  <a:schemeClr val="tx1"/>
                </a:solidFill>
                <a:effectLst/>
                <a:latin typeface="+mn-ea"/>
                <a:ea typeface="+mn-ea"/>
                <a:cs typeface="Times New Roman" pitchFamily="18" charset="0"/>
              </a:rPr>
              <a:t>Ⅰ</a:t>
            </a:r>
            <a:r>
              <a:rPr kumimoji="0" lang="zh-CN" altLang="en-US" sz="3200" b="1" i="0" u="none" strike="noStrike" cap="none" normalizeH="0" baseline="0" dirty="0" smtClean="0">
                <a:ln>
                  <a:noFill/>
                </a:ln>
                <a:solidFill>
                  <a:schemeClr val="tx1"/>
                </a:solidFill>
                <a:effectLst/>
                <a:latin typeface="+mn-ea"/>
                <a:ea typeface="+mn-ea"/>
                <a:cs typeface="Times New Roman" pitchFamily="18" charset="0"/>
              </a:rPr>
              <a:t>类和</a:t>
            </a:r>
            <a:r>
              <a:rPr kumimoji="0" lang="en-US" altLang="zh-CN" sz="3200" b="1" i="0" u="none" strike="noStrike" cap="none" normalizeH="0" baseline="0" dirty="0" smtClean="0">
                <a:ln>
                  <a:noFill/>
                </a:ln>
                <a:solidFill>
                  <a:schemeClr val="tx1"/>
                </a:solidFill>
                <a:effectLst/>
                <a:latin typeface="+mn-ea"/>
                <a:ea typeface="+mn-ea"/>
                <a:cs typeface="Times New Roman" pitchFamily="18" charset="0"/>
              </a:rPr>
              <a:t>Ⅱ</a:t>
            </a:r>
            <a:r>
              <a:rPr kumimoji="0" lang="zh-CN" altLang="en-US" sz="3200" b="1" i="0" u="none" strike="noStrike" cap="none" normalizeH="0" baseline="0" dirty="0" smtClean="0">
                <a:ln>
                  <a:noFill/>
                </a:ln>
                <a:solidFill>
                  <a:schemeClr val="tx1"/>
                </a:solidFill>
                <a:effectLst/>
                <a:latin typeface="+mn-ea"/>
                <a:ea typeface="+mn-ea"/>
                <a:cs typeface="Times New Roman" pitchFamily="18" charset="0"/>
              </a:rPr>
              <a:t>类要求合理分配复习时间。</a:t>
            </a:r>
            <a:endParaRPr kumimoji="0" lang="zh-CN" altLang="en-US" sz="3200" b="1" i="0" u="none" strike="noStrike" cap="none" normalizeH="0" baseline="0" dirty="0" smtClean="0">
              <a:ln>
                <a:noFill/>
              </a:ln>
              <a:solidFill>
                <a:schemeClr val="tx1"/>
              </a:solidFill>
              <a:effectLst/>
              <a:latin typeface="+mn-ea"/>
              <a:ea typeface="+mn-ea"/>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3200" b="1" i="0" u="none" strike="noStrike" cap="none" normalizeH="0" baseline="0" dirty="0" smtClean="0">
              <a:ln>
                <a:noFill/>
              </a:ln>
              <a:solidFill>
                <a:schemeClr val="tx1"/>
              </a:solidFill>
              <a:effectLst/>
              <a:latin typeface="+mn-ea"/>
              <a:ea typeface="+mn-ea"/>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3200" b="1" i="0" u="none" strike="noStrike" cap="none" normalizeH="0" baseline="0" dirty="0" smtClean="0">
                <a:ln>
                  <a:noFill/>
                </a:ln>
                <a:solidFill>
                  <a:schemeClr val="tx1"/>
                </a:solidFill>
                <a:effectLst/>
                <a:latin typeface="+mn-ea"/>
                <a:ea typeface="+mn-ea"/>
                <a:cs typeface="Times New Roman" pitchFamily="18" charset="0"/>
              </a:rPr>
              <a:t> ②</a:t>
            </a:r>
            <a:r>
              <a:rPr kumimoji="0" lang="en-US" altLang="zh-CN" sz="3200" b="1" i="0" u="none" strike="noStrike" cap="none" normalizeH="0" baseline="0" dirty="0" smtClean="0">
                <a:ln>
                  <a:noFill/>
                </a:ln>
                <a:solidFill>
                  <a:schemeClr val="tx1"/>
                </a:solidFill>
                <a:effectLst/>
                <a:latin typeface="+mn-ea"/>
                <a:ea typeface="+mn-ea"/>
                <a:cs typeface="Times New Roman" pitchFamily="18" charset="0"/>
              </a:rPr>
              <a:t>I</a:t>
            </a:r>
            <a:r>
              <a:rPr kumimoji="0" lang="zh-CN" altLang="en-US" sz="3200" b="1" i="0" u="none" strike="noStrike" cap="none" normalizeH="0" baseline="0" dirty="0" smtClean="0">
                <a:ln>
                  <a:noFill/>
                </a:ln>
                <a:solidFill>
                  <a:schemeClr val="tx1"/>
                </a:solidFill>
                <a:effectLst/>
                <a:latin typeface="+mn-ea"/>
                <a:ea typeface="+mn-ea"/>
                <a:cs typeface="Times New Roman" pitchFamily="18" charset="0"/>
              </a:rPr>
              <a:t>和</a:t>
            </a:r>
            <a:r>
              <a:rPr kumimoji="0" lang="en-US" altLang="zh-CN" sz="3200" b="1" i="0" u="none" strike="noStrike" cap="none" normalizeH="0" baseline="0" dirty="0" smtClean="0">
                <a:ln>
                  <a:noFill/>
                </a:ln>
                <a:solidFill>
                  <a:schemeClr val="tx1"/>
                </a:solidFill>
                <a:effectLst/>
                <a:latin typeface="+mn-ea"/>
                <a:ea typeface="+mn-ea"/>
                <a:cs typeface="Times New Roman" pitchFamily="18" charset="0"/>
              </a:rPr>
              <a:t>Ⅱ</a:t>
            </a:r>
            <a:r>
              <a:rPr kumimoji="0" lang="zh-CN" altLang="en-US" sz="3200" b="1" i="0" u="none" strike="noStrike" cap="none" normalizeH="0" baseline="0" dirty="0" smtClean="0">
                <a:ln>
                  <a:noFill/>
                </a:ln>
                <a:solidFill>
                  <a:schemeClr val="tx1"/>
                </a:solidFill>
                <a:effectLst/>
                <a:latin typeface="+mn-ea"/>
                <a:ea typeface="+mn-ea"/>
                <a:cs typeface="Times New Roman" pitchFamily="18" charset="0"/>
              </a:rPr>
              <a:t>的含义如下：</a:t>
            </a:r>
            <a:r>
              <a:rPr kumimoji="0" lang="en-US" altLang="zh-CN" sz="3200" b="1" i="0" u="none" strike="noStrike" cap="none" normalizeH="0" baseline="0" dirty="0" smtClean="0">
                <a:ln>
                  <a:noFill/>
                </a:ln>
                <a:solidFill>
                  <a:schemeClr val="tx1"/>
                </a:solidFill>
                <a:effectLst/>
                <a:latin typeface="+mn-ea"/>
                <a:ea typeface="+mn-ea"/>
                <a:cs typeface="Times New Roman" pitchFamily="18" charset="0"/>
              </a:rPr>
              <a:t>I</a:t>
            </a:r>
            <a:r>
              <a:rPr kumimoji="0" lang="zh-CN" altLang="en-US" sz="3200" b="1" i="0" u="none" strike="noStrike" cap="none" normalizeH="0" baseline="0" dirty="0" smtClean="0">
                <a:ln>
                  <a:noFill/>
                </a:ln>
                <a:solidFill>
                  <a:schemeClr val="tx1"/>
                </a:solidFill>
                <a:effectLst/>
                <a:latin typeface="+mn-ea"/>
                <a:ea typeface="+mn-ea"/>
                <a:cs typeface="Times New Roman" pitchFamily="18" charset="0"/>
              </a:rPr>
              <a:t>：对所列知识点要知道其含义，能够在试题所给予的相对简单的情境中识别和使用它们。 （了解水平） </a:t>
            </a:r>
            <a:r>
              <a:rPr kumimoji="0" lang="en-US" altLang="zh-CN" sz="3200" b="1" i="0" u="none" strike="noStrike" cap="none" normalizeH="0" baseline="0" dirty="0" smtClean="0">
                <a:ln>
                  <a:noFill/>
                </a:ln>
                <a:solidFill>
                  <a:schemeClr val="tx1"/>
                </a:solidFill>
                <a:effectLst/>
                <a:latin typeface="+mn-ea"/>
                <a:ea typeface="+mn-ea"/>
                <a:cs typeface="Times New Roman" pitchFamily="18" charset="0"/>
              </a:rPr>
              <a:t>II</a:t>
            </a:r>
            <a:r>
              <a:rPr kumimoji="0" lang="zh-CN" altLang="en-US" sz="3200" b="1" i="0" u="none" strike="noStrike" cap="none" normalizeH="0" baseline="0" dirty="0" smtClean="0">
                <a:ln>
                  <a:noFill/>
                </a:ln>
                <a:solidFill>
                  <a:schemeClr val="tx1"/>
                </a:solidFill>
                <a:effectLst/>
                <a:latin typeface="+mn-ea"/>
                <a:ea typeface="+mn-ea"/>
                <a:cs typeface="Times New Roman" pitchFamily="18" charset="0"/>
              </a:rPr>
              <a:t>：理解所列知识和其他相关知识之间的联系和区别，并能在较复杂的试题情境中综合运用其进行分析、判断、推理和评价。（考纲说明中的</a:t>
            </a:r>
            <a:r>
              <a:rPr kumimoji="0" lang="en-US" altLang="zh-CN" sz="3200" b="1" i="0" u="none" strike="noStrike" cap="none" normalizeH="0" baseline="0" dirty="0" smtClean="0">
                <a:ln>
                  <a:noFill/>
                </a:ln>
                <a:solidFill>
                  <a:schemeClr val="tx1"/>
                </a:solidFill>
                <a:effectLst/>
                <a:latin typeface="+mn-ea"/>
                <a:ea typeface="+mn-ea"/>
                <a:cs typeface="Times New Roman" pitchFamily="18" charset="0"/>
              </a:rPr>
              <a:t>Ⅱ</a:t>
            </a:r>
            <a:r>
              <a:rPr kumimoji="0" lang="zh-CN" altLang="en-US" sz="3200" b="1" i="0" u="none" strike="noStrike" cap="none" normalizeH="0" baseline="0" dirty="0" smtClean="0">
                <a:ln>
                  <a:noFill/>
                </a:ln>
                <a:solidFill>
                  <a:schemeClr val="tx1"/>
                </a:solidFill>
                <a:effectLst/>
                <a:latin typeface="+mn-ea"/>
                <a:ea typeface="+mn-ea"/>
                <a:cs typeface="Times New Roman" pitchFamily="18" charset="0"/>
              </a:rPr>
              <a:t>，实际上含有理解和应用两种含义，此层次的知识也是高考命题的重点）</a:t>
            </a:r>
            <a:endParaRPr kumimoji="0" lang="zh-CN" altLang="en-US" sz="3200" b="1" i="0" u="none" strike="noStrike" cap="none" normalizeH="0" baseline="0" dirty="0" smtClean="0">
              <a:ln>
                <a:noFill/>
              </a:ln>
              <a:solidFill>
                <a:schemeClr val="tx1"/>
              </a:solidFill>
              <a:effectLst/>
              <a:latin typeface="+mn-ea"/>
              <a:ea typeface="+mn-ea"/>
              <a:cs typeface="宋体" pitchFamily="2" charset="-122"/>
            </a:endParaRPr>
          </a:p>
        </p:txBody>
      </p:sp>
    </p:spTree>
    <p:extLst>
      <p:ext uri="{BB962C8B-B14F-4D97-AF65-F5344CB8AC3E}">
        <p14:creationId xmlns:p14="http://schemas.microsoft.com/office/powerpoint/2010/main" xmlns="" val="13116435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35360" y="332656"/>
            <a:ext cx="5747086" cy="584775"/>
          </a:xfrm>
          <a:prstGeom prst="rect">
            <a:avLst/>
          </a:prstGeom>
        </p:spPr>
        <p:txBody>
          <a:bodyPr wrap="none">
            <a:spAutoFit/>
          </a:bodyPr>
          <a:lstStyle/>
          <a:p>
            <a:r>
              <a:rPr lang="en-US" altLang="zh-CN" sz="3200" b="1" dirty="0" smtClean="0">
                <a:solidFill>
                  <a:srgbClr val="FF0000"/>
                </a:solidFill>
                <a:latin typeface="黑体" pitchFamily="49" charset="-122"/>
                <a:ea typeface="黑体" pitchFamily="49" charset="-122"/>
                <a:cs typeface="Times New Roman" pitchFamily="18" charset="0"/>
              </a:rPr>
              <a:t>3</a:t>
            </a:r>
            <a:r>
              <a:rPr lang="zh-CN" altLang="en-US" sz="3200" b="1" dirty="0" smtClean="0">
                <a:solidFill>
                  <a:srgbClr val="FF0000"/>
                </a:solidFill>
                <a:latin typeface="黑体" pitchFamily="49" charset="-122"/>
                <a:ea typeface="黑体" pitchFamily="49" charset="-122"/>
                <a:cs typeface="Times New Roman" pitchFamily="18" charset="0"/>
              </a:rPr>
              <a:t>、最新高考生物学考试范围：</a:t>
            </a:r>
            <a:endParaRPr lang="zh-CN" altLang="en-US" dirty="0"/>
          </a:p>
        </p:txBody>
      </p:sp>
      <p:sp>
        <p:nvSpPr>
          <p:cNvPr id="3" name="矩形 2"/>
          <p:cNvSpPr/>
          <p:nvPr/>
        </p:nvSpPr>
        <p:spPr>
          <a:xfrm>
            <a:off x="407368" y="1124744"/>
            <a:ext cx="11161240" cy="4031873"/>
          </a:xfrm>
          <a:prstGeom prst="rect">
            <a:avLst/>
          </a:prstGeom>
        </p:spPr>
        <p:txBody>
          <a:bodyPr wrap="square">
            <a:spAutoFit/>
          </a:bodyPr>
          <a:lstStyle/>
          <a:p>
            <a:r>
              <a:rPr lang="zh-CN" altLang="zh-CN" sz="3200" b="1" dirty="0" smtClean="0">
                <a:latin typeface="+mn-ea"/>
                <a:ea typeface="+mn-ea"/>
              </a:rPr>
              <a:t>（</a:t>
            </a:r>
            <a:r>
              <a:rPr lang="en-US" altLang="zh-CN" sz="3200" b="1" dirty="0" smtClean="0">
                <a:latin typeface="+mn-ea"/>
                <a:ea typeface="+mn-ea"/>
              </a:rPr>
              <a:t>1</a:t>
            </a:r>
            <a:r>
              <a:rPr lang="zh-CN" altLang="zh-CN" sz="3200" b="1" dirty="0" smtClean="0">
                <a:latin typeface="+mn-ea"/>
                <a:ea typeface="+mn-ea"/>
              </a:rPr>
              <a:t>）考试分必考和选考两部分，必考范围是必修</a:t>
            </a:r>
            <a:r>
              <a:rPr lang="en-US" altLang="zh-CN" sz="3200" b="1" dirty="0" smtClean="0">
                <a:latin typeface="+mn-ea"/>
                <a:ea typeface="+mn-ea"/>
              </a:rPr>
              <a:t>1</a:t>
            </a:r>
            <a:r>
              <a:rPr lang="zh-CN" altLang="zh-CN" sz="3200" b="1" dirty="0" smtClean="0">
                <a:latin typeface="+mn-ea"/>
                <a:ea typeface="+mn-ea"/>
              </a:rPr>
              <a:t>、</a:t>
            </a:r>
            <a:r>
              <a:rPr lang="en-US" altLang="zh-CN" sz="3200" b="1" dirty="0" smtClean="0">
                <a:latin typeface="+mn-ea"/>
                <a:ea typeface="+mn-ea"/>
              </a:rPr>
              <a:t>2</a:t>
            </a:r>
            <a:r>
              <a:rPr lang="zh-CN" altLang="zh-CN" sz="3200" b="1" dirty="0" smtClean="0">
                <a:latin typeface="+mn-ea"/>
                <a:ea typeface="+mn-ea"/>
              </a:rPr>
              <a:t>、</a:t>
            </a:r>
            <a:r>
              <a:rPr lang="en-US" altLang="zh-CN" sz="3200" b="1" dirty="0" smtClean="0">
                <a:latin typeface="+mn-ea"/>
                <a:ea typeface="+mn-ea"/>
              </a:rPr>
              <a:t>3</a:t>
            </a:r>
            <a:r>
              <a:rPr lang="zh-CN" altLang="zh-CN" sz="3200" b="1" dirty="0" smtClean="0">
                <a:latin typeface="+mn-ea"/>
                <a:ea typeface="+mn-ea"/>
              </a:rPr>
              <a:t>，三本必修教材的</a:t>
            </a:r>
            <a:r>
              <a:rPr lang="zh-CN" altLang="en-US" sz="3200" b="1" dirty="0" smtClean="0">
                <a:latin typeface="+mn-ea"/>
                <a:ea typeface="+mn-ea"/>
              </a:rPr>
              <a:t>所有</a:t>
            </a:r>
            <a:r>
              <a:rPr lang="zh-CN" altLang="zh-CN" sz="3200" b="1" dirty="0" smtClean="0">
                <a:latin typeface="+mn-ea"/>
                <a:ea typeface="+mn-ea"/>
              </a:rPr>
              <a:t>内容，选考范围是在选修</a:t>
            </a:r>
            <a:r>
              <a:rPr lang="en-US" altLang="zh-CN" sz="3200" b="1" dirty="0" smtClean="0">
                <a:latin typeface="+mn-ea"/>
                <a:ea typeface="+mn-ea"/>
              </a:rPr>
              <a:t>1</a:t>
            </a:r>
            <a:r>
              <a:rPr lang="zh-CN" altLang="zh-CN" sz="3200" b="1" dirty="0" smtClean="0">
                <a:latin typeface="+mn-ea"/>
                <a:ea typeface="+mn-ea"/>
              </a:rPr>
              <a:t>和</a:t>
            </a:r>
            <a:r>
              <a:rPr lang="zh-CN" altLang="zh-CN" sz="3200" b="1" dirty="0" smtClean="0">
                <a:latin typeface="+mn-ea"/>
                <a:ea typeface="+mn-ea"/>
              </a:rPr>
              <a:t>选修</a:t>
            </a:r>
            <a:r>
              <a:rPr lang="en-US" altLang="zh-CN" sz="3200" b="1" dirty="0" smtClean="0">
                <a:latin typeface="+mn-ea"/>
                <a:ea typeface="+mn-ea"/>
              </a:rPr>
              <a:t>3</a:t>
            </a:r>
            <a:r>
              <a:rPr lang="zh-CN" altLang="zh-CN" sz="3200" b="1" smtClean="0">
                <a:latin typeface="+mn-ea"/>
                <a:ea typeface="+mn-ea"/>
              </a:rPr>
              <a:t>中</a:t>
            </a:r>
            <a:r>
              <a:rPr lang="zh-CN" altLang="zh-CN" sz="3200" b="1" dirty="0" smtClean="0">
                <a:latin typeface="+mn-ea"/>
                <a:ea typeface="+mn-ea"/>
              </a:rPr>
              <a:t>任意选择一个模块的内容。</a:t>
            </a:r>
          </a:p>
          <a:p>
            <a:endParaRPr lang="en-US" altLang="zh-CN" sz="3200" b="1" dirty="0" smtClean="0">
              <a:latin typeface="+mn-ea"/>
              <a:ea typeface="+mn-ea"/>
            </a:endParaRPr>
          </a:p>
          <a:p>
            <a:r>
              <a:rPr lang="zh-CN" altLang="zh-CN" sz="3200" b="1" dirty="0" smtClean="0">
                <a:latin typeface="+mn-ea"/>
                <a:ea typeface="+mn-ea"/>
              </a:rPr>
              <a:t>（</a:t>
            </a:r>
            <a:r>
              <a:rPr lang="en-US" altLang="zh-CN" sz="3200" b="1" dirty="0" smtClean="0">
                <a:latin typeface="+mn-ea"/>
                <a:ea typeface="+mn-ea"/>
              </a:rPr>
              <a:t>2</a:t>
            </a:r>
            <a:r>
              <a:rPr lang="zh-CN" altLang="zh-CN" sz="3200" b="1" dirty="0" smtClean="0">
                <a:latin typeface="+mn-ea"/>
                <a:ea typeface="+mn-ea"/>
              </a:rPr>
              <a:t>）选修</a:t>
            </a:r>
            <a:r>
              <a:rPr lang="en-US" altLang="zh-CN" sz="3200" b="1" dirty="0" smtClean="0">
                <a:latin typeface="+mn-ea"/>
                <a:ea typeface="+mn-ea"/>
              </a:rPr>
              <a:t>1</a:t>
            </a:r>
            <a:r>
              <a:rPr lang="zh-CN" altLang="zh-CN" sz="3200" b="1" dirty="0" smtClean="0">
                <a:latin typeface="+mn-ea"/>
                <a:ea typeface="+mn-ea"/>
              </a:rPr>
              <a:t>与选修</a:t>
            </a:r>
            <a:r>
              <a:rPr lang="en-US" altLang="zh-CN" sz="3200" b="1" dirty="0" smtClean="0">
                <a:latin typeface="+mn-ea"/>
                <a:ea typeface="+mn-ea"/>
              </a:rPr>
              <a:t>3</a:t>
            </a:r>
            <a:r>
              <a:rPr lang="zh-CN" altLang="zh-CN" sz="3200" b="1" dirty="0" smtClean="0">
                <a:latin typeface="+mn-ea"/>
                <a:ea typeface="+mn-ea"/>
              </a:rPr>
              <a:t>的选择</a:t>
            </a:r>
            <a:r>
              <a:rPr lang="zh-CN" altLang="en-US" sz="3200" b="1" dirty="0" smtClean="0">
                <a:latin typeface="+mn-ea"/>
                <a:ea typeface="+mn-ea"/>
              </a:rPr>
              <a:t>是</a:t>
            </a:r>
            <a:r>
              <a:rPr lang="zh-CN" altLang="zh-CN" sz="3200" b="1" dirty="0" smtClean="0">
                <a:latin typeface="+mn-ea"/>
                <a:ea typeface="+mn-ea"/>
              </a:rPr>
              <a:t>有猫腻</a:t>
            </a:r>
            <a:r>
              <a:rPr lang="zh-CN" altLang="en-US" sz="3200" b="1" dirty="0" smtClean="0">
                <a:latin typeface="+mn-ea"/>
                <a:ea typeface="+mn-ea"/>
              </a:rPr>
              <a:t>的</a:t>
            </a:r>
            <a:r>
              <a:rPr lang="zh-CN" altLang="zh-CN" sz="3200" b="1" dirty="0" smtClean="0">
                <a:latin typeface="+mn-ea"/>
                <a:ea typeface="+mn-ea"/>
              </a:rPr>
              <a:t>，从最新的《考试说明》来看，选修</a:t>
            </a:r>
            <a:r>
              <a:rPr lang="en-US" altLang="zh-CN" sz="3200" b="1" dirty="0" smtClean="0">
                <a:latin typeface="+mn-ea"/>
                <a:ea typeface="+mn-ea"/>
              </a:rPr>
              <a:t>1</a:t>
            </a:r>
            <a:r>
              <a:rPr lang="zh-CN" altLang="zh-CN" sz="3200" b="1" dirty="0" smtClean="0">
                <a:latin typeface="+mn-ea"/>
                <a:ea typeface="+mn-ea"/>
              </a:rPr>
              <a:t>的考查内容大幅度减少。考查内容只有专题</a:t>
            </a:r>
            <a:r>
              <a:rPr lang="en-US" altLang="zh-CN" sz="3200" b="1" dirty="0" smtClean="0">
                <a:latin typeface="+mn-ea"/>
                <a:ea typeface="+mn-ea"/>
              </a:rPr>
              <a:t>1-</a:t>
            </a:r>
            <a:r>
              <a:rPr lang="zh-CN" altLang="zh-CN" sz="3200" b="1" dirty="0" smtClean="0">
                <a:latin typeface="+mn-ea"/>
                <a:ea typeface="+mn-ea"/>
              </a:rPr>
              <a:t>传统发酵技术，专题</a:t>
            </a:r>
            <a:r>
              <a:rPr lang="en-US" altLang="zh-CN" sz="3200" b="1" dirty="0" smtClean="0">
                <a:latin typeface="+mn-ea"/>
                <a:ea typeface="+mn-ea"/>
              </a:rPr>
              <a:t>2-</a:t>
            </a:r>
            <a:r>
              <a:rPr lang="zh-CN" altLang="zh-CN" sz="3200" b="1" dirty="0" smtClean="0">
                <a:latin typeface="+mn-ea"/>
                <a:ea typeface="+mn-ea"/>
              </a:rPr>
              <a:t>微生物的培养与应用，专题</a:t>
            </a:r>
            <a:r>
              <a:rPr lang="en-US" altLang="zh-CN" sz="3200" b="1" dirty="0" smtClean="0">
                <a:latin typeface="+mn-ea"/>
                <a:ea typeface="+mn-ea"/>
              </a:rPr>
              <a:t>6-</a:t>
            </a:r>
            <a:r>
              <a:rPr lang="zh-CN" altLang="zh-CN" sz="3200" b="1" dirty="0" smtClean="0">
                <a:latin typeface="+mn-ea"/>
                <a:ea typeface="+mn-ea"/>
              </a:rPr>
              <a:t>植物有效成分的提取。而选修</a:t>
            </a:r>
            <a:r>
              <a:rPr lang="en-US" altLang="zh-CN" sz="3200" b="1" dirty="0" smtClean="0">
                <a:latin typeface="+mn-ea"/>
                <a:ea typeface="+mn-ea"/>
              </a:rPr>
              <a:t>3</a:t>
            </a:r>
            <a:r>
              <a:rPr lang="zh-CN" altLang="zh-CN" sz="3200" b="1" dirty="0" smtClean="0">
                <a:latin typeface="+mn-ea"/>
                <a:ea typeface="+mn-ea"/>
              </a:rPr>
              <a:t>的考查内容并未减少，内容较多</a:t>
            </a:r>
            <a:r>
              <a:rPr lang="zh-CN" altLang="en-US" sz="3200" b="1" dirty="0" smtClean="0">
                <a:latin typeface="+mn-ea"/>
                <a:ea typeface="+mn-ea"/>
              </a:rPr>
              <a:t>。</a:t>
            </a:r>
            <a:endParaRPr lang="zh-CN" altLang="en-US" sz="3200" b="1" dirty="0">
              <a:latin typeface="+mn-ea"/>
              <a:ea typeface="+mn-ea"/>
            </a:endParaRPr>
          </a:p>
        </p:txBody>
      </p:sp>
    </p:spTree>
    <p:extLst>
      <p:ext uri="{BB962C8B-B14F-4D97-AF65-F5344CB8AC3E}">
        <p14:creationId xmlns:p14="http://schemas.microsoft.com/office/powerpoint/2010/main" xmlns="" val="13116435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1"/>
          <p:cNvSpPr>
            <a:spLocks noChangeArrowheads="1"/>
          </p:cNvSpPr>
          <p:nvPr/>
        </p:nvSpPr>
        <p:spPr bwMode="auto">
          <a:xfrm>
            <a:off x="191344" y="836712"/>
            <a:ext cx="11784632"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a:t>
            </a:r>
            <a:r>
              <a:rPr kumimoji="0" lang="en-US" altLang="zh-CN" sz="2800" b="1" i="0" u="none" strike="noStrike" cap="none" normalizeH="0" baseline="0" dirty="0" smtClean="0">
                <a:ln>
                  <a:noFill/>
                </a:ln>
                <a:solidFill>
                  <a:schemeClr val="tx1"/>
                </a:solidFill>
                <a:effectLst/>
                <a:latin typeface="+mn-ea"/>
                <a:ea typeface="+mn-ea"/>
                <a:cs typeface="Times New Roman" pitchFamily="18" charset="0"/>
              </a:rPr>
              <a:t>1</a:t>
            </a: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a:t>
            </a:r>
            <a:r>
              <a:rPr kumimoji="0" lang="zh-CN" altLang="en-US" sz="2800" b="1" i="0" u="none" strike="noStrike" cap="none" normalizeH="0" baseline="0" dirty="0" smtClean="0">
                <a:ln>
                  <a:noFill/>
                </a:ln>
                <a:solidFill>
                  <a:schemeClr val="tx1"/>
                </a:solidFill>
                <a:effectLst/>
                <a:latin typeface="微软雅黑" pitchFamily="34" charset="-122"/>
                <a:ea typeface="微软雅黑" pitchFamily="34" charset="-122"/>
                <a:cs typeface="Times New Roman" pitchFamily="18" charset="0"/>
              </a:rPr>
              <a:t>考试形式：</a:t>
            </a: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考试采用闭卷、笔试形式。试卷满分</a:t>
            </a:r>
            <a:r>
              <a:rPr kumimoji="0" lang="en-US" altLang="zh-CN" sz="2800" b="1" i="0" u="none" strike="noStrike" cap="none" normalizeH="0" baseline="0" dirty="0" smtClean="0">
                <a:ln>
                  <a:noFill/>
                </a:ln>
                <a:solidFill>
                  <a:schemeClr val="tx1"/>
                </a:solidFill>
                <a:effectLst/>
                <a:latin typeface="+mn-ea"/>
                <a:ea typeface="+mn-ea"/>
                <a:cs typeface="Times New Roman" pitchFamily="18" charset="0"/>
              </a:rPr>
              <a:t>300</a:t>
            </a: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分，其中物理</a:t>
            </a:r>
            <a:r>
              <a:rPr kumimoji="0" lang="en-US" altLang="zh-CN" sz="2800" b="1" i="0" u="none" strike="noStrike" cap="none" normalizeH="0" baseline="0" dirty="0" smtClean="0">
                <a:ln>
                  <a:noFill/>
                </a:ln>
                <a:solidFill>
                  <a:schemeClr val="tx1"/>
                </a:solidFill>
                <a:effectLst/>
                <a:latin typeface="+mn-ea"/>
                <a:ea typeface="+mn-ea"/>
                <a:cs typeface="Times New Roman" pitchFamily="18" charset="0"/>
              </a:rPr>
              <a:t>110</a:t>
            </a: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分，化学</a:t>
            </a:r>
            <a:r>
              <a:rPr kumimoji="0" lang="en-US" altLang="zh-CN" sz="2800" b="1" i="0" u="none" strike="noStrike" cap="none" normalizeH="0" baseline="0" dirty="0" smtClean="0">
                <a:ln>
                  <a:noFill/>
                </a:ln>
                <a:solidFill>
                  <a:schemeClr val="tx1"/>
                </a:solidFill>
                <a:effectLst/>
                <a:latin typeface="+mn-ea"/>
                <a:ea typeface="+mn-ea"/>
                <a:cs typeface="Times New Roman" pitchFamily="18" charset="0"/>
              </a:rPr>
              <a:t>100</a:t>
            </a: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分，生物</a:t>
            </a:r>
            <a:r>
              <a:rPr kumimoji="0" lang="en-US" altLang="zh-CN" sz="2800" b="1" i="0" u="none" strike="noStrike" cap="none" normalizeH="0" baseline="0" dirty="0" smtClean="0">
                <a:ln>
                  <a:noFill/>
                </a:ln>
                <a:solidFill>
                  <a:schemeClr val="tx1"/>
                </a:solidFill>
                <a:effectLst/>
                <a:latin typeface="+mn-ea"/>
                <a:ea typeface="+mn-ea"/>
                <a:cs typeface="Times New Roman" pitchFamily="18" charset="0"/>
              </a:rPr>
              <a:t>90</a:t>
            </a: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分。各学科试题只涉及本学科内容，不跨学科综合。考试时间</a:t>
            </a:r>
            <a:r>
              <a:rPr kumimoji="0" lang="en-US" altLang="zh-CN" sz="2800" b="1" i="0" u="none" strike="noStrike" cap="none" normalizeH="0" baseline="0" dirty="0" smtClean="0">
                <a:ln>
                  <a:noFill/>
                </a:ln>
                <a:solidFill>
                  <a:schemeClr val="tx1"/>
                </a:solidFill>
                <a:effectLst/>
                <a:latin typeface="+mn-ea"/>
                <a:ea typeface="+mn-ea"/>
                <a:cs typeface="Times New Roman" pitchFamily="18" charset="0"/>
              </a:rPr>
              <a:t>150</a:t>
            </a: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分。</a:t>
            </a:r>
            <a:endParaRPr kumimoji="0" lang="zh-CN" altLang="en-US" sz="2800" b="1" i="0" u="none" strike="noStrike" cap="none" normalizeH="0" baseline="0" dirty="0" smtClean="0">
              <a:ln>
                <a:noFill/>
              </a:ln>
              <a:solidFill>
                <a:schemeClr val="tx1"/>
              </a:solidFill>
              <a:effectLst/>
              <a:latin typeface="+mn-ea"/>
              <a:ea typeface="+mn-ea"/>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a:t>
            </a:r>
            <a:r>
              <a:rPr kumimoji="0" lang="en-US" altLang="zh-CN" sz="2800" b="1" i="0" u="none" strike="noStrike" cap="none" normalizeH="0" baseline="0" dirty="0" smtClean="0">
                <a:ln>
                  <a:noFill/>
                </a:ln>
                <a:solidFill>
                  <a:schemeClr val="tx1"/>
                </a:solidFill>
                <a:effectLst/>
                <a:latin typeface="+mn-ea"/>
                <a:ea typeface="+mn-ea"/>
                <a:cs typeface="Times New Roman" pitchFamily="18" charset="0"/>
              </a:rPr>
              <a:t>2</a:t>
            </a: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a:t>
            </a:r>
            <a:r>
              <a:rPr kumimoji="0" lang="zh-CN" altLang="en-US" sz="2800" b="1" i="0" u="none" strike="noStrike" cap="none" normalizeH="0" baseline="0" dirty="0" smtClean="0">
                <a:ln>
                  <a:noFill/>
                </a:ln>
                <a:solidFill>
                  <a:schemeClr val="tx1"/>
                </a:solidFill>
                <a:effectLst/>
                <a:latin typeface="微软雅黑" pitchFamily="34" charset="-122"/>
                <a:ea typeface="微软雅黑" pitchFamily="34" charset="-122"/>
                <a:cs typeface="Times New Roman" pitchFamily="18" charset="0"/>
              </a:rPr>
              <a:t>试卷结构</a:t>
            </a: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：试卷分为两部分。第一部分为选择题，分别为生物（</a:t>
            </a:r>
            <a:r>
              <a:rPr kumimoji="0" lang="en-US" altLang="zh-CN" sz="2800" b="1" i="0" u="none" strike="noStrike" cap="none" normalizeH="0" baseline="0" dirty="0" smtClean="0">
                <a:ln>
                  <a:noFill/>
                </a:ln>
                <a:solidFill>
                  <a:schemeClr val="tx1"/>
                </a:solidFill>
                <a:effectLst/>
                <a:latin typeface="+mn-ea"/>
                <a:ea typeface="+mn-ea"/>
                <a:cs typeface="Times New Roman" pitchFamily="18" charset="0"/>
              </a:rPr>
              <a:t>6</a:t>
            </a: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道题，为单选题）、化学（</a:t>
            </a:r>
            <a:r>
              <a:rPr kumimoji="0" lang="en-US" altLang="zh-CN" sz="2800" b="1" i="0" u="none" strike="noStrike" cap="none" normalizeH="0" baseline="0" dirty="0" smtClean="0">
                <a:ln>
                  <a:noFill/>
                </a:ln>
                <a:solidFill>
                  <a:schemeClr val="tx1"/>
                </a:solidFill>
                <a:effectLst/>
                <a:latin typeface="+mn-ea"/>
                <a:ea typeface="+mn-ea"/>
                <a:cs typeface="Times New Roman" pitchFamily="18" charset="0"/>
              </a:rPr>
              <a:t>7</a:t>
            </a: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道题，为单选题）、物理（</a:t>
            </a:r>
            <a:r>
              <a:rPr kumimoji="0" lang="en-US" altLang="zh-CN" sz="2800" b="1" i="0" u="none" strike="noStrike" cap="none" normalizeH="0" baseline="0" dirty="0" smtClean="0">
                <a:ln>
                  <a:noFill/>
                </a:ln>
                <a:solidFill>
                  <a:schemeClr val="tx1"/>
                </a:solidFill>
                <a:effectLst/>
                <a:latin typeface="+mn-ea"/>
                <a:ea typeface="+mn-ea"/>
                <a:cs typeface="Times New Roman" pitchFamily="18" charset="0"/>
              </a:rPr>
              <a:t>8</a:t>
            </a: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道题，为单选题和多选题）共</a:t>
            </a:r>
            <a:r>
              <a:rPr kumimoji="0" lang="en-US" altLang="zh-CN" sz="2800" b="1" i="0" u="none" strike="noStrike" cap="none" normalizeH="0" baseline="0" dirty="0" smtClean="0">
                <a:ln>
                  <a:noFill/>
                </a:ln>
                <a:solidFill>
                  <a:schemeClr val="tx1"/>
                </a:solidFill>
                <a:effectLst/>
                <a:latin typeface="+mn-ea"/>
                <a:ea typeface="+mn-ea"/>
                <a:cs typeface="Times New Roman" pitchFamily="18" charset="0"/>
              </a:rPr>
              <a:t>21</a:t>
            </a: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道题，合计</a:t>
            </a:r>
            <a:r>
              <a:rPr kumimoji="0" lang="en-US" altLang="zh-CN" sz="2800" b="1" i="0" u="none" strike="noStrike" cap="none" normalizeH="0" baseline="0" dirty="0" smtClean="0">
                <a:ln>
                  <a:noFill/>
                </a:ln>
                <a:solidFill>
                  <a:schemeClr val="tx1"/>
                </a:solidFill>
                <a:effectLst/>
                <a:latin typeface="+mn-ea"/>
                <a:ea typeface="+mn-ea"/>
                <a:cs typeface="Times New Roman" pitchFamily="18" charset="0"/>
              </a:rPr>
              <a:t>126</a:t>
            </a: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分。第二部分为非选择题，分别为物理</a:t>
            </a:r>
            <a:r>
              <a:rPr kumimoji="0" lang="en-US" altLang="zh-CN" sz="2800" b="1" i="0" u="none" strike="noStrike" cap="none" normalizeH="0" baseline="0" dirty="0" smtClean="0">
                <a:ln>
                  <a:noFill/>
                </a:ln>
                <a:solidFill>
                  <a:schemeClr val="tx1"/>
                </a:solidFill>
                <a:effectLst/>
                <a:latin typeface="+mn-ea"/>
                <a:ea typeface="+mn-ea"/>
                <a:cs typeface="Times New Roman" pitchFamily="18" charset="0"/>
              </a:rPr>
              <a:t>3+1</a:t>
            </a: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，化学</a:t>
            </a:r>
            <a:r>
              <a:rPr kumimoji="0" lang="en-US" altLang="zh-CN" sz="2800" b="1" i="0" u="none" strike="noStrike" cap="none" normalizeH="0" baseline="0" dirty="0" smtClean="0">
                <a:ln>
                  <a:noFill/>
                </a:ln>
                <a:solidFill>
                  <a:schemeClr val="tx1"/>
                </a:solidFill>
                <a:effectLst/>
                <a:latin typeface="+mn-ea"/>
                <a:ea typeface="+mn-ea"/>
                <a:cs typeface="Times New Roman" pitchFamily="18" charset="0"/>
              </a:rPr>
              <a:t>4+1</a:t>
            </a: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，生物</a:t>
            </a:r>
            <a:r>
              <a:rPr kumimoji="0" lang="en-US" altLang="zh-CN" sz="2800" b="1" i="0" u="none" strike="noStrike" cap="none" normalizeH="0" baseline="0" dirty="0" smtClean="0">
                <a:ln>
                  <a:noFill/>
                </a:ln>
                <a:solidFill>
                  <a:schemeClr val="tx1"/>
                </a:solidFill>
                <a:effectLst/>
                <a:latin typeface="+mn-ea"/>
                <a:ea typeface="+mn-ea"/>
                <a:cs typeface="Times New Roman" pitchFamily="18" charset="0"/>
              </a:rPr>
              <a:t>4+1</a:t>
            </a: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。其中必考题</a:t>
            </a:r>
            <a:r>
              <a:rPr kumimoji="0" lang="en-US" altLang="zh-CN" sz="2800" b="1" i="0" u="none" strike="noStrike" cap="none" normalizeH="0" baseline="0" dirty="0" smtClean="0">
                <a:ln>
                  <a:noFill/>
                </a:ln>
                <a:solidFill>
                  <a:schemeClr val="tx1"/>
                </a:solidFill>
                <a:effectLst/>
                <a:latin typeface="+mn-ea"/>
                <a:ea typeface="+mn-ea"/>
                <a:cs typeface="Times New Roman" pitchFamily="18" charset="0"/>
              </a:rPr>
              <a:t>11</a:t>
            </a: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道题，共</a:t>
            </a:r>
            <a:r>
              <a:rPr kumimoji="0" lang="en-US" altLang="zh-CN" sz="2800" b="1" i="0" u="none" strike="noStrike" cap="none" normalizeH="0" baseline="0" dirty="0" smtClean="0">
                <a:ln>
                  <a:noFill/>
                </a:ln>
                <a:solidFill>
                  <a:schemeClr val="tx1"/>
                </a:solidFill>
                <a:effectLst/>
                <a:latin typeface="+mn-ea"/>
                <a:ea typeface="+mn-ea"/>
                <a:cs typeface="Times New Roman" pitchFamily="18" charset="0"/>
              </a:rPr>
              <a:t>129</a:t>
            </a: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分，选考题三科都是二选一，</a:t>
            </a:r>
            <a:r>
              <a:rPr lang="zh-CN" altLang="en-US" sz="2800" b="1" dirty="0" smtClean="0">
                <a:latin typeface="+mn-ea"/>
                <a:ea typeface="+mn-ea"/>
                <a:cs typeface="Times New Roman" pitchFamily="18" charset="0"/>
              </a:rPr>
              <a:t>每</a:t>
            </a: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道选考题每题均是</a:t>
            </a:r>
            <a:r>
              <a:rPr kumimoji="0" lang="en-US" altLang="zh-CN" sz="2800" b="1" i="0" u="none" strike="noStrike" cap="none" normalizeH="0" baseline="0" dirty="0" smtClean="0">
                <a:ln>
                  <a:noFill/>
                </a:ln>
                <a:solidFill>
                  <a:schemeClr val="tx1"/>
                </a:solidFill>
                <a:effectLst/>
                <a:latin typeface="+mn-ea"/>
                <a:ea typeface="+mn-ea"/>
                <a:cs typeface="Times New Roman" pitchFamily="18" charset="0"/>
              </a:rPr>
              <a:t>15</a:t>
            </a: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分，共</a:t>
            </a:r>
            <a:r>
              <a:rPr kumimoji="0" lang="en-US" altLang="zh-CN" sz="2800" b="1" i="0" u="none" strike="noStrike" cap="none" normalizeH="0" baseline="0" dirty="0" smtClean="0">
                <a:ln>
                  <a:noFill/>
                </a:ln>
                <a:solidFill>
                  <a:schemeClr val="tx1"/>
                </a:solidFill>
                <a:effectLst/>
                <a:latin typeface="+mn-ea"/>
                <a:ea typeface="+mn-ea"/>
                <a:cs typeface="Times New Roman" pitchFamily="18" charset="0"/>
              </a:rPr>
              <a:t>45</a:t>
            </a: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分。</a:t>
            </a:r>
            <a:endParaRPr kumimoji="0" lang="zh-CN" altLang="en-US" sz="2800" b="1" i="0" u="none" strike="noStrike" cap="none" normalizeH="0" baseline="0" dirty="0" smtClean="0">
              <a:ln>
                <a:noFill/>
              </a:ln>
              <a:solidFill>
                <a:schemeClr val="tx1"/>
              </a:solidFill>
              <a:effectLst/>
              <a:latin typeface="+mn-ea"/>
              <a:ea typeface="+mn-ea"/>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a:t>
            </a:r>
            <a:r>
              <a:rPr kumimoji="0" lang="en-US" altLang="zh-CN" sz="2800" b="1" i="0" u="none" strike="noStrike" cap="none" normalizeH="0" baseline="0" dirty="0" smtClean="0">
                <a:ln>
                  <a:noFill/>
                </a:ln>
                <a:solidFill>
                  <a:schemeClr val="tx1"/>
                </a:solidFill>
                <a:effectLst/>
                <a:latin typeface="+mn-ea"/>
                <a:ea typeface="+mn-ea"/>
                <a:cs typeface="Times New Roman" pitchFamily="18" charset="0"/>
              </a:rPr>
              <a:t>3</a:t>
            </a: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a:t>
            </a:r>
            <a:r>
              <a:rPr kumimoji="0" lang="zh-CN" altLang="en-US" sz="2800" b="1" i="0" u="none" strike="noStrike" cap="none" normalizeH="0" baseline="0" dirty="0" smtClean="0">
                <a:ln>
                  <a:noFill/>
                </a:ln>
                <a:solidFill>
                  <a:schemeClr val="tx1"/>
                </a:solidFill>
                <a:effectLst/>
                <a:latin typeface="微软雅黑" pitchFamily="34" charset="-122"/>
                <a:ea typeface="微软雅黑" pitchFamily="34" charset="-122"/>
                <a:cs typeface="Times New Roman" pitchFamily="18" charset="0"/>
              </a:rPr>
              <a:t>试题总的特点：</a:t>
            </a: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高考为选拔性考试决定了试题有“适当难度”，为体现灵活性，试题易、中、难的比例无明确规定，但基本控制在</a:t>
            </a:r>
            <a:r>
              <a:rPr kumimoji="0" lang="en-US" altLang="zh-CN" sz="2800" b="1" i="0" u="none" strike="noStrike" cap="none" normalizeH="0" baseline="0" dirty="0" smtClean="0">
                <a:ln>
                  <a:noFill/>
                </a:ln>
                <a:solidFill>
                  <a:schemeClr val="tx1"/>
                </a:solidFill>
                <a:effectLst/>
                <a:latin typeface="+mn-ea"/>
                <a:ea typeface="+mn-ea"/>
                <a:cs typeface="Times New Roman" pitchFamily="18" charset="0"/>
              </a:rPr>
              <a:t>3:5:2</a:t>
            </a: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。生物试题为单项选择题是</a:t>
            </a:r>
            <a:r>
              <a:rPr kumimoji="0" lang="en-US" altLang="zh-CN" sz="2800" b="1" i="0" u="none" strike="noStrike" cap="none" normalizeH="0" baseline="0" dirty="0" smtClean="0">
                <a:ln>
                  <a:noFill/>
                </a:ln>
                <a:solidFill>
                  <a:schemeClr val="tx1"/>
                </a:solidFill>
                <a:effectLst/>
                <a:latin typeface="+mn-ea"/>
                <a:ea typeface="+mn-ea"/>
                <a:cs typeface="Times New Roman" pitchFamily="18" charset="0"/>
              </a:rPr>
              <a:t>1-6</a:t>
            </a: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题，非选择必考题是</a:t>
            </a:r>
            <a:r>
              <a:rPr kumimoji="0" lang="en-US" altLang="zh-CN" sz="2800" b="1" i="0" u="none" strike="noStrike" cap="none" normalizeH="0" baseline="0" dirty="0" smtClean="0">
                <a:ln>
                  <a:noFill/>
                </a:ln>
                <a:solidFill>
                  <a:schemeClr val="tx1"/>
                </a:solidFill>
                <a:effectLst/>
                <a:latin typeface="+mn-ea"/>
                <a:ea typeface="+mn-ea"/>
                <a:cs typeface="Times New Roman" pitchFamily="18" charset="0"/>
              </a:rPr>
              <a:t>29-32</a:t>
            </a: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题，非选择选考题是</a:t>
            </a:r>
            <a:r>
              <a:rPr kumimoji="0" lang="en-US" altLang="zh-CN" sz="2800" b="1" i="0" u="none" strike="noStrike" cap="none" normalizeH="0" baseline="0" dirty="0" smtClean="0">
                <a:ln>
                  <a:noFill/>
                </a:ln>
                <a:solidFill>
                  <a:schemeClr val="tx1"/>
                </a:solidFill>
                <a:effectLst/>
                <a:latin typeface="+mn-ea"/>
                <a:ea typeface="+mn-ea"/>
                <a:cs typeface="Times New Roman" pitchFamily="18" charset="0"/>
              </a:rPr>
              <a:t>37-38</a:t>
            </a: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题。三科用时建议生物</a:t>
            </a:r>
            <a:r>
              <a:rPr kumimoji="0" lang="en-US" altLang="zh-CN" sz="2800" b="1" i="0" u="none" strike="noStrike" cap="none" normalizeH="0" baseline="0" dirty="0" smtClean="0">
                <a:ln>
                  <a:noFill/>
                </a:ln>
                <a:solidFill>
                  <a:schemeClr val="tx1"/>
                </a:solidFill>
                <a:effectLst/>
                <a:latin typeface="+mn-ea"/>
                <a:ea typeface="+mn-ea"/>
                <a:cs typeface="Times New Roman" pitchFamily="18" charset="0"/>
              </a:rPr>
              <a:t>40</a:t>
            </a: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分钟、化学</a:t>
            </a:r>
            <a:r>
              <a:rPr kumimoji="0" lang="en-US" altLang="zh-CN" sz="2800" b="1" i="0" u="none" strike="noStrike" cap="none" normalizeH="0" baseline="0" dirty="0" smtClean="0">
                <a:ln>
                  <a:noFill/>
                </a:ln>
                <a:solidFill>
                  <a:schemeClr val="tx1"/>
                </a:solidFill>
                <a:effectLst/>
                <a:latin typeface="+mn-ea"/>
                <a:ea typeface="+mn-ea"/>
                <a:cs typeface="Times New Roman" pitchFamily="18" charset="0"/>
              </a:rPr>
              <a:t>50</a:t>
            </a: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分钟、物理</a:t>
            </a:r>
            <a:r>
              <a:rPr kumimoji="0" lang="en-US" altLang="zh-CN" sz="2800" b="1" i="0" u="none" strike="noStrike" cap="none" normalizeH="0" baseline="0" dirty="0" smtClean="0">
                <a:ln>
                  <a:noFill/>
                </a:ln>
                <a:solidFill>
                  <a:schemeClr val="tx1"/>
                </a:solidFill>
                <a:effectLst/>
                <a:latin typeface="+mn-ea"/>
                <a:ea typeface="+mn-ea"/>
                <a:cs typeface="Times New Roman" pitchFamily="18" charset="0"/>
              </a:rPr>
              <a:t>60</a:t>
            </a:r>
            <a:r>
              <a:rPr kumimoji="0" lang="zh-CN" altLang="en-US" sz="2800" b="1" i="0" u="none" strike="noStrike" cap="none" normalizeH="0" baseline="0" dirty="0" smtClean="0">
                <a:ln>
                  <a:noFill/>
                </a:ln>
                <a:solidFill>
                  <a:schemeClr val="tx1"/>
                </a:solidFill>
                <a:effectLst/>
                <a:latin typeface="+mn-ea"/>
                <a:ea typeface="+mn-ea"/>
                <a:cs typeface="Times New Roman" pitchFamily="18" charset="0"/>
              </a:rPr>
              <a:t>分钟，考生可根据学科特长进行个性调整。</a:t>
            </a:r>
            <a:endParaRPr kumimoji="0" lang="zh-CN" altLang="en-US" sz="2800" b="1" i="0" u="none" strike="noStrike" cap="none" normalizeH="0" baseline="0" dirty="0" smtClean="0">
              <a:ln>
                <a:noFill/>
              </a:ln>
              <a:solidFill>
                <a:schemeClr val="tx1"/>
              </a:solidFill>
              <a:effectLst/>
              <a:latin typeface="+mn-ea"/>
              <a:ea typeface="+mn-ea"/>
              <a:cs typeface="宋体" pitchFamily="2" charset="-122"/>
            </a:endParaRPr>
          </a:p>
        </p:txBody>
      </p:sp>
      <p:sp>
        <p:nvSpPr>
          <p:cNvPr id="3" name="矩形 2"/>
          <p:cNvSpPr/>
          <p:nvPr/>
        </p:nvSpPr>
        <p:spPr>
          <a:xfrm>
            <a:off x="191344" y="188640"/>
            <a:ext cx="5747086" cy="584775"/>
          </a:xfrm>
          <a:prstGeom prst="rect">
            <a:avLst/>
          </a:prstGeom>
        </p:spPr>
        <p:txBody>
          <a:bodyPr wrap="none">
            <a:spAutoFit/>
          </a:bodyPr>
          <a:lstStyle/>
          <a:p>
            <a:pPr lvl="0"/>
            <a:r>
              <a:rPr lang="en-US" altLang="zh-CN" sz="3200" b="1" dirty="0" smtClean="0">
                <a:solidFill>
                  <a:srgbClr val="FF0000"/>
                </a:solidFill>
                <a:latin typeface="黑体" pitchFamily="49" charset="-122"/>
                <a:ea typeface="黑体" pitchFamily="49" charset="-122"/>
                <a:cs typeface="Times New Roman" pitchFamily="18" charset="0"/>
              </a:rPr>
              <a:t>4</a:t>
            </a:r>
            <a:r>
              <a:rPr lang="zh-CN" altLang="en-US" sz="3200" b="1" dirty="0" smtClean="0">
                <a:solidFill>
                  <a:srgbClr val="FF0000"/>
                </a:solidFill>
                <a:latin typeface="黑体" pitchFamily="49" charset="-122"/>
                <a:ea typeface="黑体" pitchFamily="49" charset="-122"/>
                <a:cs typeface="Times New Roman" pitchFamily="18" charset="0"/>
              </a:rPr>
              <a:t>、最新考试形式与试卷结构：</a:t>
            </a:r>
            <a:endParaRPr lang="zh-CN" altLang="en-US" sz="3200" b="1" dirty="0" smtClean="0">
              <a:solidFill>
                <a:srgbClr val="FF0000"/>
              </a:solidFill>
              <a:latin typeface="黑体" pitchFamily="49" charset="-122"/>
              <a:ea typeface="黑体" pitchFamily="49" charset="-122"/>
              <a:cs typeface="宋体" pitchFamily="2" charset="-122"/>
            </a:endParaRPr>
          </a:p>
        </p:txBody>
      </p:sp>
    </p:spTree>
    <p:extLst>
      <p:ext uri="{BB962C8B-B14F-4D97-AF65-F5344CB8AC3E}">
        <p14:creationId xmlns:p14="http://schemas.microsoft.com/office/powerpoint/2010/main" xmlns="" val="13116435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1"/>
          <p:cNvSpPr>
            <a:spLocks noChangeArrowheads="1"/>
          </p:cNvSpPr>
          <p:nvPr/>
        </p:nvSpPr>
        <p:spPr bwMode="auto">
          <a:xfrm>
            <a:off x="0" y="260648"/>
            <a:ext cx="8905002" cy="707886"/>
          </a:xfrm>
          <a:prstGeom prst="rect">
            <a:avLst/>
          </a:prstGeom>
          <a:solidFill>
            <a:srgbClr val="0070C0"/>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sz="40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rPr>
              <a:t>二、近三年课标全国卷</a:t>
            </a:r>
            <a:r>
              <a:rPr kumimoji="0" lang="zh-CN" altLang="zh-CN" sz="4000" b="1"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rPr>
              <a:t>Ⅰ</a:t>
            </a:r>
            <a:r>
              <a:rPr kumimoji="0" lang="zh-CN" sz="40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rPr>
              <a:t>试题的特</a:t>
            </a:r>
            <a:r>
              <a:rPr kumimoji="0" lang="zh-CN" altLang="en-US" sz="4000" b="1" i="0" u="none" strike="noStrike" cap="none" normalizeH="0" baseline="0" dirty="0" smtClean="0">
                <a:ln>
                  <a:noFill/>
                </a:ln>
                <a:solidFill>
                  <a:srgbClr val="FF0000"/>
                </a:solidFill>
                <a:effectLst/>
                <a:latin typeface="微软雅黑" pitchFamily="34" charset="-122"/>
                <a:ea typeface="微软雅黑" pitchFamily="34" charset="-122"/>
                <a:cs typeface="Times New Roman" pitchFamily="18" charset="0"/>
              </a:rPr>
              <a:t>点：</a:t>
            </a:r>
            <a:endParaRPr kumimoji="0" lang="zh-CN" sz="4000" b="0" i="0" u="none" strike="noStrike" cap="none" normalizeH="0" baseline="0" dirty="0" smtClean="0">
              <a:ln>
                <a:noFill/>
              </a:ln>
              <a:solidFill>
                <a:srgbClr val="FF0000"/>
              </a:solidFill>
              <a:effectLst/>
              <a:latin typeface="微软雅黑" pitchFamily="34" charset="-122"/>
              <a:ea typeface="微软雅黑" pitchFamily="34" charset="-122"/>
              <a:cs typeface="宋体" pitchFamily="2" charset="-122"/>
            </a:endParaRPr>
          </a:p>
        </p:txBody>
      </p:sp>
      <p:sp>
        <p:nvSpPr>
          <p:cNvPr id="117762" name="Rectangle 2"/>
          <p:cNvSpPr>
            <a:spLocks noChangeArrowheads="1"/>
          </p:cNvSpPr>
          <p:nvPr/>
        </p:nvSpPr>
        <p:spPr bwMode="auto">
          <a:xfrm>
            <a:off x="0" y="980728"/>
            <a:ext cx="8424936" cy="646331"/>
          </a:xfrm>
          <a:prstGeom prst="rect">
            <a:avLst/>
          </a:prstGeom>
          <a:solidFill>
            <a:srgbClr val="FFFF0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sz="36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（一）选择题考试的特点及其变化规律</a:t>
            </a:r>
            <a:r>
              <a:rPr kumimoji="0" lang="en-US" altLang="zh-CN" sz="3600" b="1" i="0" u="none" strike="noStrike" cap="none" normalizeH="0" baseline="0" dirty="0" smtClean="0">
                <a:ln>
                  <a:noFill/>
                </a:ln>
                <a:solidFill>
                  <a:schemeClr val="tx1"/>
                </a:solidFill>
                <a:effectLst/>
                <a:latin typeface="黑体" pitchFamily="49" charset="-122"/>
                <a:ea typeface="黑体" pitchFamily="49" charset="-122"/>
                <a:cs typeface="Times New Roman" pitchFamily="18" charset="0"/>
              </a:rPr>
              <a:t>:</a:t>
            </a:r>
            <a:endParaRPr kumimoji="0" lang="en-US" altLang="zh-CN" sz="3600" b="0" i="0" u="none" strike="noStrike" cap="none" normalizeH="0" baseline="0" dirty="0" smtClean="0">
              <a:ln>
                <a:noFill/>
              </a:ln>
              <a:solidFill>
                <a:schemeClr val="tx1"/>
              </a:solidFill>
              <a:effectLst/>
              <a:latin typeface="黑体" pitchFamily="49" charset="-122"/>
              <a:ea typeface="黑体" pitchFamily="49" charset="-122"/>
              <a:cs typeface="宋体" pitchFamily="2" charset="-122"/>
            </a:endParaRPr>
          </a:p>
        </p:txBody>
      </p:sp>
      <p:sp>
        <p:nvSpPr>
          <p:cNvPr id="4" name="矩形 3"/>
          <p:cNvSpPr/>
          <p:nvPr/>
        </p:nvSpPr>
        <p:spPr>
          <a:xfrm>
            <a:off x="263352" y="1628800"/>
            <a:ext cx="10585176" cy="1569660"/>
          </a:xfrm>
          <a:prstGeom prst="rect">
            <a:avLst/>
          </a:prstGeom>
        </p:spPr>
        <p:txBody>
          <a:bodyPr wrap="square">
            <a:spAutoFit/>
          </a:bodyPr>
          <a:lstStyle/>
          <a:p>
            <a:r>
              <a:rPr lang="zh-CN" altLang="zh-CN" dirty="0" smtClean="0"/>
              <a:t> </a:t>
            </a:r>
            <a:r>
              <a:rPr lang="en-US" altLang="zh-CN" sz="3200" b="1" dirty="0" smtClean="0">
                <a:solidFill>
                  <a:srgbClr val="FF0000"/>
                </a:solidFill>
                <a:latin typeface="黑体" pitchFamily="49" charset="-122"/>
                <a:ea typeface="黑体" pitchFamily="49" charset="-122"/>
              </a:rPr>
              <a:t>1</a:t>
            </a:r>
            <a:r>
              <a:rPr lang="zh-CN" altLang="zh-CN" sz="3200" b="1" dirty="0" smtClean="0">
                <a:solidFill>
                  <a:srgbClr val="FF0000"/>
                </a:solidFill>
                <a:latin typeface="黑体" pitchFamily="49" charset="-122"/>
                <a:ea typeface="黑体" pitchFamily="49" charset="-122"/>
              </a:rPr>
              <a:t>、生物的选择题</a:t>
            </a:r>
            <a:r>
              <a:rPr lang="zh-CN" altLang="en-US" sz="3200" b="1" dirty="0" smtClean="0">
                <a:solidFill>
                  <a:srgbClr val="FF0000"/>
                </a:solidFill>
                <a:latin typeface="黑体" pitchFamily="49" charset="-122"/>
                <a:ea typeface="黑体" pitchFamily="49" charset="-122"/>
              </a:rPr>
              <a:t>总的来说</a:t>
            </a:r>
            <a:r>
              <a:rPr lang="zh-CN" altLang="zh-CN" sz="3200" b="1" dirty="0" smtClean="0">
                <a:solidFill>
                  <a:srgbClr val="FF0000"/>
                </a:solidFill>
                <a:latin typeface="黑体" pitchFamily="49" charset="-122"/>
                <a:ea typeface="黑体" pitchFamily="49" charset="-122"/>
              </a:rPr>
              <a:t>是比较简单的，是送分的题。</a:t>
            </a:r>
            <a:r>
              <a:rPr lang="en-US" altLang="zh-CN" sz="3200" b="1" dirty="0" smtClean="0">
                <a:solidFill>
                  <a:srgbClr val="FF0000"/>
                </a:solidFill>
                <a:latin typeface="黑体" pitchFamily="49" charset="-122"/>
                <a:ea typeface="黑体" pitchFamily="49" charset="-122"/>
              </a:rPr>
              <a:t>         </a:t>
            </a:r>
            <a:r>
              <a:rPr lang="zh-CN" altLang="zh-CN" sz="3200" b="1" dirty="0" smtClean="0">
                <a:latin typeface="+mn-ea"/>
                <a:ea typeface="+mn-ea"/>
              </a:rPr>
              <a:t>主要考查重要概念、基本素养、理解能力、实验方法等，注重于基础知识的考查。</a:t>
            </a:r>
            <a:endParaRPr lang="zh-CN" altLang="zh-CN" sz="3200" b="1" dirty="0">
              <a:latin typeface="+mn-ea"/>
              <a:ea typeface="+mn-ea"/>
            </a:endParaRPr>
          </a:p>
        </p:txBody>
      </p:sp>
      <p:graphicFrame>
        <p:nvGraphicFramePr>
          <p:cNvPr id="5" name="表格 4"/>
          <p:cNvGraphicFramePr>
            <a:graphicFrameLocks noGrp="1"/>
          </p:cNvGraphicFramePr>
          <p:nvPr/>
        </p:nvGraphicFramePr>
        <p:xfrm>
          <a:off x="191344" y="3356992"/>
          <a:ext cx="11665294" cy="2520280"/>
        </p:xfrm>
        <a:graphic>
          <a:graphicData uri="http://schemas.openxmlformats.org/drawingml/2006/table">
            <a:tbl>
              <a:tblPr/>
              <a:tblGrid>
                <a:gridCol w="1390177"/>
                <a:gridCol w="1953111"/>
                <a:gridCol w="1071224"/>
                <a:gridCol w="1245315"/>
                <a:gridCol w="724316"/>
                <a:gridCol w="1244043"/>
                <a:gridCol w="897135"/>
                <a:gridCol w="1319017"/>
                <a:gridCol w="916196"/>
                <a:gridCol w="904760"/>
              </a:tblGrid>
              <a:tr h="658315">
                <a:tc>
                  <a:txBody>
                    <a:bodyPr/>
                    <a:lstStyle/>
                    <a:p>
                      <a:pPr algn="ctr">
                        <a:spcAft>
                          <a:spcPts val="0"/>
                        </a:spcAft>
                      </a:pPr>
                      <a:r>
                        <a:rPr lang="zh-CN" sz="2800" b="1" kern="100" dirty="0">
                          <a:latin typeface="黑体" pitchFamily="49" charset="-122"/>
                          <a:ea typeface="黑体" pitchFamily="49" charset="-122"/>
                          <a:cs typeface="Times New Roman"/>
                        </a:rPr>
                        <a:t>试卷</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zh-CN" sz="2800" b="1" kern="100" dirty="0">
                          <a:latin typeface="黑体" pitchFamily="49" charset="-122"/>
                          <a:ea typeface="黑体" pitchFamily="49" charset="-122"/>
                          <a:cs typeface="Times New Roman"/>
                        </a:rPr>
                        <a:t>考重要概念</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algn="ctr">
                        <a:spcAft>
                          <a:spcPts val="0"/>
                        </a:spcAft>
                      </a:pPr>
                      <a:r>
                        <a:rPr lang="zh-CN" sz="2800" b="1" kern="100">
                          <a:latin typeface="黑体" pitchFamily="49" charset="-122"/>
                          <a:ea typeface="黑体" pitchFamily="49" charset="-122"/>
                          <a:cs typeface="Times New Roman"/>
                        </a:rPr>
                        <a:t>考基本素养</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2">
                  <a:txBody>
                    <a:bodyPr/>
                    <a:lstStyle/>
                    <a:p>
                      <a:pPr algn="ctr">
                        <a:spcAft>
                          <a:spcPts val="0"/>
                        </a:spcAft>
                      </a:pPr>
                      <a:r>
                        <a:rPr lang="zh-CN" sz="2800" b="1" kern="100">
                          <a:latin typeface="黑体" pitchFamily="49" charset="-122"/>
                          <a:ea typeface="黑体" pitchFamily="49" charset="-122"/>
                          <a:cs typeface="Times New Roman"/>
                        </a:rPr>
                        <a:t>考理解能力</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gridSpan="3">
                  <a:txBody>
                    <a:bodyPr/>
                    <a:lstStyle/>
                    <a:p>
                      <a:pPr algn="ctr">
                        <a:spcAft>
                          <a:spcPts val="0"/>
                        </a:spcAft>
                      </a:pPr>
                      <a:r>
                        <a:rPr lang="zh-CN" sz="2800" b="1" kern="100">
                          <a:latin typeface="黑体" pitchFamily="49" charset="-122"/>
                          <a:ea typeface="黑体" pitchFamily="49" charset="-122"/>
                          <a:cs typeface="Times New Roman"/>
                        </a:rPr>
                        <a:t>考试验方法</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tr>
              <a:tr h="621380">
                <a:tc>
                  <a:txBody>
                    <a:bodyPr/>
                    <a:lstStyle/>
                    <a:p>
                      <a:pPr algn="just">
                        <a:spcAft>
                          <a:spcPts val="0"/>
                        </a:spcAft>
                      </a:pPr>
                      <a:r>
                        <a:rPr lang="en-US" sz="2800" b="1" kern="100">
                          <a:latin typeface="黑体" pitchFamily="49" charset="-122"/>
                          <a:ea typeface="黑体" pitchFamily="49" charset="-122"/>
                          <a:cs typeface="Times New Roman"/>
                        </a:rPr>
                        <a:t>2016</a:t>
                      </a:r>
                      <a:r>
                        <a:rPr lang="zh-CN" sz="2800" b="1" kern="100">
                          <a:latin typeface="黑体" pitchFamily="49" charset="-122"/>
                          <a:ea typeface="黑体" pitchFamily="49" charset="-122"/>
                          <a:cs typeface="Times New Roman"/>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kern="100" dirty="0">
                          <a:latin typeface="黑体" pitchFamily="49" charset="-122"/>
                          <a:ea typeface="黑体" pitchFamily="49" charset="-122"/>
                          <a:cs typeface="Times New Roman"/>
                        </a:rPr>
                        <a:t>1T</a:t>
                      </a:r>
                      <a:r>
                        <a:rPr lang="zh-CN" sz="2800" b="1" kern="100" dirty="0">
                          <a:latin typeface="黑体" pitchFamily="49" charset="-122"/>
                          <a:ea typeface="黑体" pitchFamily="49" charset="-122"/>
                          <a:cs typeface="Times New Roman"/>
                        </a:rPr>
                        <a:t>、</a:t>
                      </a:r>
                      <a:r>
                        <a:rPr lang="en-US" sz="2800" b="1" kern="100" dirty="0">
                          <a:latin typeface="黑体" pitchFamily="49" charset="-122"/>
                          <a:ea typeface="黑体" pitchFamily="49" charset="-122"/>
                          <a:cs typeface="Times New Roman"/>
                        </a:rPr>
                        <a:t>2T</a:t>
                      </a:r>
                      <a:r>
                        <a:rPr lang="zh-CN" sz="2800" b="1" kern="100" dirty="0">
                          <a:latin typeface="黑体" pitchFamily="49" charset="-122"/>
                          <a:ea typeface="黑体" pitchFamily="49" charset="-122"/>
                          <a:cs typeface="Times New Roman"/>
                        </a:rPr>
                        <a:t>、</a:t>
                      </a:r>
                      <a:r>
                        <a:rPr lang="en-US" sz="2800" b="1" kern="100" dirty="0">
                          <a:latin typeface="黑体" pitchFamily="49" charset="-122"/>
                          <a:ea typeface="黑体" pitchFamily="49" charset="-122"/>
                          <a:cs typeface="Times New Roman"/>
                        </a:rPr>
                        <a:t>4T</a:t>
                      </a:r>
                      <a:endParaRPr lang="zh-CN" sz="2800" b="1" kern="100" dirty="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kern="100" dirty="0">
                          <a:latin typeface="黑体" pitchFamily="49" charset="-122"/>
                          <a:ea typeface="黑体" pitchFamily="49" charset="-122"/>
                          <a:cs typeface="Times New Roman"/>
                        </a:rPr>
                        <a:t>18</a:t>
                      </a:r>
                      <a:r>
                        <a:rPr lang="zh-CN" sz="2800" b="1" kern="100" dirty="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kern="100" dirty="0">
                          <a:latin typeface="黑体" pitchFamily="49" charset="-122"/>
                          <a:ea typeface="黑体" pitchFamily="49" charset="-122"/>
                          <a:cs typeface="Times New Roman"/>
                        </a:rPr>
                        <a:t>5T</a:t>
                      </a:r>
                      <a:endParaRPr lang="zh-CN" sz="2800" b="1" kern="100" dirty="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kern="100">
                          <a:latin typeface="黑体" pitchFamily="49" charset="-122"/>
                          <a:ea typeface="黑体" pitchFamily="49" charset="-122"/>
                          <a:cs typeface="Times New Roman"/>
                        </a:rPr>
                        <a:t>6</a:t>
                      </a:r>
                      <a:r>
                        <a:rPr lang="zh-CN" sz="2800" b="1" kern="10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kern="100">
                          <a:latin typeface="黑体" pitchFamily="49" charset="-122"/>
                          <a:ea typeface="黑体" pitchFamily="49" charset="-122"/>
                          <a:cs typeface="Times New Roman"/>
                        </a:rPr>
                        <a:t>6T</a:t>
                      </a:r>
                      <a:endParaRPr lang="zh-CN" sz="28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kern="100">
                          <a:latin typeface="黑体" pitchFamily="49" charset="-122"/>
                          <a:ea typeface="黑体" pitchFamily="49" charset="-122"/>
                          <a:cs typeface="Times New Roman"/>
                        </a:rPr>
                        <a:t>6</a:t>
                      </a:r>
                      <a:r>
                        <a:rPr lang="zh-CN" sz="2800" b="1" kern="10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kern="100">
                          <a:latin typeface="黑体" pitchFamily="49" charset="-122"/>
                          <a:ea typeface="黑体" pitchFamily="49" charset="-122"/>
                          <a:cs typeface="Times New Roman"/>
                        </a:rPr>
                        <a:t>3T</a:t>
                      </a:r>
                      <a:endParaRPr lang="zh-CN" sz="28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kern="100">
                          <a:latin typeface="黑体" pitchFamily="49" charset="-122"/>
                          <a:ea typeface="黑体" pitchFamily="49" charset="-122"/>
                          <a:cs typeface="Times New Roman"/>
                        </a:rPr>
                        <a:t>6</a:t>
                      </a:r>
                      <a:r>
                        <a:rPr lang="zh-CN" sz="2800" b="1" kern="10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just">
                        <a:spcAft>
                          <a:spcPts val="0"/>
                        </a:spcAft>
                      </a:pPr>
                      <a:r>
                        <a:rPr lang="zh-CN" sz="2800" b="1" kern="100">
                          <a:latin typeface="黑体" pitchFamily="49" charset="-122"/>
                          <a:ea typeface="黑体" pitchFamily="49" charset="-122"/>
                          <a:cs typeface="Times New Roman"/>
                        </a:rPr>
                        <a:t>难度</a:t>
                      </a:r>
                    </a:p>
                    <a:p>
                      <a:pPr algn="just">
                        <a:spcAft>
                          <a:spcPts val="0"/>
                        </a:spcAft>
                      </a:pPr>
                      <a:r>
                        <a:rPr lang="zh-CN" sz="2800" b="1" kern="100">
                          <a:latin typeface="黑体" pitchFamily="49" charset="-122"/>
                          <a:ea typeface="黑体" pitchFamily="49" charset="-122"/>
                          <a:cs typeface="Times New Roman"/>
                        </a:rPr>
                        <a:t>逐年</a:t>
                      </a:r>
                    </a:p>
                    <a:p>
                      <a:pPr algn="just">
                        <a:spcAft>
                          <a:spcPts val="0"/>
                        </a:spcAft>
                      </a:pPr>
                      <a:r>
                        <a:rPr lang="zh-CN" sz="2800" b="1" kern="100">
                          <a:latin typeface="黑体" pitchFamily="49" charset="-122"/>
                          <a:ea typeface="黑体" pitchFamily="49" charset="-122"/>
                          <a:cs typeface="Times New Roman"/>
                        </a:rPr>
                        <a:t>增大</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0962">
                <a:tc>
                  <a:txBody>
                    <a:bodyPr/>
                    <a:lstStyle/>
                    <a:p>
                      <a:pPr algn="just">
                        <a:spcAft>
                          <a:spcPts val="0"/>
                        </a:spcAft>
                      </a:pPr>
                      <a:r>
                        <a:rPr lang="en-US" sz="2800" b="1" kern="100">
                          <a:latin typeface="黑体" pitchFamily="49" charset="-122"/>
                          <a:ea typeface="黑体" pitchFamily="49" charset="-122"/>
                          <a:cs typeface="Times New Roman"/>
                        </a:rPr>
                        <a:t>2017</a:t>
                      </a:r>
                      <a:r>
                        <a:rPr lang="zh-CN" sz="2800" b="1" kern="100">
                          <a:latin typeface="黑体" pitchFamily="49" charset="-122"/>
                          <a:ea typeface="黑体" pitchFamily="49" charset="-122"/>
                          <a:cs typeface="Times New Roman"/>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kern="100">
                          <a:latin typeface="黑体" pitchFamily="49" charset="-122"/>
                          <a:ea typeface="黑体" pitchFamily="49" charset="-122"/>
                          <a:cs typeface="Times New Roman"/>
                        </a:rPr>
                        <a:t>1T</a:t>
                      </a:r>
                      <a:r>
                        <a:rPr lang="zh-CN" sz="2800" b="1" kern="100">
                          <a:latin typeface="黑体" pitchFamily="49" charset="-122"/>
                          <a:ea typeface="黑体" pitchFamily="49" charset="-122"/>
                          <a:cs typeface="Times New Roman"/>
                        </a:rPr>
                        <a:t>、</a:t>
                      </a:r>
                      <a:r>
                        <a:rPr lang="en-US" sz="2800" b="1" kern="100">
                          <a:latin typeface="黑体" pitchFamily="49" charset="-122"/>
                          <a:ea typeface="黑体" pitchFamily="49" charset="-122"/>
                          <a:cs typeface="Times New Roman"/>
                        </a:rPr>
                        <a:t>2T</a:t>
                      </a:r>
                      <a:r>
                        <a:rPr lang="zh-CN" sz="2800" b="1" kern="100">
                          <a:latin typeface="黑体" pitchFamily="49" charset="-122"/>
                          <a:ea typeface="黑体" pitchFamily="49" charset="-122"/>
                          <a:cs typeface="Times New Roman"/>
                        </a:rPr>
                        <a:t>、</a:t>
                      </a:r>
                      <a:r>
                        <a:rPr lang="en-US" sz="2800" b="1" kern="100">
                          <a:latin typeface="黑体" pitchFamily="49" charset="-122"/>
                          <a:ea typeface="黑体" pitchFamily="49" charset="-122"/>
                          <a:cs typeface="Times New Roman"/>
                        </a:rPr>
                        <a:t>5T</a:t>
                      </a:r>
                      <a:endParaRPr lang="zh-CN" sz="28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kern="100" dirty="0">
                          <a:latin typeface="黑体" pitchFamily="49" charset="-122"/>
                          <a:ea typeface="黑体" pitchFamily="49" charset="-122"/>
                          <a:cs typeface="Times New Roman"/>
                        </a:rPr>
                        <a:t>18</a:t>
                      </a:r>
                      <a:r>
                        <a:rPr lang="zh-CN" sz="2800" b="1" kern="100" dirty="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2800" b="1" kern="100" dirty="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28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kern="100">
                          <a:latin typeface="黑体" pitchFamily="49" charset="-122"/>
                          <a:ea typeface="黑体" pitchFamily="49" charset="-122"/>
                          <a:cs typeface="Times New Roman"/>
                        </a:rPr>
                        <a:t>6T</a:t>
                      </a:r>
                      <a:endParaRPr lang="zh-CN" sz="28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kern="100">
                          <a:latin typeface="黑体" pitchFamily="49" charset="-122"/>
                          <a:ea typeface="黑体" pitchFamily="49" charset="-122"/>
                          <a:cs typeface="Times New Roman"/>
                        </a:rPr>
                        <a:t>6</a:t>
                      </a:r>
                      <a:r>
                        <a:rPr lang="zh-CN" sz="2800" b="1" kern="10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kern="100">
                          <a:latin typeface="黑体" pitchFamily="49" charset="-122"/>
                          <a:ea typeface="黑体" pitchFamily="49" charset="-122"/>
                          <a:cs typeface="Times New Roman"/>
                        </a:rPr>
                        <a:t>3T</a:t>
                      </a:r>
                      <a:r>
                        <a:rPr lang="zh-CN" sz="2800" b="1" kern="100">
                          <a:latin typeface="黑体" pitchFamily="49" charset="-122"/>
                          <a:ea typeface="黑体" pitchFamily="49" charset="-122"/>
                          <a:cs typeface="Times New Roman"/>
                        </a:rPr>
                        <a:t>、</a:t>
                      </a:r>
                      <a:r>
                        <a:rPr lang="en-US" sz="2800" b="1" kern="100">
                          <a:latin typeface="黑体" pitchFamily="49" charset="-122"/>
                          <a:ea typeface="黑体" pitchFamily="49" charset="-122"/>
                          <a:cs typeface="Times New Roman"/>
                        </a:rPr>
                        <a:t>4T</a:t>
                      </a:r>
                      <a:endParaRPr lang="zh-CN" sz="28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kern="100">
                          <a:latin typeface="黑体" pitchFamily="49" charset="-122"/>
                          <a:ea typeface="黑体" pitchFamily="49" charset="-122"/>
                          <a:cs typeface="Times New Roman"/>
                        </a:rPr>
                        <a:t>12</a:t>
                      </a:r>
                      <a:r>
                        <a:rPr lang="zh-CN" sz="2800" b="1" kern="10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r>
              <a:tr h="649623">
                <a:tc>
                  <a:txBody>
                    <a:bodyPr/>
                    <a:lstStyle/>
                    <a:p>
                      <a:pPr algn="just">
                        <a:spcAft>
                          <a:spcPts val="0"/>
                        </a:spcAft>
                      </a:pPr>
                      <a:r>
                        <a:rPr lang="en-US" sz="2800" b="1" kern="100">
                          <a:latin typeface="黑体" pitchFamily="49" charset="-122"/>
                          <a:ea typeface="黑体" pitchFamily="49" charset="-122"/>
                          <a:cs typeface="Times New Roman"/>
                        </a:rPr>
                        <a:t>2018</a:t>
                      </a:r>
                      <a:r>
                        <a:rPr lang="zh-CN" sz="2800" b="1" kern="100">
                          <a:latin typeface="黑体" pitchFamily="49" charset="-122"/>
                          <a:ea typeface="黑体" pitchFamily="49" charset="-122"/>
                          <a:cs typeface="Times New Roman"/>
                        </a:rPr>
                        <a:t>年</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kern="100">
                          <a:latin typeface="黑体" pitchFamily="49" charset="-122"/>
                          <a:ea typeface="黑体" pitchFamily="49" charset="-122"/>
                          <a:cs typeface="Times New Roman"/>
                        </a:rPr>
                        <a:t>1T</a:t>
                      </a:r>
                      <a:r>
                        <a:rPr lang="zh-CN" sz="2800" b="1" kern="100">
                          <a:latin typeface="黑体" pitchFamily="49" charset="-122"/>
                          <a:ea typeface="黑体" pitchFamily="49" charset="-122"/>
                          <a:cs typeface="Times New Roman"/>
                        </a:rPr>
                        <a:t>、</a:t>
                      </a:r>
                      <a:r>
                        <a:rPr lang="en-US" sz="2800" b="1" kern="100">
                          <a:latin typeface="黑体" pitchFamily="49" charset="-122"/>
                          <a:ea typeface="黑体" pitchFamily="49" charset="-122"/>
                          <a:cs typeface="Times New Roman"/>
                        </a:rPr>
                        <a:t>2T</a:t>
                      </a:r>
                      <a:r>
                        <a:rPr lang="zh-CN" sz="2800" b="1" kern="100">
                          <a:latin typeface="黑体" pitchFamily="49" charset="-122"/>
                          <a:ea typeface="黑体" pitchFamily="49" charset="-122"/>
                          <a:cs typeface="Times New Roman"/>
                        </a:rPr>
                        <a:t>、</a:t>
                      </a:r>
                      <a:r>
                        <a:rPr lang="en-US" sz="2800" b="1" kern="100">
                          <a:latin typeface="黑体" pitchFamily="49" charset="-122"/>
                          <a:ea typeface="黑体" pitchFamily="49" charset="-122"/>
                          <a:cs typeface="Times New Roman"/>
                        </a:rPr>
                        <a:t>5T</a:t>
                      </a:r>
                      <a:endParaRPr lang="zh-CN" sz="2800" b="1" kern="10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kern="100">
                          <a:latin typeface="黑体" pitchFamily="49" charset="-122"/>
                          <a:ea typeface="黑体" pitchFamily="49" charset="-122"/>
                          <a:cs typeface="Times New Roman"/>
                        </a:rPr>
                        <a:t>18</a:t>
                      </a:r>
                      <a:r>
                        <a:rPr lang="zh-CN" sz="2800" b="1" kern="10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kern="100" dirty="0">
                          <a:latin typeface="黑体" pitchFamily="49" charset="-122"/>
                          <a:ea typeface="黑体" pitchFamily="49" charset="-122"/>
                          <a:cs typeface="Times New Roman"/>
                        </a:rPr>
                        <a:t>3T</a:t>
                      </a:r>
                      <a:endParaRPr lang="zh-CN" sz="2800" b="1" kern="100" dirty="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kern="100" dirty="0">
                          <a:latin typeface="黑体" pitchFamily="49" charset="-122"/>
                          <a:ea typeface="黑体" pitchFamily="49" charset="-122"/>
                          <a:cs typeface="Times New Roman"/>
                        </a:rPr>
                        <a:t>6</a:t>
                      </a:r>
                      <a:r>
                        <a:rPr lang="zh-CN" sz="2800" b="1" kern="100" dirty="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2800" b="1" kern="100" dirty="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n-US" sz="2800" b="1" kern="100" dirty="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kern="100" dirty="0">
                          <a:latin typeface="黑体" pitchFamily="49" charset="-122"/>
                          <a:ea typeface="黑体" pitchFamily="49" charset="-122"/>
                          <a:cs typeface="Times New Roman"/>
                        </a:rPr>
                        <a:t>4T</a:t>
                      </a:r>
                      <a:r>
                        <a:rPr lang="zh-CN" sz="2800" b="1" kern="100" dirty="0">
                          <a:latin typeface="黑体" pitchFamily="49" charset="-122"/>
                          <a:ea typeface="黑体" pitchFamily="49" charset="-122"/>
                          <a:cs typeface="Times New Roman"/>
                        </a:rPr>
                        <a:t>、</a:t>
                      </a:r>
                      <a:r>
                        <a:rPr lang="en-US" sz="2800" b="1" kern="100" dirty="0">
                          <a:latin typeface="黑体" pitchFamily="49" charset="-122"/>
                          <a:ea typeface="黑体" pitchFamily="49" charset="-122"/>
                          <a:cs typeface="Times New Roman"/>
                        </a:rPr>
                        <a:t>6T</a:t>
                      </a:r>
                      <a:endParaRPr lang="zh-CN" sz="2800" b="1" kern="100" dirty="0">
                        <a:latin typeface="黑体" pitchFamily="49" charset="-122"/>
                        <a:ea typeface="黑体" pitchFamily="49"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2800" b="1" kern="100" dirty="0">
                          <a:latin typeface="黑体" pitchFamily="49" charset="-122"/>
                          <a:ea typeface="黑体" pitchFamily="49" charset="-122"/>
                          <a:cs typeface="Times New Roman"/>
                        </a:rPr>
                        <a:t>12</a:t>
                      </a:r>
                      <a:r>
                        <a:rPr lang="zh-CN" sz="2800" b="1" kern="100" dirty="0">
                          <a:latin typeface="黑体" pitchFamily="49" charset="-122"/>
                          <a:ea typeface="黑体" pitchFamily="49" charset="-122"/>
                          <a:cs typeface="Times New Roman"/>
                        </a:rPr>
                        <a:t>分</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r>
            </a:tbl>
          </a:graphicData>
        </a:graphic>
      </p:graphicFrame>
    </p:spTree>
    <p:extLst>
      <p:ext uri="{BB962C8B-B14F-4D97-AF65-F5344CB8AC3E}">
        <p14:creationId xmlns:p14="http://schemas.microsoft.com/office/powerpoint/2010/main" xmlns="" val="131164350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宋体"/>
        <a:cs typeface=""/>
      </a:majorFont>
      <a:minorFont>
        <a:latin typeface="Tahoma"/>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rgbClr val="FFFF00"/>
        </a:solidFill>
        <a:ln w="76200" cmpd="tri">
          <a:solidFill>
            <a:srgbClr val="FF9900"/>
          </a:solidFill>
          <a:miter lim="800000"/>
          <a:headEnd/>
          <a:tailEnd/>
        </a:ln>
        <a:effectLst/>
        <a:extLst>
          <a:ext uri="{AF507438-7753-43E0-B8FC-AC1667EBCBE1}">
            <a14:hiddenEffects xmlns="" xmlns:r="http://schemas.openxmlformats.org/officeDocument/2006/relationships" xmlns:p="http://schemas.openxmlformats.org/presentationml/2006/main" xmlns:a14="http://schemas.microsoft.com/office/drawing/2010/main">
              <a:effectLst>
                <a:outerShdw dist="35921" dir="2700000" algn="ctr" rotWithShape="0">
                  <a:schemeClr val="bg2"/>
                </a:outerShdw>
              </a:effectLst>
            </a14:hiddenEffects>
          </a:ext>
        </a:extLst>
      </a:spPr>
      <a:bodyPr wrap="square">
        <a:spAutoFit/>
      </a:bodyPr>
      <a:lstStyle>
        <a:defPPr algn="ctr">
          <a:defRPr sz="9600" b="1" dirty="0" smtClean="0">
            <a:latin typeface="华文隶书" pitchFamily="2" charset="-122"/>
            <a:ea typeface="华文隶书" pitchFamily="2" charset="-122"/>
          </a:defRPr>
        </a:defPPr>
      </a:lstStyle>
    </a:tx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
  <TotalTime>5231</TotalTime>
  <Words>5563</Words>
  <Application>Microsoft Office PowerPoint</Application>
  <PresentationFormat>自定义</PresentationFormat>
  <Paragraphs>378</Paragraphs>
  <Slides>37</Slides>
  <Notes>4</Notes>
  <HiddenSlides>0</HiddenSlides>
  <MMClips>0</MMClips>
  <ScaleCrop>false</ScaleCrop>
  <HeadingPairs>
    <vt:vector size="4" baseType="variant">
      <vt:variant>
        <vt:lpstr>主题</vt:lpstr>
      </vt:variant>
      <vt:variant>
        <vt:i4>3</vt:i4>
      </vt:variant>
      <vt:variant>
        <vt:lpstr>幻灯片标题</vt:lpstr>
      </vt:variant>
      <vt:variant>
        <vt:i4>37</vt:i4>
      </vt:variant>
    </vt:vector>
  </HeadingPairs>
  <TitlesOfParts>
    <vt:vector size="40" baseType="lpstr">
      <vt:lpstr>Blends</vt:lpstr>
      <vt:lpstr>默认设计模板</vt:lpstr>
      <vt:lpstr>Office 主题​​</vt:lpstr>
      <vt:lpstr>幻灯片 1</vt:lpstr>
      <vt:lpstr>“一体” 立德树人 服务选拔 导向教学 “四层” 必备知识  关键能力学科素养  核心价值 “四翼” 基础性 综合性 应用性 创新性</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vector>
  </TitlesOfParts>
  <Company>澧县一中</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罗招军</dc:creator>
  <cp:lastModifiedBy>微软用户</cp:lastModifiedBy>
  <cp:revision>400</cp:revision>
  <dcterms:created xsi:type="dcterms:W3CDTF">2012-10-20T07:01:42Z</dcterms:created>
  <dcterms:modified xsi:type="dcterms:W3CDTF">2018-11-22T03:34:42Z</dcterms:modified>
</cp:coreProperties>
</file>