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3"/>
    <p:sldId id="385" r:id="rId4"/>
    <p:sldId id="386" r:id="rId5"/>
    <p:sldId id="454" r:id="rId6"/>
    <p:sldId id="322" r:id="rId7"/>
    <p:sldId id="288" r:id="rId8"/>
    <p:sldId id="289" r:id="rId9"/>
    <p:sldId id="423" r:id="rId10"/>
    <p:sldId id="424" r:id="rId11"/>
    <p:sldId id="388" r:id="rId12"/>
    <p:sldId id="393" r:id="rId13"/>
    <p:sldId id="392" r:id="rId14"/>
    <p:sldId id="425" r:id="rId15"/>
    <p:sldId id="426" r:id="rId16"/>
    <p:sldId id="407" r:id="rId17"/>
    <p:sldId id="290" r:id="rId18"/>
    <p:sldId id="324" r:id="rId19"/>
    <p:sldId id="443" r:id="rId20"/>
    <p:sldId id="408" r:id="rId21"/>
    <p:sldId id="358" r:id="rId22"/>
    <p:sldId id="391" r:id="rId23"/>
    <p:sldId id="325" r:id="rId24"/>
    <p:sldId id="281" r:id="rId25"/>
    <p:sldId id="409" r:id="rId26"/>
    <p:sldId id="375" r:id="rId27"/>
    <p:sldId id="282" r:id="rId28"/>
    <p:sldId id="326" r:id="rId29"/>
    <p:sldId id="479" r:id="rId31"/>
    <p:sldId id="327" r:id="rId32"/>
    <p:sldId id="481" r:id="rId33"/>
    <p:sldId id="482" r:id="rId34"/>
    <p:sldId id="480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b nm" initials="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</a:rPr>
            </a:fld>
            <a:endParaRPr lang="zh-CN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812800" y="1600200"/>
            <a:ext cx="10871200" cy="449897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397933" y="6245225"/>
            <a:ext cx="3052233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buFontTx/>
              <a:buNone/>
              <a:defRPr noProof="0"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4161367" y="6245225"/>
            <a:ext cx="38608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>
              <a:buFontTx/>
              <a:buNone/>
              <a:defRPr noProof="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8733367" y="6245225"/>
            <a:ext cx="3052233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hyperlink" Target="http://www.zaobao.com/chinese/region/others/pages/taiwan_chinese220403.html" TargetMode="External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31975" y="1310005"/>
            <a:ext cx="8528685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7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</a:rPr>
              <a:t>讲</a:t>
            </a:r>
            <a:endParaRPr lang="zh-CN" altLang="en-US" sz="6000" b="1" u="sng">
              <a:latin typeface="微软雅黑" panose="020B0503020204020204" charset="-122"/>
              <a:ea typeface="微软雅黑" panose="020B0503020204020204" charset="-122"/>
            </a:endParaRPr>
          </a:p>
          <a:p>
            <a:pPr algn="dist">
              <a:lnSpc>
                <a:spcPct val="110000"/>
              </a:lnSpc>
            </a:pPr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zh-CN" altLang="en-US" sz="6000" b="1" kern="1800" spc="1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新航路开辟</a:t>
            </a:r>
            <a:endParaRPr lang="zh-CN" altLang="en-US" sz="6000" b="1" kern="1800" spc="100">
              <a:solidFill>
                <a:schemeClr val="tx1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635" y="-4445"/>
            <a:ext cx="12209145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高考历史一轮复习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635" y="709930"/>
            <a:ext cx="121716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2017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年北京卷文综历史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）图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9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取材于欧洲画家斯泰达努斯的画作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新发现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NOVA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，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REPERTA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）。图中所描绘的新发现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190500" y="2463165"/>
            <a:ext cx="4698365" cy="4107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5252085" y="2604135"/>
            <a:ext cx="65887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A.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有助于罗马帝国的海外扩张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密切了世界各地之间的联系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C.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宣告了人文主义思想的诞生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标志着英国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海上霸权的确立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3556000" y="4507547"/>
            <a:ext cx="19050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11985" y="6125845"/>
            <a:ext cx="9806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考点：新航路开辟的影响（对世界）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35" y="9525"/>
            <a:ext cx="12171680" cy="68199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80000"/>
              </a:lnSpc>
            </a:pPr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针对性训练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137160" y="868680"/>
            <a:ext cx="1191704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2015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年上海卷历史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13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）历史学家斯塔夫里阿诺斯在他的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全球通史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中，将公元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1500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年作为世界历史的转折点。以下哪一史实可以作为这种历史分期的依据？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(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　　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A.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文艺复兴运动的兴起  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B.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新航路的开辟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C.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圈地运动的发生              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D.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宗教改革的发端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8905" y="6141720"/>
            <a:ext cx="99593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考点：新航路开辟的影响（对世界）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35" y="-20955"/>
            <a:ext cx="12171680" cy="7556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针对性训练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111125" y="808990"/>
            <a:ext cx="11947525" cy="6095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2015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年广东卷文综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19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）一位哥伦比亚学者在“纪念美洲发现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两个世界汇合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500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周年国际学术讨论会上”说，“黄金和白银的作用只是使两个大陆之间的距离更加遥远了”。由此可知（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．该学者关注殖民掠夺的后果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         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．两个大陆指的是美洲和非洲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．黄金和白银阻碍了世界市场的形成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   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2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．该会议讨论的是英国人登陆美洲的意义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9035" y="6190615"/>
            <a:ext cx="10601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考点：新航路开辟的影响（对殖民地）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A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35" y="-20955"/>
            <a:ext cx="1217168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针对性训练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15240" y="808990"/>
            <a:ext cx="12186285" cy="557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2013年江苏高考14题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）西班牙在美洲的主要黄金来源地是新格拉纳达。到1600年， 从这里出口了400多万盎司的黄金。新格拉纳达的黄金产量逐步上升，到18世纪，其产量约为16世纪产量的三倍。这些黄金的流入直接导致西班牙      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A．国力增强，确立世界霸主地位      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B．资本积累，引发本国工业革命     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C．贸易发达，成为世界市场中心      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D．物价上涨，冲击封建生产关系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4910" y="6249035"/>
            <a:ext cx="105892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考点：新航路开辟的影响（价格革命）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35" y="-20955"/>
            <a:ext cx="1217168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针对性训练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9860" y="582930"/>
            <a:ext cx="1143063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(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2005年，江苏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新航路的开辟引起了所谓的“价格革命”。下列关于“价格革命”的表述不正确的是：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A．金银价值下降，物价上涨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B．引起了阶级力量对比的变化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C．扩大了世界各地区间的交往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D．促进了资本主义的发展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6000" y="6275705"/>
            <a:ext cx="78790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考点：新航路开辟的影响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35" y="-20955"/>
            <a:ext cx="1217168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针对性训练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635" y="-20955"/>
            <a:ext cx="1217168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高考历史一轮复习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045" y="1092835"/>
            <a:ext cx="10469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二、难点问题探究：</a:t>
            </a:r>
            <a:r>
              <a:rPr lang="en-US" altLang="zh-CN" sz="4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15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r>
              <a:rPr lang="zh-CN" altLang="en-US" sz="4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44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7" name="Text Box 3"/>
          <p:cNvSpPr txBox="1"/>
          <p:nvPr/>
        </p:nvSpPr>
        <p:spPr>
          <a:xfrm>
            <a:off x="10795" y="2263775"/>
            <a:ext cx="12171045" cy="1137285"/>
          </a:xfrm>
          <a:prstGeom prst="rect">
            <a:avLst/>
          </a:prstGeom>
          <a:pattFill prst="pct5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  <a:ln w="3492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、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有人说：葡萄牙、西班牙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发现了世界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但又迅速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失去了世界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。请分析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发现世界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和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失去世界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的原因</a:t>
            </a:r>
            <a:r>
              <a:rPr lang="en-US" altLang="zh-CN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?</a:t>
            </a:r>
            <a:endParaRPr lang="en-US" altLang="zh-CN" sz="3200" b="1" dirty="0">
              <a:solidFill>
                <a:schemeClr val="tx1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270" y="3891280"/>
            <a:ext cx="12171680" cy="706755"/>
          </a:xfrm>
          <a:prstGeom prst="rect">
            <a:avLst/>
          </a:prstGeom>
          <a:pattFill prst="pct5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  <a:ln w="3492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p>
            <a:pPr algn="l"/>
            <a:r>
              <a:rPr lang="en-US" sz="40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sym typeface="+mn-ea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sym typeface="+mn-ea"/>
              </a:rPr>
              <a:t>新航路开辟对中国的影响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sym typeface="+mn-ea"/>
              </a:rPr>
              <a:t>?</a:t>
            </a:r>
            <a:endParaRPr lang="en-US" altLang="zh-CN" sz="3600" b="1" dirty="0">
              <a:solidFill>
                <a:schemeClr val="tx1"/>
              </a:solidFill>
              <a:effectLst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1270" y="4934585"/>
            <a:ext cx="12170410" cy="1272540"/>
          </a:xfrm>
          <a:prstGeom prst="rect">
            <a:avLst/>
          </a:prstGeom>
          <a:pattFill prst="pct5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  <a:ln w="3492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sym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  <a:sym typeface="+mn-ea"/>
              </a:rPr>
              <a:t>、如果是中国人最先发现了世界，能不能产生如新航路开辟同样的历史影响？为什么？给我们什么启示？</a:t>
            </a:r>
            <a:endParaRPr lang="zh-CN" altLang="en-US" sz="3200" b="1" dirty="0">
              <a:solidFill>
                <a:schemeClr val="tx1"/>
              </a:solidFill>
              <a:effectLst/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4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-5080" y="-546735"/>
            <a:ext cx="12736195" cy="7097395"/>
          </a:xfrm>
        </p:spPr>
        <p:txBody>
          <a:bodyPr vert="horz" wrap="square" lIns="91440" tIns="45720" rIns="91440" bIns="45720" anchor="t">
            <a:noAutofit/>
          </a:bodyPr>
          <a:p>
            <a:pPr eaLnBrk="1" hangingPunct="1">
              <a:lnSpc>
                <a:spcPct val="150000"/>
              </a:lnSpc>
              <a:buNone/>
            </a:pP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四、全面分析新航路开辟的影响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打开了世界市场联系之路：新航路的开辟引发商业革命和价格革命，自此以西欧为中心的世界市场的雏形开始出现；商业革命使商品种类增多，贸易范围扩大，欧洲的商路和贸易中心由地中海转移到大西洋沿岸。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打开了人类文明交流之路：新航路的开辟使世界各地相对孤立的状态被打破，世界开始成为一个联系紧密的整体。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(3)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打开了殖民掠夺之路：新航路开辟后，西方国家开始对外进行殖民扩张，以西班牙、葡萄牙、荷兰、英国与法国为代表；西欧国家的殖民扩张最终导致东方从属于西方。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(4)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打开了人类思想震撼之路：新航路的开辟极大地冲击了西欧的思想文化领域；它以无可辩驳的事实证实了“地圆学说”的正确性，直接冲击了神学理论，打击了教会的威信。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1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1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13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charRg st="113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charRg st="113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67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7">
                                            <p:txEl>
                                              <p:charRg st="167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7">
                                            <p:txEl>
                                              <p:charRg st="167" end="2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45" end="3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charRg st="245" end="3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charRg st="245" end="3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2"/>
          <p:cNvSpPr txBox="1"/>
          <p:nvPr/>
        </p:nvSpPr>
        <p:spPr>
          <a:xfrm>
            <a:off x="172720" y="1797050"/>
            <a:ext cx="11786235" cy="5077460"/>
          </a:xfrm>
          <a:prstGeom prst="rect">
            <a:avLst/>
          </a:prstGeom>
          <a:noFill/>
          <a:ln w="50800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发现世界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的原因：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1.地理位置优越（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大西洋沿岸</a:t>
            </a: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)</a:t>
            </a:r>
            <a:endParaRPr lang="en-US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2.航海技术先进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3.国家权力较集中（中央集权专制的国家</a:t>
            </a:r>
            <a:r>
              <a:rPr 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失去世界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的原因：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、政治体制因素（财富未转化为资本）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欧陆其他新兴国家崛起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、海外殖民地的抵抗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......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7" name="Text Box 3"/>
          <p:cNvSpPr txBox="1"/>
          <p:nvPr/>
        </p:nvSpPr>
        <p:spPr>
          <a:xfrm>
            <a:off x="-33020" y="-79375"/>
            <a:ext cx="12113895" cy="1876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【微探究  </a:t>
            </a:r>
            <a:r>
              <a:rPr lang="en-US" altLang="zh-CN" sz="4400" b="1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】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：有人说：葡萄牙、西班牙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发现了世界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但又迅速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失去了世界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。请分别分析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发现世界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和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失去世界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的原因</a:t>
            </a:r>
            <a:r>
              <a:rPr lang="en-US" altLang="zh-CN" sz="3600" b="1" dirty="0">
                <a:solidFill>
                  <a:schemeClr val="tx1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?</a:t>
            </a:r>
            <a:endParaRPr lang="en-US" altLang="zh-CN" sz="3600" b="1" dirty="0">
              <a:solidFill>
                <a:schemeClr val="tx1"/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9850" y="172720"/>
            <a:ext cx="12052300" cy="4331335"/>
          </a:xfrm>
          <a:prstGeom prst="rect">
            <a:avLst/>
          </a:prstGeom>
          <a:noFill/>
          <a:ln w="3492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西班牙渐渐习惯了，不去投资本国的工业，而转身购买国外昂贵的商品，久而久之，国内的工业极度萎缩，而货币又急剧贬值，人们却还沉迷于消费。到16世纪下半叶，曾经拥有难以计数的金银和无比强大的国家机器的伊比利亚半岛，在世界性的演出中开始谢幕。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                                              ——《大国崛起》 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8470" y="4820285"/>
            <a:ext cx="704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此段材料可以用来研究什么问题？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12795" y="5663565"/>
            <a:ext cx="323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西班牙的衰落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15240" y="808990"/>
            <a:ext cx="12186285" cy="557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2013年江苏高考14题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）西班牙在美洲的主要黄金来源地是新格拉纳达。到1600年， 从这里出口了400多万盎司的黄金。新格拉纳达的黄金产量逐步上升，到18世纪，其产量约为16世纪产量的三倍。这些黄金的流入直接导致西班牙      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A．国力增强，确立世界霸主地位      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B．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资本积累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，引发本国工业革命     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C．贸易发达，成为世界市场中心      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D．物价上涨，冲击封建生产关系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82420" y="6188075"/>
            <a:ext cx="78790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考点：新航路开辟的影响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35" y="-20955"/>
            <a:ext cx="1217168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针对性训练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52070" y="864870"/>
            <a:ext cx="1245235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、【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2017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年北京卷文综历史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21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en-US" sz="3600" b="1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cs typeface="Times New Roman" panose="02020603050405020304" pitchFamily="18" charset="0"/>
              </a:rPr>
              <a:t>选择题；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Times New Roman" panose="02020603050405020304" pitchFamily="18" charset="0"/>
              </a:rPr>
              <a:t>新航路开辟影响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65" y="2164715"/>
            <a:ext cx="11941810" cy="2527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、【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2017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年新课标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Ⅰ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卷文综历史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42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】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 b="1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</a:rPr>
              <a:t>论述题；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表4为14—17世纪中外历史事件简表。从表中提取相互关联的中外历史信息，自拟论题，并结合所学知识予以阐述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680" y="4831080"/>
            <a:ext cx="11941175" cy="1918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、【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2017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年新课标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Ⅲ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卷文综历史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40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1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 b="1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</a:rPr>
              <a:t>材料解析题；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根据材料并结合所学知识，概括荷兰侵占中国台湾与澎湖的历史背景和目的。（15分）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52070" y="-57150"/>
            <a:ext cx="1229614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     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           </a:t>
            </a: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【近</a:t>
            </a:r>
            <a:r>
              <a:rPr lang="en-US" altLang="zh-CN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3</a:t>
            </a: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年高考考情分析】</a:t>
            </a:r>
            <a:endParaRPr lang="zh-CN" altLang="en-US" sz="4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930" y="738505"/>
            <a:ext cx="12009120" cy="1753235"/>
          </a:xfrm>
          <a:prstGeom prst="rect">
            <a:avLst/>
          </a:prstGeom>
          <a:noFill/>
          <a:ln w="50800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材料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① 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1623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年荷兰侵入澎湖；②郑成功收复台湾； 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③广州十三行； ④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明朝甘薯图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；⑤利玛窦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坤舆万国全图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》⑥《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农政全书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endParaRPr lang="en-US" altLang="zh-CN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340" name="Rectangle 14"/>
          <p:cNvSpPr/>
          <p:nvPr/>
        </p:nvSpPr>
        <p:spPr>
          <a:xfrm>
            <a:off x="137795" y="2567940"/>
            <a:ext cx="119164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依据材料的六个事例，请设计一个主题，结合所学知识分析该主题所反映的现象所产生的影响。</a:t>
            </a:r>
            <a:endParaRPr lang="zh-CN" altLang="en-US" sz="36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32111" name="Rectangle 15"/>
          <p:cNvSpPr/>
          <p:nvPr/>
        </p:nvSpPr>
        <p:spPr>
          <a:xfrm>
            <a:off x="46355" y="4229735"/>
            <a:ext cx="12130405" cy="27482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主   题：</a:t>
            </a:r>
            <a:r>
              <a:rPr lang="zh-CN" altLang="en-US" sz="3600" b="1" dirty="0">
                <a:solidFill>
                  <a:srgbClr val="0000CC"/>
                </a:solidFill>
                <a:latin typeface="方正姚体" panose="02010601030101010101" charset="-122"/>
                <a:ea typeface="方正姚体" panose="02010601030101010101" charset="-122"/>
              </a:rPr>
              <a:t>新航路开辟对中国的影响</a:t>
            </a:r>
            <a:endParaRPr lang="zh-CN" altLang="en-US" sz="3600" b="1" dirty="0">
              <a:solidFill>
                <a:srgbClr val="0000CC"/>
              </a:solidFill>
              <a:latin typeface="方正姚体" panose="02010601030101010101" charset="-122"/>
              <a:ea typeface="方正姚体" panose="0201060103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经济上</a:t>
            </a:r>
            <a:r>
              <a:rPr lang="en-US" altLang="zh-CN" sz="3600" b="1" dirty="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</a:rPr>
              <a:t>高产农作物引进，刺激农业发展、促进人口增长。</a:t>
            </a:r>
            <a:endParaRPr lang="zh-CN" altLang="en-US" sz="3600" b="1" dirty="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文化上</a:t>
            </a:r>
            <a:r>
              <a:rPr lang="en-US" altLang="zh-CN" sz="3600" b="1" dirty="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</a:rPr>
              <a:t>传播西方文化，西学东渐。</a:t>
            </a:r>
            <a:endParaRPr lang="zh-CN" altLang="en-US" sz="3600" b="1" dirty="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外交上</a:t>
            </a:r>
            <a:r>
              <a:rPr lang="en-US" altLang="zh-CN" sz="3600" b="1" dirty="0">
                <a:solidFill>
                  <a:srgbClr val="FF0000"/>
                </a:solidFill>
                <a:latin typeface="方正姚体" panose="02010601030101010101" charset="-122"/>
                <a:ea typeface="方正姚体" panose="02010601030101010101" charset="-122"/>
              </a:rPr>
              <a:t>:</a:t>
            </a:r>
            <a:r>
              <a:rPr lang="zh-CN" altLang="en-US" sz="3600" b="1" dirty="0">
                <a:solidFill>
                  <a:schemeClr val="tx1"/>
                </a:solidFill>
                <a:latin typeface="方正姚体" panose="02010601030101010101" charset="-122"/>
                <a:ea typeface="方正姚体" panose="02010601030101010101" charset="-122"/>
              </a:rPr>
              <a:t>西方殖民者开始侵扰中国，政府实行海禁闭关政策。</a:t>
            </a:r>
            <a:endParaRPr lang="zh-CN" altLang="en-US" sz="3600" b="1" dirty="0">
              <a:solidFill>
                <a:schemeClr val="tx1"/>
              </a:solidFill>
              <a:latin typeface="方正姚体" panose="02010601030101010101" charset="-122"/>
              <a:ea typeface="方正姚体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720" y="-67310"/>
            <a:ext cx="318706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【微探究 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】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1550" y="1816100"/>
            <a:ext cx="44538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742950" indent="-742950">
              <a:buFont typeface="+mj-ea"/>
              <a:buAutoNum type="circleNumDbPlain" startAt="7"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白银大量涌入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......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9960" y="-5715"/>
            <a:ext cx="521906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新航路开辟对中国的影响</a:t>
            </a:r>
            <a:endParaRPr lang="zh-CN" altLang="en-US" sz="3600" b="1" dirty="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555" y="3615055"/>
            <a:ext cx="57423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你能否对材料进行补充完善？ 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05" y="-57785"/>
            <a:ext cx="12131675" cy="4300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问题延伸：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（继续研究，下周学习小组交流研究成果）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90000"/>
              </a:lnSpc>
            </a:pP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、白银为什么大量流入中国？产生了什么影响？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90000"/>
              </a:lnSpc>
            </a:pP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、郑和下西洋与新航路开辟比较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90000"/>
              </a:lnSpc>
            </a:pP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、新航路与中国丝绸之路比较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2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11" grpId="0" bldLvl="0" animBg="1"/>
      <p:bldP spid="4" grpId="0"/>
      <p:bldP spid="5" grpId="0"/>
      <p:bldP spid="6" grpId="0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9540" y="676275"/>
            <a:ext cx="1193228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2013年北京高考14题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）1985年，一艘荷兰东印度公司的沉船被发现，船上载有景德镇生产的青花瓷。该船沉没的时间最早应为  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A．北宋中期        B．元末明初   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  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C．明末清初  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      D．鸦片战争时期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1240" y="6007735"/>
            <a:ext cx="78790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考点：早期的殖民扩张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635" y="-20955"/>
            <a:ext cx="1217168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针对性训练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440055" y="7620"/>
            <a:ext cx="101568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【微探究 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新航路开辟对中国的影响</a:t>
            </a:r>
            <a:endParaRPr lang="zh-CN" altLang="en-US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16205" y="974090"/>
            <a:ext cx="11837670" cy="5571490"/>
          </a:xfrm>
          <a:prstGeom prst="rect">
            <a:avLst/>
          </a:prstGeom>
          <a:noFill/>
          <a:ln w="44450" cmpd="dbl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1.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新航路开辟使中国引进了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马铃薯、玉米等高产作物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，促进了中国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人口的增加，推动农产品商品化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2.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白银的大量涌入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，促进了明以后的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货币和税制改革，也推动了商品经济发展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侵略和反侵略斗争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，客观导致中国开始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闭关锁国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错过了与外国的经济文化交流。</a:t>
            </a:r>
            <a:b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</a:b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新航路开辟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传播了外国思想、文化和基督教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，构成了明清时期的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西学东渐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1395730"/>
            <a:ext cx="3866515" cy="5200015"/>
          </a:xfrm>
          <a:prstGeom prst="rect">
            <a:avLst/>
          </a:prstGeom>
        </p:spPr>
      </p:pic>
      <p:sp>
        <p:nvSpPr>
          <p:cNvPr id="61447" name="文本框 61446"/>
          <p:cNvSpPr txBox="1"/>
          <p:nvPr/>
        </p:nvSpPr>
        <p:spPr>
          <a:xfrm>
            <a:off x="4083050" y="1334770"/>
            <a:ext cx="8112760" cy="4923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作者：英国人加文</a:t>
            </a:r>
            <a:r>
              <a:rPr lang="en-US" altLang="zh-CN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孟席斯</a:t>
            </a:r>
            <a:endParaRPr lang="zh-CN" altLang="en-US" sz="32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本书观点：</a:t>
            </a:r>
            <a:endParaRPr lang="zh-CN" altLang="en-US" sz="32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1421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年，中国人首先发现美洲大陆，先于哥伦布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年；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中国人发现澳洲，早于库克船长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350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年；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中国人到达麦哲伦海峡，比麦哲伦的出生还早一个甲子。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75" y="7620"/>
            <a:ext cx="12179300" cy="13093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【微探究 </a:t>
            </a:r>
            <a:r>
              <a:rPr lang="en-US" altLang="zh-CN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】</a:t>
            </a:r>
            <a:r>
              <a:rPr lang="zh-CN" altLang="en-US" sz="36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如果是中国人最先发现了世界，能不能产生如新航路开辟同样的历史影响？为什么？给我们什么启示？</a:t>
            </a:r>
            <a:endParaRPr lang="zh-CN" altLang="en-US" sz="36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10" y="1334770"/>
            <a:ext cx="12179300" cy="551751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原因：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经济：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自然经济具有封闭性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;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政治：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专制集权制度阻碍；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思想：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重农抑商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天朝上国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观念束缚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启示：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重视海洋，增强海洋意识；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面向世界，发展外向型经济；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勇于创新、敢走新路等。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4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charRg st="13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1447">
                                            <p:txEl>
                                              <p:charRg st="13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1447">
                                            <p:txEl>
                                              <p:charRg st="19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61447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charRg st="67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61447">
                                            <p:txEl>
                                              <p:charRg st="67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-635" y="-20955"/>
            <a:ext cx="1217168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针对性训练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635" y="808990"/>
            <a:ext cx="12171680" cy="606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年澧县一中高二文科期中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新航路开辟后，美洲的白银、非洲的劳动力、中国的丝绸茶叶以欧洲为中转站形成“大三角贸易”，中国成为当时经济贸易中心区域之一，也是货币财富最丰富的地区之一，但一切优势均未能荡涤旧的基础实现社会转折，其中最为主要的政治因素是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A.“重农抑商”的传统观念束缚了商品经济的发展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B.“闭关锁国”政策压制了中外经济文化交流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C.专制集权制度对旧经济秩序强大的维护功能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D.牢固的自然经济结构阻碍了传统手工业的扩大再生产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42675" y="4575175"/>
            <a:ext cx="69596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6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6050" y="67310"/>
            <a:ext cx="1189990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对新航路的评价，下面说法中比较全面而客观的是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A、殖民主义强盗，给非洲和美洲带来无穷灾难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B、为大洋洲、美洲进入近代人类文明社会提供了良好的契机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C、其行为是非正义的，但客观上起着进步的作用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D、行为是进步的，对近代文明有巨大贡献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2265" y="5899785"/>
            <a:ext cx="78790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考点：新航路开辟的影响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62469" name="图片 62468" descr="哥伦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50800"/>
            <a:ext cx="3548380" cy="403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70" name="图片 62469" descr="taiwan220403a">
            <a:hlinkClick r:id="rId2"/>
          </p:cNvPr>
          <p:cNvPicPr/>
          <p:nvPr/>
        </p:nvPicPr>
        <p:blipFill>
          <a:blip r:embed="rId3"/>
          <a:srcRect l="5127" b="40887"/>
          <a:stretch>
            <a:fillRect/>
          </a:stretch>
        </p:blipFill>
        <p:spPr>
          <a:xfrm>
            <a:off x="7463790" y="50800"/>
            <a:ext cx="4117340" cy="403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71" name="矩形 62470"/>
          <p:cNvSpPr/>
          <p:nvPr/>
        </p:nvSpPr>
        <p:spPr>
          <a:xfrm rot="-1308618">
            <a:off x="4299268" y="454025"/>
            <a:ext cx="2614612" cy="2312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33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PK</a:t>
            </a:r>
            <a:endParaRPr lang="zh-CN" altLang="en-US" sz="3600" b="1">
              <a:solidFill>
                <a:srgbClr val="FF3300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2289" name="Rectangle 61"/>
          <p:cNvSpPr>
            <a:spLocks noGrp="1" noRot="1"/>
          </p:cNvSpPr>
          <p:nvPr>
            <p:ph type="title"/>
          </p:nvPr>
        </p:nvSpPr>
        <p:spPr>
          <a:xfrm>
            <a:off x="1621155" y="-168275"/>
            <a:ext cx="8948738" cy="996950"/>
          </a:xfrm>
        </p:spPr>
        <p:txBody>
          <a:bodyPr vert="horz" wrap="square" lIns="91440" tIns="45720" rIns="91440" bIns="45720" numCol="1" rtlCol="0" anchor="ctr" anchorCtr="0" compatLnSpc="1">
            <a:norm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15</a:t>
            </a:r>
            <a:r>
              <a:rPr kumimoji="0" lang="zh-CN" altLang="en-US" sz="3200" b="1" i="0" u="none" strike="noStrike" kern="0" cap="none" spc="0" normalizeH="0" baseline="0" noProof="1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世纪欧洲新技术统计</a:t>
            </a:r>
            <a:r>
              <a:rPr kumimoji="0" lang="zh-CN" altLang="en-US" sz="3200" b="1" i="0" u="none" strike="noStrike" kern="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数据</a:t>
            </a:r>
            <a:endParaRPr kumimoji="0" lang="zh-CN" altLang="en-US" sz="3200" b="1" i="0" u="none" strike="noStrike" kern="0" cap="none" spc="0" normalizeH="0" baseline="0" noProof="1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graphicFrame>
        <p:nvGraphicFramePr>
          <p:cNvPr id="49220" name="Group 68"/>
          <p:cNvGraphicFramePr>
            <a:graphicFrameLocks noGrp="1"/>
          </p:cNvGraphicFramePr>
          <p:nvPr>
            <p:ph idx="1"/>
          </p:nvPr>
        </p:nvGraphicFramePr>
        <p:xfrm>
          <a:off x="187960" y="584200"/>
          <a:ext cx="11816715" cy="5897880"/>
        </p:xfrm>
        <a:graphic>
          <a:graphicData uri="http://schemas.openxmlformats.org/drawingml/2006/table">
            <a:tbl>
              <a:tblPr/>
              <a:tblGrid>
                <a:gridCol w="1649095"/>
                <a:gridCol w="2192655"/>
                <a:gridCol w="2286000"/>
                <a:gridCol w="2038985"/>
                <a:gridCol w="364998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项目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自身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中国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阿拉伯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备注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航海学院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2345E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培养本国水手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2345E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提高他们的航海技艺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观象台，收集地图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rgbClr val="2345E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地学家、地图绘制家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2345E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数学家和天文学家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广泛收集文献资料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,</a:t>
                      </a:r>
                      <a:endParaRPr kumimoji="0" lang="en-US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分析、整理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2345E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地理、气象、信风、海流等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2345E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96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改进、制作新航海仪器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造船、航海。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rgbClr val="2345E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中国传入指南针，象限仪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2345E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横标仪（简易星盘，测量纬度）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《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马可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·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波罗游记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》</a:t>
                      </a:r>
                      <a:endParaRPr kumimoji="0" lang="en-US" altLang="zh-CN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描述中国的富庶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2400" b="1" kern="1200" dirty="0" smtClean="0">
                          <a:solidFill>
                            <a:srgbClr val="2345E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旅行图书馆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2345E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39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多桅三角帆船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船体小，吃水浅，轻便灵活，速度快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2345E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紧靠海岸航行，不必躲避暗礁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2345E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2400" b="1" kern="1200" dirty="0" smtClean="0">
                          <a:solidFill>
                            <a:srgbClr val="2345E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逆风行驶，只调整帆角度，不依赖风向</a:t>
                      </a:r>
                      <a:endParaRPr kumimoji="0" lang="zh-CN" altLang="en-US" sz="2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2345EF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0320" y="1948815"/>
            <a:ext cx="12152630" cy="31692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1.开辟新航路的条件成熟了！</a:t>
            </a:r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2.15世纪，欧洲人的发财梦做得正是时候！</a:t>
            </a:r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3.古代中国文明在西方石破天惊，推动了社会的转型！</a:t>
            </a:r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03275" y="1443990"/>
            <a:ext cx="114719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背景不同表现：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①新航路的基础是商品经济、资本主义萌芽，②丝路是封建自然经济的发展；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影响不同表现：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①新航路促进西欧社会转型，由封建向近代过渡，丝路没有；②新航路促进西欧原始积累，给亚非拉带来灾难，丝路双方受益；③对于世界一体化来说，丝路交往有限，新航路打破隔绝状态，推动世界成为整体。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6670" y="215900"/>
            <a:ext cx="70999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、新航路与中国丝绸之路比较</a:t>
            </a:r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22" name="Group 2"/>
          <p:cNvGraphicFramePr>
            <a:graphicFrameLocks noGrp="1"/>
          </p:cNvGraphicFramePr>
          <p:nvPr/>
        </p:nvGraphicFramePr>
        <p:xfrm>
          <a:off x="294005" y="193040"/>
          <a:ext cx="11630660" cy="6322695"/>
        </p:xfrm>
        <a:graphic>
          <a:graphicData uri="http://schemas.openxmlformats.org/drawingml/2006/table">
            <a:tbl>
              <a:tblPr/>
              <a:tblGrid>
                <a:gridCol w="758825"/>
                <a:gridCol w="789305"/>
                <a:gridCol w="5366385"/>
                <a:gridCol w="4716145"/>
              </a:tblGrid>
              <a:tr h="705485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Calibri" panose="020F0502020204030204" charset="0"/>
                        </a:rPr>
                        <a:t>郑和下西洋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Calibri" panose="020F0502020204030204" charset="0"/>
                        </a:rPr>
                        <a:t>西欧开辟新航路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0485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Calibri" panose="020F0502020204030204" charset="0"/>
                        </a:rPr>
                        <a:t>目的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405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Calibri" panose="020F0502020204030204" charset="0"/>
                        </a:rPr>
                        <a:t>性质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939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9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sym typeface="Calibri" panose="020F0502020204030204" charset="0"/>
                        </a:rPr>
                        <a:t>影响</a:t>
                      </a:r>
                      <a:endParaRPr kumimoji="0" 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9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859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Calibri" panose="020F050202020403020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50" name="Text Box 30"/>
          <p:cNvSpPr txBox="1"/>
          <p:nvPr/>
        </p:nvSpPr>
        <p:spPr>
          <a:xfrm>
            <a:off x="7342505" y="2307590"/>
            <a:ext cx="48228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经济行为，资本主义的海外殖民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51" name="Text Box 31"/>
          <p:cNvSpPr txBox="1"/>
          <p:nvPr/>
        </p:nvSpPr>
        <p:spPr>
          <a:xfrm>
            <a:off x="1796415" y="2498725"/>
            <a:ext cx="42627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政治行为，朝贡贸易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80" name="Text Box 32"/>
          <p:cNvSpPr txBox="1"/>
          <p:nvPr/>
        </p:nvSpPr>
        <p:spPr>
          <a:xfrm>
            <a:off x="3287713" y="3455988"/>
            <a:ext cx="35290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30753" name="Text Box 33"/>
          <p:cNvSpPr txBox="1"/>
          <p:nvPr/>
        </p:nvSpPr>
        <p:spPr>
          <a:xfrm>
            <a:off x="2568575" y="5211445"/>
            <a:ext cx="3901440" cy="1075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国力不堪重负，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远洋航海业衰落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54" name="Text Box 34"/>
          <p:cNvSpPr txBox="1"/>
          <p:nvPr/>
        </p:nvSpPr>
        <p:spPr>
          <a:xfrm>
            <a:off x="7441565" y="3456305"/>
            <a:ext cx="433768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获得巨额利润，促进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资本主义原始积累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55" name="Text Box 35"/>
          <p:cNvSpPr txBox="1"/>
          <p:nvPr/>
        </p:nvSpPr>
        <p:spPr>
          <a:xfrm>
            <a:off x="1796415" y="2979420"/>
            <a:ext cx="570484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加强了中国与亚非国家的交流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56" name="Text Box 36"/>
          <p:cNvSpPr txBox="1"/>
          <p:nvPr/>
        </p:nvSpPr>
        <p:spPr>
          <a:xfrm>
            <a:off x="7441565" y="5087620"/>
            <a:ext cx="36703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造成亚、非、拉美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的长期贫困落后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85" name="Text Box 37"/>
          <p:cNvSpPr txBox="1"/>
          <p:nvPr/>
        </p:nvSpPr>
        <p:spPr>
          <a:xfrm>
            <a:off x="1184275" y="3678555"/>
            <a:ext cx="4540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990099"/>
                </a:solidFill>
                <a:latin typeface="微软雅黑" panose="020B0503020204020204" charset="-122"/>
                <a:ea typeface="微软雅黑" panose="020B0503020204020204" charset="-122"/>
              </a:rPr>
              <a:t>积极</a:t>
            </a:r>
            <a:endParaRPr lang="zh-CN" altLang="en-US" sz="3200" b="1" dirty="0">
              <a:solidFill>
                <a:srgbClr val="99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86" name="Text Box 38"/>
          <p:cNvSpPr txBox="1"/>
          <p:nvPr/>
        </p:nvSpPr>
        <p:spPr>
          <a:xfrm>
            <a:off x="1200150" y="5211128"/>
            <a:ext cx="5048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990099"/>
                </a:solidFill>
                <a:latin typeface="微软雅黑" panose="020B0503020204020204" charset="-122"/>
                <a:ea typeface="微软雅黑" panose="020B0503020204020204" charset="-122"/>
              </a:rPr>
              <a:t>消极</a:t>
            </a:r>
            <a:endParaRPr lang="zh-CN" altLang="en-US" sz="3200" b="1" dirty="0">
              <a:solidFill>
                <a:srgbClr val="99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87" name="Text Box 39"/>
          <p:cNvSpPr txBox="1"/>
          <p:nvPr/>
        </p:nvSpPr>
        <p:spPr>
          <a:xfrm>
            <a:off x="9891713" y="24987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0760" name="Text Box 40"/>
          <p:cNvSpPr txBox="1"/>
          <p:nvPr/>
        </p:nvSpPr>
        <p:spPr>
          <a:xfrm>
            <a:off x="2366010" y="923608"/>
            <a:ext cx="41036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宣扬国威</a:t>
            </a:r>
            <a:endParaRPr lang="zh-CN" altLang="en-US" sz="2800" b="1" dirty="0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获得外国的珍宝特产</a:t>
            </a:r>
            <a:endParaRPr lang="zh-CN" altLang="en-US" sz="2800" b="1" dirty="0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加强与海外诸国的联系</a:t>
            </a:r>
            <a:endParaRPr lang="zh-CN" altLang="en-US" sz="2800" b="1" dirty="0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89" name="Text Box 41"/>
          <p:cNvSpPr txBox="1"/>
          <p:nvPr/>
        </p:nvSpPr>
        <p:spPr>
          <a:xfrm>
            <a:off x="7032625" y="14128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0762" name="Text Box 42"/>
          <p:cNvSpPr txBox="1"/>
          <p:nvPr/>
        </p:nvSpPr>
        <p:spPr>
          <a:xfrm>
            <a:off x="7525068" y="904558"/>
            <a:ext cx="3671887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掠夺财富；</a:t>
            </a:r>
            <a:endParaRPr lang="zh-CN" altLang="en-US" sz="2800" b="1" dirty="0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扩张领土，占有市场</a:t>
            </a:r>
            <a:endParaRPr lang="zh-CN" altLang="en-US" sz="2800" b="1" dirty="0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charset="-122"/>
                <a:ea typeface="微软雅黑" panose="020B0503020204020204" charset="-122"/>
              </a:rPr>
              <a:t>传播天主教等</a:t>
            </a:r>
            <a:endParaRPr lang="zh-CN" altLang="en-US" sz="2800" b="1" dirty="0">
              <a:solidFill>
                <a:srgbClr val="0000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0" grpId="0"/>
      <p:bldP spid="30751" grpId="0"/>
      <p:bldP spid="30753" grpId="0"/>
      <p:bldP spid="30754" grpId="0"/>
      <p:bldP spid="30755" grpId="0"/>
      <p:bldP spid="30756" grpId="0"/>
      <p:bldP spid="30760" grpId="0"/>
      <p:bldP spid="307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215" y="2933700"/>
            <a:ext cx="1219009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5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、【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2015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年四川卷文综历史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13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】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</a:rPr>
              <a:t>材料解析题；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 据材料一、二，结合所学知识，概述美洲作物传入对明清中国的影响。（12分）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215" y="864870"/>
            <a:ext cx="1197673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、【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2016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年上海单科卷历史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40   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大航海时代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(25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分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】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</a:rPr>
              <a:t>材料解析题；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</a:rPr>
              <a:t>根据材料二，比较郑和与哥伦布航行目的和行事方式上的差别。(6分)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405" y="6090285"/>
            <a:ext cx="11792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7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、【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2015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年广东卷文综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19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】</a:t>
            </a:r>
            <a:r>
              <a:rPr lang="zh-CN" altLang="en-US" sz="3600" b="1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选择题；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新航路开辟的影响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290" y="5216525"/>
            <a:ext cx="12098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6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、【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2015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年上海卷历史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13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r>
              <a:rPr lang="zh-CN" altLang="en-US" sz="3600" b="1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cs typeface="Times New Roman" panose="02020603050405020304" pitchFamily="18" charset="0"/>
              </a:rPr>
              <a:t>选择题；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Times New Roman" panose="02020603050405020304" pitchFamily="18" charset="0"/>
              </a:rPr>
              <a:t>新航路开辟的影响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52070" y="-57150"/>
            <a:ext cx="1229614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                   </a:t>
            </a: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【近</a:t>
            </a:r>
            <a:r>
              <a:rPr lang="en-US" altLang="zh-CN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3</a:t>
            </a: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年高考考情分析】</a:t>
            </a:r>
            <a:endParaRPr lang="zh-CN" altLang="en-US" sz="4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  <p:bldP spid="6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720" y="1155700"/>
            <a:ext cx="12099925" cy="5685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异：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、时代：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前者开通是在古代,后者是由封建向近代过渡时期；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、根源：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前者是自然经济的发展,后者是商品经济大发展；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、直接：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张骞出使西域,后者是商业危机促使开辟；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、路径：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前者海陆兼有,后者海路；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、范围：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前者欧亚非三大洲,太平洋和印度洋,后者增加美洲和大西洋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6670" y="215900"/>
            <a:ext cx="627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新航路与中国丝绸之路比较</a:t>
            </a:r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2095" y="1260475"/>
            <a:ext cx="11687175" cy="513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、交往方式：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前者和平友好往来,后者血腥暴力侵略掠夺；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、交流内容：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前者土特产品,科技发明（如造纸等）,后者金银、劳动力、廉价商品原料等；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、结果：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前者是双方受益,后者对西欧来说促进了资本的原始积累,对亚非拉来说意味着贫穷和灾难；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、世界意义：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前者虽有交往但有限,后者则打破了相对隔绝的状态,使世界成为一个整体,世界市场开始逐步形成.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6670" y="215900"/>
            <a:ext cx="627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新航路与中国丝绸之路比较</a:t>
            </a:r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3315" y="1279525"/>
            <a:ext cx="10525125" cy="4411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同：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1、都是沟通东西方的商路；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2、都促进了东西方经济文化联系；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3、都丰富了双方的物质文化生活------宗教；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4、都涉及海上交通；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5、交往范围都包括欧亚非三大洲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6670" y="215900"/>
            <a:ext cx="627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新航路与中国丝绸之路比较</a:t>
            </a:r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52070" y="-57150"/>
            <a:ext cx="1229614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                   </a:t>
            </a: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【近</a:t>
            </a:r>
            <a:r>
              <a:rPr lang="en-US" altLang="zh-CN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3</a:t>
            </a: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年高考考情分析】</a:t>
            </a:r>
            <a:endParaRPr lang="zh-CN" altLang="en-US" sz="4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6180" y="1351915"/>
            <a:ext cx="863981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结论：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、高频考点，持续关注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、题型多样，侧重</a:t>
            </a: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影响</a:t>
            </a: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4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、中外联系，多元史观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635" y="994410"/>
            <a:ext cx="11814810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一、重点问题自测：</a:t>
            </a:r>
            <a:endParaRPr lang="zh-CN" altLang="en-US" sz="48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        新航路开辟的</a:t>
            </a:r>
            <a:r>
              <a:rPr lang="zh-CN" altLang="en-US" sz="4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原因（条件）与影响？</a:t>
            </a:r>
            <a:endParaRPr lang="zh-CN" altLang="en-US" sz="44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      （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分钟，分值：</a:t>
            </a:r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+15</a:t>
            </a:r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635" y="-20955"/>
            <a:ext cx="12171680" cy="82994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高考历史一轮复习</a:t>
            </a:r>
            <a:endParaRPr lang="zh-CN" altLang="en-US" sz="4800" b="1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" name="AutoShape 2"/>
          <p:cNvSpPr/>
          <p:nvPr/>
        </p:nvSpPr>
        <p:spPr>
          <a:xfrm>
            <a:off x="1335723" y="1372553"/>
            <a:ext cx="609600" cy="1371600"/>
          </a:xfrm>
          <a:prstGeom prst="roundRect">
            <a:avLst>
              <a:gd name="adj" fmla="val 13009"/>
            </a:avLst>
          </a:prstGeom>
          <a:solidFill>
            <a:srgbClr val="C0C0C0">
              <a:alpha val="10196"/>
            </a:srgbClr>
          </a:solidFill>
          <a:ln w="25400" cap="rnd" cmpd="sng">
            <a:solidFill>
              <a:srgbClr val="00B050"/>
            </a:solidFill>
            <a:prstDash val="dash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原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因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6" name="AutoShape 2"/>
          <p:cNvSpPr/>
          <p:nvPr/>
        </p:nvSpPr>
        <p:spPr>
          <a:xfrm>
            <a:off x="1335723" y="4206240"/>
            <a:ext cx="609600" cy="1371600"/>
          </a:xfrm>
          <a:prstGeom prst="roundRect">
            <a:avLst>
              <a:gd name="adj" fmla="val 13009"/>
            </a:avLst>
          </a:prstGeom>
          <a:solidFill>
            <a:srgbClr val="C0C0C0">
              <a:alpha val="10196"/>
            </a:srgbClr>
          </a:solidFill>
          <a:ln w="25400" cap="rnd" cmpd="sng">
            <a:solidFill>
              <a:srgbClr val="00B050"/>
            </a:solidFill>
            <a:prstDash val="dash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条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件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4" name="TextBox 57"/>
          <p:cNvSpPr txBox="1"/>
          <p:nvPr/>
        </p:nvSpPr>
        <p:spPr>
          <a:xfrm>
            <a:off x="2143760" y="464820"/>
            <a:ext cx="2268220" cy="645160"/>
          </a:xfrm>
          <a:prstGeom prst="rect">
            <a:avLst/>
          </a:prstGeom>
          <a:noFill/>
          <a:ln w="60325" cap="flat" cmpd="dbl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经济根源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AutoShape 2"/>
          <p:cNvSpPr/>
          <p:nvPr/>
        </p:nvSpPr>
        <p:spPr>
          <a:xfrm>
            <a:off x="4816475" y="557530"/>
            <a:ext cx="3844925" cy="553085"/>
          </a:xfrm>
          <a:prstGeom prst="roundRect">
            <a:avLst>
              <a:gd name="adj" fmla="val 13009"/>
            </a:avLst>
          </a:prstGeom>
          <a:noFill/>
          <a:ln w="38100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资本主义的萌芽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6" name="TextBox 57"/>
          <p:cNvSpPr txBox="1"/>
          <p:nvPr/>
        </p:nvSpPr>
        <p:spPr>
          <a:xfrm>
            <a:off x="2149475" y="1353820"/>
            <a:ext cx="2306320" cy="645160"/>
          </a:xfrm>
          <a:prstGeom prst="rect">
            <a:avLst/>
          </a:prstGeom>
          <a:noFill/>
          <a:ln w="60325" cap="flat" cmpd="dbl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社会根源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" name="AutoShape 2"/>
          <p:cNvSpPr/>
          <p:nvPr/>
        </p:nvSpPr>
        <p:spPr>
          <a:xfrm>
            <a:off x="3670300" y="1400175"/>
            <a:ext cx="3844925" cy="552450"/>
          </a:xfrm>
          <a:prstGeom prst="roundRect">
            <a:avLst>
              <a:gd name="adj" fmla="val 13009"/>
            </a:avLst>
          </a:prstGeom>
          <a:noFill/>
          <a:ln w="38100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黄金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8" name="TextBox 57"/>
          <p:cNvSpPr txBox="1"/>
          <p:nvPr/>
        </p:nvSpPr>
        <p:spPr>
          <a:xfrm>
            <a:off x="2161540" y="2231390"/>
            <a:ext cx="2268855" cy="645160"/>
          </a:xfrm>
          <a:prstGeom prst="rect">
            <a:avLst/>
          </a:prstGeom>
          <a:noFill/>
          <a:ln w="60325" cap="flat" cmpd="dbl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商业危机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" name="AutoShape 2"/>
          <p:cNvSpPr/>
          <p:nvPr/>
        </p:nvSpPr>
        <p:spPr>
          <a:xfrm>
            <a:off x="4130675" y="2161540"/>
            <a:ext cx="3844925" cy="582930"/>
          </a:xfrm>
          <a:prstGeom prst="roundRect">
            <a:avLst>
              <a:gd name="adj" fmla="val 13009"/>
            </a:avLst>
          </a:prstGeom>
          <a:noFill/>
          <a:ln w="38100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商路受阻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0" name="文本框 5"/>
          <p:cNvSpPr txBox="1"/>
          <p:nvPr/>
        </p:nvSpPr>
        <p:spPr>
          <a:xfrm>
            <a:off x="5019675" y="3074670"/>
            <a:ext cx="5995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传播天主教；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人文主义思想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1" name="文本框 6"/>
          <p:cNvSpPr txBox="1"/>
          <p:nvPr/>
        </p:nvSpPr>
        <p:spPr>
          <a:xfrm>
            <a:off x="2161540" y="3013075"/>
            <a:ext cx="2268220" cy="645160"/>
          </a:xfrm>
          <a:prstGeom prst="rect">
            <a:avLst/>
          </a:prstGeom>
          <a:noFill/>
          <a:ln w="60325" cap="flat" cmpd="dbl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思想因素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2" name="文本框 9"/>
          <p:cNvSpPr txBox="1"/>
          <p:nvPr/>
        </p:nvSpPr>
        <p:spPr>
          <a:xfrm>
            <a:off x="2143760" y="4569460"/>
            <a:ext cx="2357120" cy="645160"/>
          </a:xfrm>
          <a:prstGeom prst="rect">
            <a:avLst/>
          </a:prstGeom>
          <a:noFill/>
          <a:ln w="60325" cap="flat" cmpd="dbl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/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造船技术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3" name="文本框 10"/>
          <p:cNvSpPr txBox="1"/>
          <p:nvPr/>
        </p:nvSpPr>
        <p:spPr>
          <a:xfrm>
            <a:off x="2163445" y="3843020"/>
            <a:ext cx="2317750" cy="645160"/>
          </a:xfrm>
          <a:prstGeom prst="rect">
            <a:avLst/>
          </a:prstGeom>
          <a:noFill/>
          <a:ln w="60325" cap="flat" cmpd="dbl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/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航海技术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4" name="文本框 11"/>
          <p:cNvSpPr txBox="1"/>
          <p:nvPr/>
        </p:nvSpPr>
        <p:spPr>
          <a:xfrm>
            <a:off x="2124075" y="6106795"/>
            <a:ext cx="2357120" cy="645160"/>
          </a:xfrm>
          <a:prstGeom prst="rect">
            <a:avLst/>
          </a:prstGeom>
          <a:noFill/>
          <a:ln w="60325" cap="flat" cmpd="dbl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/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政治基础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5" name="文本框 12"/>
          <p:cNvSpPr txBox="1"/>
          <p:nvPr/>
        </p:nvSpPr>
        <p:spPr>
          <a:xfrm>
            <a:off x="2143760" y="5323840"/>
            <a:ext cx="2337435" cy="645160"/>
          </a:xfrm>
          <a:prstGeom prst="rect">
            <a:avLst/>
          </a:prstGeom>
          <a:noFill/>
          <a:ln w="60325" cap="flat" cmpd="dbl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地理知识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6" name="文本框 14"/>
          <p:cNvSpPr txBox="1"/>
          <p:nvPr/>
        </p:nvSpPr>
        <p:spPr>
          <a:xfrm>
            <a:off x="5120958" y="3904615"/>
            <a:ext cx="3844925" cy="645160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指南针的应用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7" name="文本框 15"/>
          <p:cNvSpPr txBox="1"/>
          <p:nvPr/>
        </p:nvSpPr>
        <p:spPr>
          <a:xfrm>
            <a:off x="5549265" y="4569460"/>
            <a:ext cx="54660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出现新型的轻便多桅帆船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8" name="文本框 16"/>
          <p:cNvSpPr txBox="1"/>
          <p:nvPr/>
        </p:nvSpPr>
        <p:spPr>
          <a:xfrm>
            <a:off x="5396865" y="5214620"/>
            <a:ext cx="46380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地圆学说，绘地图技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79" name="文本框 17"/>
          <p:cNvSpPr txBox="1"/>
          <p:nvPr/>
        </p:nvSpPr>
        <p:spPr>
          <a:xfrm>
            <a:off x="4647883" y="5969000"/>
            <a:ext cx="38449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王室支持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5240" y="2540"/>
            <a:ext cx="1813560" cy="768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示例：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83515" y="411480"/>
            <a:ext cx="12065000" cy="6317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000" b="1" dirty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以</a:t>
            </a:r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多元史观的角度</a:t>
            </a:r>
            <a:r>
              <a:rPr lang="zh-CN" altLang="en-US" sz="4000" b="1" dirty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评价新航路开辟的影响</a:t>
            </a:r>
            <a:endParaRPr lang="zh-CN" altLang="en-US" sz="4000" b="1" dirty="0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．全球史观</a:t>
            </a:r>
            <a:endParaRPr lang="zh-CN" altLang="en-US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    是世界市场联系之路，世界由彼此分散、隔离逐渐连成整体。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．现代化史观</a:t>
            </a:r>
            <a:endParaRPr lang="zh-CN" altLang="en-US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    是西欧资本主义扩张发展和资产阶级壮大之路。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．文明史观</a:t>
            </a:r>
            <a:endParaRPr lang="zh-CN" altLang="en-US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    是人类文明交流融合之路，促进了新旧两个世界，亚洲、非洲、美洲和欧洲文明的交汇融合。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．革命史观</a:t>
            </a:r>
            <a:endParaRPr lang="zh-CN" altLang="en-US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    是殖民掠夺之路，是殖民地人民争取民族独立的解放之路。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．社会史观</a:t>
            </a:r>
            <a:endParaRPr lang="zh-CN" altLang="en-US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    增加了人类的物质生活种类，改变了人们的饮食结构和生活习惯。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635" y="20320"/>
            <a:ext cx="1553845" cy="768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示例：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4825" y="962025"/>
            <a:ext cx="108585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以</a:t>
            </a:r>
            <a:r>
              <a:rPr lang="zh-CN" altLang="en-US" sz="4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地域（空间）的角度</a:t>
            </a:r>
            <a:r>
              <a:rPr lang="zh-CN" altLang="en-US" sz="4000" b="1" dirty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评价新航路开辟的影响</a:t>
            </a:r>
            <a:endParaRPr lang="zh-CN" altLang="en-US" sz="4000" b="1" dirty="0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5875" y="20320"/>
            <a:ext cx="1553845" cy="768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示例：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47625" y="1730375"/>
            <a:ext cx="12161520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对欧洲：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出现重大社会变革（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商业革命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价格革命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对世界：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整体世界开始形成（世界市场）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对亚非拉：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灾难与进步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195580" y="1985645"/>
            <a:ext cx="2688590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106671" tIns="53335" rIns="106671" bIns="53335">
            <a:spAutoFit/>
          </a:bodyPr>
          <a:lstStyle>
            <a:lvl1pPr marL="393700" indent="-393700" algn="just" defTabSz="1007745" rtl="0" fontAlgn="base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5000"/>
              <a:buBlip>
                <a:blip r:embed="rId1"/>
              </a:buBlip>
              <a:defRPr sz="2200" b="1" kern="1200">
                <a:solidFill>
                  <a:srgbClr val="1C7A8D"/>
                </a:solidFill>
                <a:latin typeface="+mn-lt"/>
                <a:ea typeface="+mn-ea"/>
                <a:cs typeface="+mn-cs"/>
              </a:defRPr>
            </a:lvl1pPr>
            <a:lvl2pPr marL="393700" indent="-393700" algn="just" defTabSz="1007745" rtl="0" fontAlgn="base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>
                <a:srgbClr val="97DAC9"/>
              </a:buClr>
              <a:buFont typeface="华文新魏" panose="02010800040101010101" pitchFamily="2" charset="-122"/>
              <a:buChar char=" "/>
              <a:defRPr sz="1700" kern="1200">
                <a:solidFill>
                  <a:srgbClr val="7D7D7D"/>
                </a:solidFill>
                <a:latin typeface="+mn-lt"/>
                <a:ea typeface="+mn-ea"/>
                <a:cs typeface="+mn-cs"/>
              </a:defRPr>
            </a:lvl2pPr>
            <a:lvl3pPr marL="1260475" indent="-252730" algn="l" defTabSz="1007745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764030" indent="-252730" algn="l" defTabSz="1007745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266950" indent="-250825" algn="l" defTabSz="1007745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marL="0" lvl="0" indent="0" algn="l" defTabSz="914400" eaLnBrk="1" hangingPunct="1">
              <a:lnSpc>
                <a:spcPct val="100000"/>
              </a:lnSpc>
              <a:spcBef>
                <a:spcPct val="0"/>
              </a:spcBef>
              <a:buClrTx/>
              <a:buSzPct val="10000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商业革命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8" name="Rectangle 4"/>
          <p:cNvSpPr/>
          <p:nvPr/>
        </p:nvSpPr>
        <p:spPr>
          <a:xfrm>
            <a:off x="3574415" y="936625"/>
            <a:ext cx="7827010" cy="4413885"/>
          </a:xfrm>
          <a:prstGeom prst="rect">
            <a:avLst/>
          </a:prstGeom>
          <a:noFill/>
          <a:ln w="9525">
            <a:noFill/>
          </a:ln>
        </p:spPr>
        <p:txBody>
          <a:bodyPr wrap="square" lIns="106671" tIns="53335" rIns="106671" bIns="53335">
            <a:spAutoFit/>
          </a:bodyPr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</a:rPr>
              <a:t>贸易范围扩大</a:t>
            </a:r>
            <a:r>
              <a:rPr lang="en-US" sz="4000" b="1" dirty="0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;</a:t>
            </a:r>
            <a:endParaRPr lang="en-US" sz="4000" b="1" dirty="0">
              <a:solidFill>
                <a:srgbClr val="0000CC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贸易数量和品种增加</a:t>
            </a:r>
            <a:r>
              <a:rPr lang="en-US" sz="4000" b="1" dirty="0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;</a:t>
            </a:r>
            <a:endParaRPr lang="en-US" sz="4000" b="1" dirty="0">
              <a:solidFill>
                <a:srgbClr val="0000CC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商业中心的转移</a:t>
            </a:r>
            <a:r>
              <a:rPr lang="en-US" sz="4000" b="1" dirty="0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;</a:t>
            </a:r>
            <a:endParaRPr lang="en-US" sz="4000" b="1" dirty="0">
              <a:solidFill>
                <a:srgbClr val="0000CC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商业经营方式发生变化。</a:t>
            </a:r>
            <a:endParaRPr lang="zh-CN" altLang="en-US" sz="4000" b="1" dirty="0">
              <a:solidFill>
                <a:srgbClr val="0000CC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zh-CN" altLang="en-US" sz="4000" b="1" dirty="0">
              <a:solidFill>
                <a:srgbClr val="0000CC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0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6637" name="Text Box 13"/>
          <p:cNvSpPr txBox="1"/>
          <p:nvPr/>
        </p:nvSpPr>
        <p:spPr>
          <a:xfrm>
            <a:off x="3574415" y="3996055"/>
            <a:ext cx="6736080" cy="5153025"/>
          </a:xfrm>
          <a:prstGeom prst="rect">
            <a:avLst/>
          </a:prstGeom>
          <a:noFill/>
          <a:ln w="9525">
            <a:noFill/>
          </a:ln>
        </p:spPr>
        <p:txBody>
          <a:bodyPr wrap="square" lIns="106671" tIns="53335" rIns="106671" bIns="53335">
            <a:spAutoFit/>
          </a:bodyPr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大量金银进入欧洲</a:t>
            </a:r>
            <a:r>
              <a:rPr lang="en-US" altLang="zh-CN" sz="40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;</a:t>
            </a:r>
            <a:endParaRPr lang="en-US" altLang="zh-CN" sz="40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货币贬值、物价上涨</a:t>
            </a:r>
            <a:r>
              <a:rPr lang="en-US" altLang="zh-CN" sz="40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;</a:t>
            </a:r>
            <a:endParaRPr lang="en-US" altLang="zh-CN" sz="40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封建主衰落</a:t>
            </a:r>
            <a:r>
              <a:rPr lang="en-US" altLang="zh-CN" sz="40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;</a:t>
            </a:r>
            <a:endParaRPr lang="en-US" altLang="zh-CN" sz="40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工商业资产阶级实力上升。</a:t>
            </a:r>
            <a:endParaRPr lang="zh-CN" altLang="en-US" sz="40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zh-CN" altLang="en-US" sz="40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zh-CN" altLang="en-US" sz="40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000" b="1" dirty="0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左中括号 1"/>
          <p:cNvSpPr/>
          <p:nvPr/>
        </p:nvSpPr>
        <p:spPr>
          <a:xfrm>
            <a:off x="2976245" y="1100455"/>
            <a:ext cx="360045" cy="2401570"/>
          </a:xfrm>
          <a:prstGeom prst="leftBracket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左中括号 2"/>
          <p:cNvSpPr/>
          <p:nvPr/>
        </p:nvSpPr>
        <p:spPr>
          <a:xfrm>
            <a:off x="3009265" y="3996055"/>
            <a:ext cx="326390" cy="2416810"/>
          </a:xfrm>
          <a:prstGeom prst="leftBracket">
            <a:avLst>
              <a:gd name="adj" fmla="val 39765"/>
            </a:avLst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5580" y="4820285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fontAlgn="base">
              <a:buClrTx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价格革命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8015" y="15240"/>
            <a:ext cx="12162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effectLst/>
                <a:latin typeface="微软雅黑" panose="020B0503020204020204" charset="-122"/>
                <a:ea typeface="微软雅黑" panose="020B0503020204020204" charset="-122"/>
              </a:rPr>
              <a:t>新航路开辟对</a:t>
            </a:r>
            <a:r>
              <a:rPr lang="zh-CN" altLang="en-US" sz="40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的欧洲</a:t>
            </a:r>
            <a:r>
              <a:rPr lang="zh-CN" altLang="en-US" sz="4000" b="1">
                <a:effectLst/>
                <a:latin typeface="微软雅黑" panose="020B0503020204020204" charset="-122"/>
                <a:ea typeface="微软雅黑" panose="020B0503020204020204" charset="-122"/>
              </a:rPr>
              <a:t>的影响？</a:t>
            </a:r>
            <a:endParaRPr lang="zh-CN" altLang="en-US" sz="4000" b="1"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7" grpId="0"/>
      <p:bldP spid="26628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30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30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30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30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3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5535</Words>
  <Application>WPS 演示</Application>
  <PresentationFormat>宽屏</PresentationFormat>
  <Paragraphs>430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华文行楷</vt:lpstr>
      <vt:lpstr>Times New Roman</vt:lpstr>
      <vt:lpstr>华文楷体</vt:lpstr>
      <vt:lpstr>华文新魏</vt:lpstr>
      <vt:lpstr>Arial Unicode MS</vt:lpstr>
      <vt:lpstr>Calibri Light</vt:lpstr>
      <vt:lpstr>Calibri</vt:lpstr>
      <vt:lpstr>方正姚体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15世纪欧洲新技术统计数据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lxyz</dc:creator>
  <cp:lastModifiedBy>lxyz</cp:lastModifiedBy>
  <cp:revision>97</cp:revision>
  <dcterms:created xsi:type="dcterms:W3CDTF">2015-05-05T08:02:00Z</dcterms:created>
  <dcterms:modified xsi:type="dcterms:W3CDTF">2018-07-09T12:23:09Z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