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574" r:id="rId3"/>
    <p:sldId id="567" r:id="rId4"/>
    <p:sldId id="553" r:id="rId5"/>
    <p:sldId id="545" r:id="rId6"/>
    <p:sldId id="546" r:id="rId7"/>
    <p:sldId id="606" r:id="rId8"/>
    <p:sldId id="573" r:id="rId9"/>
    <p:sldId id="547" r:id="rId10"/>
    <p:sldId id="548" r:id="rId11"/>
    <p:sldId id="564" r:id="rId12"/>
    <p:sldId id="565" r:id="rId13"/>
    <p:sldId id="566" r:id="rId14"/>
    <p:sldId id="559" r:id="rId15"/>
    <p:sldId id="562" r:id="rId16"/>
    <p:sldId id="558" r:id="rId17"/>
    <p:sldId id="560" r:id="rId18"/>
    <p:sldId id="561" r:id="rId19"/>
    <p:sldId id="555" r:id="rId20"/>
    <p:sldId id="556" r:id="rId21"/>
    <p:sldId id="563" r:id="rId22"/>
    <p:sldId id="557" r:id="rId23"/>
    <p:sldId id="605" r:id="rId24"/>
    <p:sldId id="575" r:id="rId25"/>
    <p:sldId id="549" r:id="rId26"/>
    <p:sldId id="569" r:id="rId28"/>
    <p:sldId id="571" r:id="rId29"/>
    <p:sldId id="572" r:id="rId30"/>
    <p:sldId id="570" r:id="rId31"/>
    <p:sldId id="551" r:id="rId32"/>
    <p:sldId id="552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b nm" initials="c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52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commentAuthors" Target="commentAuthors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685800"/>
            <a:ext cx="4573587" cy="3429000"/>
          </a:xfrm>
        </p:spPr>
      </p:sp>
      <p:sp>
        <p:nvSpPr>
          <p:cNvPr id="8089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8090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D0C463C-E3F6-40D2-AC1A-06288D118DA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09600" y="1600200"/>
            <a:ext cx="109728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251585" y="1264285"/>
            <a:ext cx="1004697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5400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</a:t>
            </a:r>
            <a:r>
              <a:rPr lang="en-US" altLang="zh-CN" sz="66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47</a:t>
            </a:r>
            <a:r>
              <a:rPr lang="zh-CN" altLang="en-US" sz="5400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讲</a:t>
            </a:r>
            <a:endParaRPr lang="zh-CN" altLang="en-US" sz="5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5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世界经济的区域集团化</a:t>
            </a:r>
            <a:endParaRPr lang="zh-CN" altLang="en-US" sz="5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" name="文本框 102"/>
          <p:cNvSpPr txBox="1"/>
          <p:nvPr/>
        </p:nvSpPr>
        <p:spPr>
          <a:xfrm>
            <a:off x="81915" y="579120"/>
            <a:ext cx="11765280" cy="45218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00025" indent="-200025">
              <a:lnSpc>
                <a:spcPct val="160000"/>
              </a:lnSpc>
            </a:pP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2009·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广东文基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·36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欧盟建立的背景是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A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．经济全球化的过程中各国之间的经济竞争日益加剧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B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．世界各国经济联系加强且相互间消除了贸易障碍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C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．中国加入世界贸易组织后使欧洲国家感受到竞争压力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D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．上海合作组织的建立使欧洲各国急欲联合自保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85865" y="5846445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66675" indent="-66675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 </a:t>
            </a:r>
            <a:endParaRPr lang="en-US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" name="文本框 102"/>
          <p:cNvSpPr txBox="1"/>
          <p:nvPr/>
        </p:nvSpPr>
        <p:spPr>
          <a:xfrm>
            <a:off x="856615" y="306705"/>
            <a:ext cx="1036955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00025" indent="-200025">
              <a:lnSpc>
                <a:spcPct val="200000"/>
              </a:lnSpc>
            </a:pP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2009·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上海历史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·25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世界上第一个由民族国家走向超国家共同体的是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A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．欧盟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B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．石油输出国组织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C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．东盟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D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．北美自由贸易区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47005" y="5442585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66675" indent="-66675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 </a:t>
            </a:r>
            <a:endParaRPr lang="en-US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" name="文本框 102"/>
          <p:cNvSpPr txBox="1"/>
          <p:nvPr/>
        </p:nvSpPr>
        <p:spPr>
          <a:xfrm>
            <a:off x="189865" y="327660"/>
            <a:ext cx="7113270" cy="5852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00025" indent="-200025">
              <a:lnSpc>
                <a:spcPct val="130000"/>
              </a:lnSpc>
            </a:pP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2007·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上海单科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B·13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右侧是一幅政治漫画，画中的法国人和德国人正在讨论，最后达成的共识是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A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．我们太小，实在无奈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B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．他们相争，我们得利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C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．赶快联合，求得生存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D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．各奔东西，争取自保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73742911" name="图片 10737429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0715" y="1288415"/>
            <a:ext cx="5034280" cy="37312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689090" y="6047740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66675" indent="-66675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endParaRPr lang="en-US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283210" y="186055"/>
            <a:ext cx="11501120" cy="5517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66700" indent="-266700">
              <a:lnSpc>
                <a:spcPct val="140000"/>
              </a:lnSpc>
            </a:pP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2013·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全国新课标卷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Ⅰ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文综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·32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1950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年，法国提出欧洲应该超越国家的藩篱联合起来。这一建议得到联邦德国等国家的支持，但英国等一些国家反对成立超国家的机构，只有法、德、意等六国实现了联合。六国率先实现联合的直接原因是这些国家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A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．屡遭战争重创</a:t>
            </a: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B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．社会制度相同</a:t>
            </a: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C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．发展水平相近</a:t>
            </a: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D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．历史上关系紧密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57135" y="6079490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133350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endParaRPr lang="en-US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" name="文本框 102"/>
          <p:cNvSpPr txBox="1"/>
          <p:nvPr/>
        </p:nvSpPr>
        <p:spPr>
          <a:xfrm>
            <a:off x="170815" y="144780"/>
            <a:ext cx="11849735" cy="5517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00025" indent="-200025">
              <a:lnSpc>
                <a:spcPct val="140000"/>
              </a:lnSpc>
            </a:pP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2010·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全国Ⅱ卷文综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·22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1951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年，欧洲六国签订建立煤钢共同体的条约，规定其最高机构为共同体的总体利益而行使职责，不接受任何政府和组织发出的指示，其委员实行招聘制，由各国政府协商一致后任命。这表明，该共同体是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A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．政府之间的合作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B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．独立于政府的能源组织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C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．企业之间的联合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D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．独立于政府的经济组织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3635" y="6141720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66675" indent="-66675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 </a:t>
            </a:r>
            <a:endParaRPr lang="en-US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35560" y="-98425"/>
            <a:ext cx="12042775" cy="67341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00025" indent="-200025">
              <a:lnSpc>
                <a:spcPct val="120000"/>
              </a:lnSpc>
            </a:pP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2014·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安徽文综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·22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2011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，德国和法国共同编撰的“讲述欧洲历史的教科书”历时五年终于完成。创造了编撰共同历史教科书的德法模式，即“双方一直磨合到彼此就大部分争议问题达成共识，再开始共同撰写教科书”。编者认为这套书的最终目的，是鼓励学生以批判的眼光看待历史，不会只给一种答案。据此判断，编撰此书体现了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0025" indent="-200025">
              <a:lnSpc>
                <a:spcPct val="12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．价值判断高于史实判断          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0025" indent="-200025">
              <a:lnSpc>
                <a:spcPct val="12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．对于民族国家身份的认同</a:t>
            </a:r>
            <a:endParaRPr lang="zh-CN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0025" indent="-200025">
              <a:lnSpc>
                <a:spcPct val="12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．历史共识需要批判思维   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0025" indent="-200025">
              <a:lnSpc>
                <a:spcPct val="12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．批判思维比历史真实重要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69580" y="6048375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133350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endParaRPr lang="en-US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260350" y="200025"/>
            <a:ext cx="11670665" cy="57391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66700" indent="-266700">
              <a:lnSpc>
                <a:spcPct val="170000"/>
              </a:lnSpc>
            </a:pP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2013·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海南单科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·22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第二次世界大战后，经济区域合作组织相继成立。其中以“通过共同的商业政策，促进国际贸易限制的逐步废除”“汇集各国的资源以维护和增进和平与自由”为主要目标的是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 A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．欧洲经济共同体                   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．亚太经合组织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 C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．北美自由贸易区                   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．欧洲联盟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79640" y="6078220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133350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endParaRPr lang="en-US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-3810" y="-38100"/>
            <a:ext cx="12090400" cy="66236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00025" indent="-200025">
              <a:lnSpc>
                <a:spcPct val="120000"/>
              </a:lnSpc>
            </a:pP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2012·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上海单科卷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·35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《马斯特里赫特条约》规定：到1999年1月1日，即可开始实施欧洲统一货币“欧元”，最迟要在1998年7月1日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建立独立于各国政府之外的欧洲中央银行，英国和丹麦不受这一时间表的限制。这表明欧元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)</a:t>
            </a: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A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．是布雷顿森林体系瓦解的结果</a:t>
            </a: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B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．是入约各国经济主权让渡的结果</a:t>
            </a: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C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．尚未成为欧盟所有成员国的统一货币</a:t>
            </a: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D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．加强了各国以货币政策干预经济的能力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0025" indent="-200025"/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3556000" y="3084513"/>
            <a:ext cx="19050" cy="19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680210" y="5940425"/>
            <a:ext cx="100431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66675" indent="-66675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分，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分，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" name="文本框 102"/>
          <p:cNvSpPr txBox="1"/>
          <p:nvPr/>
        </p:nvSpPr>
        <p:spPr>
          <a:xfrm>
            <a:off x="127635" y="73025"/>
            <a:ext cx="11746865" cy="60699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00025" indent="-200025">
              <a:lnSpc>
                <a:spcPct val="120000"/>
              </a:lnSpc>
            </a:pP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2011·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上海单科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·20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雨果曾说：“总会有这么一天，到那时，你们法国、你们俄国、你们英国，所有的欧洲国家，无须丢掉你们各自的特点和闪光的个性，都将紧紧地融合在一个高一级的整体里;到那时，你们将构筑欧洲的友爱关系。”今日欧盟实现了雨果的哪一理想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A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．西欧已构筑起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友爱关系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的坚实基础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B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．欧洲所有大国都已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紧紧地融合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C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．超国家的联合体已消除了成员国的特点个性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D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．法、俄、英是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高一级的整体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的核心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98105" y="6110605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66675" indent="-66675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endParaRPr lang="en-US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89865" y="165100"/>
            <a:ext cx="11748770" cy="72923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</a:pP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2016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年江苏单科卷历史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1987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年，英、法、意等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国签署了单一欧洲文件，一致同意制定共同的生产标准，消除资本流动的障碍，寻求统一的税率，相互承认别国颁发的专业和商业执照，遵守共同的劳动权利宪章。各国将共同创建一个“没有国界的欧洲”。该文件的签署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A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．启动了欧洲经济的多领域合作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3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．为欧盟成立奠定基础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C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．表明了欧洲政治一体化的实现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3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．为欧元发行扫清障碍</a:t>
            </a:r>
            <a:endParaRPr lang="zh-CN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42805" y="6037580"/>
            <a:ext cx="23241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13030" y="112395"/>
            <a:ext cx="11779885" cy="72923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</a:pP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2017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年新课标Ⅰ卷文综历史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35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1976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年，美、英、法等西方国家组成七国集团，协调经济政策以解决世界经济难题，俄罗斯加入后成为八国集团。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1999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年，八国集团国家和中国、巴西、印度等组成二十国集团，寻求合作以促进国际金融稳定和经济持续增长。从这一历程可看出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A.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世界格局的变化冲击旧的世界经济秩序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B.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经济全球化深入到贸易金融领域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C.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越来越多的亚非拉国家进入世界体系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D.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区域经济集团从封闭走向开放</a:t>
            </a:r>
            <a:endParaRPr lang="zh-CN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44305" y="5883275"/>
            <a:ext cx="235521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" name="文本框 102"/>
          <p:cNvSpPr txBox="1"/>
          <p:nvPr/>
        </p:nvSpPr>
        <p:spPr>
          <a:xfrm>
            <a:off x="267970" y="8890"/>
            <a:ext cx="1095756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00025" indent="-200025">
              <a:lnSpc>
                <a:spcPct val="200000"/>
              </a:lnSpc>
            </a:pP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2010·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上海文综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·11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一位旅行者携带德国马克前往柏林。根据欧元启动进程的有关规定，该旅行者持德国马克最迟到柏林消费的时间应该在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A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1998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B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2002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　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C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2008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D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2010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51525" y="5892800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66675" indent="-66675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 </a:t>
            </a:r>
            <a:endParaRPr lang="en-US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252095" y="206375"/>
            <a:ext cx="11471275" cy="62928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00025" indent="-200025">
              <a:lnSpc>
                <a:spcPct val="140000"/>
              </a:lnSpc>
            </a:pP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2014·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全国新课标卷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Ⅰ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文综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·35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有学者指出，欧元作为具有震撼力的新事物，它的问世成为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21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世纪初欧洲甚至是国际金融领域的重大事件。欧元的巨大作用表现在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0025" indent="-200025">
              <a:lnSpc>
                <a:spcPct val="14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．推动欧盟内部统一市场的发展       </a:t>
            </a:r>
            <a:endParaRPr lang="zh-CN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0025" indent="-200025">
              <a:lnSpc>
                <a:spcPct val="14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．消除了欧盟各成员国之间的贸易壁垒</a:t>
            </a:r>
            <a:endParaRPr lang="zh-CN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0025" indent="-200025">
              <a:lnSpc>
                <a:spcPct val="14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．促进了欧盟对外贸易额的增加       </a:t>
            </a:r>
            <a:endParaRPr lang="zh-CN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0025" indent="-200025">
              <a:lnSpc>
                <a:spcPct val="14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．巩固了欧洲在世界经济中的领导地位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34310" y="2604135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133350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endParaRPr lang="en-US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" name="文本框 102"/>
          <p:cNvSpPr txBox="1"/>
          <p:nvPr/>
        </p:nvSpPr>
        <p:spPr>
          <a:xfrm>
            <a:off x="89535" y="3397885"/>
            <a:ext cx="1201293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66675" indent="-66675"/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）欧洲经济一体化将对世界货币格局产生什么影响</a:t>
            </a: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?(2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</a:t>
            </a: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0380" y="4835525"/>
            <a:ext cx="11391265" cy="1641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66675" indent="-66675">
              <a:lnSpc>
                <a:spcPct val="140000"/>
              </a:lnSpc>
            </a:pPr>
            <a:r>
              <a:rPr lang="zh-CN" sz="3600" b="1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3600" b="1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）欧元区</a:t>
            </a:r>
            <a:r>
              <a:rPr lang="en-US" sz="3600" b="1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sz="3600" b="1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欧盟</a:t>
            </a:r>
            <a:r>
              <a:rPr lang="en-US" sz="3600" b="1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lang="zh-CN" sz="3600" b="1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已成为与美国实力相当的经济体；</a:t>
            </a:r>
            <a:endParaRPr lang="zh-CN" sz="3600" b="1">
              <a:solidFill>
                <a:srgbClr val="1552D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66675" indent="-66675">
              <a:lnSpc>
                <a:spcPct val="140000"/>
              </a:lnSpc>
            </a:pPr>
            <a:r>
              <a:rPr lang="zh-CN" sz="3600" b="1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欧元对美元的国际地位将构成强有力的挑战。</a:t>
            </a:r>
            <a:endParaRPr lang="zh-CN" altLang="en-US" sz="3600" b="1">
              <a:solidFill>
                <a:srgbClr val="1552D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45" y="22860"/>
            <a:ext cx="12183110" cy="31369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00025" indent="-200025">
              <a:lnSpc>
                <a:spcPct val="110000"/>
              </a:lnSpc>
            </a:pP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2009·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江苏历史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·24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(8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</a:t>
            </a: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 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第二次世界大战期间，美国就积极谋求世界经济霸权。战后布雷顿森林体系的建立则是其具体表现之一。该体系虽然于上世纪</a:t>
            </a: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70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年代初崩溃，但美国凭借其实力在国际货币格局中仍占主导地位。请回答：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63" name="Rectangle 2"/>
          <p:cNvSpPr>
            <a:spLocks noChangeArrowheads="1"/>
          </p:cNvSpPr>
          <p:nvPr/>
        </p:nvSpPr>
        <p:spPr bwMode="auto">
          <a:xfrm>
            <a:off x="972820" y="749300"/>
            <a:ext cx="8181340" cy="553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探究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、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对比分析三大区域集团的差异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3009" name="Text Box 2"/>
          <p:cNvSpPr txBox="1"/>
          <p:nvPr/>
        </p:nvSpPr>
        <p:spPr>
          <a:xfrm>
            <a:off x="880110" y="2277110"/>
            <a:ext cx="11931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探究</a:t>
            </a:r>
            <a:r>
              <a:rPr lang="en-US" altLang="zh-CN" sz="3600" b="1" dirty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3600" b="1" dirty="0">
                <a:solidFill>
                  <a:srgbClr val="1552D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经济区域集团化对发展中国家的影响</a:t>
            </a:r>
            <a:endParaRPr lang="zh-CN" altLang="en-US" sz="3600" b="1" dirty="0">
              <a:solidFill>
                <a:srgbClr val="1552D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867" name="Rectangle 2"/>
          <p:cNvSpPr>
            <a:spLocks noGrp="1"/>
          </p:cNvSpPr>
          <p:nvPr/>
        </p:nvSpPr>
        <p:spPr>
          <a:xfrm>
            <a:off x="972820" y="3844290"/>
            <a:ext cx="9297035" cy="79692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探究</a:t>
            </a: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3600" b="1" dirty="0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</a:rPr>
              <a:t>经济区域集团化给我们的启示</a:t>
            </a:r>
            <a:endParaRPr lang="zh-CN" altLang="en-US" sz="3600" b="1" dirty="0">
              <a:solidFill>
                <a:srgbClr val="1552D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Group 2"/>
          <p:cNvGraphicFramePr>
            <a:graphicFrameLocks noGrp="1"/>
          </p:cNvGraphicFramePr>
          <p:nvPr>
            <p:ph idx="4294967295"/>
          </p:nvPr>
        </p:nvGraphicFramePr>
        <p:xfrm>
          <a:off x="495300" y="620078"/>
          <a:ext cx="11385550" cy="5626735"/>
        </p:xfrm>
        <a:graphic>
          <a:graphicData uri="http://schemas.openxmlformats.org/drawingml/2006/table">
            <a:tbl>
              <a:tblPr/>
              <a:tblGrid>
                <a:gridCol w="1931670"/>
                <a:gridCol w="2329815"/>
                <a:gridCol w="3271520"/>
                <a:gridCol w="3852545"/>
              </a:tblGrid>
              <a:tr h="6604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名称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欧盟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北美自由贸易区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亚太经合组织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9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建立时间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99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成员间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差异性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827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合作领域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557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与中国的关系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8946" name="Text Box 167"/>
          <p:cNvSpPr txBox="1">
            <a:spLocks noChangeArrowheads="1"/>
          </p:cNvSpPr>
          <p:nvPr/>
        </p:nvSpPr>
        <p:spPr bwMode="auto">
          <a:xfrm>
            <a:off x="2353310" y="5232400"/>
            <a:ext cx="2382520" cy="977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中国第一大贸易伙伴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4851" name="Text Box 172"/>
          <p:cNvSpPr txBox="1">
            <a:spLocks noChangeArrowheads="1"/>
          </p:cNvSpPr>
          <p:nvPr/>
        </p:nvSpPr>
        <p:spPr bwMode="auto">
          <a:xfrm>
            <a:off x="8570913" y="1096963"/>
            <a:ext cx="1519237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 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7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38948" name="Rectangle 36"/>
          <p:cNvSpPr>
            <a:spLocks noChangeArrowheads="1"/>
          </p:cNvSpPr>
          <p:nvPr/>
        </p:nvSpPr>
        <p:spPr bwMode="auto">
          <a:xfrm>
            <a:off x="2452370" y="1551940"/>
            <a:ext cx="228346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1993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8949" name="Rectangle 37"/>
          <p:cNvSpPr>
            <a:spLocks noChangeArrowheads="1"/>
          </p:cNvSpPr>
          <p:nvPr/>
        </p:nvSpPr>
        <p:spPr bwMode="auto">
          <a:xfrm>
            <a:off x="2313940" y="2566035"/>
            <a:ext cx="2693035" cy="681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发达国家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8950" name="Rectangle 38"/>
          <p:cNvSpPr>
            <a:spLocks noChangeArrowheads="1"/>
          </p:cNvSpPr>
          <p:nvPr/>
        </p:nvSpPr>
        <p:spPr bwMode="auto">
          <a:xfrm>
            <a:off x="2353310" y="3675380"/>
            <a:ext cx="2529205" cy="977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经济、政治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军事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8951" name="Rectangle 39"/>
          <p:cNvSpPr>
            <a:spLocks noChangeArrowheads="1"/>
          </p:cNvSpPr>
          <p:nvPr/>
        </p:nvSpPr>
        <p:spPr bwMode="auto">
          <a:xfrm>
            <a:off x="4882515" y="1551940"/>
            <a:ext cx="187706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1994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8952" name="Rectangle 40"/>
          <p:cNvSpPr>
            <a:spLocks noChangeArrowheads="1"/>
          </p:cNvSpPr>
          <p:nvPr/>
        </p:nvSpPr>
        <p:spPr bwMode="auto">
          <a:xfrm>
            <a:off x="4882515" y="2329815"/>
            <a:ext cx="2887980" cy="1272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发达国家和发展中国家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8953" name="Rectangle 41"/>
          <p:cNvSpPr>
            <a:spLocks noChangeArrowheads="1"/>
          </p:cNvSpPr>
          <p:nvPr/>
        </p:nvSpPr>
        <p:spPr bwMode="auto">
          <a:xfrm>
            <a:off x="5259705" y="4069080"/>
            <a:ext cx="167322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经济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8954" name="Rectangle 42"/>
          <p:cNvSpPr>
            <a:spLocks noChangeArrowheads="1"/>
          </p:cNvSpPr>
          <p:nvPr/>
        </p:nvSpPr>
        <p:spPr bwMode="auto">
          <a:xfrm>
            <a:off x="4735830" y="5232083"/>
            <a:ext cx="3257550" cy="681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中国受到排挤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8955" name="Rectangle 43"/>
          <p:cNvSpPr>
            <a:spLocks noChangeArrowheads="1"/>
          </p:cNvSpPr>
          <p:nvPr/>
        </p:nvSpPr>
        <p:spPr bwMode="auto">
          <a:xfrm>
            <a:off x="8571230" y="1551940"/>
            <a:ext cx="195326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1989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8956" name="Rectangle 44"/>
          <p:cNvSpPr>
            <a:spLocks noChangeArrowheads="1"/>
          </p:cNvSpPr>
          <p:nvPr/>
        </p:nvSpPr>
        <p:spPr bwMode="auto">
          <a:xfrm>
            <a:off x="8047355" y="2428240"/>
            <a:ext cx="3679825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发达国家及发展中国家和地区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8957" name="Rectangle 45"/>
          <p:cNvSpPr>
            <a:spLocks noChangeArrowheads="1"/>
          </p:cNvSpPr>
          <p:nvPr/>
        </p:nvSpPr>
        <p:spPr bwMode="auto">
          <a:xfrm>
            <a:off x="8475980" y="4068763"/>
            <a:ext cx="1277938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经济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8958" name="Rectangle 46"/>
          <p:cNvSpPr>
            <a:spLocks noChangeArrowheads="1"/>
          </p:cNvSpPr>
          <p:nvPr/>
        </p:nvSpPr>
        <p:spPr bwMode="auto">
          <a:xfrm>
            <a:off x="8064500" y="5232400"/>
            <a:ext cx="364553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1991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年中国加入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863" name="Rectangle 2"/>
          <p:cNvSpPr>
            <a:spLocks noChangeArrowheads="1"/>
          </p:cNvSpPr>
          <p:nvPr/>
        </p:nvSpPr>
        <p:spPr bwMode="auto">
          <a:xfrm>
            <a:off x="2198370" y="66675"/>
            <a:ext cx="7980045" cy="553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探究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、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对比分析三大区域集团的差异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46" grpId="0" autoUpdateAnimBg="0"/>
      <p:bldP spid="38948" grpId="0" bldLvl="0" animBg="1" autoUpdateAnimBg="0"/>
      <p:bldP spid="38949" grpId="0" bldLvl="0" animBg="1" autoUpdateAnimBg="0"/>
      <p:bldP spid="38950" grpId="0" bldLvl="0" animBg="1" autoUpdateAnimBg="0"/>
      <p:bldP spid="38951" grpId="0" bldLvl="0" animBg="1" autoUpdateAnimBg="0"/>
      <p:bldP spid="38952" grpId="0" bldLvl="0" animBg="1" autoUpdateAnimBg="0"/>
      <p:bldP spid="38953" grpId="0" bldLvl="0" animBg="1" autoUpdateAnimBg="0"/>
      <p:bldP spid="38954" grpId="0" bldLvl="0" animBg="1" autoUpdateAnimBg="0"/>
      <p:bldP spid="38955" grpId="0" bldLvl="0" animBg="1" autoUpdateAnimBg="0"/>
      <p:bldP spid="38956" grpId="0" bldLvl="0" animBg="1" autoUpdateAnimBg="0"/>
      <p:bldP spid="38957" grpId="0" bldLvl="0" animBg="1" autoUpdateAnimBg="0"/>
      <p:bldP spid="38958" grpId="0" bldLvl="0" animBg="1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298450" y="284480"/>
            <a:ext cx="10586085" cy="57391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70000"/>
              </a:lnSpc>
            </a:pP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2013·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天津文综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·10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右图所反映的经济组织，其突出特征是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A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．成员国政治经济一体化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B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．成员国经济技术合作多样化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C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．成员国经济发展均衡化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D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．发达国家与发展中国家优势互补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411085" y="6023610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133350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endParaRPr lang="en-US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73742912" name="图片 1073742911" descr="中学历史教学园地（www.zxls.com）——全国文章总量、访问量最大的历史教学网站。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83195" y="1287145"/>
            <a:ext cx="4335780" cy="41605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" name="文本框 102"/>
          <p:cNvSpPr txBox="1"/>
          <p:nvPr/>
        </p:nvSpPr>
        <p:spPr>
          <a:xfrm>
            <a:off x="220980" y="33020"/>
            <a:ext cx="11548110" cy="65722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00025" indent="-200025">
              <a:lnSpc>
                <a:spcPct val="130000"/>
              </a:lnSpc>
            </a:pP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2010·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江苏单科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·19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世纪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80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年代以来，世界经济区域集团化的发展进一步加速，亚太经济合作组织与北美自由贸易区相继问世。二者的共同之处在于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①在欧洲经济一体化加快的背景下建立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②由发达国家和发展中国家组成③成员国具有相同的社会政治制度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④美国是这两个经济组织的重要成员国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A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①②	  B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②④  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C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①②④	  D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①③④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63335" y="6109970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66675" indent="-66675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 </a:t>
            </a:r>
            <a:endParaRPr lang="en-US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" name="文本框 102"/>
          <p:cNvSpPr txBox="1"/>
          <p:nvPr/>
        </p:nvSpPr>
        <p:spPr>
          <a:xfrm>
            <a:off x="292100" y="127000"/>
            <a:ext cx="1160843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00025" indent="-200025">
              <a:lnSpc>
                <a:spcPct val="200000"/>
              </a:lnSpc>
            </a:pP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2010·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海南单科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·20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各种区域性国际组织的主要职能虽有差别，但也有一些共同之处。美洲国家组织、欧洲经济共同体和上海合作组织职能的共同之处是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A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．促进社会与文化交流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B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．推动区域一体化进程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C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．对抗特定的国家集团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D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．加强成员国军事合作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20535" y="6094730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66675" indent="-66675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 </a:t>
            </a:r>
            <a:endParaRPr lang="en-US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105410" y="87630"/>
            <a:ext cx="11980545" cy="6739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66700" indent="-266700">
              <a:lnSpc>
                <a:spcPct val="150000"/>
              </a:lnSpc>
            </a:pP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2013·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山东基能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·30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近年来，“大宗商品源源不断从其他新兴经济体流入中国，这些国家由于出口激增收入增加进而增加对中国制成品的消费——中国通过自身的高速增长，打开了新兴市场经济增长的阀门”。这一材料表明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A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．中国制成品的进口超过出口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66700" indent="-266700">
              <a:lnSpc>
                <a:spcPct val="15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B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．中国已成为发达经济体成员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C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．新兴经济体的经济合作加深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66700" indent="-266700">
              <a:lnSpc>
                <a:spcPct val="15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D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．新兴经济体的经济竞争加剧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85455" y="5908675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133350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endParaRPr lang="en-US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Text Box 2"/>
          <p:cNvSpPr txBox="1"/>
          <p:nvPr/>
        </p:nvSpPr>
        <p:spPr>
          <a:xfrm>
            <a:off x="324485" y="332105"/>
            <a:ext cx="1193165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solidFill>
                  <a:srgbClr val="CC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探究</a:t>
            </a:r>
            <a:r>
              <a:rPr lang="en-US" altLang="zh-CN" sz="4400" b="1" dirty="0">
                <a:solidFill>
                  <a:srgbClr val="CC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4400" b="1" dirty="0">
                <a:solidFill>
                  <a:srgbClr val="CC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4400" b="1" dirty="0">
                <a:solidFill>
                  <a:srgbClr val="1552D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经济区域集团化对发展中国家的影响？</a:t>
            </a:r>
            <a:endParaRPr lang="zh-CN" altLang="en-US" sz="4400" b="1" dirty="0">
              <a:solidFill>
                <a:srgbClr val="1552D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771" name="Text Box 3"/>
          <p:cNvSpPr txBox="1"/>
          <p:nvPr/>
        </p:nvSpPr>
        <p:spPr>
          <a:xfrm>
            <a:off x="324485" y="1848485"/>
            <a:ext cx="11640185" cy="2306955"/>
          </a:xfrm>
          <a:prstGeom prst="rect">
            <a:avLst/>
          </a:prstGeom>
          <a:noFill/>
          <a:ln w="66675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>
            <a:spAutoFit/>
          </a:bodyPr>
          <a:p>
            <a:pPr lvl="0">
              <a:lnSpc>
                <a:spcPct val="120000"/>
              </a:lnSpc>
              <a:spcBef>
                <a:spcPct val="50000"/>
              </a:spcBef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en-US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积极：</a:t>
            </a:r>
            <a:r>
              <a:rPr lang="en-US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吸引外资、提供就业、调整产业结构、更多参与国际竞争、推动政治改革和加速民主化进程等</a:t>
            </a:r>
            <a:endParaRPr lang="zh-CN" altLang="en-US" sz="4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772" name="Text Box 4"/>
          <p:cNvSpPr txBox="1"/>
          <p:nvPr/>
        </p:nvSpPr>
        <p:spPr>
          <a:xfrm>
            <a:off x="324485" y="4432300"/>
            <a:ext cx="11641455" cy="1691640"/>
          </a:xfrm>
          <a:prstGeom prst="rect">
            <a:avLst/>
          </a:prstGeom>
          <a:noFill/>
          <a:ln w="66675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>
            <a:spAutoFit/>
          </a:bodyPr>
          <a:p>
            <a:pPr lvl="0">
              <a:lnSpc>
                <a:spcPct val="130000"/>
              </a:lnSpc>
              <a:spcBef>
                <a:spcPct val="50000"/>
              </a:spcBef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en-US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消极：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民族经济面临具大的压力和冲击、自然环境遭到破坏、国家主权和经济安全受到挑战等</a:t>
            </a:r>
            <a:endParaRPr lang="zh-CN" altLang="en-US" sz="4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ldLvl="0" animBg="1"/>
      <p:bldP spid="3277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4211" name="Rectangle 2"/>
          <p:cNvSpPr/>
          <p:nvPr/>
        </p:nvSpPr>
        <p:spPr>
          <a:xfrm>
            <a:off x="130810" y="377825"/>
            <a:ext cx="118681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自测</a:t>
            </a: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40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世界经济区域集团化趋势出现的原因和影响</a:t>
            </a:r>
            <a:endParaRPr lang="zh-CN" altLang="en-US" sz="40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2405" y="1807845"/>
            <a:ext cx="11806555" cy="14198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自测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3600" b="1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</a:rPr>
              <a:t>世界三大经济区域集团形成的原因、过程、影响及存在的问题？</a:t>
            </a:r>
            <a:endParaRPr lang="zh-CN" altLang="en-US" sz="3600" b="1">
              <a:solidFill>
                <a:srgbClr val="1552D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7" name="Rectangle 2"/>
          <p:cNvSpPr>
            <a:spLocks noGrp="1"/>
          </p:cNvSpPr>
          <p:nvPr>
            <p:ph type="title"/>
          </p:nvPr>
        </p:nvSpPr>
        <p:spPr>
          <a:xfrm>
            <a:off x="1447800" y="200025"/>
            <a:ext cx="9297035" cy="796925"/>
          </a:xfrm>
        </p:spPr>
        <p:txBody>
          <a:bodyPr vert="horz" wrap="square" lIns="91440" tIns="45720" rIns="91440" bIns="45720" anchor="b"/>
          <a:p>
            <a:pPr eaLnBrk="1" hangingPunct="1"/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探究</a:t>
            </a: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4000" b="1" dirty="0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</a:rPr>
              <a:t>经济区域集团化给我们的启示</a:t>
            </a:r>
            <a:endParaRPr lang="zh-CN" altLang="en-US" sz="4000" b="1" dirty="0">
              <a:solidFill>
                <a:srgbClr val="1552D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4515" name="Rectangle 3"/>
          <p:cNvSpPr>
            <a:spLocks noGrp="1"/>
          </p:cNvSpPr>
          <p:nvPr>
            <p:ph idx="1"/>
          </p:nvPr>
        </p:nvSpPr>
        <p:spPr>
          <a:xfrm>
            <a:off x="433705" y="1431290"/>
            <a:ext cx="11432540" cy="5014595"/>
          </a:xfrm>
        </p:spPr>
        <p:txBody>
          <a:bodyPr vert="horz" wrap="square" lIns="91440" tIns="45720" rIns="91440" bIns="45720" anchor="t">
            <a:noAutofit/>
          </a:bodyPr>
          <a:p>
            <a:pPr algn="just" eaLnBrk="1" hangingPunct="1">
              <a:lnSpc>
                <a:spcPct val="120000"/>
              </a:lnSpc>
              <a:buNone/>
            </a:pP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区域经济一体化是世界经济发展的趋势，我们要适应形势，争取经济发展的主动权。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 eaLnBrk="1" hangingPunct="1">
              <a:lnSpc>
                <a:spcPct val="120000"/>
              </a:lnSpc>
              <a:buNone/>
            </a:pP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 eaLnBrk="1" hangingPunct="1">
              <a:lnSpc>
                <a:spcPct val="120000"/>
              </a:lnSpc>
              <a:buNone/>
            </a:pP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区域经济合作享受利益同时也要付出一定的代价。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 eaLnBrk="1" hangingPunct="1">
              <a:lnSpc>
                <a:spcPct val="120000"/>
              </a:lnSpc>
              <a:buNone/>
            </a:pP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 eaLnBrk="1" hangingPunct="1">
              <a:lnSpc>
                <a:spcPct val="120000"/>
              </a:lnSpc>
              <a:buNone/>
            </a:pP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发展中国家应在经济区域一体化大潮中学会避害趋利。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64515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charRg st="41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64515">
                                            <p:txEl>
                                              <p:charRg st="41" end="6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charRg st="67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64515">
                                            <p:txEl>
                                              <p:charRg st="67" end="9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4210" name="矩形 94209"/>
          <p:cNvSpPr/>
          <p:nvPr/>
        </p:nvSpPr>
        <p:spPr>
          <a:xfrm>
            <a:off x="1377315" y="1477645"/>
            <a:ext cx="9147810" cy="3691890"/>
          </a:xfrm>
          <a:prstGeom prst="rect">
            <a:avLst/>
          </a:prstGeom>
          <a:noFill/>
          <a:ln w="38100" cap="flat" cmpd="sng">
            <a:solidFill>
              <a:srgbClr val="000080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黑体" panose="02010609060101010101" pitchFamily="2" charset="-122"/>
              </a:rPr>
              <a:t>原因：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黑体" panose="02010609060101010101" pitchFamily="2" charset="-122"/>
              </a:rPr>
              <a:t>1.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黑体" panose="02010609060101010101" pitchFamily="2" charset="-122"/>
              </a:rPr>
              <a:t>生产力发展的客观要求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黑体" panose="02010609060101010101" pitchFamily="2" charset="-122"/>
              </a:rPr>
              <a:t>2.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黑体" panose="02010609060101010101" pitchFamily="2" charset="-122"/>
              </a:rPr>
              <a:t>世界经济多极化日趋发展的结果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黑体" panose="02010609060101010101" pitchFamily="2" charset="-122"/>
              </a:rPr>
              <a:t>3.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黑体" panose="02010609060101010101" pitchFamily="2" charset="-122"/>
              </a:rPr>
              <a:t>国际竞争日益加剧的产物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黑体" panose="02010609060101010101" pitchFamily="2" charset="-122"/>
              </a:rPr>
              <a:t>4.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黑体" panose="02010609060101010101" pitchFamily="2" charset="-122"/>
              </a:rPr>
              <a:t>贸易保护主义抬头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黑体" panose="02010609060101010101" pitchFamily="2" charset="-122"/>
            </a:endParaRPr>
          </a:p>
        </p:txBody>
      </p:sp>
      <p:sp>
        <p:nvSpPr>
          <p:cNvPr id="94211" name="Rectangle 2"/>
          <p:cNvSpPr/>
          <p:nvPr/>
        </p:nvSpPr>
        <p:spPr>
          <a:xfrm>
            <a:off x="71755" y="113665"/>
            <a:ext cx="118681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自测</a:t>
            </a: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40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世界经济区域集团化趋势出现的原因和影响</a:t>
            </a:r>
            <a:endParaRPr lang="zh-CN" altLang="en-US" sz="40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4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0" name="Rectangle 2"/>
          <p:cNvSpPr/>
          <p:nvPr/>
        </p:nvSpPr>
        <p:spPr>
          <a:xfrm>
            <a:off x="254000" y="114300"/>
            <a:ext cx="11684000" cy="5932170"/>
          </a:xfrm>
          <a:prstGeom prst="rect">
            <a:avLst/>
          </a:prstGeom>
          <a:solidFill>
            <a:schemeClr val="bg1">
              <a:alpha val="50000"/>
            </a:schemeClr>
          </a:solidFill>
          <a:ln w="38100" cap="flat" cmpd="sng">
            <a:solidFill>
              <a:srgbClr val="FF0000"/>
            </a:solidFill>
            <a:prstDash val="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lnSpc>
                <a:spcPct val="9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影响：</a:t>
            </a:r>
            <a:endParaRPr lang="en-US" altLang="zh-CN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3600" b="1" dirty="0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3600" b="1" dirty="0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、积极影响：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有利于区域内各国经济发展；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有利于世界多极化趋势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90000"/>
              </a:lnSpc>
            </a:pPr>
            <a:endParaRPr lang="zh-CN" altLang="en-US" sz="36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90000"/>
              </a:lnSpc>
            </a:pPr>
            <a:endParaRPr lang="zh-CN" altLang="en-US" sz="10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600" b="1" dirty="0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3600" b="1" dirty="0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、消极影响：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排他性</a:t>
            </a: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；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不平衡性</a:t>
            </a: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国家主权</a:t>
            </a: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受到冲击。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61315" y="127000"/>
            <a:ext cx="97796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2016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年全国新课标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卷文综历史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34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1661160" y="772160"/>
          <a:ext cx="6838315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70760"/>
                <a:gridCol w="4567555"/>
              </a:tblGrid>
              <a:tr h="5486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成立时间</a:t>
                      </a:r>
                      <a:endParaRPr lang="en-US" altLang="en-US" sz="36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名称</a:t>
                      </a:r>
                      <a:endParaRPr lang="en-US" altLang="en-US" sz="36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1955</a:t>
                      </a:r>
                      <a:endParaRPr lang="en-US" altLang="en-US" sz="36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国际茶叶委员会</a:t>
                      </a:r>
                      <a:endParaRPr lang="en-US" altLang="en-US" sz="36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1960</a:t>
                      </a:r>
                      <a:endParaRPr lang="en-US" altLang="en-US" sz="36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石油输出国组织</a:t>
                      </a:r>
                      <a:endParaRPr lang="en-US" altLang="en-US" sz="36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1962</a:t>
                      </a:r>
                      <a:endParaRPr lang="en-US" altLang="en-US" sz="36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可可生产者联盟</a:t>
                      </a:r>
                      <a:endParaRPr lang="en-US" altLang="en-US" sz="36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1970</a:t>
                      </a:r>
                      <a:endParaRPr lang="en-US" altLang="en-US" sz="36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1"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天然橡胶生产者协会</a:t>
                      </a:r>
                      <a:endParaRPr lang="en-US" altLang="en-US" sz="3600" b="1"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575945" y="3515360"/>
            <a:ext cx="10694035" cy="40767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20000"/>
              </a:lnSpc>
            </a:pP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推动表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所列国际组织出现的主要因素是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A.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发达国家经济高速增长造成的资源紧缺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2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 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新兴独立国家应对不利的国际经济秩序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C.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经济全球化开始扩展到生产领域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2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 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经济区域集团化取得显著成就</a:t>
            </a:r>
            <a:endParaRPr lang="zh-CN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63405" y="6022975"/>
            <a:ext cx="23241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" name="文本框 101"/>
          <p:cNvSpPr txBox="1"/>
          <p:nvPr/>
        </p:nvSpPr>
        <p:spPr>
          <a:xfrm>
            <a:off x="376555" y="160655"/>
            <a:ext cx="11205210" cy="62928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00025" indent="-200025">
              <a:lnSpc>
                <a:spcPct val="140000"/>
              </a:lnSpc>
            </a:pP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2012·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四川文综卷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·23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二战后，国际组织的发展进入新阶段，除建立几乎包括世界上所有国家的普遍性一般国际组织联合国外，区域性的国际组织也大量涌现。这一现象出现的原因不包括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0025" indent="-200025">
              <a:lnSpc>
                <a:spcPct val="14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．区域性经济发展不平衡加剧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0025" indent="-200025">
              <a:lnSpc>
                <a:spcPct val="14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．大国强权政治主导着国际关系</a:t>
            </a:r>
            <a:endParaRPr lang="zh-CN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0025" indent="-200025">
              <a:lnSpc>
                <a:spcPct val="14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．民族主义政治诉求不断高涨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0025" indent="-200025">
              <a:lnSpc>
                <a:spcPct val="14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．联合国政府调节机制效力不足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75575" y="5165725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66675" indent="-66675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endParaRPr lang="en-US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" name="表格 4"/>
          <p:cNvGraphicFramePr/>
          <p:nvPr/>
        </p:nvGraphicFramePr>
        <p:xfrm>
          <a:off x="192405" y="1333500"/>
          <a:ext cx="11807190" cy="5242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0830"/>
                <a:gridCol w="1858645"/>
                <a:gridCol w="2965450"/>
                <a:gridCol w="2681605"/>
                <a:gridCol w="2740660"/>
              </a:tblGrid>
              <a:tr h="579120">
                <a:tc>
                  <a:txBody>
                    <a:bodyPr/>
                    <a:p>
                      <a:pPr>
                        <a:buNone/>
                      </a:pPr>
                      <a:endParaRPr lang="zh-CN" altLang="en-US" sz="32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原因</a:t>
                      </a:r>
                      <a:endParaRPr lang="zh-CN" altLang="en-US" sz="32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过程</a:t>
                      </a:r>
                      <a:endParaRPr lang="zh-CN" altLang="en-US" sz="32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影响</a:t>
                      </a:r>
                      <a:endParaRPr lang="zh-CN" altLang="en-US" sz="32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问题</a:t>
                      </a:r>
                      <a:endParaRPr lang="zh-CN" altLang="en-US" sz="32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欧盟</a:t>
                      </a:r>
                      <a:endParaRPr lang="zh-CN" altLang="en-US" sz="32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历史与现实</a:t>
                      </a:r>
                      <a:endParaRPr lang="zh-CN" altLang="en-US" sz="32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32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1951-1957-1967-1992-</a:t>
                      </a:r>
                      <a:r>
                        <a:rPr lang="en-US" altLang="zh-CN" sz="32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1993</a:t>
                      </a:r>
                      <a:r>
                        <a:rPr lang="en-US" altLang="zh-CN" sz="32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-1999--2002</a:t>
                      </a:r>
                      <a:endParaRPr lang="en-US" altLang="zh-CN" sz="32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对欧洲（政、经、外）</a:t>
                      </a:r>
                      <a:endParaRPr lang="zh-CN" altLang="en-US" sz="32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32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对世界</a:t>
                      </a:r>
                      <a:endParaRPr lang="zh-CN" altLang="en-US" sz="32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 b="1">
                          <a:solidFill>
                            <a:srgbClr val="1552D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不能消除国家之间的矛盾和冲突</a:t>
                      </a:r>
                      <a:endParaRPr lang="zh-CN" altLang="en-US" sz="3200" b="1">
                        <a:solidFill>
                          <a:srgbClr val="1552D1"/>
                        </a:solidFill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北美自由贸易区</a:t>
                      </a:r>
                      <a:endParaRPr lang="zh-CN" altLang="en-US" sz="32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西欧与日本的挑战</a:t>
                      </a:r>
                      <a:endParaRPr lang="zh-CN" altLang="en-US" sz="32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32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1992</a:t>
                      </a:r>
                      <a:r>
                        <a:rPr lang="en-US" altLang="zh-CN" sz="32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--</a:t>
                      </a:r>
                      <a:r>
                        <a:rPr lang="en-US" altLang="zh-CN" sz="32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1994</a:t>
                      </a:r>
                      <a:endParaRPr lang="en-US" altLang="zh-CN" sz="32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经济增长、优势互补</a:t>
                      </a:r>
                      <a:endParaRPr lang="zh-CN" altLang="en-US" sz="32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 b="1" dirty="0">
                          <a:solidFill>
                            <a:srgbClr val="1552D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墨西哥民族经济发展受到一定影响</a:t>
                      </a:r>
                      <a:endParaRPr lang="zh-CN" altLang="en-US" sz="3200" b="1" dirty="0">
                        <a:solidFill>
                          <a:srgbClr val="1552D1"/>
                        </a:solidFill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亚太经合</a:t>
                      </a:r>
                      <a:endParaRPr lang="zh-CN" altLang="en-US" sz="32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区域集团化趋势</a:t>
                      </a:r>
                      <a:endParaRPr lang="zh-CN" altLang="en-US" sz="32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32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1989</a:t>
                      </a:r>
                      <a:r>
                        <a:rPr lang="en-US" altLang="zh-CN" sz="32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-1991</a:t>
                      </a:r>
                      <a:endParaRPr lang="en-US" altLang="zh-CN" sz="32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贸易与投资、技术合作</a:t>
                      </a:r>
                      <a:endParaRPr lang="zh-CN" altLang="en-US" sz="32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 b="1">
                          <a:solidFill>
                            <a:srgbClr val="1552D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松散；文化和历史差异大</a:t>
                      </a:r>
                      <a:endParaRPr lang="zh-CN" altLang="en-US" sz="3200" b="1">
                        <a:solidFill>
                          <a:srgbClr val="1552D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93040" y="24130"/>
            <a:ext cx="11806555" cy="13093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自测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3600" b="1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</a:rPr>
              <a:t>世界三大经济区域集团形成的原因、过程、影响及成在的问题？</a:t>
            </a:r>
            <a:endParaRPr lang="zh-CN" altLang="en-US" sz="3600" b="1">
              <a:solidFill>
                <a:srgbClr val="1552D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90" name="文本框 19489"/>
          <p:cNvSpPr txBox="1"/>
          <p:nvPr/>
        </p:nvSpPr>
        <p:spPr>
          <a:xfrm>
            <a:off x="105410" y="1136015"/>
            <a:ext cx="11841480" cy="52101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英国长期对欧陆保持着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优越感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，一直对欧洲一体化若即若离。加上英国是岛国，有明显的地理优势，觉得应该与欧盟脱离开来。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英国在欧盟缴纳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高昂会费</a:t>
            </a: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，但得不到相应的回报。</a:t>
            </a:r>
            <a:endParaRPr lang="zh-CN" altLang="en-US" sz="32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欧盟面临的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难民危机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，英国不想卷入。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</a:t>
            </a: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欧盟东扩以来，英国净移民数量持续增长。</a:t>
            </a:r>
            <a:endParaRPr lang="zh-CN" altLang="en-US" sz="32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欧盟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法律限制太多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。庞大的欧盟管制体系限制了英国和其他国家如中国、印度、美国 签订自由贸易协议以及英国行业发展。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16885" y="133985"/>
            <a:ext cx="46532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400" b="1" dirty="0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英国脱欧</a:t>
            </a:r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（补充）</a:t>
            </a:r>
            <a:endParaRPr lang="zh-CN" altLang="en-US" sz="4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90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4308</Words>
  <Application>WPS 演示</Application>
  <PresentationFormat>宽屏</PresentationFormat>
  <Paragraphs>323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黑体</vt:lpstr>
      <vt:lpstr>Arial Unicode MS</vt:lpstr>
      <vt:lpstr>Calibri Light</vt:lpstr>
      <vt:lpstr>Calibri</vt:lpstr>
      <vt:lpstr>Comic Sans MS</vt:lpstr>
      <vt:lpstr>楷体_GB2312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探究4、经济区域集团化给我们的启示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lxyz</dc:creator>
  <cp:lastModifiedBy>lxyz</cp:lastModifiedBy>
  <cp:revision>24</cp:revision>
  <dcterms:created xsi:type="dcterms:W3CDTF">2018-09-17T00:48:00Z</dcterms:created>
  <dcterms:modified xsi:type="dcterms:W3CDTF">2018-10-07T08:13:53Z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2052-11.1.0.7875</vt:lpwstr>
  </property>
</Properties>
</file>