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3"/>
    <p:sldId id="458" r:id="rId4"/>
    <p:sldId id="385" r:id="rId5"/>
    <p:sldId id="465" r:id="rId6"/>
    <p:sldId id="466" r:id="rId7"/>
    <p:sldId id="467" r:id="rId8"/>
    <p:sldId id="553" r:id="rId9"/>
    <p:sldId id="554" r:id="rId10"/>
    <p:sldId id="555" r:id="rId11"/>
    <p:sldId id="551" r:id="rId12"/>
    <p:sldId id="552" r:id="rId13"/>
    <p:sldId id="490" r:id="rId14"/>
    <p:sldId id="549" r:id="rId15"/>
    <p:sldId id="550" r:id="rId16"/>
    <p:sldId id="559" r:id="rId17"/>
    <p:sldId id="405" r:id="rId18"/>
    <p:sldId id="548" r:id="rId19"/>
    <p:sldId id="457" r:id="rId20"/>
    <p:sldId id="546" r:id="rId21"/>
    <p:sldId id="460" r:id="rId22"/>
    <p:sldId id="461" r:id="rId23"/>
    <p:sldId id="462" r:id="rId24"/>
    <p:sldId id="547" r:id="rId25"/>
    <p:sldId id="463" r:id="rId26"/>
    <p:sldId id="545" r:id="rId27"/>
    <p:sldId id="556" r:id="rId28"/>
    <p:sldId id="469" r:id="rId29"/>
    <p:sldId id="464" r:id="rId30"/>
    <p:sldId id="389" r:id="rId31"/>
    <p:sldId id="468" r:id="rId32"/>
    <p:sldId id="560" r:id="rId33"/>
    <p:sldId id="386" r:id="rId34"/>
    <p:sldId id="387" r:id="rId35"/>
    <p:sldId id="521" r:id="rId36"/>
    <p:sldId id="522" r:id="rId37"/>
    <p:sldId id="523"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A05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56790" y="878840"/>
            <a:ext cx="8211185" cy="2731770"/>
          </a:xfrm>
          <a:prstGeom prst="rect">
            <a:avLst/>
          </a:prstGeom>
          <a:noFill/>
        </p:spPr>
        <p:txBody>
          <a:bodyPr wrap="square" rtlCol="0" anchor="t">
            <a:spAutoFit/>
          </a:bodyPr>
          <a:p>
            <a:pPr>
              <a:lnSpc>
                <a:spcPct val="130000"/>
              </a:lnSpc>
            </a:pPr>
            <a:r>
              <a:rPr lang="zh-CN" altLang="en-US" sz="6000" b="1" u="sng" dirty="0">
                <a:latin typeface="微软雅黑" panose="020B0503020204020204" charset="-122"/>
                <a:ea typeface="微软雅黑" panose="020B0503020204020204" charset="-122"/>
                <a:cs typeface="微软雅黑" panose="020B0503020204020204" charset="-122"/>
                <a:sym typeface="+mn-ea"/>
              </a:rPr>
              <a:t>第</a:t>
            </a:r>
            <a:r>
              <a:rPr lang="en-US" altLang="zh-CN" sz="7200" b="1" u="sng" dirty="0">
                <a:solidFill>
                  <a:srgbClr val="FF0000"/>
                </a:solidFill>
                <a:latin typeface="微软雅黑" panose="020B0503020204020204" charset="-122"/>
                <a:ea typeface="微软雅黑" panose="020B0503020204020204" charset="-122"/>
                <a:cs typeface="微软雅黑" panose="020B0503020204020204" charset="-122"/>
                <a:sym typeface="+mn-ea"/>
              </a:rPr>
              <a:t>42</a:t>
            </a:r>
            <a:r>
              <a:rPr lang="zh-CN" altLang="en-US" sz="6000" b="1" u="sng" dirty="0">
                <a:latin typeface="微软雅黑" panose="020B0503020204020204" charset="-122"/>
                <a:ea typeface="微软雅黑" panose="020B0503020204020204" charset="-122"/>
                <a:cs typeface="微软雅黑" panose="020B0503020204020204" charset="-122"/>
                <a:sym typeface="+mn-ea"/>
              </a:rPr>
              <a:t>讲</a:t>
            </a:r>
            <a:r>
              <a:rPr lang="zh-CN" altLang="en-US" sz="6000" b="1" dirty="0">
                <a:latin typeface="微软雅黑" panose="020B0503020204020204" charset="-122"/>
                <a:ea typeface="微软雅黑" panose="020B0503020204020204" charset="-122"/>
                <a:cs typeface="微软雅黑" panose="020B0503020204020204" charset="-122"/>
                <a:sym typeface="+mn-ea"/>
              </a:rPr>
              <a:t>　</a:t>
            </a:r>
            <a:endParaRPr lang="zh-CN" altLang="en-US" sz="6000" b="1" dirty="0">
              <a:latin typeface="微软雅黑" panose="020B0503020204020204" charset="-122"/>
              <a:ea typeface="微软雅黑" panose="020B0503020204020204" charset="-122"/>
              <a:cs typeface="微软雅黑" panose="020B0503020204020204" charset="-122"/>
              <a:sym typeface="+mn-ea"/>
            </a:endParaRPr>
          </a:p>
          <a:p>
            <a:pPr>
              <a:lnSpc>
                <a:spcPct val="130000"/>
              </a:lnSpc>
            </a:pPr>
            <a:r>
              <a:rPr lang="zh-CN" altLang="en-US" sz="6000" b="1" dirty="0">
                <a:latin typeface="微软雅黑" panose="020B0503020204020204" charset="-122"/>
                <a:ea typeface="微软雅黑" panose="020B0503020204020204" charset="-122"/>
                <a:cs typeface="微软雅黑" panose="020B0503020204020204" charset="-122"/>
                <a:sym typeface="+mn-ea"/>
              </a:rPr>
              <a:t>       罗斯福新政</a:t>
            </a:r>
            <a:endParaRPr lang="zh-CN" altLang="en-US" sz="6000" b="1" dirty="0">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328930" y="4242435"/>
            <a:ext cx="11534140" cy="1753235"/>
          </a:xfrm>
          <a:prstGeom prst="rect">
            <a:avLst/>
          </a:prstGeom>
          <a:noFill/>
        </p:spPr>
        <p:txBody>
          <a:bodyPr wrap="square" rtlCol="0" anchor="t">
            <a:spAutoFit/>
          </a:bodyPr>
          <a:p>
            <a:pPr marL="0" marR="0" lvl="0" indent="0" algn="l" defTabSz="914400" rtl="0" eaLnBrk="1" fontAlgn="base" latinLnBrk="0" hangingPunct="1">
              <a:lnSpc>
                <a:spcPct val="150000"/>
              </a:lnSpc>
              <a:spcBef>
                <a:spcPct val="0"/>
              </a:spcBef>
              <a:spcAft>
                <a:spcPct val="0"/>
              </a:spcAft>
              <a:buClrTx/>
              <a:buSzTx/>
              <a:buFontTx/>
              <a:buNone/>
              <a:defRPr/>
            </a:pPr>
            <a:r>
              <a:rPr lang="zh-CN" altLang="en-US" sz="3600" b="1" noProof="0" smtClean="0">
                <a:ln>
                  <a:noFill/>
                </a:ln>
                <a:solidFill>
                  <a:srgbClr val="4A05F9"/>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rPr>
              <a:t>⑴第一阶段：</a:t>
            </a:r>
            <a:r>
              <a:rPr lang="en-US" altLang="zh-CN" sz="3600" b="1" noProof="0" smtClean="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rPr>
              <a:t>1933</a:t>
            </a:r>
            <a:r>
              <a:rPr lang="zh-CN" altLang="en-US" sz="3600" b="1" noProof="0" smtClean="0">
                <a:ln>
                  <a:noFill/>
                </a:ln>
                <a:solidFill>
                  <a:srgbClr val="4A05F9"/>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3600" b="1" noProof="0" smtClean="0">
                <a:ln>
                  <a:noFill/>
                </a:ln>
                <a:solidFill>
                  <a:srgbClr val="4A05F9"/>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rPr>
              <a:t>1935</a:t>
            </a:r>
            <a:r>
              <a:rPr lang="zh-CN" altLang="en-US" sz="3600" b="1" noProof="0" smtClean="0">
                <a:ln>
                  <a:noFill/>
                </a:ln>
                <a:solidFill>
                  <a:srgbClr val="4A05F9"/>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rPr>
              <a:t>年，着重调整和复兴经济    ⑵第二阶段：</a:t>
            </a:r>
            <a:r>
              <a:rPr lang="en-US" altLang="zh-CN" sz="3600" b="1" noProof="0" smtClean="0">
                <a:ln>
                  <a:noFill/>
                </a:ln>
                <a:solidFill>
                  <a:srgbClr val="4A05F9"/>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rPr>
              <a:t>1936</a:t>
            </a:r>
            <a:r>
              <a:rPr lang="zh-CN" altLang="en-US" sz="3600" b="1" noProof="0" smtClean="0">
                <a:ln>
                  <a:noFill/>
                </a:ln>
                <a:solidFill>
                  <a:srgbClr val="4A05F9"/>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rPr>
              <a:t>－</a:t>
            </a:r>
            <a:r>
              <a:rPr lang="en-US" altLang="zh-CN" sz="3600" b="1" noProof="0" smtClean="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rPr>
              <a:t>1939</a:t>
            </a:r>
            <a:r>
              <a:rPr lang="zh-CN" altLang="en-US" sz="3600" b="1" noProof="0" smtClean="0">
                <a:ln>
                  <a:noFill/>
                </a:ln>
                <a:solidFill>
                  <a:srgbClr val="4A05F9"/>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rPr>
              <a:t>年，着重改革</a:t>
            </a:r>
            <a:endParaRPr lang="zh-CN" altLang="en-US" sz="3600" b="1" noProof="0" smtClean="0">
              <a:ln>
                <a:noFill/>
              </a:ln>
              <a:solidFill>
                <a:srgbClr val="4A05F9"/>
              </a:solidFill>
              <a:effectLst>
                <a:outerShdw blurRad="38100" dist="38100" dir="2700000" algn="tl">
                  <a:srgbClr val="C0C0C0"/>
                </a:outerShdw>
              </a:effectLst>
              <a:uLnTx/>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38150" y="392430"/>
            <a:ext cx="11068050" cy="5077460"/>
          </a:xfrm>
          <a:prstGeom prst="rect">
            <a:avLst/>
          </a:prstGeom>
          <a:noFill/>
          <a:ln w="9525">
            <a:noFill/>
          </a:ln>
        </p:spPr>
        <p:txBody>
          <a:bodyPr wrap="square">
            <a:spAutoFit/>
          </a:bodyPr>
          <a:p>
            <a:pPr marL="200025" indent="-200025">
              <a:lnSpc>
                <a:spcPct val="15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2012·</a:t>
            </a:r>
            <a:r>
              <a:rPr lang="zh-CN" sz="3600" b="1">
                <a:solidFill>
                  <a:srgbClr val="FF0000"/>
                </a:solidFill>
                <a:latin typeface="微软雅黑" panose="020B0503020204020204" charset="-122"/>
                <a:ea typeface="微软雅黑" panose="020B0503020204020204" charset="-122"/>
                <a:cs typeface="微软雅黑" panose="020B0503020204020204" charset="-122"/>
              </a:rPr>
              <a:t>广东文综卷</a:t>
            </a:r>
            <a:r>
              <a:rPr lang="en-US" sz="3600" b="1">
                <a:solidFill>
                  <a:srgbClr val="FF0000"/>
                </a:solidFill>
                <a:latin typeface="微软雅黑" panose="020B0503020204020204" charset="-122"/>
                <a:ea typeface="微软雅黑" panose="020B0503020204020204" charset="-122"/>
                <a:cs typeface="微软雅黑" panose="020B0503020204020204" charset="-122"/>
              </a:rPr>
              <a:t>·21</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罗斯福新政时期美国政府鼓励的行为有</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．资本家改善工人待遇　</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．外国人到美国就业</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．老百姓把钱存在家里　</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5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．农场主扩大生产规模</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634095" y="5360670"/>
            <a:ext cx="2947670" cy="706755"/>
          </a:xfrm>
          <a:prstGeom prst="rect">
            <a:avLst/>
          </a:prstGeom>
          <a:noFill/>
        </p:spPr>
        <p:txBody>
          <a:bodyPr wrap="squar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4325" y="216535"/>
            <a:ext cx="11454130" cy="6292850"/>
          </a:xfrm>
          <a:prstGeom prst="rect">
            <a:avLst/>
          </a:prstGeom>
          <a:noFill/>
          <a:ln w="9525">
            <a:noFill/>
          </a:ln>
        </p:spPr>
        <p:txBody>
          <a:bodyPr wrap="square">
            <a:spAutoFit/>
          </a:bodyPr>
          <a:p>
            <a:pPr marL="200025" indent="-200025">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2011·</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江苏单科</a:t>
            </a:r>
            <a:r>
              <a:rPr lang="en-US" sz="3600" b="1">
                <a:solidFill>
                  <a:srgbClr val="FF0000"/>
                </a:solidFill>
                <a:latin typeface="微软雅黑" panose="020B0503020204020204" charset="-122"/>
                <a:ea typeface="微软雅黑" panose="020B0503020204020204" charset="-122"/>
                <a:cs typeface="微软雅黑" panose="020B0503020204020204" charset="-122"/>
              </a:rPr>
              <a:t>·15</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富兰克林·罗斯福是美国历史上第一位利用“炉边谈话”向人民阐释其施政方针的总统。在“新政”期间，罗斯福“炉边谈话”的内容最有可能的是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．主张推行计划经济模式</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．阐释福利国家所带来的弊端</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．解读《全国劳工关系法》</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．展望</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新经济</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时代的奇迹</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634095" y="5360670"/>
            <a:ext cx="2947670" cy="706755"/>
          </a:xfrm>
          <a:prstGeom prst="rect">
            <a:avLst/>
          </a:prstGeom>
          <a:noFill/>
        </p:spPr>
        <p:txBody>
          <a:bodyPr wrap="squar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C</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0965" y="28575"/>
            <a:ext cx="11989435" cy="7570470"/>
          </a:xfrm>
          <a:prstGeom prst="rect">
            <a:avLst/>
          </a:prstGeom>
          <a:noFill/>
          <a:ln w="9525">
            <a:noFill/>
          </a:ln>
        </p:spPr>
        <p:txBody>
          <a:bodyPr wrap="square">
            <a:spAutoFit/>
          </a:bodyPr>
          <a:p>
            <a:pPr indent="0">
              <a:lnSpc>
                <a:spcPct val="15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19</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30</a:t>
            </a:r>
            <a:r>
              <a:rPr lang="zh-CN" sz="3600" b="1">
                <a:latin typeface="微软雅黑" panose="020B0503020204020204" charset="-122"/>
                <a:ea typeface="微软雅黑" panose="020B0503020204020204" charset="-122"/>
                <a:cs typeface="微软雅黑" panose="020B0503020204020204" charset="-122"/>
              </a:rPr>
              <a:t>年代经济危机期间，美国政府采取一系列措施以增强本国产品在国际市场上的竞争力，属于这类措施的是（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．保持农产品的生产和消费之间的某种平衡</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．把进口物品平均关税率从</a:t>
            </a:r>
            <a:r>
              <a:rPr lang="en-US" sz="3600" b="1">
                <a:latin typeface="微软雅黑" panose="020B0503020204020204" charset="-122"/>
                <a:ea typeface="微软雅黑" panose="020B0503020204020204" charset="-122"/>
                <a:cs typeface="微软雅黑" panose="020B0503020204020204" charset="-122"/>
              </a:rPr>
              <a:t>40%</a:t>
            </a:r>
            <a:r>
              <a:rPr lang="zh-CN" sz="3600" b="1">
                <a:latin typeface="微软雅黑" panose="020B0503020204020204" charset="-122"/>
                <a:ea typeface="微软雅黑" panose="020B0503020204020204" charset="-122"/>
                <a:cs typeface="微软雅黑" panose="020B0503020204020204" charset="-122"/>
              </a:rPr>
              <a:t>提高至</a:t>
            </a:r>
            <a:r>
              <a:rPr lang="en-US" sz="3600" b="1">
                <a:latin typeface="微软雅黑" panose="020B0503020204020204" charset="-122"/>
                <a:ea typeface="微软雅黑" panose="020B0503020204020204" charset="-122"/>
                <a:cs typeface="微软雅黑" panose="020B0503020204020204" charset="-122"/>
              </a:rPr>
              <a:t>47%C</a:t>
            </a:r>
            <a:r>
              <a:rPr lang="zh-CN" sz="3600" b="1">
                <a:latin typeface="微软雅黑" panose="020B0503020204020204" charset="-122"/>
                <a:ea typeface="微软雅黑" panose="020B0503020204020204" charset="-122"/>
                <a:cs typeface="微软雅黑" panose="020B0503020204020204" charset="-122"/>
              </a:rPr>
              <a:t>．废止不公平竞争惯例使各产业生产能力得到充分利用</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．在美元原来价值的</a:t>
            </a:r>
            <a:r>
              <a:rPr lang="en-US" sz="3600" b="1">
                <a:latin typeface="微软雅黑" panose="020B0503020204020204" charset="-122"/>
                <a:ea typeface="微软雅黑" panose="020B0503020204020204" charset="-122"/>
                <a:cs typeface="微软雅黑" panose="020B0503020204020204" charset="-122"/>
              </a:rPr>
              <a:t>50%</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60%</a:t>
            </a:r>
            <a:r>
              <a:rPr lang="zh-CN" sz="3600" b="1">
                <a:latin typeface="微软雅黑" panose="020B0503020204020204" charset="-122"/>
                <a:ea typeface="微软雅黑" panose="020B0503020204020204" charset="-122"/>
                <a:cs typeface="微软雅黑" panose="020B0503020204020204" charset="-122"/>
              </a:rPr>
              <a:t>之间固定它与黄金的比价</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312910" y="5927725"/>
            <a:ext cx="237363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5"/>
          <p:cNvSpPr>
            <a:spLocks noChangeArrowheads="1"/>
          </p:cNvSpPr>
          <p:nvPr/>
        </p:nvSpPr>
        <p:spPr bwMode="auto">
          <a:xfrm>
            <a:off x="273685" y="182245"/>
            <a:ext cx="11754485" cy="6492875"/>
          </a:xfrm>
          <a:prstGeom prst="rect">
            <a:avLst/>
          </a:prstGeom>
          <a:noFill/>
          <a:ln w="9525">
            <a:noFill/>
            <a:miter lim="800000"/>
          </a:ln>
        </p:spPr>
        <p:txBody>
          <a:bodyPr wrap="square">
            <a:spAutoFit/>
          </a:bodyPr>
          <a:lstStyle/>
          <a:p>
            <a:pPr>
              <a:lnSpc>
                <a:spcPct val="130000"/>
              </a:lnSpc>
            </a:pPr>
            <a:r>
              <a:rPr lang="zh-CN" altLang="en-US" sz="4000" b="1">
                <a:latin typeface="微软雅黑" panose="020B0503020204020204" charset="-122"/>
                <a:ea typeface="微软雅黑" panose="020B0503020204020204" charset="-122"/>
                <a:cs typeface="微软雅黑" panose="020B0503020204020204" charset="-122"/>
              </a:rPr>
              <a:t>（</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2015·</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新课标全国</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Ⅰ</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卷文综</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·34</a:t>
            </a:r>
            <a:r>
              <a:rPr lang="zh-CN" altLang="en-US" sz="4000" b="1">
                <a:latin typeface="微软雅黑" panose="020B0503020204020204" charset="-122"/>
                <a:ea typeface="微软雅黑" panose="020B0503020204020204" charset="-122"/>
                <a:cs typeface="微软雅黑" panose="020B0503020204020204" charset="-122"/>
              </a:rPr>
              <a:t>）</a:t>
            </a:r>
            <a:r>
              <a:rPr lang="en-US" altLang="zh-CN" sz="4000" b="1">
                <a:latin typeface="微软雅黑" panose="020B0503020204020204" charset="-122"/>
                <a:ea typeface="微软雅黑" panose="020B0503020204020204" charset="-122"/>
                <a:cs typeface="微软雅黑" panose="020B0503020204020204" charset="-122"/>
              </a:rPr>
              <a:t>1935</a:t>
            </a:r>
            <a:r>
              <a:rPr lang="zh-CN" altLang="en-US" sz="4000" b="1">
                <a:latin typeface="微软雅黑" panose="020B0503020204020204" charset="-122"/>
                <a:ea typeface="微软雅黑" panose="020B0503020204020204" charset="-122"/>
                <a:cs typeface="微软雅黑" panose="020B0503020204020204" charset="-122"/>
              </a:rPr>
              <a:t>年</a:t>
            </a:r>
            <a:r>
              <a:rPr lang="en-US" altLang="zh-CN" sz="4000" b="1">
                <a:latin typeface="微软雅黑" panose="020B0503020204020204" charset="-122"/>
                <a:ea typeface="微软雅黑" panose="020B0503020204020204" charset="-122"/>
                <a:cs typeface="微软雅黑" panose="020B0503020204020204" charset="-122"/>
              </a:rPr>
              <a:t>8</a:t>
            </a:r>
            <a:r>
              <a:rPr lang="zh-CN" altLang="en-US" sz="4000" b="1">
                <a:latin typeface="微软雅黑" panose="020B0503020204020204" charset="-122"/>
                <a:ea typeface="微软雅黑" panose="020B0503020204020204" charset="-122"/>
                <a:cs typeface="微软雅黑" panose="020B0503020204020204" charset="-122"/>
              </a:rPr>
              <a:t>月，美国国会通过法案，其中规定凡年满</a:t>
            </a:r>
            <a:r>
              <a:rPr lang="en-US" altLang="zh-CN" sz="4000" b="1">
                <a:latin typeface="微软雅黑" panose="020B0503020204020204" charset="-122"/>
                <a:ea typeface="微软雅黑" panose="020B0503020204020204" charset="-122"/>
                <a:cs typeface="微软雅黑" panose="020B0503020204020204" charset="-122"/>
              </a:rPr>
              <a:t>65</a:t>
            </a:r>
            <a:r>
              <a:rPr lang="zh-CN" altLang="en-US" sz="4000" b="1">
                <a:latin typeface="微软雅黑" panose="020B0503020204020204" charset="-122"/>
                <a:ea typeface="微软雅黑" panose="020B0503020204020204" charset="-122"/>
                <a:cs typeface="微软雅黑" panose="020B0503020204020204" charset="-122"/>
              </a:rPr>
              <a:t>岁的退休人员，根据原工资水平每月可获得一定数额的养老金。与该规定属于同一法案的是</a:t>
            </a:r>
            <a:r>
              <a:rPr lang="en-US" altLang="zh-CN" sz="4000" b="1">
                <a:latin typeface="微软雅黑" panose="020B0503020204020204" charset="-122"/>
                <a:ea typeface="微软雅黑" panose="020B0503020204020204" charset="-122"/>
                <a:cs typeface="微软雅黑" panose="020B0503020204020204" charset="-122"/>
              </a:rPr>
              <a:t>(</a:t>
            </a:r>
            <a:r>
              <a:rPr lang="zh-CN" altLang="en-US" sz="4000" b="1">
                <a:latin typeface="微软雅黑" panose="020B0503020204020204" charset="-122"/>
                <a:ea typeface="微软雅黑" panose="020B0503020204020204" charset="-122"/>
                <a:cs typeface="微软雅黑" panose="020B0503020204020204" charset="-122"/>
              </a:rPr>
              <a:t>　　</a:t>
            </a:r>
            <a:r>
              <a:rPr lang="en-US" altLang="zh-CN" sz="4000" b="1">
                <a:latin typeface="微软雅黑" panose="020B0503020204020204" charset="-122"/>
                <a:ea typeface="微软雅黑" panose="020B0503020204020204" charset="-122"/>
                <a:cs typeface="微软雅黑" panose="020B0503020204020204" charset="-122"/>
              </a:rPr>
              <a:t>)</a:t>
            </a:r>
            <a:endParaRPr lang="en-US" altLang="zh-CN" sz="40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4000" b="1">
                <a:latin typeface="微软雅黑" panose="020B0503020204020204" charset="-122"/>
                <a:ea typeface="微软雅黑" panose="020B0503020204020204" charset="-122"/>
                <a:cs typeface="微软雅黑" panose="020B0503020204020204" charset="-122"/>
              </a:rPr>
              <a:t>A</a:t>
            </a:r>
            <a:r>
              <a:rPr lang="zh-CN" altLang="en-US" sz="4000" b="1">
                <a:latin typeface="微软雅黑" panose="020B0503020204020204" charset="-122"/>
                <a:ea typeface="微软雅黑" panose="020B0503020204020204" charset="-122"/>
                <a:cs typeface="微软雅黑" panose="020B0503020204020204" charset="-122"/>
              </a:rPr>
              <a:t>．制订公平经营章程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4000" b="1">
                <a:latin typeface="微软雅黑" panose="020B0503020204020204" charset="-122"/>
                <a:ea typeface="微软雅黑" panose="020B0503020204020204" charset="-122"/>
                <a:cs typeface="微软雅黑" panose="020B0503020204020204" charset="-122"/>
              </a:rPr>
              <a:t>B</a:t>
            </a:r>
            <a:r>
              <a:rPr lang="zh-CN" altLang="en-US" sz="4000" b="1">
                <a:latin typeface="微软雅黑" panose="020B0503020204020204" charset="-122"/>
                <a:ea typeface="微软雅黑" panose="020B0503020204020204" charset="-122"/>
                <a:cs typeface="微软雅黑" panose="020B0503020204020204" charset="-122"/>
              </a:rPr>
              <a:t>．建立失业保险制度</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4000" b="1">
                <a:latin typeface="微软雅黑" panose="020B0503020204020204" charset="-122"/>
                <a:ea typeface="微软雅黑" panose="020B0503020204020204" charset="-122"/>
                <a:cs typeface="微软雅黑" panose="020B0503020204020204" charset="-122"/>
              </a:rPr>
              <a:t>C</a:t>
            </a:r>
            <a:r>
              <a:rPr lang="zh-CN" altLang="en-US" sz="4000" b="1">
                <a:latin typeface="微软雅黑" panose="020B0503020204020204" charset="-122"/>
                <a:ea typeface="微软雅黑" panose="020B0503020204020204" charset="-122"/>
                <a:cs typeface="微软雅黑" panose="020B0503020204020204" charset="-122"/>
              </a:rPr>
              <a:t>．提供农副产品补贴             </a:t>
            </a:r>
            <a:endParaRPr lang="zh-CN" altLang="en-US" sz="4000" b="1">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4000" b="1">
                <a:latin typeface="微软雅黑" panose="020B0503020204020204" charset="-122"/>
                <a:ea typeface="微软雅黑" panose="020B0503020204020204" charset="-122"/>
                <a:cs typeface="微软雅黑" panose="020B0503020204020204" charset="-122"/>
              </a:rPr>
              <a:t>D</a:t>
            </a:r>
            <a:r>
              <a:rPr lang="zh-CN" altLang="en-US" sz="4000" b="1">
                <a:latin typeface="微软雅黑" panose="020B0503020204020204" charset="-122"/>
                <a:ea typeface="微软雅黑" panose="020B0503020204020204" charset="-122"/>
                <a:cs typeface="微软雅黑" panose="020B0503020204020204" charset="-122"/>
              </a:rPr>
              <a:t>．规定最低工资水平</a:t>
            </a:r>
            <a:endParaRPr lang="zh-CN" altLang="en-US" sz="40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634095" y="5360670"/>
            <a:ext cx="2947670" cy="706755"/>
          </a:xfrm>
          <a:prstGeom prst="rect">
            <a:avLst/>
          </a:prstGeom>
          <a:noFill/>
        </p:spPr>
        <p:txBody>
          <a:bodyPr wrap="squar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【答案】B</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330" y="62865"/>
            <a:ext cx="11736705" cy="6292850"/>
          </a:xfrm>
          <a:prstGeom prst="rect">
            <a:avLst/>
          </a:prstGeom>
          <a:noFill/>
        </p:spPr>
        <p:txBody>
          <a:bodyPr wrap="square" rtlCol="0" anchor="t">
            <a:spAutoFit/>
          </a:bodyPr>
          <a:p>
            <a:pPr eaLnBrk="1" hangingPunct="1">
              <a:lnSpc>
                <a:spcPct val="140000"/>
              </a:lnSpc>
              <a:buFont typeface="Wingdings" panose="05000000000000000000" pitchFamily="2" charset="2"/>
              <a:buNone/>
            </a:pP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2014·</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福建文综</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·21</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）根据罗斯福总统的建议，国会授权政府设立工程振兴局，并拨款用于重新造林，修建住宅和兴办教育等，到</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sym typeface="+mn-ea"/>
              </a:rPr>
              <a:t>1943</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年该局共花费了</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sym typeface="+mn-ea"/>
              </a:rPr>
              <a:t>110</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亿美元用于种类繁多的兴建项目。这表明罗斯福希望</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sym typeface="+mn-ea"/>
              </a:rPr>
              <a:t>)</a:t>
            </a:r>
            <a:endParaRPr lang="en-US" altLang="zh-CN" sz="3600" b="1" dirty="0">
              <a:solidFill>
                <a:srgbClr val="000099"/>
              </a:solidFill>
              <a:latin typeface="微软雅黑" panose="020B0503020204020204" charset="-122"/>
              <a:ea typeface="微软雅黑" panose="020B0503020204020204" charset="-122"/>
              <a:cs typeface="微软雅黑" panose="020B0503020204020204" charset="-122"/>
            </a:endParaRPr>
          </a:p>
          <a:p>
            <a:pPr eaLnBrk="1" hangingPunct="1">
              <a:lnSpc>
                <a:spcPct val="140000"/>
              </a:lnSpc>
              <a:buFont typeface="Wingdings" panose="05000000000000000000" pitchFamily="2" charset="2"/>
              <a:buNone/>
            </a:pPr>
            <a:r>
              <a:rPr lang="en-US" altLang="zh-CN" sz="3600" b="1" dirty="0">
                <a:latin typeface="微软雅黑" panose="020B0503020204020204" charset="-122"/>
                <a:ea typeface="微软雅黑" panose="020B0503020204020204" charset="-122"/>
                <a:cs typeface="微软雅黑" panose="020B0503020204020204" charset="-122"/>
                <a:sym typeface="+mn-ea"/>
              </a:rPr>
              <a:t>  A. </a:t>
            </a:r>
            <a:r>
              <a:rPr lang="zh-CN" altLang="en-US" sz="3600" b="1" dirty="0">
                <a:latin typeface="微软雅黑" panose="020B0503020204020204" charset="-122"/>
                <a:ea typeface="微软雅黑" panose="020B0503020204020204" charset="-122"/>
                <a:cs typeface="微软雅黑" panose="020B0503020204020204" charset="-122"/>
                <a:sym typeface="+mn-ea"/>
              </a:rPr>
              <a:t>借助多渠道提供就业机会           </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40000"/>
              </a:lnSpc>
              <a:buFont typeface="Wingdings" panose="05000000000000000000" pitchFamily="2" charset="2"/>
              <a:buNone/>
            </a:pPr>
            <a:r>
              <a:rPr lang="zh-CN" altLang="en-US" sz="3600" b="1" dirty="0">
                <a:latin typeface="微软雅黑" panose="020B0503020204020204" charset="-122"/>
                <a:ea typeface="微软雅黑" panose="020B0503020204020204" charset="-122"/>
                <a:cs typeface="微软雅黑" panose="020B0503020204020204" charset="-122"/>
                <a:sym typeface="+mn-ea"/>
              </a:rPr>
              <a:t>  </a:t>
            </a:r>
            <a:r>
              <a:rPr lang="en-US" altLang="zh-CN" sz="3600" b="1" dirty="0">
                <a:latin typeface="微软雅黑" panose="020B0503020204020204" charset="-122"/>
                <a:ea typeface="微软雅黑" panose="020B0503020204020204" charset="-122"/>
                <a:cs typeface="微软雅黑" panose="020B0503020204020204" charset="-122"/>
                <a:sym typeface="+mn-ea"/>
              </a:rPr>
              <a:t>B</a:t>
            </a:r>
            <a:r>
              <a:rPr lang="zh-CN" altLang="en-US" sz="3600" b="1" dirty="0">
                <a:latin typeface="微软雅黑" panose="020B0503020204020204" charset="-122"/>
                <a:ea typeface="微软雅黑" panose="020B0503020204020204" charset="-122"/>
                <a:cs typeface="微软雅黑" panose="020B0503020204020204" charset="-122"/>
                <a:sym typeface="+mn-ea"/>
              </a:rPr>
              <a:t>．采取金融手段以解决危机</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40000"/>
              </a:lnSpc>
              <a:buFont typeface="Wingdings" panose="05000000000000000000" pitchFamily="2" charset="2"/>
              <a:buNone/>
            </a:pPr>
            <a:r>
              <a:rPr lang="zh-CN" altLang="en-US" sz="3600" b="1" dirty="0">
                <a:latin typeface="微软雅黑" panose="020B0503020204020204" charset="-122"/>
                <a:ea typeface="微软雅黑" panose="020B0503020204020204" charset="-122"/>
                <a:cs typeface="微软雅黑" panose="020B0503020204020204" charset="-122"/>
                <a:sym typeface="+mn-ea"/>
              </a:rPr>
              <a:t>  </a:t>
            </a:r>
            <a:r>
              <a:rPr lang="en-US" altLang="zh-CN" sz="3600" b="1" dirty="0">
                <a:latin typeface="微软雅黑" panose="020B0503020204020204" charset="-122"/>
                <a:ea typeface="微软雅黑" panose="020B0503020204020204" charset="-122"/>
                <a:cs typeface="微软雅黑" panose="020B0503020204020204" charset="-122"/>
                <a:sym typeface="+mn-ea"/>
              </a:rPr>
              <a:t>C</a:t>
            </a:r>
            <a:r>
              <a:rPr lang="zh-CN" altLang="en-US" sz="3600" b="1" dirty="0">
                <a:latin typeface="微软雅黑" panose="020B0503020204020204" charset="-122"/>
                <a:ea typeface="微软雅黑" panose="020B0503020204020204" charset="-122"/>
                <a:cs typeface="微软雅黑" panose="020B0503020204020204" charset="-122"/>
                <a:sym typeface="+mn-ea"/>
              </a:rPr>
              <a:t>．通过制定法规来复兴经济           </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40000"/>
              </a:lnSpc>
              <a:buFont typeface="Wingdings" panose="05000000000000000000" pitchFamily="2" charset="2"/>
              <a:buNone/>
            </a:pPr>
            <a:r>
              <a:rPr lang="zh-CN" altLang="en-US" sz="3600" b="1" dirty="0">
                <a:latin typeface="微软雅黑" panose="020B0503020204020204" charset="-122"/>
                <a:ea typeface="微软雅黑" panose="020B0503020204020204" charset="-122"/>
                <a:cs typeface="微软雅黑" panose="020B0503020204020204" charset="-122"/>
                <a:sym typeface="+mn-ea"/>
              </a:rPr>
              <a:t>  </a:t>
            </a:r>
            <a:r>
              <a:rPr lang="en-US" altLang="zh-CN" sz="3600" b="1" dirty="0">
                <a:latin typeface="微软雅黑" panose="020B0503020204020204" charset="-122"/>
                <a:ea typeface="微软雅黑" panose="020B0503020204020204" charset="-122"/>
                <a:cs typeface="微软雅黑" panose="020B0503020204020204" charset="-122"/>
                <a:sym typeface="+mn-ea"/>
              </a:rPr>
              <a:t>D</a:t>
            </a:r>
            <a:r>
              <a:rPr lang="zh-CN" altLang="en-US" sz="3600" b="1" dirty="0">
                <a:latin typeface="微软雅黑" panose="020B0503020204020204" charset="-122"/>
                <a:ea typeface="微软雅黑" panose="020B0503020204020204" charset="-122"/>
                <a:cs typeface="微软雅黑" panose="020B0503020204020204" charset="-122"/>
                <a:sym typeface="+mn-ea"/>
              </a:rPr>
              <a:t>．设立新的机构以控制市场</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634095" y="5360670"/>
            <a:ext cx="2947670" cy="706755"/>
          </a:xfrm>
          <a:prstGeom prst="rect">
            <a:avLst/>
          </a:prstGeom>
          <a:noFill/>
        </p:spPr>
        <p:txBody>
          <a:bodyPr wrap="squar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2245" y="23495"/>
            <a:ext cx="11811635" cy="3136900"/>
          </a:xfrm>
          <a:prstGeom prst="rect">
            <a:avLst/>
          </a:prstGeom>
          <a:noFill/>
          <a:ln w="9525">
            <a:noFill/>
          </a:ln>
        </p:spPr>
        <p:txBody>
          <a:bodyPr wrap="square">
            <a:spAutoFit/>
          </a:bodyPr>
          <a:p>
            <a:pPr marL="200025" indent="-200025">
              <a:lnSpc>
                <a:spcPct val="11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2012·</a:t>
            </a:r>
            <a:r>
              <a:rPr lang="zh-CN" sz="3600" b="1">
                <a:solidFill>
                  <a:srgbClr val="FF0000"/>
                </a:solidFill>
                <a:latin typeface="微软雅黑" panose="020B0503020204020204" charset="-122"/>
                <a:ea typeface="微软雅黑" panose="020B0503020204020204" charset="-122"/>
                <a:cs typeface="微软雅黑" panose="020B0503020204020204" charset="-122"/>
              </a:rPr>
              <a:t>江苏单科</a:t>
            </a:r>
            <a:r>
              <a:rPr lang="en-US" sz="3600" b="1">
                <a:solidFill>
                  <a:srgbClr val="FF0000"/>
                </a:solidFill>
                <a:latin typeface="微软雅黑" panose="020B0503020204020204" charset="-122"/>
                <a:ea typeface="微软雅黑" panose="020B0503020204020204" charset="-122"/>
                <a:cs typeface="微软雅黑" panose="020B0503020204020204" charset="-122"/>
              </a:rPr>
              <a:t>·23</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材料一</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男人的刮胡子刀片磨了再用；……孩子们</a:t>
            </a:r>
            <a:r>
              <a:rPr lang="zh-CN" sz="3600" b="1">
                <a:latin typeface="微软雅黑" panose="020B0503020204020204" charset="-122"/>
                <a:ea typeface="微软雅黑" panose="020B0503020204020204" charset="-122"/>
                <a:cs typeface="微软雅黑" panose="020B0503020204020204" charset="-122"/>
                <a:sym typeface="+mn-ea"/>
              </a:rPr>
              <a:t>捡汽水瓶到铺子里退钱，一个两分；上面包店排队买隔宿的面包。……（妇女们）把自己的衣服改一改给女儿穿。……虽然纽约本市已经 有100万人失业了，仍有无数人从邻近各州到纽约来找工作。</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556000" y="3419475"/>
            <a:ext cx="19050" cy="19050"/>
          </a:xfrm>
          <a:prstGeom prst="rect">
            <a:avLst/>
          </a:prstGeom>
          <a:noFill/>
          <a:ln w="9525">
            <a:noFill/>
          </a:ln>
        </p:spPr>
      </p:pic>
      <p:sp>
        <p:nvSpPr>
          <p:cNvPr id="3" name="文本框 2"/>
          <p:cNvSpPr txBox="1"/>
          <p:nvPr/>
        </p:nvSpPr>
        <p:spPr>
          <a:xfrm>
            <a:off x="182880" y="3419475"/>
            <a:ext cx="11618595" cy="1198880"/>
          </a:xfrm>
          <a:prstGeom prst="rect">
            <a:avLst/>
          </a:prstGeom>
          <a:noFill/>
          <a:ln w="9525">
            <a:noFill/>
          </a:ln>
        </p:spPr>
        <p:txBody>
          <a:bodyPr wrap="square">
            <a:spAutoFit/>
          </a:bodyPr>
          <a:p>
            <a:pPr marL="66675" indent="-66675"/>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a:t>
            </a:r>
            <a:r>
              <a:rPr lang="zh-CN" sz="3600" b="1">
                <a:latin typeface="微软雅黑" panose="020B0503020204020204" charset="-122"/>
                <a:ea typeface="微软雅黑" panose="020B0503020204020204" charset="-122"/>
                <a:cs typeface="微软雅黑" panose="020B0503020204020204" charset="-122"/>
              </a:rPr>
              <a:t>）据材料一，结合所学知识，概括罗斯福新政中的社会福利措施及其主要背景。（</a:t>
            </a:r>
            <a:r>
              <a:rPr lang="en-US" sz="3600" b="1">
                <a:latin typeface="微软雅黑" panose="020B0503020204020204" charset="-122"/>
                <a:ea typeface="微软雅黑" panose="020B0503020204020204" charset="-122"/>
                <a:cs typeface="微软雅黑" panose="020B0503020204020204" charset="-122"/>
              </a:rPr>
              <a:t>5</a:t>
            </a:r>
            <a:r>
              <a:rPr lang="zh-CN" sz="3600" b="1">
                <a:latin typeface="微软雅黑" panose="020B0503020204020204" charset="-122"/>
                <a:ea typeface="微软雅黑" panose="020B0503020204020204" charset="-122"/>
                <a:cs typeface="微软雅黑" panose="020B0503020204020204" charset="-122"/>
              </a:rPr>
              <a:t>分）</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55575" y="4618355"/>
            <a:ext cx="11838305" cy="2084070"/>
          </a:xfrm>
          <a:prstGeom prst="rect">
            <a:avLst/>
          </a:prstGeom>
          <a:noFill/>
          <a:ln w="9525">
            <a:noFill/>
          </a:ln>
        </p:spPr>
        <p:txBody>
          <a:bodyPr wrap="square">
            <a:spAutoFit/>
          </a:bodyPr>
          <a:p>
            <a:pPr marL="66675" indent="-66675">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1</a:t>
            </a:r>
            <a:r>
              <a:rPr lang="zh-CN" sz="3600" b="1">
                <a:solidFill>
                  <a:srgbClr val="FF0000"/>
                </a:solidFill>
                <a:latin typeface="微软雅黑" panose="020B0503020204020204" charset="-122"/>
                <a:ea typeface="微软雅黑" panose="020B0503020204020204" charset="-122"/>
                <a:cs typeface="微软雅黑" panose="020B0503020204020204" charset="-122"/>
              </a:rPr>
              <a:t>）措施</a:t>
            </a:r>
            <a:r>
              <a:rPr lang="zh-CN" sz="3600" b="1">
                <a:solidFill>
                  <a:srgbClr val="4A05F9"/>
                </a:solidFill>
                <a:latin typeface="微软雅黑" panose="020B0503020204020204" charset="-122"/>
                <a:ea typeface="微软雅黑" panose="020B0503020204020204" charset="-122"/>
                <a:cs typeface="微软雅黑" panose="020B0503020204020204" charset="-122"/>
              </a:rPr>
              <a:t>：建立联邦紧急救济署；建立社会保障体系（加强社会保障措施）；兴办公共工程（以工代赈）。</a:t>
            </a:r>
            <a:endParaRPr lang="zh-CN" sz="3600" b="1">
              <a:solidFill>
                <a:srgbClr val="4A05F9"/>
              </a:solidFill>
              <a:latin typeface="微软雅黑" panose="020B0503020204020204" charset="-122"/>
              <a:ea typeface="微软雅黑" panose="020B0503020204020204" charset="-122"/>
              <a:cs typeface="微软雅黑" panose="020B0503020204020204" charset="-122"/>
            </a:endParaRPr>
          </a:p>
          <a:p>
            <a:pPr marL="66675" indent="-66675">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背景：</a:t>
            </a:r>
            <a:r>
              <a:rPr lang="zh-CN" sz="3600" b="1">
                <a:solidFill>
                  <a:srgbClr val="4A05F9"/>
                </a:solidFill>
                <a:latin typeface="微软雅黑" panose="020B0503020204020204" charset="-122"/>
                <a:ea typeface="微软雅黑" panose="020B0503020204020204" charset="-122"/>
                <a:cs typeface="微软雅黑" panose="020B0503020204020204" charset="-122"/>
              </a:rPr>
              <a:t>经济危机；贫困（失业）。</a:t>
            </a:r>
            <a:endParaRPr lang="zh-CN" altLang="en-US" sz="3600" b="1">
              <a:solidFill>
                <a:srgbClr val="4A05F9"/>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ext Box 3"/>
          <p:cNvSpPr txBox="1">
            <a:spLocks noChangeArrowheads="1"/>
          </p:cNvSpPr>
          <p:nvPr/>
        </p:nvSpPr>
        <p:spPr bwMode="auto">
          <a:xfrm>
            <a:off x="251460" y="1978025"/>
            <a:ext cx="11878310" cy="4594860"/>
          </a:xfrm>
          <a:prstGeom prst="rect">
            <a:avLst/>
          </a:prstGeom>
          <a:noFill/>
          <a:ln w="38100">
            <a:solidFill>
              <a:srgbClr val="0000FF"/>
            </a:solidFill>
            <a:prstDash val="sysDot"/>
            <a:miter lim="800000"/>
          </a:ln>
        </p:spPr>
        <p:txBody>
          <a:bodyPr wrap="square">
            <a:spAutoFit/>
          </a:bodyPr>
          <a:lstStyle/>
          <a:p>
            <a:pPr>
              <a:lnSpc>
                <a:spcPts val="4400"/>
              </a:lnSpc>
              <a:spcBef>
                <a:spcPct val="50000"/>
              </a:spcBef>
              <a:defRPr/>
            </a:pPr>
            <a:r>
              <a:rPr lang="zh-CN" altLang="en-US" sz="3600" b="1">
                <a:solidFill>
                  <a:srgbClr val="0033CC"/>
                </a:solidFill>
                <a:effectLst/>
                <a:latin typeface="微软雅黑" panose="020B0503020204020204" charset="-122"/>
                <a:ea typeface="微软雅黑" panose="020B0503020204020204" charset="-122"/>
                <a:cs typeface="微软雅黑" panose="020B0503020204020204" charset="-122"/>
              </a:rPr>
              <a:t>（</a:t>
            </a:r>
            <a:r>
              <a:rPr lang="en-US" altLang="zh-CN" sz="3600" b="1">
                <a:solidFill>
                  <a:srgbClr val="0033CC"/>
                </a:solidFill>
                <a:effectLst/>
                <a:latin typeface="微软雅黑" panose="020B0503020204020204" charset="-122"/>
                <a:ea typeface="微软雅黑" panose="020B0503020204020204" charset="-122"/>
                <a:cs typeface="微软雅黑" panose="020B0503020204020204" charset="-122"/>
              </a:rPr>
              <a:t>1</a:t>
            </a:r>
            <a:r>
              <a:rPr lang="zh-CN" altLang="en-US" sz="3600" b="1">
                <a:solidFill>
                  <a:srgbClr val="0033CC"/>
                </a:solidFill>
                <a:effectLst/>
                <a:latin typeface="微软雅黑" panose="020B0503020204020204" charset="-122"/>
                <a:ea typeface="微软雅黑" panose="020B0503020204020204" charset="-122"/>
                <a:cs typeface="微软雅黑" panose="020B0503020204020204" charset="-122"/>
              </a:rPr>
              <a:t>）、经济（直接）影响：度过危机</a:t>
            </a:r>
            <a:r>
              <a:rPr lang="en-US" altLang="zh-CN" sz="3600" b="1">
                <a:solidFill>
                  <a:srgbClr val="0033CC"/>
                </a:solidFill>
                <a:effectLst/>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effectLst/>
                <a:latin typeface="微软雅黑" panose="020B0503020204020204" charset="-122"/>
                <a:ea typeface="微软雅黑" panose="020B0503020204020204" charset="-122"/>
                <a:cs typeface="微软雅黑" panose="020B0503020204020204" charset="-122"/>
              </a:rPr>
              <a:t>使美国经济逐渐走出低谷，度过经济危机。</a:t>
            </a:r>
            <a:endParaRPr lang="zh-CN" altLang="en-US" sz="3600" b="1">
              <a:solidFill>
                <a:srgbClr val="FF0000"/>
              </a:solidFill>
              <a:effectLst/>
              <a:latin typeface="微软雅黑" panose="020B0503020204020204" charset="-122"/>
              <a:ea typeface="微软雅黑" panose="020B0503020204020204" charset="-122"/>
              <a:cs typeface="微软雅黑" panose="020B0503020204020204" charset="-122"/>
            </a:endParaRPr>
          </a:p>
          <a:p>
            <a:pPr>
              <a:lnSpc>
                <a:spcPts val="4400"/>
              </a:lnSpc>
              <a:spcBef>
                <a:spcPct val="50000"/>
              </a:spcBef>
              <a:defRPr/>
            </a:pPr>
            <a:r>
              <a:rPr lang="zh-CN" altLang="en-US" sz="3600" b="1">
                <a:solidFill>
                  <a:srgbClr val="0033CC"/>
                </a:solidFill>
                <a:effectLst/>
                <a:latin typeface="微软雅黑" panose="020B0503020204020204" charset="-122"/>
                <a:ea typeface="微软雅黑" panose="020B0503020204020204" charset="-122"/>
                <a:cs typeface="微软雅黑" panose="020B0503020204020204" charset="-122"/>
              </a:rPr>
              <a:t>（</a:t>
            </a:r>
            <a:r>
              <a:rPr lang="en-US" altLang="zh-CN" sz="3600" b="1">
                <a:solidFill>
                  <a:srgbClr val="0033CC"/>
                </a:solidFill>
                <a:effectLst/>
                <a:latin typeface="微软雅黑" panose="020B0503020204020204" charset="-122"/>
                <a:ea typeface="微软雅黑" panose="020B0503020204020204" charset="-122"/>
                <a:cs typeface="微软雅黑" panose="020B0503020204020204" charset="-122"/>
              </a:rPr>
              <a:t>2</a:t>
            </a:r>
            <a:r>
              <a:rPr lang="zh-CN" altLang="en-US" sz="3600" b="1">
                <a:solidFill>
                  <a:srgbClr val="0033CC"/>
                </a:solidFill>
                <a:effectLst/>
                <a:latin typeface="微软雅黑" panose="020B0503020204020204" charset="-122"/>
                <a:ea typeface="微软雅黑" panose="020B0503020204020204" charset="-122"/>
                <a:cs typeface="微软雅黑" panose="020B0503020204020204" charset="-122"/>
              </a:rPr>
              <a:t>）、政治（间接）影响：维护民主</a:t>
            </a:r>
            <a:r>
              <a:rPr lang="en-US" altLang="zh-CN" sz="3600" b="1">
                <a:solidFill>
                  <a:srgbClr val="0033CC"/>
                </a:solidFill>
                <a:effectLst/>
                <a:latin typeface="微软雅黑" panose="020B0503020204020204" charset="-122"/>
                <a:ea typeface="微软雅黑" panose="020B0503020204020204" charset="-122"/>
                <a:cs typeface="微软雅黑" panose="020B0503020204020204" charset="-122"/>
              </a:rPr>
              <a:t>——</a:t>
            </a:r>
            <a:r>
              <a:rPr lang="zh-CN" altLang="en-US" sz="3600" b="1">
                <a:solidFill>
                  <a:srgbClr val="FF0000"/>
                </a:solidFill>
                <a:effectLst/>
                <a:latin typeface="微软雅黑" panose="020B0503020204020204" charset="-122"/>
                <a:ea typeface="微软雅黑" panose="020B0503020204020204" charset="-122"/>
                <a:cs typeface="微软雅黑" panose="020B0503020204020204" charset="-122"/>
              </a:rPr>
              <a:t>一定程度上缓和了美国的社会矛盾；遏制了法西斯势力，挽救了美国民主制度。</a:t>
            </a:r>
            <a:endParaRPr lang="en-US" altLang="zh-CN" sz="3600" b="1">
              <a:solidFill>
                <a:srgbClr val="FF0000"/>
              </a:solidFill>
              <a:effectLst/>
              <a:latin typeface="微软雅黑" panose="020B0503020204020204" charset="-122"/>
              <a:ea typeface="微软雅黑" panose="020B0503020204020204" charset="-122"/>
              <a:cs typeface="微软雅黑" panose="020B0503020204020204" charset="-122"/>
            </a:endParaRPr>
          </a:p>
          <a:p>
            <a:pPr>
              <a:lnSpc>
                <a:spcPts val="4400"/>
              </a:lnSpc>
              <a:spcBef>
                <a:spcPct val="50000"/>
              </a:spcBef>
              <a:defRPr/>
            </a:pPr>
            <a:r>
              <a:rPr lang="zh-CN" altLang="en-US" sz="3600" b="1">
                <a:solidFill>
                  <a:srgbClr val="0033CC"/>
                </a:solidFill>
                <a:effectLst/>
                <a:latin typeface="微软雅黑" panose="020B0503020204020204" charset="-122"/>
                <a:ea typeface="微软雅黑" panose="020B0503020204020204" charset="-122"/>
                <a:cs typeface="微软雅黑" panose="020B0503020204020204" charset="-122"/>
              </a:rPr>
              <a:t>（</a:t>
            </a:r>
            <a:r>
              <a:rPr lang="en-US" altLang="zh-CN" sz="3600" b="1">
                <a:solidFill>
                  <a:srgbClr val="0033CC"/>
                </a:solidFill>
                <a:effectLst/>
                <a:latin typeface="微软雅黑" panose="020B0503020204020204" charset="-122"/>
                <a:ea typeface="微软雅黑" panose="020B0503020204020204" charset="-122"/>
                <a:cs typeface="微软雅黑" panose="020B0503020204020204" charset="-122"/>
              </a:rPr>
              <a:t>3</a:t>
            </a:r>
            <a:r>
              <a:rPr lang="zh-CN" altLang="en-US" sz="3600" b="1">
                <a:solidFill>
                  <a:srgbClr val="0033CC"/>
                </a:solidFill>
                <a:effectLst/>
                <a:latin typeface="微软雅黑" panose="020B0503020204020204" charset="-122"/>
                <a:ea typeface="微软雅黑" panose="020B0503020204020204" charset="-122"/>
                <a:cs typeface="微软雅黑" panose="020B0503020204020204" charset="-122"/>
              </a:rPr>
              <a:t>）、制度（深远）影响：开创模式</a:t>
            </a:r>
            <a:r>
              <a:rPr lang="en-US" altLang="zh-CN" sz="3600" b="1">
                <a:solidFill>
                  <a:srgbClr val="0033CC"/>
                </a:solidFill>
                <a:effectLst/>
                <a:latin typeface="微软雅黑" panose="020B0503020204020204" charset="-122"/>
                <a:ea typeface="微软雅黑" panose="020B0503020204020204" charset="-122"/>
                <a:cs typeface="微软雅黑" panose="020B0503020204020204" charset="-122"/>
              </a:rPr>
              <a:t>——</a:t>
            </a:r>
            <a:r>
              <a:rPr lang="zh-CN" altLang="en-US" sz="3600" b="1">
                <a:effectLst/>
                <a:latin typeface="微软雅黑" panose="020B0503020204020204" charset="-122"/>
                <a:ea typeface="微软雅黑" panose="020B0503020204020204" charset="-122"/>
                <a:cs typeface="微软雅黑" panose="020B0503020204020204" charset="-122"/>
              </a:rPr>
              <a:t>开创了国家干预经济的新模式</a:t>
            </a:r>
            <a:r>
              <a:rPr lang="zh-CN" altLang="en-US" sz="3600" b="1">
                <a:solidFill>
                  <a:srgbClr val="FF0000"/>
                </a:solidFill>
                <a:effectLst/>
                <a:latin typeface="微软雅黑" panose="020B0503020204020204" charset="-122"/>
                <a:ea typeface="微软雅黑" panose="020B0503020204020204" charset="-122"/>
                <a:cs typeface="微软雅黑" panose="020B0503020204020204" charset="-122"/>
              </a:rPr>
              <a:t>，形成了国家垄断资本主义。</a:t>
            </a:r>
            <a:endParaRPr lang="zh-CN" altLang="en-US" sz="3600" b="1">
              <a:solidFill>
                <a:srgbClr val="FF0000"/>
              </a:solidFill>
              <a:effectLst/>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77215" y="36830"/>
            <a:ext cx="10378440" cy="755650"/>
          </a:xfrm>
          <a:prstGeom prst="rect">
            <a:avLst/>
          </a:prstGeom>
          <a:noFill/>
        </p:spPr>
        <p:txBody>
          <a:bodyPr wrap="square" rtlCol="0" anchor="t">
            <a:spAutoFit/>
          </a:bodyPr>
          <a:p>
            <a:pPr>
              <a:lnSpc>
                <a:spcPct val="120000"/>
              </a:lnSpc>
            </a:pPr>
            <a:r>
              <a:rPr lang="en-US" altLang="zh-CN" sz="3600" b="1">
                <a:solidFill>
                  <a:srgbClr val="4A05F9"/>
                </a:solidFill>
                <a:latin typeface="微软雅黑" panose="020B0503020204020204" charset="-122"/>
                <a:ea typeface="微软雅黑" panose="020B0503020204020204" charset="-122"/>
                <a:sym typeface="+mn-ea"/>
              </a:rPr>
              <a:t>2</a:t>
            </a:r>
            <a:r>
              <a:rPr lang="zh-CN" altLang="en-US" sz="3600" b="1">
                <a:solidFill>
                  <a:srgbClr val="4A05F9"/>
                </a:solidFill>
                <a:latin typeface="微软雅黑" panose="020B0503020204020204" charset="-122"/>
                <a:ea typeface="微软雅黑" panose="020B0503020204020204" charset="-122"/>
                <a:sym typeface="+mn-ea"/>
              </a:rPr>
              <a:t>、罗斯福新政产生了哪些影响？其实质是什么？</a:t>
            </a:r>
            <a:endParaRPr lang="zh-CN" altLang="en-US" sz="3600" b="1">
              <a:solidFill>
                <a:srgbClr val="4A05F9"/>
              </a:solidFill>
              <a:latin typeface="微软雅黑" panose="020B0503020204020204" charset="-122"/>
              <a:ea typeface="微软雅黑" panose="020B0503020204020204" charset="-122"/>
              <a:sym typeface="+mn-ea"/>
            </a:endParaRPr>
          </a:p>
        </p:txBody>
      </p:sp>
      <p:sp>
        <p:nvSpPr>
          <p:cNvPr id="3" name="文本框 2"/>
          <p:cNvSpPr txBox="1"/>
          <p:nvPr/>
        </p:nvSpPr>
        <p:spPr>
          <a:xfrm>
            <a:off x="157480" y="1047115"/>
            <a:ext cx="1706880" cy="706755"/>
          </a:xfrm>
          <a:prstGeom prst="rect">
            <a:avLst/>
          </a:prstGeom>
          <a:noFill/>
        </p:spPr>
        <p:txBody>
          <a:bodyPr wrap="none" rtlCol="0">
            <a:spAutoFit/>
          </a:bodyPr>
          <a:p>
            <a:r>
              <a:rPr lang="zh-CN" altLang="en-US" sz="4000" b="1">
                <a:solidFill>
                  <a:srgbClr val="FF0000"/>
                </a:solidFill>
                <a:latin typeface="微软雅黑" panose="020B0503020204020204" charset="-122"/>
                <a:ea typeface="微软雅黑" panose="020B0503020204020204" charset="-122"/>
              </a:rPr>
              <a:t>影响：</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75106"/>
                                        </p:tgtEl>
                                        <p:attrNameLst>
                                          <p:attrName>style.visibility</p:attrName>
                                        </p:attrNameLst>
                                      </p:cBhvr>
                                      <p:to>
                                        <p:strVal val="visible"/>
                                      </p:to>
                                    </p:set>
                                    <p:animEffect transition="in" filter="randombar(horizontal)">
                                      <p:cBhvr>
                                        <p:cTn id="7" dur="500"/>
                                        <p:tgtEl>
                                          <p:spTgt spid="175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9535" y="74295"/>
            <a:ext cx="12183745" cy="1506855"/>
          </a:xfrm>
          <a:prstGeom prst="rect">
            <a:avLst/>
          </a:prstGeom>
          <a:noFill/>
          <a:ln w="9525">
            <a:noFill/>
          </a:ln>
        </p:spPr>
        <p:txBody>
          <a:bodyPr wrap="square">
            <a:spAutoFit/>
          </a:bodyPr>
          <a:p>
            <a:pPr marL="266700" indent="-266700"/>
            <a:r>
              <a:rPr lang="zh-CN" sz="3200" b="1">
                <a:solidFill>
                  <a:srgbClr val="FF0000"/>
                </a:solidFill>
                <a:latin typeface="微软雅黑" panose="020B0503020204020204" charset="-122"/>
                <a:ea typeface="微软雅黑" panose="020B0503020204020204" charset="-122"/>
                <a:cs typeface="微软雅黑" panose="020B0503020204020204" charset="-122"/>
              </a:rPr>
              <a:t>（</a:t>
            </a:r>
            <a:r>
              <a:rPr lang="en-US" sz="3200" b="1">
                <a:solidFill>
                  <a:srgbClr val="FF0000"/>
                </a:solidFill>
                <a:latin typeface="微软雅黑" panose="020B0503020204020204" charset="-122"/>
                <a:ea typeface="微软雅黑" panose="020B0503020204020204" charset="-122"/>
                <a:cs typeface="微软雅黑" panose="020B0503020204020204" charset="-122"/>
              </a:rPr>
              <a:t>2015·</a:t>
            </a:r>
            <a:r>
              <a:rPr lang="zh-CN" sz="3200" b="1">
                <a:solidFill>
                  <a:srgbClr val="FF0000"/>
                </a:solidFill>
                <a:latin typeface="微软雅黑" panose="020B0503020204020204" charset="-122"/>
                <a:ea typeface="微软雅黑" panose="020B0503020204020204" charset="-122"/>
                <a:cs typeface="微软雅黑" panose="020B0503020204020204" charset="-122"/>
              </a:rPr>
              <a:t>江苏单科</a:t>
            </a:r>
            <a:r>
              <a:rPr lang="en-US" sz="3200" b="1">
                <a:solidFill>
                  <a:srgbClr val="FF0000"/>
                </a:solidFill>
                <a:latin typeface="微软雅黑" panose="020B0503020204020204" charset="-122"/>
                <a:ea typeface="微软雅黑" panose="020B0503020204020204" charset="-122"/>
                <a:cs typeface="微软雅黑" panose="020B0503020204020204" charset="-122"/>
              </a:rPr>
              <a:t>·18</a:t>
            </a:r>
            <a:r>
              <a:rPr lang="zh-CN" sz="3200" b="1">
                <a:solidFill>
                  <a:srgbClr val="FF0000"/>
                </a:solidFill>
                <a:latin typeface="微软雅黑" panose="020B0503020204020204" charset="-122"/>
                <a:ea typeface="微软雅黑" panose="020B0503020204020204" charset="-122"/>
                <a:cs typeface="微软雅黑" panose="020B0503020204020204" charset="-122"/>
              </a:rPr>
              <a:t>）</a:t>
            </a:r>
            <a:r>
              <a:rPr lang="zh-CN" sz="3200" b="1">
                <a:latin typeface="微软雅黑" panose="020B0503020204020204" charset="-122"/>
                <a:ea typeface="微软雅黑" panose="020B0503020204020204" charset="-122"/>
                <a:cs typeface="微软雅黑" panose="020B0503020204020204" charset="-122"/>
              </a:rPr>
              <a:t>下边是</a:t>
            </a:r>
            <a:r>
              <a:rPr lang="en-US" sz="3200" b="1">
                <a:latin typeface="微软雅黑" panose="020B0503020204020204" charset="-122"/>
                <a:ea typeface="微软雅黑" panose="020B0503020204020204" charset="-122"/>
                <a:cs typeface="微软雅黑" panose="020B0503020204020204" charset="-122"/>
              </a:rPr>
              <a:t>1920</a:t>
            </a:r>
            <a:r>
              <a:rPr lang="zh-CN" sz="3200" b="1">
                <a:latin typeface="微软雅黑" panose="020B0503020204020204" charset="-122"/>
                <a:ea typeface="微软雅黑" panose="020B0503020204020204" charset="-122"/>
                <a:cs typeface="微软雅黑" panose="020B0503020204020204" charset="-122"/>
              </a:rPr>
              <a:t>～</a:t>
            </a:r>
            <a:r>
              <a:rPr lang="en-US" sz="3200" b="1">
                <a:latin typeface="微软雅黑" panose="020B0503020204020204" charset="-122"/>
                <a:ea typeface="微软雅黑" panose="020B0503020204020204" charset="-122"/>
                <a:cs typeface="微软雅黑" panose="020B0503020204020204" charset="-122"/>
              </a:rPr>
              <a:t>1940</a:t>
            </a:r>
            <a:r>
              <a:rPr lang="zh-CN" sz="3200" b="1">
                <a:latin typeface="微软雅黑" panose="020B0503020204020204" charset="-122"/>
                <a:ea typeface="微软雅黑" panose="020B0503020204020204" charset="-122"/>
                <a:cs typeface="微软雅黑" panose="020B0503020204020204" charset="-122"/>
              </a:rPr>
              <a:t>年的美国经济数据图。对该图解读符合实际的是</a:t>
            </a:r>
            <a:r>
              <a:rPr lang="en-US" sz="3200" b="1">
                <a:latin typeface="微软雅黑" panose="020B0503020204020204" charset="-122"/>
                <a:ea typeface="微软雅黑" panose="020B0503020204020204" charset="-122"/>
                <a:cs typeface="微软雅黑" panose="020B0503020204020204" charset="-122"/>
              </a:rPr>
              <a:t>(</a:t>
            </a:r>
            <a:r>
              <a:rPr lang="zh-CN" sz="3200" b="1">
                <a:latin typeface="微软雅黑" panose="020B0503020204020204" charset="-122"/>
                <a:ea typeface="微软雅黑" panose="020B0503020204020204" charset="-122"/>
                <a:cs typeface="微软雅黑" panose="020B0503020204020204" charset="-122"/>
              </a:rPr>
              <a:t>　　</a:t>
            </a:r>
            <a:r>
              <a:rPr lang="en-US" sz="3200" b="1">
                <a:latin typeface="微软雅黑" panose="020B0503020204020204" charset="-122"/>
                <a:ea typeface="微软雅黑" panose="020B0503020204020204" charset="-122"/>
                <a:cs typeface="微软雅黑" panose="020B0503020204020204" charset="-122"/>
              </a:rPr>
              <a:t>)</a:t>
            </a:r>
            <a:endParaRPr lang="zh-CN" sz="3200" b="1">
              <a:latin typeface="微软雅黑" panose="020B0503020204020204" charset="-122"/>
              <a:ea typeface="微软雅黑" panose="020B0503020204020204" charset="-122"/>
              <a:cs typeface="微软雅黑" panose="020B0503020204020204" charset="-122"/>
            </a:endParaRPr>
          </a:p>
          <a:p>
            <a:pPr marL="266700" indent="-266700"/>
            <a:r>
              <a:rPr lang="zh-CN" sz="2800" b="1">
                <a:latin typeface="微软雅黑" panose="020B0503020204020204" charset="-122"/>
                <a:ea typeface="微软雅黑" panose="020B0503020204020204" charset="-122"/>
                <a:cs typeface="微软雅黑" panose="020B0503020204020204" charset="-122"/>
              </a:rPr>
              <a:t>预算结余或赤字在国民生产总值中所占的百分比，</a:t>
            </a:r>
            <a:r>
              <a:rPr lang="en-US" sz="2800" b="1">
                <a:latin typeface="微软雅黑" panose="020B0503020204020204" charset="-122"/>
                <a:ea typeface="微软雅黑" panose="020B0503020204020204" charset="-122"/>
                <a:cs typeface="微软雅黑" panose="020B0503020204020204" charset="-122"/>
              </a:rPr>
              <a:t>1920</a:t>
            </a:r>
            <a:r>
              <a:rPr lang="zh-CN" sz="2800" b="1">
                <a:latin typeface="微软雅黑" panose="020B0503020204020204" charset="-122"/>
                <a:ea typeface="微软雅黑" panose="020B0503020204020204" charset="-122"/>
                <a:cs typeface="微软雅黑" panose="020B0503020204020204" charset="-122"/>
              </a:rPr>
              <a:t>～</a:t>
            </a:r>
            <a:r>
              <a:rPr lang="en-US" sz="2800" b="1">
                <a:latin typeface="微软雅黑" panose="020B0503020204020204" charset="-122"/>
                <a:ea typeface="微软雅黑" panose="020B0503020204020204" charset="-122"/>
                <a:cs typeface="微软雅黑" panose="020B0503020204020204" charset="-122"/>
              </a:rPr>
              <a:t>1940</a:t>
            </a:r>
            <a:endParaRPr lang="en-US" altLang="en-US" sz="2800" b="1">
              <a:latin typeface="微软雅黑" panose="020B0503020204020204" charset="-122"/>
              <a:ea typeface="微软雅黑" panose="020B0503020204020204" charset="-122"/>
              <a:cs typeface="微软雅黑" panose="020B0503020204020204" charset="-122"/>
            </a:endParaRPr>
          </a:p>
        </p:txBody>
      </p:sp>
      <p:pic>
        <p:nvPicPr>
          <p:cNvPr id="2" name="图片 -2147482620" descr="MXC{%$U5V(SOO4W%8PCBR95"/>
          <p:cNvPicPr>
            <a:picLocks noChangeAspect="1"/>
          </p:cNvPicPr>
          <p:nvPr/>
        </p:nvPicPr>
        <p:blipFill>
          <a:blip r:embed="rId1"/>
          <a:stretch>
            <a:fillRect/>
          </a:stretch>
        </p:blipFill>
        <p:spPr>
          <a:xfrm>
            <a:off x="252730" y="1581150"/>
            <a:ext cx="11498580" cy="2713990"/>
          </a:xfrm>
          <a:prstGeom prst="rect">
            <a:avLst/>
          </a:prstGeom>
          <a:noFill/>
          <a:ln w="9525">
            <a:noFill/>
          </a:ln>
        </p:spPr>
      </p:pic>
      <p:sp>
        <p:nvSpPr>
          <p:cNvPr id="3" name="文本框 2"/>
          <p:cNvSpPr txBox="1"/>
          <p:nvPr/>
        </p:nvSpPr>
        <p:spPr>
          <a:xfrm>
            <a:off x="-89535" y="4295140"/>
            <a:ext cx="12537440" cy="2306955"/>
          </a:xfrm>
          <a:prstGeom prst="rect">
            <a:avLst/>
          </a:prstGeom>
          <a:noFill/>
          <a:ln w="9525">
            <a:noFill/>
          </a:ln>
        </p:spPr>
        <p:txBody>
          <a:bodyPr wrap="square">
            <a:spAutoFit/>
          </a:bodyPr>
          <a:p>
            <a:pPr indent="66675"/>
            <a:r>
              <a:rPr lang="en-US" sz="3600" b="1">
                <a:solidFill>
                  <a:srgbClr val="0766D4"/>
                </a:solidFill>
                <a:latin typeface="微软雅黑" panose="020B0503020204020204" charset="-122"/>
                <a:ea typeface="微软雅黑" panose="020B0503020204020204" charset="-122"/>
                <a:cs typeface="微软雅黑" panose="020B0503020204020204" charset="-122"/>
              </a:rPr>
              <a:t>A</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1921</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1930</a:t>
            </a:r>
            <a:r>
              <a:rPr lang="zh-CN" sz="3600" b="1">
                <a:solidFill>
                  <a:srgbClr val="0766D4"/>
                </a:solidFill>
                <a:latin typeface="微软雅黑" panose="020B0503020204020204" charset="-122"/>
                <a:ea typeface="微软雅黑" panose="020B0503020204020204" charset="-122"/>
                <a:cs typeface="微软雅黑" panose="020B0503020204020204" charset="-122"/>
              </a:rPr>
              <a:t>年预算结余，反映经济政策顺应时代要求</a:t>
            </a:r>
            <a:r>
              <a:rPr lang="en-US" sz="3600" b="1">
                <a:solidFill>
                  <a:srgbClr val="0766D4"/>
                </a:solidFill>
                <a:latin typeface="微软雅黑" panose="020B0503020204020204" charset="-122"/>
                <a:ea typeface="微软雅黑" panose="020B0503020204020204" charset="-122"/>
                <a:cs typeface="微软雅黑" panose="020B0503020204020204" charset="-122"/>
              </a:rPr>
              <a:t>B</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1930</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1932</a:t>
            </a:r>
            <a:r>
              <a:rPr lang="zh-CN" sz="3600" b="1">
                <a:solidFill>
                  <a:srgbClr val="0766D4"/>
                </a:solidFill>
                <a:latin typeface="微软雅黑" panose="020B0503020204020204" charset="-122"/>
                <a:ea typeface="微软雅黑" panose="020B0503020204020204" charset="-122"/>
                <a:cs typeface="微软雅黑" panose="020B0503020204020204" charset="-122"/>
              </a:rPr>
              <a:t>年预算赤字，反映政府全面加强经济干预</a:t>
            </a:r>
            <a:r>
              <a:rPr lang="en-US" sz="3600" b="1">
                <a:solidFill>
                  <a:srgbClr val="0766D4"/>
                </a:solidFill>
                <a:latin typeface="微软雅黑" panose="020B0503020204020204" charset="-122"/>
                <a:ea typeface="微软雅黑" panose="020B0503020204020204" charset="-122"/>
                <a:cs typeface="微软雅黑" panose="020B0503020204020204" charset="-122"/>
              </a:rPr>
              <a:t>C</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1933</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1935</a:t>
            </a:r>
            <a:r>
              <a:rPr lang="zh-CN" sz="3600" b="1">
                <a:solidFill>
                  <a:srgbClr val="0766D4"/>
                </a:solidFill>
                <a:latin typeface="微软雅黑" panose="020B0503020204020204" charset="-122"/>
                <a:ea typeface="微软雅黑" panose="020B0503020204020204" charset="-122"/>
                <a:cs typeface="微软雅黑" panose="020B0503020204020204" charset="-122"/>
              </a:rPr>
              <a:t>年预算比重接连增加，表明公共开支增多</a:t>
            </a:r>
            <a:r>
              <a:rPr lang="en-US" sz="3600" b="1">
                <a:solidFill>
                  <a:srgbClr val="0766D4"/>
                </a:solidFill>
                <a:latin typeface="微软雅黑" panose="020B0503020204020204" charset="-122"/>
                <a:ea typeface="微软雅黑" panose="020B0503020204020204" charset="-122"/>
                <a:cs typeface="微软雅黑" panose="020B0503020204020204" charset="-122"/>
              </a:rPr>
              <a:t>D</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1936</a:t>
            </a:r>
            <a:r>
              <a:rPr lang="zh-CN" sz="3600" b="1">
                <a:solidFill>
                  <a:srgbClr val="0766D4"/>
                </a:solidFill>
                <a:latin typeface="微软雅黑" panose="020B0503020204020204" charset="-122"/>
                <a:ea typeface="微软雅黑" panose="020B0503020204020204" charset="-122"/>
                <a:cs typeface="微软雅黑" panose="020B0503020204020204" charset="-122"/>
              </a:rPr>
              <a:t>～</a:t>
            </a:r>
            <a:r>
              <a:rPr lang="en-US" sz="3600" b="1">
                <a:solidFill>
                  <a:srgbClr val="0766D4"/>
                </a:solidFill>
                <a:latin typeface="微软雅黑" panose="020B0503020204020204" charset="-122"/>
                <a:ea typeface="微软雅黑" panose="020B0503020204020204" charset="-122"/>
                <a:cs typeface="微软雅黑" panose="020B0503020204020204" charset="-122"/>
              </a:rPr>
              <a:t>1938</a:t>
            </a:r>
            <a:r>
              <a:rPr lang="zh-CN" sz="3600" b="1">
                <a:solidFill>
                  <a:srgbClr val="0766D4"/>
                </a:solidFill>
                <a:latin typeface="微软雅黑" panose="020B0503020204020204" charset="-122"/>
                <a:ea typeface="微软雅黑" panose="020B0503020204020204" charset="-122"/>
                <a:cs typeface="微软雅黑" panose="020B0503020204020204" charset="-122"/>
              </a:rPr>
              <a:t>年预算比重连续下降，表明经济出现复苏</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8133080" y="505460"/>
            <a:ext cx="3217545" cy="645160"/>
          </a:xfrm>
          <a:prstGeom prst="rect">
            <a:avLst/>
          </a:prstGeom>
          <a:noFill/>
          <a:ln w="9525">
            <a:noFill/>
          </a:ln>
        </p:spPr>
        <p:txBody>
          <a:bodyPr wrap="square">
            <a:spAutoFit/>
          </a:bodyPr>
          <a:p>
            <a:pPr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8595" y="1548765"/>
            <a:ext cx="11689715" cy="4521835"/>
          </a:xfrm>
          <a:prstGeom prst="rect">
            <a:avLst/>
          </a:prstGeom>
          <a:noFill/>
          <a:ln w="41275" cmpd="dbl">
            <a:solidFill>
              <a:schemeClr val="accent1">
                <a:shade val="50000"/>
              </a:schemeClr>
            </a:solidFill>
            <a:prstDash val="solid"/>
          </a:ln>
        </p:spPr>
        <p:txBody>
          <a:bodyPr wrap="square" rtlCol="0" anchor="t">
            <a:spAutoFit/>
          </a:bodyPr>
          <a:p>
            <a:pPr eaLnBrk="1" hangingPunct="1">
              <a:lnSpc>
                <a:spcPct val="16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表述一：</a:t>
            </a:r>
            <a:r>
              <a:rPr lang="zh-CN" altLang="en-US" sz="3600" b="1" dirty="0">
                <a:latin typeface="微软雅黑" panose="020B0503020204020204" charset="-122"/>
                <a:ea typeface="微软雅黑" panose="020B0503020204020204" charset="-122"/>
                <a:cs typeface="微软雅黑" panose="020B0503020204020204" charset="-122"/>
                <a:sym typeface="+mn-ea"/>
              </a:rPr>
              <a:t>它是资本主义生产关系的局部调整，是在维护资本主义制度的前提下作出的政策调整，并未改变资本主义制度。（</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消极角度</a:t>
            </a:r>
            <a:r>
              <a:rPr lang="zh-CN" altLang="en-US" sz="3600" b="1" dirty="0">
                <a:latin typeface="微软雅黑" panose="020B0503020204020204" charset="-122"/>
                <a:ea typeface="微软雅黑" panose="020B0503020204020204" charset="-122"/>
                <a:cs typeface="微软雅黑" panose="020B0503020204020204" charset="-122"/>
                <a:sym typeface="+mn-ea"/>
              </a:rPr>
              <a:t>）</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a:p>
            <a:pPr eaLnBrk="1" hangingPunct="1">
              <a:lnSpc>
                <a:spcPct val="160000"/>
              </a:lnSpc>
              <a:buNone/>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表述二：</a:t>
            </a:r>
            <a:r>
              <a:rPr lang="zh-CN" altLang="en-US" sz="3600" b="1">
                <a:latin typeface="微软雅黑" panose="020B0503020204020204" charset="-122"/>
                <a:ea typeface="微软雅黑" panose="020B0503020204020204" charset="-122"/>
                <a:cs typeface="微软雅黑" panose="020B0503020204020204" charset="-122"/>
              </a:rPr>
              <a:t>是加强国家对经济生活和社会生活的干预，使美国政府承担起保障经济稳定和发展的责任。（</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积极角度</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88595" y="310515"/>
            <a:ext cx="1300480" cy="768350"/>
          </a:xfrm>
          <a:prstGeom prst="rect">
            <a:avLst/>
          </a:prstGeom>
          <a:noFill/>
        </p:spPr>
        <p:txBody>
          <a:bodyPr wrap="none" rtlCol="0" anchor="t">
            <a:spAutoFit/>
          </a:bodyPr>
          <a:p>
            <a:r>
              <a:rPr lang="zh-CN" altLang="en-US" sz="4400" b="1" dirty="0">
                <a:solidFill>
                  <a:srgbClr val="FF0000"/>
                </a:solidFill>
                <a:latin typeface="微软雅黑" panose="020B0503020204020204" charset="-122"/>
                <a:ea typeface="微软雅黑" panose="020B0503020204020204" charset="-122"/>
                <a:cs typeface="微软雅黑" panose="020B0503020204020204" charset="-122"/>
                <a:sym typeface="+mn-ea"/>
              </a:rPr>
              <a:t>实质</a:t>
            </a:r>
            <a:endParaRPr lang="zh-CN" altLang="en-US" sz="44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875" y="-65405"/>
            <a:ext cx="12113895" cy="6572250"/>
          </a:xfrm>
          <a:prstGeom prst="rect">
            <a:avLst/>
          </a:prstGeom>
          <a:noFill/>
        </p:spPr>
        <p:txBody>
          <a:bodyPr wrap="square" rtlCol="0" anchor="t">
            <a:spAutoFit/>
          </a:bodyPr>
          <a:p>
            <a:pPr eaLnBrk="1" hangingPunct="1">
              <a:lnSpc>
                <a:spcPct val="130000"/>
              </a:lnSpc>
              <a:buFont typeface="Wingdings" panose="05000000000000000000" pitchFamily="2" charset="2"/>
              <a:buNone/>
            </a:pP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2013·</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上海单科</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·26</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）以下言论出自</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sym typeface="+mn-ea"/>
              </a:rPr>
              <a:t>1933</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年</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sym typeface="+mn-ea"/>
              </a:rPr>
              <a:t>3</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月富兰克林</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罗斯福就任总统时发表的演说，其中最能体现其“新政”实质的是</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sym typeface="+mn-ea"/>
              </a:rPr>
              <a:t>(</a:t>
            </a:r>
            <a:r>
              <a:rPr lang="zh-CN" altLang="en-US" sz="3600" b="1" dirty="0">
                <a:solidFill>
                  <a:srgbClr val="000099"/>
                </a:solidFill>
                <a:latin typeface="微软雅黑" panose="020B0503020204020204" charset="-122"/>
                <a:ea typeface="微软雅黑" panose="020B0503020204020204" charset="-122"/>
                <a:cs typeface="微软雅黑" panose="020B0503020204020204" charset="-122"/>
                <a:sym typeface="+mn-ea"/>
              </a:rPr>
              <a:t>　　</a:t>
            </a:r>
            <a:r>
              <a:rPr lang="en-US" altLang="zh-CN" sz="3600" b="1" dirty="0">
                <a:solidFill>
                  <a:srgbClr val="000099"/>
                </a:solidFill>
                <a:latin typeface="微软雅黑" panose="020B0503020204020204" charset="-122"/>
                <a:ea typeface="微软雅黑" panose="020B0503020204020204" charset="-122"/>
                <a:cs typeface="微软雅黑" panose="020B0503020204020204" charset="-122"/>
                <a:sym typeface="+mn-ea"/>
              </a:rPr>
              <a:t>)</a:t>
            </a:r>
            <a:endParaRPr lang="en-US" altLang="zh-CN" sz="3600" b="1" dirty="0">
              <a:solidFill>
                <a:srgbClr val="000099"/>
              </a:solidFill>
              <a:latin typeface="微软雅黑" panose="020B0503020204020204" charset="-122"/>
              <a:ea typeface="微软雅黑" panose="020B0503020204020204" charset="-122"/>
              <a:cs typeface="微软雅黑" panose="020B0503020204020204" charset="-122"/>
            </a:endParaRPr>
          </a:p>
          <a:p>
            <a:pPr eaLnBrk="1" hangingPunct="1">
              <a:lnSpc>
                <a:spcPct val="130000"/>
              </a:lnSpc>
              <a:buFont typeface="Wingdings" panose="05000000000000000000" pitchFamily="2" charset="2"/>
              <a:buNone/>
            </a:pPr>
            <a:r>
              <a:rPr lang="en-US" altLang="zh-CN" sz="3600" b="1" dirty="0">
                <a:latin typeface="微软雅黑" panose="020B0503020204020204" charset="-122"/>
                <a:ea typeface="微软雅黑" panose="020B0503020204020204" charset="-122"/>
                <a:cs typeface="微软雅黑" panose="020B0503020204020204" charset="-122"/>
                <a:sym typeface="+mn-ea"/>
              </a:rPr>
              <a:t>  A</a:t>
            </a:r>
            <a:r>
              <a:rPr lang="zh-CN" altLang="en-US" sz="3600" b="1" dirty="0">
                <a:latin typeface="微软雅黑" panose="020B0503020204020204" charset="-122"/>
                <a:ea typeface="微软雅黑" panose="020B0503020204020204" charset="-122"/>
                <a:cs typeface="微软雅黑" panose="020B0503020204020204" charset="-122"/>
                <a:sym typeface="+mn-ea"/>
              </a:rPr>
              <a:t>．我们唯一值得恐惧的就是恐惧本身</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30000"/>
              </a:lnSpc>
              <a:buFont typeface="Wingdings" panose="05000000000000000000" pitchFamily="2" charset="2"/>
              <a:buNone/>
            </a:pPr>
            <a:r>
              <a:rPr lang="zh-CN" altLang="en-US" sz="3600" b="1" dirty="0">
                <a:latin typeface="微软雅黑" panose="020B0503020204020204" charset="-122"/>
                <a:ea typeface="微软雅黑" panose="020B0503020204020204" charset="-122"/>
                <a:cs typeface="微软雅黑" panose="020B0503020204020204" charset="-122"/>
                <a:sym typeface="+mn-ea"/>
              </a:rPr>
              <a:t>  </a:t>
            </a:r>
            <a:r>
              <a:rPr lang="en-US" altLang="zh-CN" sz="3600" b="1" dirty="0">
                <a:latin typeface="微软雅黑" panose="020B0503020204020204" charset="-122"/>
                <a:ea typeface="微软雅黑" panose="020B0503020204020204" charset="-122"/>
                <a:cs typeface="微软雅黑" panose="020B0503020204020204" charset="-122"/>
                <a:sym typeface="+mn-ea"/>
              </a:rPr>
              <a:t>B</a:t>
            </a:r>
            <a:r>
              <a:rPr lang="zh-CN" altLang="en-US" sz="3600" b="1" dirty="0">
                <a:latin typeface="微软雅黑" panose="020B0503020204020204" charset="-122"/>
                <a:ea typeface="微软雅黑" panose="020B0503020204020204" charset="-122"/>
                <a:cs typeface="微软雅黑" panose="020B0503020204020204" charset="-122"/>
                <a:sym typeface="+mn-ea"/>
              </a:rPr>
              <a:t>．现在就行动起来</a:t>
            </a:r>
            <a:r>
              <a:rPr lang="en-US" altLang="zh-CN"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我愿意提供这样的领导</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30000"/>
              </a:lnSpc>
              <a:buFont typeface="Wingdings" panose="05000000000000000000" pitchFamily="2" charset="2"/>
              <a:buNone/>
            </a:pPr>
            <a:r>
              <a:rPr lang="zh-CN" altLang="en-US" sz="3600" b="1" dirty="0">
                <a:latin typeface="微软雅黑" panose="020B0503020204020204" charset="-122"/>
                <a:ea typeface="微软雅黑" panose="020B0503020204020204" charset="-122"/>
                <a:cs typeface="微软雅黑" panose="020B0503020204020204" charset="-122"/>
                <a:sym typeface="+mn-ea"/>
              </a:rPr>
              <a:t>  </a:t>
            </a:r>
            <a:r>
              <a:rPr lang="en-US" altLang="zh-CN" sz="3600" b="1" dirty="0">
                <a:latin typeface="微软雅黑" panose="020B0503020204020204" charset="-122"/>
                <a:ea typeface="微软雅黑" panose="020B0503020204020204" charset="-122"/>
                <a:cs typeface="微软雅黑" panose="020B0503020204020204" charset="-122"/>
                <a:sym typeface="+mn-ea"/>
              </a:rPr>
              <a:t>C</a:t>
            </a:r>
            <a:r>
              <a:rPr lang="zh-CN" altLang="en-US" sz="3600" b="1" dirty="0">
                <a:latin typeface="微软雅黑" panose="020B0503020204020204" charset="-122"/>
                <a:ea typeface="微软雅黑" panose="020B0503020204020204" charset="-122"/>
                <a:cs typeface="微软雅黑" panose="020B0503020204020204" charset="-122"/>
                <a:sym typeface="+mn-ea"/>
              </a:rPr>
              <a:t>．竭尽一切努力通过国际经济调整来恢复同世界各地的贸易</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30000"/>
              </a:lnSpc>
              <a:buFont typeface="Wingdings" panose="05000000000000000000" pitchFamily="2" charset="2"/>
              <a:buNone/>
            </a:pPr>
            <a:r>
              <a:rPr lang="zh-CN" altLang="en-US" sz="3600" b="1" dirty="0">
                <a:latin typeface="微软雅黑" panose="020B0503020204020204" charset="-122"/>
                <a:ea typeface="微软雅黑" panose="020B0503020204020204" charset="-122"/>
                <a:cs typeface="微软雅黑" panose="020B0503020204020204" charset="-122"/>
                <a:sym typeface="+mn-ea"/>
              </a:rPr>
              <a:t>  </a:t>
            </a:r>
            <a:r>
              <a:rPr lang="en-US" altLang="zh-CN" sz="3600" b="1" dirty="0">
                <a:latin typeface="微软雅黑" panose="020B0503020204020204" charset="-122"/>
                <a:ea typeface="微软雅黑" panose="020B0503020204020204" charset="-122"/>
                <a:cs typeface="微软雅黑" panose="020B0503020204020204" charset="-122"/>
                <a:sym typeface="+mn-ea"/>
              </a:rPr>
              <a:t>D</a:t>
            </a:r>
            <a:r>
              <a:rPr lang="zh-CN" altLang="en-US" sz="3600" b="1" dirty="0">
                <a:latin typeface="微软雅黑" panose="020B0503020204020204" charset="-122"/>
                <a:ea typeface="微软雅黑" panose="020B0503020204020204" charset="-122"/>
                <a:cs typeface="微软雅黑" panose="020B0503020204020204" charset="-122"/>
                <a:sym typeface="+mn-ea"/>
              </a:rPr>
              <a:t>．把一切形式的交通运输和其他明确属于公共事业的设施置于国家计划和监督之下</a:t>
            </a:r>
            <a:endParaRPr lang="zh-CN" altLang="en-US" sz="3600"/>
          </a:p>
        </p:txBody>
      </p:sp>
      <p:sp>
        <p:nvSpPr>
          <p:cNvPr id="4" name="文本框 3"/>
          <p:cNvSpPr txBox="1"/>
          <p:nvPr/>
        </p:nvSpPr>
        <p:spPr>
          <a:xfrm>
            <a:off x="8567420" y="1870710"/>
            <a:ext cx="3217545" cy="645160"/>
          </a:xfrm>
          <a:prstGeom prst="rect">
            <a:avLst/>
          </a:prstGeom>
          <a:noFill/>
          <a:ln w="9525">
            <a:noFill/>
          </a:ln>
        </p:spPr>
        <p:txBody>
          <a:bodyPr wrap="square">
            <a:spAutoFit/>
          </a:bodyPr>
          <a:p>
            <a:pPr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6387" name="Group 3"/>
          <p:cNvGraphicFramePr>
            <a:graphicFrameLocks noGrp="1"/>
          </p:cNvGraphicFramePr>
          <p:nvPr>
            <p:ph idx="1"/>
          </p:nvPr>
        </p:nvGraphicFramePr>
        <p:xfrm>
          <a:off x="336550" y="3125470"/>
          <a:ext cx="10495915" cy="3535680"/>
        </p:xfrm>
        <a:graphic>
          <a:graphicData uri="http://schemas.openxmlformats.org/drawingml/2006/table">
            <a:tbl>
              <a:tblPr/>
              <a:tblGrid>
                <a:gridCol w="2310765"/>
                <a:gridCol w="2153920"/>
                <a:gridCol w="6031230"/>
              </a:tblGrid>
              <a:tr h="6261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rPr>
                        <a:t>问题</a:t>
                      </a:r>
                      <a:endPar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rPr>
                        <a:t>措施</a:t>
                      </a:r>
                      <a:endPar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rPr>
                        <a:t>作用</a:t>
                      </a:r>
                      <a:endPar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895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401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04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630">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文本框 1"/>
          <p:cNvSpPr txBox="1"/>
          <p:nvPr/>
        </p:nvSpPr>
        <p:spPr>
          <a:xfrm>
            <a:off x="76200" y="113665"/>
            <a:ext cx="11940540" cy="2822575"/>
          </a:xfrm>
          <a:prstGeom prst="rect">
            <a:avLst/>
          </a:prstGeom>
          <a:noFill/>
        </p:spPr>
        <p:txBody>
          <a:bodyPr wrap="square" rtlCol="0">
            <a:spAutoFit/>
          </a:bodyPr>
          <a:p>
            <a:pPr>
              <a:lnSpc>
                <a:spcPct val="120000"/>
              </a:lnSpc>
            </a:pPr>
            <a:r>
              <a:rPr lang="zh-CN" altLang="en-US" sz="4000" b="1">
                <a:solidFill>
                  <a:srgbClr val="4A05F9"/>
                </a:solidFill>
                <a:latin typeface="微软雅黑" panose="020B0503020204020204" charset="-122"/>
                <a:ea typeface="微软雅黑" panose="020B0503020204020204" charset="-122"/>
              </a:rPr>
              <a:t>重点问题自测：</a:t>
            </a:r>
            <a:endParaRPr lang="en-US" altLang="zh-CN" sz="3600" b="1">
              <a:solidFill>
                <a:srgbClr val="4A05F9"/>
              </a:solidFill>
              <a:latin typeface="微软雅黑" panose="020B0503020204020204" charset="-122"/>
              <a:ea typeface="微软雅黑" panose="020B0503020204020204" charset="-122"/>
            </a:endParaRPr>
          </a:p>
          <a:p>
            <a:pPr>
              <a:lnSpc>
                <a:spcPct val="120000"/>
              </a:lnSpc>
            </a:pPr>
            <a:r>
              <a:rPr lang="en-US" altLang="zh-CN" sz="3600" b="1">
                <a:solidFill>
                  <a:schemeClr val="tx1"/>
                </a:solidFill>
                <a:latin typeface="微软雅黑" panose="020B0503020204020204" charset="-122"/>
                <a:ea typeface="微软雅黑" panose="020B0503020204020204" charset="-122"/>
              </a:rPr>
              <a:t>1</a:t>
            </a:r>
            <a:r>
              <a:rPr lang="zh-CN" altLang="en-US" sz="3600" b="1">
                <a:solidFill>
                  <a:schemeClr val="tx1"/>
                </a:solidFill>
                <a:latin typeface="微软雅黑" panose="020B0503020204020204" charset="-122"/>
                <a:ea typeface="微软雅黑" panose="020B0503020204020204" charset="-122"/>
              </a:rPr>
              <a:t>、罗斯福上台前，面临哪些危机？采取哪些措施解决这些危机？每项措施起到了哪些具体作用？</a:t>
            </a:r>
            <a:endParaRPr lang="zh-CN" altLang="en-US" sz="3600" b="1">
              <a:solidFill>
                <a:schemeClr val="tx1"/>
              </a:solidFill>
              <a:latin typeface="微软雅黑" panose="020B0503020204020204" charset="-122"/>
              <a:ea typeface="微软雅黑" panose="020B0503020204020204" charset="-122"/>
            </a:endParaRPr>
          </a:p>
          <a:p>
            <a:pPr>
              <a:lnSpc>
                <a:spcPct val="120000"/>
              </a:lnSpc>
            </a:pPr>
            <a:r>
              <a:rPr lang="en-US" altLang="zh-CN" sz="3600" b="1">
                <a:solidFill>
                  <a:schemeClr val="tx1"/>
                </a:solidFill>
                <a:latin typeface="微软雅黑" panose="020B0503020204020204" charset="-122"/>
                <a:ea typeface="微软雅黑" panose="020B0503020204020204" charset="-122"/>
              </a:rPr>
              <a:t>2</a:t>
            </a:r>
            <a:r>
              <a:rPr lang="zh-CN" altLang="en-US" sz="3600" b="1">
                <a:solidFill>
                  <a:schemeClr val="tx1"/>
                </a:solidFill>
                <a:latin typeface="微软雅黑" panose="020B0503020204020204" charset="-122"/>
                <a:ea typeface="微软雅黑" panose="020B0503020204020204" charset="-122"/>
              </a:rPr>
              <a:t>、罗斯福新政产生了哪些影响？其实质是什么？</a:t>
            </a:r>
            <a:endParaRPr lang="zh-CN" altLang="en-US" sz="3600" b="1">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4"/>
          <p:cNvSpPr txBox="1">
            <a:spLocks noChangeArrowheads="1"/>
          </p:cNvSpPr>
          <p:nvPr/>
        </p:nvSpPr>
        <p:spPr bwMode="auto">
          <a:xfrm>
            <a:off x="2943225" y="2708275"/>
            <a:ext cx="6553200" cy="1014730"/>
          </a:xfrm>
          <a:prstGeom prst="rect">
            <a:avLst/>
          </a:prstGeom>
          <a:solidFill>
            <a:schemeClr val="hlink"/>
          </a:solidFill>
          <a:ln w="9525">
            <a:solidFill>
              <a:srgbClr val="FFFF00"/>
            </a:solidFill>
            <a:miter lim="800000"/>
          </a:ln>
        </p:spPr>
        <p:txBody>
          <a:bodyPr>
            <a:spAutoFit/>
          </a:bodyPr>
          <a:lstStyle/>
          <a:p>
            <a:pPr>
              <a:spcBef>
                <a:spcPct val="50000"/>
              </a:spcBef>
              <a:defRPr/>
            </a:pPr>
            <a:r>
              <a:rPr lang="zh-CN" altLang="zh-CN" sz="6000" b="1">
                <a:solidFill>
                  <a:srgbClr val="FFFF00"/>
                </a:solidFill>
                <a:effectLst>
                  <a:outerShdw blurRad="38100" dist="38100" dir="2700000" algn="tl">
                    <a:srgbClr val="000000"/>
                  </a:outerShdw>
                </a:effectLst>
                <a:latin typeface="微软雅黑" panose="020B0503020204020204" charset="-122"/>
                <a:ea typeface="微软雅黑" panose="020B0503020204020204" charset="-122"/>
              </a:rPr>
              <a:t>听一听不同的声音</a:t>
            </a:r>
            <a:endParaRPr lang="zh-CN" altLang="zh-CN" sz="6000" b="1">
              <a:solidFill>
                <a:srgbClr val="FFFF00"/>
              </a:solidFill>
              <a:effectLst>
                <a:outerShdw blurRad="38100" dist="38100" dir="2700000" algn="tl">
                  <a:srgbClr val="000000"/>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01" name="Rectangle 2"/>
          <p:cNvSpPr>
            <a:spLocks noChangeArrowheads="1"/>
          </p:cNvSpPr>
          <p:nvPr/>
        </p:nvSpPr>
        <p:spPr bwMode="auto">
          <a:xfrm>
            <a:off x="302260" y="749935"/>
            <a:ext cx="11587480" cy="2251710"/>
          </a:xfrm>
          <a:prstGeom prst="rect">
            <a:avLst/>
          </a:prstGeom>
          <a:noFill/>
          <a:ln w="38100">
            <a:solidFill>
              <a:srgbClr val="0000FF"/>
            </a:solidFill>
            <a:prstDash val="sysDot"/>
            <a:miter lim="800000"/>
          </a:ln>
        </p:spPr>
        <p:txBody>
          <a:bodyPr wrap="square">
            <a:spAutoFit/>
          </a:bodyPr>
          <a:lstStyle/>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1.</a:t>
            </a:r>
            <a:r>
              <a:rPr lang="zh-CN" altLang="en-US" sz="3600" b="1">
                <a:latin typeface="微软雅黑" panose="020B0503020204020204" charset="-122"/>
                <a:ea typeface="微软雅黑" panose="020B0503020204020204" charset="-122"/>
                <a:cs typeface="微软雅黑" panose="020B0503020204020204" charset="-122"/>
              </a:rPr>
              <a:t>在关于《社会保险法》的听证会上，有人高喊“这个法案是从《共产党宣言》上抄来的，罗斯福是</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工人阶级代言人</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179202" name="Rectangle 3"/>
          <p:cNvSpPr>
            <a:spLocks noChangeArrowheads="1"/>
          </p:cNvSpPr>
          <p:nvPr/>
        </p:nvSpPr>
        <p:spPr bwMode="auto">
          <a:xfrm>
            <a:off x="300355" y="3358515"/>
            <a:ext cx="11587480" cy="2971800"/>
          </a:xfrm>
          <a:prstGeom prst="rect">
            <a:avLst/>
          </a:prstGeom>
          <a:noFill/>
          <a:ln w="38100">
            <a:solidFill>
              <a:srgbClr val="0000FF"/>
            </a:solidFill>
            <a:prstDash val="sysDot"/>
            <a:miter lim="800000"/>
          </a:ln>
        </p:spPr>
        <p:txBody>
          <a:bodyPr wrap="square">
            <a:spAutoFit/>
          </a:bodyPr>
          <a:lstStyle/>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2.</a:t>
            </a:r>
            <a:r>
              <a:rPr lang="zh-CN" altLang="en-US" sz="3600" b="1">
                <a:latin typeface="微软雅黑" panose="020B0503020204020204" charset="-122"/>
                <a:ea typeface="微软雅黑" panose="020B0503020204020204" charset="-122"/>
                <a:cs typeface="微软雅黑" panose="020B0503020204020204" charset="-122"/>
              </a:rPr>
              <a:t>美国著名新闻记者、作家约翰·根室说他所听到的关于“新政”的最好定义，是说“那是一些没有骨气的自由派为了那些失魂落魄的</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资本家而去拯救资本主义的一种企图</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6" name="Text Box 3"/>
          <p:cNvSpPr txBox="1">
            <a:spLocks noChangeArrowheads="1"/>
          </p:cNvSpPr>
          <p:nvPr/>
        </p:nvSpPr>
        <p:spPr bwMode="auto">
          <a:xfrm>
            <a:off x="260985" y="333375"/>
            <a:ext cx="11739245" cy="2748280"/>
          </a:xfrm>
          <a:prstGeom prst="rect">
            <a:avLst/>
          </a:prstGeom>
          <a:solidFill>
            <a:schemeClr val="bg1"/>
          </a:solidFill>
          <a:ln w="38100">
            <a:solidFill>
              <a:srgbClr val="003366"/>
            </a:solidFill>
            <a:prstDash val="sysDot"/>
            <a:miter lim="800000"/>
          </a:ln>
        </p:spPr>
        <p:txBody>
          <a:bodyPr wrap="square">
            <a:spAutoFit/>
          </a:bodyPr>
          <a:lstStyle/>
          <a:p>
            <a:pPr>
              <a:lnSpc>
                <a:spcPct val="120000"/>
              </a:lnSpc>
              <a:spcBef>
                <a:spcPct val="50000"/>
              </a:spcBef>
            </a:pPr>
            <a:r>
              <a:rPr lang="en-US" altLang="zh-CN" sz="3600" b="1">
                <a:latin typeface="微软雅黑" panose="020B0503020204020204" charset="-122"/>
                <a:ea typeface="微软雅黑" panose="020B0503020204020204" charset="-122"/>
                <a:cs typeface="微软雅黑" panose="020B0503020204020204" charset="-122"/>
              </a:rPr>
              <a:t>3.</a:t>
            </a:r>
            <a:r>
              <a:rPr lang="zh-CN" altLang="zh-CN" sz="3600" b="1">
                <a:latin typeface="微软雅黑" panose="020B0503020204020204" charset="-122"/>
                <a:ea typeface="微软雅黑" panose="020B0503020204020204" charset="-122"/>
                <a:cs typeface="微软雅黑" panose="020B0503020204020204" charset="-122"/>
              </a:rPr>
              <a:t>罗斯福</a:t>
            </a:r>
            <a:r>
              <a:rPr lang="zh-CN" altLang="zh-CN" sz="3600" b="1">
                <a:solidFill>
                  <a:srgbClr val="FF0000"/>
                </a:solidFill>
                <a:latin typeface="微软雅黑" panose="020B0503020204020204" charset="-122"/>
                <a:ea typeface="微软雅黑" panose="020B0503020204020204" charset="-122"/>
                <a:cs typeface="微软雅黑" panose="020B0503020204020204" charset="-122"/>
              </a:rPr>
              <a:t>扩大了总统的权力</a:t>
            </a:r>
            <a:r>
              <a:rPr lang="zh-CN" altLang="zh-CN" sz="3600" b="1">
                <a:latin typeface="微软雅黑" panose="020B0503020204020204" charset="-122"/>
                <a:ea typeface="微软雅黑" panose="020B0503020204020204" charset="-122"/>
                <a:cs typeface="微软雅黑" panose="020B0503020204020204" charset="-122"/>
              </a:rPr>
              <a:t>，因而加强了法西斯主义的倾向，破坏了美国的民主制度。美国共产党负责人白劳德认为新政使群众</a:t>
            </a:r>
            <a:r>
              <a:rPr lang="zh-CN" altLang="zh-CN" sz="3600" b="1">
                <a:solidFill>
                  <a:srgbClr val="FF0000"/>
                </a:solidFill>
                <a:latin typeface="微软雅黑" panose="020B0503020204020204" charset="-122"/>
                <a:ea typeface="微软雅黑" panose="020B0503020204020204" charset="-122"/>
                <a:cs typeface="微软雅黑" panose="020B0503020204020204" charset="-122"/>
              </a:rPr>
              <a:t>滋生了对资产阶级政府的幻想</a:t>
            </a:r>
            <a:r>
              <a:rPr lang="zh-CN" altLang="zh-CN" sz="3600" b="1">
                <a:latin typeface="微软雅黑" panose="020B0503020204020204" charset="-122"/>
                <a:ea typeface="微软雅黑" panose="020B0503020204020204" charset="-122"/>
                <a:cs typeface="微软雅黑" panose="020B0503020204020204" charset="-122"/>
              </a:rPr>
              <a:t>，阻碍无产阶级革命的到来，阻碍了社会的进步。    </a:t>
            </a:r>
            <a:endParaRPr lang="zh-CN" altLang="zh-CN" sz="3600" b="1">
              <a:latin typeface="微软雅黑" panose="020B0503020204020204" charset="-122"/>
              <a:ea typeface="微软雅黑" panose="020B0503020204020204" charset="-122"/>
              <a:cs typeface="微软雅黑" panose="020B0503020204020204" charset="-122"/>
            </a:endParaRPr>
          </a:p>
        </p:txBody>
      </p:sp>
      <p:sp>
        <p:nvSpPr>
          <p:cNvPr id="180226" name="Rectangle 5"/>
          <p:cNvSpPr>
            <a:spLocks noChangeArrowheads="1"/>
          </p:cNvSpPr>
          <p:nvPr/>
        </p:nvSpPr>
        <p:spPr bwMode="auto">
          <a:xfrm>
            <a:off x="217170" y="3357880"/>
            <a:ext cx="11789410" cy="2748280"/>
          </a:xfrm>
          <a:prstGeom prst="rect">
            <a:avLst/>
          </a:prstGeom>
          <a:noFill/>
          <a:ln w="38100">
            <a:solidFill>
              <a:srgbClr val="0000FF"/>
            </a:solidFill>
            <a:prstDash val="sysDot"/>
            <a:miter lim="800000"/>
          </a:ln>
        </p:spPr>
        <p:txBody>
          <a:bodyPr wrap="square">
            <a:spAutoFit/>
          </a:bodyPr>
          <a:lstStyle/>
          <a:p>
            <a:pPr>
              <a:lnSpc>
                <a:spcPct val="120000"/>
              </a:lnSpc>
            </a:pPr>
            <a:r>
              <a:rPr lang="en-US" altLang="zh-CN" sz="3600" b="1">
                <a:latin typeface="微软雅黑" panose="020B0503020204020204" charset="-122"/>
                <a:ea typeface="微软雅黑" panose="020B0503020204020204" charset="-122"/>
                <a:cs typeface="微软雅黑" panose="020B0503020204020204" charset="-122"/>
              </a:rPr>
              <a:t>4.</a:t>
            </a:r>
            <a:r>
              <a:rPr lang="zh-CN" altLang="zh-CN" sz="3600" b="1">
                <a:latin typeface="微软雅黑" panose="020B0503020204020204" charset="-122"/>
                <a:ea typeface="微软雅黑" panose="020B0503020204020204" charset="-122"/>
                <a:cs typeface="微软雅黑" panose="020B0503020204020204" charset="-122"/>
              </a:rPr>
              <a:t>由于政府对私人企业持傲视态度，</a:t>
            </a:r>
            <a:r>
              <a:rPr lang="zh-CN" altLang="zh-CN" sz="3600" b="1">
                <a:solidFill>
                  <a:srgbClr val="FF0000"/>
                </a:solidFill>
                <a:latin typeface="微软雅黑" panose="020B0503020204020204" charset="-122"/>
                <a:ea typeface="微软雅黑" panose="020B0503020204020204" charset="-122"/>
                <a:cs typeface="微软雅黑" panose="020B0503020204020204" charset="-122"/>
              </a:rPr>
              <a:t>对其管制过严</a:t>
            </a:r>
            <a:r>
              <a:rPr lang="zh-CN" altLang="zh-CN" sz="3600" b="1">
                <a:latin typeface="微软雅黑" panose="020B0503020204020204" charset="-122"/>
                <a:ea typeface="微软雅黑" panose="020B0503020204020204" charset="-122"/>
                <a:cs typeface="微软雅黑" panose="020B0503020204020204" charset="-122"/>
              </a:rPr>
              <a:t>，甚至政府直接参与同私人企业的竞争，因而私人企业活力大大降低，</a:t>
            </a:r>
            <a:r>
              <a:rPr lang="zh-CN" altLang="zh-CN" sz="3600" b="1">
                <a:solidFill>
                  <a:srgbClr val="FF0000"/>
                </a:solidFill>
                <a:latin typeface="微软雅黑" panose="020B0503020204020204" charset="-122"/>
                <a:ea typeface="微软雅黑" panose="020B0503020204020204" charset="-122"/>
                <a:cs typeface="微软雅黑" panose="020B0503020204020204" charset="-122"/>
              </a:rPr>
              <a:t>经济反而遭到重创</a:t>
            </a:r>
            <a:r>
              <a:rPr lang="zh-CN" altLang="zh-CN" sz="3600" b="1">
                <a:latin typeface="微软雅黑" panose="020B0503020204020204" charset="-122"/>
                <a:ea typeface="微软雅黑" panose="020B0503020204020204" charset="-122"/>
                <a:cs typeface="微软雅黑" panose="020B0503020204020204" charset="-122"/>
              </a:rPr>
              <a:t>，只是由于第二次世界大战来临，通过向交战双方兜售军火才使美国真正走出经济危机。</a:t>
            </a:r>
            <a:endParaRPr lang="zh-CN" altLang="zh-CN"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177156"/>
                                        </p:tgtEl>
                                        <p:attrNameLst>
                                          <p:attrName>style.visibility</p:attrName>
                                        </p:attrNameLst>
                                      </p:cBhvr>
                                      <p:to>
                                        <p:strVal val="visible"/>
                                      </p:to>
                                    </p:set>
                                    <p:animEffect transition="in" filter="wheel(4)">
                                      <p:cBhvr>
                                        <p:cTn id="7" dur="2000"/>
                                        <p:tgtEl>
                                          <p:spTgt spid="1771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0226"/>
                                        </p:tgtEl>
                                        <p:attrNameLst>
                                          <p:attrName>style.visibility</p:attrName>
                                        </p:attrNameLst>
                                      </p:cBhvr>
                                      <p:to>
                                        <p:strVal val="visible"/>
                                      </p:to>
                                    </p:set>
                                    <p:animEffect transition="in" filter="blinds(horizontal)">
                                      <p:cBhvr>
                                        <p:cTn id="12" dur="500"/>
                                        <p:tgtEl>
                                          <p:spTgt spid="180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6" grpId="0" bldLvl="0" animBg="1" autoUpdateAnimBg="0"/>
      <p:bldP spid="18022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28270" y="26035"/>
            <a:ext cx="11763375" cy="6292850"/>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年重庆卷文综历史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11</a:t>
            </a:r>
            <a:r>
              <a:rPr lang="zh-CN" sz="3600" b="1">
                <a:latin typeface="微软雅黑" panose="020B0503020204020204" charset="-122"/>
                <a:ea typeface="微软雅黑" panose="020B0503020204020204" charset="-122"/>
                <a:cs typeface="微软雅黑" panose="020B0503020204020204" charset="-122"/>
              </a:rPr>
              <a:t>）富兰克林·罗斯福在首次总统就职演说中表示，如果他提出的议案不能迅速获得得通过。“届时我将请求国会采取应对危机的唯一手段</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赋予我紧急状态下迅速发动战争的权力，这种权力等同于国家遭遇入侵时国民授予我的权力”。该材料表明，罗斯福正在敦促国会（</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．废除“中立法案”</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．发动战争转嫁危机</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．立即对日本宣战　</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．迅速通过新政提案</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11590" y="3848735"/>
            <a:ext cx="2373630" cy="866140"/>
          </a:xfrm>
          <a:prstGeom prst="rect">
            <a:avLst/>
          </a:prstGeom>
          <a:noFill/>
        </p:spPr>
        <p:txBody>
          <a:bodyPr wrap="none" rtlCol="0" anchor="t">
            <a:spAutoFit/>
          </a:bodyPr>
          <a:p>
            <a:pPr algn="l">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1249" name="Rectangle 3"/>
          <p:cNvSpPr>
            <a:spLocks noChangeArrowheads="1"/>
          </p:cNvSpPr>
          <p:nvPr/>
        </p:nvSpPr>
        <p:spPr bwMode="auto">
          <a:xfrm>
            <a:off x="133350" y="856615"/>
            <a:ext cx="11756390" cy="4411980"/>
          </a:xfrm>
          <a:prstGeom prst="rect">
            <a:avLst/>
          </a:prstGeom>
          <a:noFill/>
          <a:ln w="38100">
            <a:solidFill>
              <a:srgbClr val="FF0000"/>
            </a:solidFill>
            <a:prstDash val="sysDash"/>
            <a:miter lim="800000"/>
          </a:ln>
        </p:spPr>
        <p:txBody>
          <a:bodyPr wrap="square" anchor="ctr">
            <a:spAutoFit/>
          </a:bodyPr>
          <a:lstStyle/>
          <a:p>
            <a:pPr eaLnBrk="0" hangingPunct="0">
              <a:lnSpc>
                <a:spcPct val="130000"/>
              </a:lnSpc>
            </a:pPr>
            <a:r>
              <a:rPr lang="zh-CN" altLang="en-US" sz="3600" b="1">
                <a:solidFill>
                  <a:srgbClr val="000066"/>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000066"/>
                </a:solidFill>
                <a:latin typeface="微软雅黑" panose="020B0503020204020204" charset="-122"/>
                <a:ea typeface="微软雅黑" panose="020B0503020204020204" charset="-122"/>
                <a:cs typeface="微软雅黑" panose="020B0503020204020204" charset="-122"/>
              </a:rPr>
              <a:t>5.</a:t>
            </a:r>
            <a:r>
              <a:rPr lang="zh-CN" altLang="en-US" sz="3600" b="1">
                <a:solidFill>
                  <a:srgbClr val="000066"/>
                </a:solidFill>
                <a:latin typeface="微软雅黑" panose="020B0503020204020204" charset="-122"/>
                <a:ea typeface="微软雅黑" panose="020B0503020204020204" charset="-122"/>
                <a:cs typeface="微软雅黑" panose="020B0503020204020204" charset="-122"/>
              </a:rPr>
              <a:t>大萧条原本只是经济周期中的一个波谷，美国很多经济周期中的波谷</a:t>
            </a:r>
            <a:r>
              <a:rPr lang="en-US" altLang="zh-CN" sz="3600" b="1">
                <a:solidFill>
                  <a:srgbClr val="000066"/>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00066"/>
                </a:solidFill>
                <a:latin typeface="微软雅黑" panose="020B0503020204020204" charset="-122"/>
                <a:ea typeface="微软雅黑" panose="020B0503020204020204" charset="-122"/>
                <a:cs typeface="微软雅黑" panose="020B0503020204020204" charset="-122"/>
              </a:rPr>
              <a:t>比如</a:t>
            </a:r>
            <a:r>
              <a:rPr lang="en-US" altLang="zh-CN" sz="3600" b="1">
                <a:solidFill>
                  <a:srgbClr val="000066"/>
                </a:solidFill>
                <a:latin typeface="微软雅黑" panose="020B0503020204020204" charset="-122"/>
                <a:ea typeface="微软雅黑" panose="020B0503020204020204" charset="-122"/>
                <a:cs typeface="微软雅黑" panose="020B0503020204020204" charset="-122"/>
              </a:rPr>
              <a:t>1894</a:t>
            </a:r>
            <a:r>
              <a:rPr lang="zh-CN" altLang="en-US" sz="3600" b="1">
                <a:solidFill>
                  <a:srgbClr val="000066"/>
                </a:solidFill>
                <a:latin typeface="微软雅黑" panose="020B0503020204020204" charset="-122"/>
                <a:ea typeface="微软雅黑" panose="020B0503020204020204" charset="-122"/>
                <a:cs typeface="微软雅黑" panose="020B0503020204020204" charset="-122"/>
              </a:rPr>
              <a:t>年及</a:t>
            </a:r>
            <a:r>
              <a:rPr lang="en-US" altLang="zh-CN" sz="3600" b="1">
                <a:solidFill>
                  <a:srgbClr val="000066"/>
                </a:solidFill>
                <a:latin typeface="微软雅黑" panose="020B0503020204020204" charset="-122"/>
                <a:ea typeface="微软雅黑" panose="020B0503020204020204" charset="-122"/>
                <a:cs typeface="微软雅黑" panose="020B0503020204020204" charset="-122"/>
              </a:rPr>
              <a:t>1921</a:t>
            </a:r>
            <a:r>
              <a:rPr lang="zh-CN" altLang="en-US" sz="3600" b="1">
                <a:solidFill>
                  <a:srgbClr val="000066"/>
                </a:solidFill>
                <a:latin typeface="微软雅黑" panose="020B0503020204020204" charset="-122"/>
                <a:ea typeface="微软雅黑" panose="020B0503020204020204" charset="-122"/>
                <a:cs typeface="微软雅黑" panose="020B0503020204020204" charset="-122"/>
              </a:rPr>
              <a:t>年的经济萧条都可以通过市场的调节能力自我修复，</a:t>
            </a:r>
            <a:r>
              <a:rPr lang="zh-CN" altLang="en-US" sz="3600" b="1">
                <a:solidFill>
                  <a:srgbClr val="CC0000"/>
                </a:solidFill>
                <a:latin typeface="微软雅黑" panose="020B0503020204020204" charset="-122"/>
                <a:ea typeface="微软雅黑" panose="020B0503020204020204" charset="-122"/>
                <a:cs typeface="微软雅黑" panose="020B0503020204020204" charset="-122"/>
              </a:rPr>
              <a:t>大萧条之所以十多年阴魂不散，恰恰是因为政府在帮倒忙。</a:t>
            </a:r>
            <a:endParaRPr lang="zh-CN" altLang="en-US" sz="3600" b="1">
              <a:solidFill>
                <a:srgbClr val="CC0000"/>
              </a:solidFill>
              <a:latin typeface="微软雅黑" panose="020B0503020204020204" charset="-122"/>
              <a:ea typeface="微软雅黑" panose="020B0503020204020204" charset="-122"/>
              <a:cs typeface="微软雅黑" panose="020B0503020204020204" charset="-122"/>
            </a:endParaRPr>
          </a:p>
          <a:p>
            <a:pPr eaLnBrk="0" hangingPunct="0">
              <a:lnSpc>
                <a:spcPct val="130000"/>
              </a:lnSpc>
            </a:pPr>
            <a:r>
              <a:rPr lang="en-US" altLang="zh-CN" sz="3600" b="1">
                <a:solidFill>
                  <a:srgbClr val="000066"/>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000066"/>
                </a:solidFill>
                <a:latin typeface="微软雅黑" panose="020B0503020204020204" charset="-122"/>
                <a:ea typeface="微软雅黑" panose="020B0503020204020204" charset="-122"/>
                <a:cs typeface="微软雅黑" panose="020B0503020204020204" charset="-122"/>
              </a:rPr>
              <a:t>南方周末</a:t>
            </a:r>
            <a:r>
              <a:rPr lang="en-US" altLang="zh-CN" sz="3600" b="1">
                <a:solidFill>
                  <a:srgbClr val="000066"/>
                </a:solidFill>
                <a:latin typeface="微软雅黑" panose="020B0503020204020204" charset="-122"/>
                <a:ea typeface="微软雅黑" panose="020B0503020204020204" charset="-122"/>
                <a:cs typeface="微软雅黑" panose="020B0503020204020204" charset="-122"/>
              </a:rPr>
              <a:t>》</a:t>
            </a:r>
            <a:r>
              <a:rPr lang="zh-CN" altLang="en-US" sz="3600" b="1">
                <a:solidFill>
                  <a:srgbClr val="000066"/>
                </a:solidFill>
                <a:latin typeface="微软雅黑" panose="020B0503020204020204" charset="-122"/>
                <a:ea typeface="微软雅黑" panose="020B0503020204020204" charset="-122"/>
                <a:cs typeface="微软雅黑" panose="020B0503020204020204" charset="-122"/>
              </a:rPr>
              <a:t>（</a:t>
            </a:r>
            <a:r>
              <a:rPr lang="en-US" altLang="zh-CN" sz="3600" b="1">
                <a:solidFill>
                  <a:srgbClr val="000066"/>
                </a:solidFill>
                <a:latin typeface="微软雅黑" panose="020B0503020204020204" charset="-122"/>
                <a:ea typeface="微软雅黑" panose="020B0503020204020204" charset="-122"/>
                <a:cs typeface="微软雅黑" panose="020B0503020204020204" charset="-122"/>
              </a:rPr>
              <a:t>2008-11-13)</a:t>
            </a:r>
            <a:endParaRPr lang="en-US" altLang="zh-CN" sz="3600" b="1">
              <a:solidFill>
                <a:srgbClr val="000066"/>
              </a:solidFill>
              <a:latin typeface="微软雅黑" panose="020B0503020204020204" charset="-122"/>
              <a:ea typeface="微软雅黑" panose="020B0503020204020204" charset="-122"/>
              <a:cs typeface="微软雅黑" panose="020B0503020204020204" charset="-122"/>
            </a:endParaRPr>
          </a:p>
          <a:p>
            <a:pPr eaLnBrk="0" hangingPunct="0">
              <a:lnSpc>
                <a:spcPct val="130000"/>
              </a:lnSpc>
            </a:pPr>
            <a:r>
              <a:rPr lang="en-US" altLang="zh-CN" sz="3600" b="1">
                <a:solidFill>
                  <a:srgbClr val="000066"/>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000066"/>
                </a:solidFill>
                <a:latin typeface="微软雅黑" panose="020B0503020204020204" charset="-122"/>
                <a:ea typeface="微软雅黑" panose="020B0503020204020204" charset="-122"/>
                <a:cs typeface="微软雅黑" panose="020B0503020204020204" charset="-122"/>
              </a:rPr>
              <a:t>罗斯福新政的另一面 ”</a:t>
            </a:r>
            <a:endParaRPr lang="zh-CN" altLang="en-US" sz="3600" b="1">
              <a:solidFill>
                <a:srgbClr val="000066"/>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2730" y="67945"/>
            <a:ext cx="11981180" cy="7398385"/>
          </a:xfrm>
          <a:prstGeom prst="rect">
            <a:avLst/>
          </a:prstGeom>
          <a:noFill/>
          <a:ln w="9525">
            <a:noFill/>
          </a:ln>
        </p:spPr>
        <p:txBody>
          <a:bodyPr wrap="square">
            <a:spAutoFit/>
          </a:bodyPr>
          <a:p>
            <a:pPr indent="0">
              <a:lnSpc>
                <a:spcPct val="120000"/>
              </a:lnSpc>
            </a:pPr>
            <a:r>
              <a:rPr lang="zh-CN" sz="3600" b="1">
                <a:latin typeface="微软雅黑" panose="020B0503020204020204" charset="-122"/>
                <a:ea typeface="微软雅黑" panose="020B0503020204020204" charset="-122"/>
                <a:cs typeface="微软雅黑" panose="020B0503020204020204" charset="-122"/>
              </a:rPr>
              <a:t>下面是一部专著的部分章节标题：</a:t>
            </a:r>
            <a:endParaRPr lang="zh-CN"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zh-CN" sz="3600" b="1">
                <a:solidFill>
                  <a:srgbClr val="4A05F9"/>
                </a:solidFill>
                <a:latin typeface="微软雅黑" panose="020B0503020204020204" charset="-122"/>
                <a:ea typeface="微软雅黑" panose="020B0503020204020204" charset="-122"/>
                <a:cs typeface="微软雅黑" panose="020B0503020204020204" charset="-122"/>
              </a:rPr>
              <a:t>第四章</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价格垄断损害了美国的商业 </a:t>
            </a:r>
            <a:r>
              <a:rPr lang="zh-CN" sz="3600" b="1">
                <a:solidFill>
                  <a:srgbClr val="4A05F9"/>
                </a:solidFill>
                <a:latin typeface="微软雅黑" panose="020B0503020204020204" charset="-122"/>
                <a:ea typeface="微软雅黑" panose="020B0503020204020204" charset="-122"/>
                <a:cs typeface="微软雅黑" panose="020B0503020204020204" charset="-122"/>
              </a:rPr>
              <a:t>第五章</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阻碍农业发展</a:t>
            </a:r>
            <a:endParaRPr lang="zh-CN"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zh-CN" sz="3600" b="1">
                <a:solidFill>
                  <a:srgbClr val="4A05F9"/>
                </a:solidFill>
                <a:latin typeface="微软雅黑" panose="020B0503020204020204" charset="-122"/>
                <a:ea typeface="微软雅黑" panose="020B0503020204020204" charset="-122"/>
                <a:cs typeface="微软雅黑" panose="020B0503020204020204" charset="-122"/>
              </a:rPr>
              <a:t>第六章</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失业者并不真正受益  </a:t>
            </a:r>
            <a:r>
              <a:rPr lang="zh-CN" sz="3600" b="1">
                <a:solidFill>
                  <a:srgbClr val="4A05F9"/>
                </a:solidFill>
                <a:latin typeface="微软雅黑" panose="020B0503020204020204" charset="-122"/>
                <a:ea typeface="微软雅黑" panose="020B0503020204020204" charset="-122"/>
                <a:cs typeface="微软雅黑" panose="020B0503020204020204" charset="-122"/>
              </a:rPr>
              <a:t>第七章</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更多失败的公共计划</a:t>
            </a:r>
            <a:endParaRPr lang="zh-CN"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zh-CN" sz="3600" b="1">
                <a:solidFill>
                  <a:srgbClr val="4A05F9"/>
                </a:solidFill>
                <a:latin typeface="微软雅黑" panose="020B0503020204020204" charset="-122"/>
                <a:ea typeface="微软雅黑" panose="020B0503020204020204" charset="-122"/>
                <a:cs typeface="微软雅黑" panose="020B0503020204020204" charset="-122"/>
              </a:rPr>
              <a:t>第八章</a:t>
            </a:r>
            <a:r>
              <a:rPr lang="en-US" sz="3600" b="1">
                <a:solidFill>
                  <a:srgbClr val="4A05F9"/>
                </a:solidFill>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干预金融  </a:t>
            </a:r>
            <a:r>
              <a:rPr lang="zh-CN" sz="3600" b="1">
                <a:solidFill>
                  <a:srgbClr val="4A05F9"/>
                </a:solidFill>
                <a:latin typeface="微软雅黑" panose="020B0503020204020204" charset="-122"/>
                <a:ea typeface="微软雅黑" panose="020B0503020204020204" charset="-122"/>
                <a:cs typeface="微软雅黑" panose="020B0503020204020204" charset="-122"/>
              </a:rPr>
              <a:t>第九章</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以保护工人的名义损害劳工利益</a:t>
            </a:r>
            <a:endParaRPr lang="zh-CN"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zh-CN" sz="3600" b="1">
                <a:solidFill>
                  <a:srgbClr val="4A05F9"/>
                </a:solidFill>
                <a:latin typeface="微软雅黑" panose="020B0503020204020204" charset="-122"/>
                <a:ea typeface="微软雅黑" panose="020B0503020204020204" charset="-122"/>
                <a:cs typeface="微软雅黑" panose="020B0503020204020204" charset="-122"/>
              </a:rPr>
              <a:t>第十章</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奇高的消费锐、个人所得税和企业所得税由此可以看出作者认为</a:t>
            </a:r>
            <a:r>
              <a:rPr lang="en-US" sz="3600" b="1">
                <a:latin typeface="微软雅黑" panose="020B0503020204020204" charset="-122"/>
                <a:ea typeface="微软雅黑" panose="020B0503020204020204" charset="-122"/>
                <a:cs typeface="微软雅黑" panose="020B0503020204020204" charset="-122"/>
              </a:rPr>
              <a:t>A. </a:t>
            </a:r>
            <a:r>
              <a:rPr lang="zh-CN" sz="3600" b="1">
                <a:latin typeface="微软雅黑" panose="020B0503020204020204" charset="-122"/>
                <a:ea typeface="微软雅黑" panose="020B0503020204020204" charset="-122"/>
                <a:cs typeface="微软雅黑" panose="020B0503020204020204" charset="-122"/>
              </a:rPr>
              <a:t>垄断组织产生不利于经济发展</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B. </a:t>
            </a:r>
            <a:r>
              <a:rPr lang="zh-CN" sz="3600" b="1">
                <a:latin typeface="微软雅黑" panose="020B0503020204020204" charset="-122"/>
                <a:ea typeface="微软雅黑" panose="020B0503020204020204" charset="-122"/>
                <a:cs typeface="微软雅黑" panose="020B0503020204020204" charset="-122"/>
              </a:rPr>
              <a:t>胡佛的经济政策加剧经济危机</a:t>
            </a:r>
            <a:r>
              <a:rPr lang="en-US" sz="3600" b="1">
                <a:latin typeface="微软雅黑" panose="020B0503020204020204" charset="-122"/>
                <a:ea typeface="微软雅黑" panose="020B0503020204020204" charset="-122"/>
                <a:cs typeface="微软雅黑" panose="020B0503020204020204" charset="-122"/>
              </a:rPr>
              <a:t>C. </a:t>
            </a:r>
            <a:r>
              <a:rPr lang="zh-CN" sz="3600" b="1">
                <a:latin typeface="微软雅黑" panose="020B0503020204020204" charset="-122"/>
                <a:ea typeface="微软雅黑" panose="020B0503020204020204" charset="-122"/>
                <a:cs typeface="微软雅黑" panose="020B0503020204020204" charset="-122"/>
              </a:rPr>
              <a:t>罗斯福新政并未挽救美国经济</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D. </a:t>
            </a:r>
            <a:r>
              <a:rPr lang="zh-CN" sz="3600" b="1">
                <a:latin typeface="微软雅黑" panose="020B0503020204020204" charset="-122"/>
                <a:ea typeface="微软雅黑" panose="020B0503020204020204" charset="-122"/>
                <a:cs typeface="微软雅黑" panose="020B0503020204020204" charset="-122"/>
              </a:rPr>
              <a:t>福利国家制度带来了负面影响</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914255" y="5944870"/>
            <a:ext cx="231965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5590" y="204470"/>
            <a:ext cx="11701780" cy="2306955"/>
          </a:xfrm>
          <a:prstGeom prst="rect">
            <a:avLst/>
          </a:prstGeom>
          <a:noFill/>
          <a:ln w="9525">
            <a:noFill/>
          </a:ln>
        </p:spPr>
        <p:txBody>
          <a:bodyPr wrap="square">
            <a:spAutoFit/>
          </a:bodyPr>
          <a:p>
            <a:pPr indent="0"/>
            <a:r>
              <a:rPr lang="zh-CN" sz="3600" b="1">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2012·山东文综卷·29</a:t>
            </a:r>
            <a:r>
              <a:rPr lang="zh-CN" sz="3600" b="1">
                <a:latin typeface="微软雅黑" panose="020B0503020204020204" charset="-122"/>
                <a:ea typeface="微软雅黑" panose="020B0503020204020204" charset="-122"/>
                <a:cs typeface="微软雅黑" panose="020B0503020204020204" charset="-122"/>
              </a:rPr>
              <a:t>）材料二</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罗斯福新政期间，一些人激烈地抨击罗斯福，说他“叛变了他的阶级”，其举措是“淡红色的社会主义”。</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据黄安年《美国社会经济史论》等</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3025" y="2511425"/>
            <a:ext cx="12193270" cy="645160"/>
          </a:xfrm>
          <a:prstGeom prst="rect">
            <a:avLst/>
          </a:prstGeom>
          <a:noFill/>
          <a:ln w="9525">
            <a:noFill/>
          </a:ln>
        </p:spPr>
        <p:txBody>
          <a:bodyPr wrap="square">
            <a:spAutoFit/>
          </a:bodyPr>
          <a:p>
            <a:pPr marL="66675" indent="-66675"/>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2</a:t>
            </a:r>
            <a:r>
              <a:rPr lang="zh-CN" sz="3600" b="1">
                <a:latin typeface="微软雅黑" panose="020B0503020204020204" charset="-122"/>
                <a:ea typeface="微软雅黑" panose="020B0503020204020204" charset="-122"/>
                <a:cs typeface="微软雅黑" panose="020B0503020204020204" charset="-122"/>
              </a:rPr>
              <a:t>）据材料二，举例说明反对者抨击罗斯福的依据。（</a:t>
            </a:r>
            <a:r>
              <a:rPr lang="en-US" sz="3600" b="1">
                <a:latin typeface="微软雅黑" panose="020B0503020204020204" charset="-122"/>
                <a:ea typeface="微软雅黑" panose="020B0503020204020204" charset="-122"/>
                <a:cs typeface="微软雅黑" panose="020B0503020204020204" charset="-122"/>
              </a:rPr>
              <a:t>6</a:t>
            </a:r>
            <a:r>
              <a:rPr lang="zh-CN" sz="3600" b="1">
                <a:latin typeface="微软雅黑" panose="020B0503020204020204" charset="-122"/>
                <a:ea typeface="微软雅黑" panose="020B0503020204020204" charset="-122"/>
                <a:cs typeface="微软雅黑" panose="020B0503020204020204" charset="-122"/>
              </a:rPr>
              <a:t>分）</a:t>
            </a:r>
            <a:r>
              <a:rPr lang="en-US" sz="3600" b="1">
                <a:latin typeface="微软雅黑" panose="020B0503020204020204" charset="-122"/>
                <a:ea typeface="微软雅黑" panose="020B0503020204020204" charset="-122"/>
                <a:cs typeface="微软雅黑" panose="020B0503020204020204" charset="-122"/>
              </a:rPr>
              <a:t> </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3660" y="3386455"/>
            <a:ext cx="11903710" cy="3412490"/>
          </a:xfrm>
          <a:prstGeom prst="rect">
            <a:avLst/>
          </a:prstGeom>
          <a:noFill/>
          <a:ln w="9525">
            <a:noFill/>
          </a:ln>
        </p:spPr>
        <p:txBody>
          <a:bodyPr wrap="square">
            <a:spAutoFit/>
          </a:bodyPr>
          <a:p>
            <a:pPr marL="66675" indent="-66675">
              <a:lnSpc>
                <a:spcPct val="120000"/>
              </a:lnSpc>
            </a:pPr>
            <a:r>
              <a:rPr lang="zh-CN" sz="3600" b="1">
                <a:solidFill>
                  <a:srgbClr val="4A05F9"/>
                </a:solidFill>
                <a:latin typeface="微软雅黑" panose="020B0503020204020204" charset="-122"/>
                <a:ea typeface="微软雅黑" panose="020B0503020204020204" charset="-122"/>
                <a:cs typeface="微软雅黑" panose="020B0503020204020204" charset="-122"/>
              </a:rPr>
              <a:t>（</a:t>
            </a:r>
            <a:r>
              <a:rPr lang="en-US" sz="3600" b="1">
                <a:solidFill>
                  <a:srgbClr val="4A05F9"/>
                </a:solidFill>
                <a:latin typeface="微软雅黑" panose="020B0503020204020204" charset="-122"/>
                <a:ea typeface="微软雅黑" panose="020B0503020204020204" charset="-122"/>
                <a:cs typeface="微软雅黑" panose="020B0503020204020204" charset="-122"/>
              </a:rPr>
              <a:t>2</a:t>
            </a:r>
            <a:r>
              <a:rPr lang="zh-CN" sz="3600" b="1">
                <a:solidFill>
                  <a:srgbClr val="4A05F9"/>
                </a:solidFill>
                <a:latin typeface="微软雅黑" panose="020B0503020204020204" charset="-122"/>
                <a:ea typeface="微软雅黑" panose="020B0503020204020204" charset="-122"/>
                <a:cs typeface="微软雅黑" panose="020B0503020204020204" charset="-122"/>
              </a:rPr>
              <a:t>）新政采取了国家干预经济的方式，如实行《国家工业复兴法》，限制资本家自主生产等；（举一例说明即可）新政中一些维护普通民众权益的措施损害了资本家的利益，如规定最高工时、最低工资和大规模的社会救济等。（举一例说明即可）</a:t>
            </a:r>
            <a:endParaRPr lang="zh-CN" altLang="en-US" sz="3600" b="1">
              <a:solidFill>
                <a:srgbClr val="4A05F9"/>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9204" name="Rectangle 4"/>
          <p:cNvSpPr>
            <a:spLocks noChangeArrowheads="1"/>
          </p:cNvSpPr>
          <p:nvPr/>
        </p:nvSpPr>
        <p:spPr bwMode="auto">
          <a:xfrm>
            <a:off x="333375" y="1842135"/>
            <a:ext cx="11524615" cy="2804795"/>
          </a:xfrm>
          <a:prstGeom prst="rect">
            <a:avLst/>
          </a:prstGeom>
          <a:noFill/>
          <a:ln w="9525">
            <a:noFill/>
            <a:miter lim="800000"/>
          </a:ln>
          <a:effectLst/>
        </p:spPr>
        <p:txBody>
          <a:bodyPr wrap="square">
            <a:spAutoFit/>
          </a:bodyPr>
          <a:p>
            <a:pPr eaLnBrk="0" hangingPunct="0">
              <a:lnSpc>
                <a:spcPct val="150000"/>
              </a:lnSpc>
              <a:spcBef>
                <a:spcPct val="20000"/>
              </a:spcBef>
              <a:buFont typeface="Arial" panose="020B0604020202020204" pitchFamily="34" charset="0"/>
              <a:buNone/>
              <a:defRPr/>
            </a:pPr>
            <a:r>
              <a:rPr lang="en-US" altLang="zh-CN" sz="3600" b="1" dirty="0">
                <a:solidFill>
                  <a:schemeClr val="tx1"/>
                </a:solidFill>
                <a:effectLst/>
                <a:latin typeface="微软雅黑" panose="020B0503020204020204" charset="-122"/>
                <a:ea typeface="微软雅黑" panose="020B0503020204020204" charset="-122"/>
              </a:rPr>
              <a:t>1</a:t>
            </a:r>
            <a:r>
              <a:rPr lang="zh-CN" altLang="en-US" sz="3600" b="1" dirty="0">
                <a:solidFill>
                  <a:schemeClr val="tx1"/>
                </a:solidFill>
                <a:effectLst/>
                <a:latin typeface="微软雅黑" panose="020B0503020204020204" charset="-122"/>
                <a:ea typeface="微软雅黑" panose="020B0503020204020204" charset="-122"/>
              </a:rPr>
              <a:t>、罗斯福新政新在哪几个方面？其成功的原因有哪些？</a:t>
            </a:r>
            <a:endParaRPr lang="zh-CN" altLang="en-US" sz="3600" b="1" dirty="0">
              <a:solidFill>
                <a:schemeClr val="tx1"/>
              </a:solidFill>
              <a:effectLst/>
              <a:latin typeface="微软雅黑" panose="020B0503020204020204" charset="-122"/>
              <a:ea typeface="微软雅黑" panose="020B0503020204020204" charset="-122"/>
            </a:endParaRPr>
          </a:p>
          <a:p>
            <a:pPr eaLnBrk="0" hangingPunct="0">
              <a:lnSpc>
                <a:spcPct val="150000"/>
              </a:lnSpc>
              <a:spcBef>
                <a:spcPct val="20000"/>
              </a:spcBef>
              <a:buFont typeface="Arial" panose="020B0604020202020204" pitchFamily="34" charset="0"/>
              <a:buNone/>
              <a:defRPr/>
            </a:pPr>
            <a:r>
              <a:rPr lang="en-US" altLang="zh-CN" sz="3600" b="1" dirty="0">
                <a:solidFill>
                  <a:schemeClr val="tx1"/>
                </a:solidFill>
                <a:effectLst/>
                <a:latin typeface="微软雅黑" panose="020B0503020204020204" charset="-122"/>
                <a:ea typeface="微软雅黑" panose="020B0503020204020204" charset="-122"/>
              </a:rPr>
              <a:t>2</a:t>
            </a:r>
            <a:r>
              <a:rPr lang="zh-CN" altLang="en-US" sz="3600" b="1" dirty="0">
                <a:solidFill>
                  <a:schemeClr val="tx1"/>
                </a:solidFill>
                <a:effectLst/>
                <a:latin typeface="微软雅黑" panose="020B0503020204020204" charset="-122"/>
                <a:ea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sym typeface="+mn-ea"/>
              </a:rPr>
              <a:t>资本主义经济政策经历了哪些调整？</a:t>
            </a:r>
            <a:endParaRPr lang="zh-CN" altLang="en-US" sz="3600" b="1" dirty="0">
              <a:solidFill>
                <a:schemeClr val="tx1"/>
              </a:solidFill>
              <a:latin typeface="微软雅黑" panose="020B0503020204020204" charset="-122"/>
              <a:ea typeface="微软雅黑" panose="020B0503020204020204" charset="-122"/>
              <a:sym typeface="+mn-ea"/>
            </a:endParaRPr>
          </a:p>
          <a:p>
            <a:pPr eaLnBrk="0" hangingPunct="0">
              <a:lnSpc>
                <a:spcPct val="150000"/>
              </a:lnSpc>
              <a:spcBef>
                <a:spcPct val="20000"/>
              </a:spcBef>
              <a:buFont typeface="Arial" panose="020B0604020202020204" pitchFamily="34" charset="0"/>
              <a:buNone/>
              <a:defRPr/>
            </a:pPr>
            <a:r>
              <a:rPr lang="en-US" altLang="zh-CN" sz="3600" b="1" dirty="0">
                <a:solidFill>
                  <a:schemeClr val="tx1"/>
                </a:solidFill>
                <a:latin typeface="微软雅黑" panose="020B0503020204020204" charset="-122"/>
                <a:ea typeface="微软雅黑" panose="020B0503020204020204" charset="-122"/>
                <a:sym typeface="+mn-ea"/>
              </a:rPr>
              <a:t>3</a:t>
            </a:r>
            <a:r>
              <a:rPr lang="zh-CN" altLang="en-US" sz="3600" b="1" dirty="0">
                <a:solidFill>
                  <a:schemeClr val="tx1"/>
                </a:solidFill>
                <a:latin typeface="微软雅黑" panose="020B0503020204020204" charset="-122"/>
                <a:ea typeface="微软雅黑" panose="020B0503020204020204" charset="-122"/>
                <a:sym typeface="+mn-ea"/>
              </a:rPr>
              <a:t>、你能</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sym typeface="+mn-ea"/>
              </a:rPr>
              <a:t>运用多种史观认识罗斯福新政吗？</a:t>
            </a:r>
            <a:endParaRPr lang="zh-CN" altLang="en-US" sz="3600" b="1" dirty="0">
              <a:solidFill>
                <a:schemeClr val="tx1"/>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333375" y="231140"/>
            <a:ext cx="4450080" cy="829945"/>
          </a:xfrm>
          <a:prstGeom prst="rect">
            <a:avLst/>
          </a:prstGeom>
          <a:noFill/>
        </p:spPr>
        <p:txBody>
          <a:bodyPr wrap="none" rtlCol="0">
            <a:spAutoFit/>
          </a:bodyPr>
          <a:p>
            <a:r>
              <a:rPr lang="zh-CN" altLang="en-US" sz="4800" b="1">
                <a:solidFill>
                  <a:srgbClr val="4A05F9"/>
                </a:solidFill>
                <a:latin typeface="微软雅黑" panose="020B0503020204020204" charset="-122"/>
                <a:ea typeface="微软雅黑" panose="020B0503020204020204" charset="-122"/>
              </a:rPr>
              <a:t>难点问题探究：</a:t>
            </a:r>
            <a:endParaRPr lang="zh-CN" altLang="en-US" sz="4800" b="1">
              <a:solidFill>
                <a:srgbClr val="4A05F9"/>
              </a:solidFill>
              <a:latin typeface="微软雅黑" panose="020B0503020204020204" charset="-122"/>
              <a:ea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Text Box 3"/>
          <p:cNvSpPr txBox="1">
            <a:spLocks noChangeArrowheads="1"/>
          </p:cNvSpPr>
          <p:nvPr/>
        </p:nvSpPr>
        <p:spPr bwMode="auto">
          <a:xfrm>
            <a:off x="1405890" y="1898650"/>
            <a:ext cx="9378950" cy="3967480"/>
          </a:xfrm>
          <a:prstGeom prst="rect">
            <a:avLst/>
          </a:prstGeom>
          <a:noFill/>
          <a:ln w="38100">
            <a:solidFill>
              <a:srgbClr val="000080"/>
            </a:solidFill>
            <a:prstDash val="sysDot"/>
            <a:miter lim="800000"/>
          </a:ln>
        </p:spPr>
        <p:txBody>
          <a:bodyPr wrap="square">
            <a:spAutoFit/>
          </a:bodyPr>
          <a:lstStyle/>
          <a:p>
            <a:pPr>
              <a:lnSpc>
                <a:spcPct val="140000"/>
              </a:lnSpc>
              <a:defRPr/>
            </a:pPr>
            <a:r>
              <a:rPr lang="zh-CN" altLang="en-US" sz="3600" b="1" dirty="0">
                <a:solidFill>
                  <a:srgbClr val="FF0000"/>
                </a:solidFill>
                <a:effectLst/>
                <a:latin typeface="微软雅黑" panose="020B0503020204020204" charset="-122"/>
                <a:ea typeface="微软雅黑" panose="020B0503020204020204" charset="-122"/>
                <a:cs typeface="微软雅黑" panose="020B0503020204020204" charset="-122"/>
              </a:rPr>
              <a:t>政治机制：</a:t>
            </a:r>
            <a:endParaRPr lang="zh-CN" altLang="en-US" sz="3600" b="1" dirty="0">
              <a:solidFill>
                <a:srgbClr val="FF0000"/>
              </a:solidFill>
              <a:effectLst/>
              <a:latin typeface="微软雅黑" panose="020B0503020204020204" charset="-122"/>
              <a:ea typeface="微软雅黑" panose="020B0503020204020204" charset="-122"/>
              <a:cs typeface="微软雅黑" panose="020B0503020204020204" charset="-122"/>
            </a:endParaRPr>
          </a:p>
          <a:p>
            <a:pPr>
              <a:lnSpc>
                <a:spcPct val="140000"/>
              </a:lnSpc>
              <a:defRPr/>
            </a:pPr>
            <a:r>
              <a:rPr lang="zh-CN" altLang="en-US" sz="3600" b="1" dirty="0">
                <a:effectLst/>
                <a:latin typeface="微软雅黑" panose="020B0503020204020204" charset="-122"/>
                <a:ea typeface="微软雅黑" panose="020B0503020204020204" charset="-122"/>
                <a:cs typeface="微软雅黑" panose="020B0503020204020204" charset="-122"/>
              </a:rPr>
              <a:t>     政府权力扩大；保存了民主制度</a:t>
            </a:r>
            <a:endParaRPr lang="zh-CN" altLang="en-US" sz="3600" b="1" dirty="0">
              <a:effectLst/>
              <a:latin typeface="微软雅黑" panose="020B0503020204020204" charset="-122"/>
              <a:ea typeface="微软雅黑" panose="020B0503020204020204" charset="-122"/>
              <a:cs typeface="微软雅黑" panose="020B0503020204020204" charset="-122"/>
            </a:endParaRPr>
          </a:p>
          <a:p>
            <a:pPr>
              <a:lnSpc>
                <a:spcPct val="140000"/>
              </a:lnSpc>
              <a:defRPr/>
            </a:pPr>
            <a:r>
              <a:rPr lang="zh-CN" altLang="en-US" sz="3600" b="1" dirty="0">
                <a:solidFill>
                  <a:srgbClr val="FF0000"/>
                </a:solidFill>
                <a:effectLst/>
                <a:latin typeface="微软雅黑" panose="020B0503020204020204" charset="-122"/>
                <a:ea typeface="微软雅黑" panose="020B0503020204020204" charset="-122"/>
                <a:cs typeface="微软雅黑" panose="020B0503020204020204" charset="-122"/>
              </a:rPr>
              <a:t>经济机制：</a:t>
            </a:r>
            <a:r>
              <a:rPr lang="zh-CN" altLang="en-US" sz="3600" b="1" dirty="0">
                <a:effectLst/>
                <a:latin typeface="微软雅黑" panose="020B0503020204020204" charset="-122"/>
                <a:ea typeface="微软雅黑" panose="020B0503020204020204" charset="-122"/>
                <a:cs typeface="微软雅黑" panose="020B0503020204020204" charset="-122"/>
              </a:rPr>
              <a:t>国家垄断资本主义</a:t>
            </a:r>
            <a:endParaRPr lang="zh-CN" altLang="en-US" sz="3600" b="1" dirty="0">
              <a:effectLst/>
              <a:latin typeface="微软雅黑" panose="020B0503020204020204" charset="-122"/>
              <a:ea typeface="微软雅黑" panose="020B0503020204020204" charset="-122"/>
              <a:cs typeface="微软雅黑" panose="020B0503020204020204" charset="-122"/>
            </a:endParaRPr>
          </a:p>
          <a:p>
            <a:pPr>
              <a:lnSpc>
                <a:spcPct val="140000"/>
              </a:lnSpc>
              <a:defRPr/>
            </a:pPr>
            <a:r>
              <a:rPr lang="zh-CN" altLang="en-US" sz="3600" b="1" dirty="0">
                <a:solidFill>
                  <a:srgbClr val="FF0000"/>
                </a:solidFill>
                <a:effectLst/>
                <a:latin typeface="微软雅黑" panose="020B0503020204020204" charset="-122"/>
                <a:ea typeface="微软雅黑" panose="020B0503020204020204" charset="-122"/>
                <a:cs typeface="微软雅黑" panose="020B0503020204020204" charset="-122"/>
              </a:rPr>
              <a:t>社会保障：</a:t>
            </a:r>
            <a:r>
              <a:rPr lang="zh-CN" altLang="en-US" sz="3600" b="1" dirty="0">
                <a:effectLst/>
                <a:latin typeface="微软雅黑" panose="020B0503020204020204" charset="-122"/>
                <a:ea typeface="微软雅黑" panose="020B0503020204020204" charset="-122"/>
                <a:cs typeface="微软雅黑" panose="020B0503020204020204" charset="-122"/>
              </a:rPr>
              <a:t>福利主义实验</a:t>
            </a:r>
            <a:endParaRPr lang="zh-CN" altLang="en-US" sz="3600" b="1" dirty="0">
              <a:effectLst/>
              <a:latin typeface="微软雅黑" panose="020B0503020204020204" charset="-122"/>
              <a:ea typeface="微软雅黑" panose="020B0503020204020204" charset="-122"/>
              <a:cs typeface="微软雅黑" panose="020B0503020204020204" charset="-122"/>
            </a:endParaRPr>
          </a:p>
          <a:p>
            <a:pPr>
              <a:lnSpc>
                <a:spcPct val="140000"/>
              </a:lnSpc>
              <a:defRPr/>
            </a:pPr>
            <a:r>
              <a:rPr lang="zh-CN" altLang="en-US" sz="3600" b="1" dirty="0">
                <a:solidFill>
                  <a:srgbClr val="FF0000"/>
                </a:solidFill>
                <a:effectLst/>
                <a:latin typeface="微软雅黑" panose="020B0503020204020204" charset="-122"/>
                <a:ea typeface="微软雅黑" panose="020B0503020204020204" charset="-122"/>
                <a:cs typeface="微软雅黑" panose="020B0503020204020204" charset="-122"/>
              </a:rPr>
              <a:t>经济思想：</a:t>
            </a:r>
            <a:r>
              <a:rPr lang="zh-CN" altLang="en-US" sz="3600" b="1" dirty="0">
                <a:effectLst/>
                <a:latin typeface="微软雅黑" panose="020B0503020204020204" charset="-122"/>
                <a:ea typeface="微软雅黑" panose="020B0503020204020204" charset="-122"/>
                <a:cs typeface="微软雅黑" panose="020B0503020204020204" charset="-122"/>
              </a:rPr>
              <a:t>国际干预经济（凯恩斯主义）</a:t>
            </a:r>
            <a:endParaRPr lang="zh-CN" altLang="en-US" sz="3600" b="1" dirty="0">
              <a:effectLst/>
              <a:latin typeface="微软雅黑" panose="020B0503020204020204" charset="-122"/>
              <a:ea typeface="微软雅黑" panose="020B0503020204020204" charset="-122"/>
              <a:cs typeface="微软雅黑" panose="020B0503020204020204" charset="-122"/>
            </a:endParaRPr>
          </a:p>
        </p:txBody>
      </p:sp>
      <p:sp>
        <p:nvSpPr>
          <p:cNvPr id="179204" name="Rectangle 4"/>
          <p:cNvSpPr>
            <a:spLocks noChangeArrowheads="1"/>
          </p:cNvSpPr>
          <p:nvPr/>
        </p:nvSpPr>
        <p:spPr bwMode="auto">
          <a:xfrm>
            <a:off x="1199515" y="243840"/>
            <a:ext cx="8279130" cy="768350"/>
          </a:xfrm>
          <a:prstGeom prst="rect">
            <a:avLst/>
          </a:prstGeom>
          <a:noFill/>
          <a:ln w="9525">
            <a:noFill/>
            <a:miter lim="800000"/>
          </a:ln>
          <a:effectLst/>
        </p:spPr>
        <p:txBody>
          <a:bodyPr wrap="none">
            <a:spAutoFit/>
          </a:bodyPr>
          <a:lstStyle/>
          <a:p>
            <a:pPr eaLnBrk="0" hangingPunct="0">
              <a:spcBef>
                <a:spcPct val="20000"/>
              </a:spcBef>
              <a:buFont typeface="Arial" panose="020B0604020202020204" pitchFamily="34" charset="0"/>
              <a:buNone/>
              <a:defRPr/>
            </a:pPr>
            <a:r>
              <a:rPr lang="en-US" altLang="zh-CN" sz="4400" b="1" dirty="0">
                <a:solidFill>
                  <a:srgbClr val="4A05F9"/>
                </a:solidFill>
                <a:effectLst/>
                <a:latin typeface="微软雅黑" panose="020B0503020204020204" charset="-122"/>
                <a:ea typeface="微软雅黑" panose="020B0503020204020204" charset="-122"/>
              </a:rPr>
              <a:t>     </a:t>
            </a:r>
            <a:r>
              <a:rPr lang="zh-CN" altLang="en-US" sz="4400" b="1" dirty="0">
                <a:solidFill>
                  <a:srgbClr val="4A05F9"/>
                </a:solidFill>
                <a:effectLst/>
                <a:latin typeface="微软雅黑" panose="020B0503020204020204" charset="-122"/>
                <a:ea typeface="微软雅黑" panose="020B0503020204020204" charset="-122"/>
              </a:rPr>
              <a:t>罗斯福新政</a:t>
            </a:r>
            <a:r>
              <a:rPr lang="zh-CN" altLang="en-US" sz="4400" b="1" dirty="0">
                <a:solidFill>
                  <a:srgbClr val="FF0000"/>
                </a:solidFill>
                <a:effectLst/>
                <a:latin typeface="微软雅黑" panose="020B0503020204020204" charset="-122"/>
                <a:ea typeface="微软雅黑" panose="020B0503020204020204" charset="-122"/>
              </a:rPr>
              <a:t>新</a:t>
            </a:r>
            <a:r>
              <a:rPr lang="zh-CN" altLang="en-US" sz="4400" b="1" dirty="0">
                <a:solidFill>
                  <a:srgbClr val="4A05F9"/>
                </a:solidFill>
                <a:effectLst/>
                <a:latin typeface="微软雅黑" panose="020B0503020204020204" charset="-122"/>
                <a:ea typeface="微软雅黑" panose="020B0503020204020204" charset="-122"/>
              </a:rPr>
              <a:t>在哪几个方面？</a:t>
            </a:r>
            <a:endParaRPr lang="zh-CN" altLang="en-US" sz="4400" b="1" dirty="0">
              <a:solidFill>
                <a:srgbClr val="4A05F9"/>
              </a:solidFill>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9203"/>
                                        </p:tgtEl>
                                        <p:attrNameLst>
                                          <p:attrName>style.visibility</p:attrName>
                                        </p:attrNameLst>
                                      </p:cBhvr>
                                      <p:to>
                                        <p:strVal val="visible"/>
                                      </p:to>
                                    </p:set>
                                    <p:animEffect transition="in" filter="blinds(horizontal)">
                                      <p:cBhvr>
                                        <p:cTn id="7" dur="500"/>
                                        <p:tgtEl>
                                          <p:spTgt spid="179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3"/>
          <p:cNvSpPr/>
          <p:nvPr/>
        </p:nvSpPr>
        <p:spPr>
          <a:xfrm>
            <a:off x="2933700" y="-15875"/>
            <a:ext cx="6324600" cy="762000"/>
          </a:xfrm>
          <a:prstGeom prst="rect">
            <a:avLst/>
          </a:prstGeom>
          <a:noFill/>
          <a:ln w="9525">
            <a:noFill/>
          </a:ln>
        </p:spPr>
        <p:txBody>
          <a:bodyPr anchor="ctr"/>
          <a:p>
            <a:pPr algn="ctr"/>
            <a:r>
              <a:rPr lang="zh-CN" altLang="en-US" sz="4000" b="1" dirty="0">
                <a:solidFill>
                  <a:srgbClr val="4A05F9"/>
                </a:solidFill>
                <a:latin typeface="微软雅黑" panose="020B0503020204020204" charset="-122"/>
                <a:ea typeface="微软雅黑" panose="020B0503020204020204" charset="-122"/>
              </a:rPr>
              <a:t>罗斯福新政成功的原因</a:t>
            </a:r>
            <a:endParaRPr lang="zh-CN" altLang="en-US" sz="4000" b="1" dirty="0">
              <a:solidFill>
                <a:srgbClr val="4A05F9"/>
              </a:solidFill>
              <a:latin typeface="微软雅黑" panose="020B0503020204020204" charset="-122"/>
              <a:ea typeface="微软雅黑" panose="020B0503020204020204" charset="-122"/>
            </a:endParaRPr>
          </a:p>
        </p:txBody>
      </p:sp>
      <p:sp>
        <p:nvSpPr>
          <p:cNvPr id="39940" name="Rectangle 4"/>
          <p:cNvSpPr/>
          <p:nvPr/>
        </p:nvSpPr>
        <p:spPr>
          <a:xfrm>
            <a:off x="114300" y="620395"/>
            <a:ext cx="11963400" cy="6477000"/>
          </a:xfrm>
          <a:prstGeom prst="rect">
            <a:avLst/>
          </a:prstGeom>
          <a:noFill/>
          <a:ln w="9525">
            <a:noFill/>
          </a:ln>
        </p:spPr>
        <p:txBody>
          <a:bodyPr anchor="t"/>
          <a:p>
            <a:pPr marL="342900" indent="-342900">
              <a:spcBef>
                <a:spcPct val="20000"/>
              </a:spcBef>
              <a:buClr>
                <a:schemeClr val="hlink"/>
              </a:buClr>
              <a:buSzPct val="75000"/>
              <a:buFont typeface="Wingdings" panose="05000000000000000000" pitchFamily="2" charset="2"/>
              <a:buChar char="v"/>
            </a:pP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时代要求</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：新政顺应了资本主义发展的要求；</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342900" indent="-342900">
              <a:spcBef>
                <a:spcPct val="20000"/>
              </a:spcBef>
              <a:buClr>
                <a:schemeClr val="hlink"/>
              </a:buClr>
              <a:buSzPct val="75000"/>
              <a:buFont typeface="Wingdings" panose="05000000000000000000" pitchFamily="2" charset="2"/>
              <a:buChar char="v"/>
            </a:pP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经济基础</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：美国有雄厚的经济实力，使政府有能力干预经济；</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342900" indent="-342900">
              <a:spcBef>
                <a:spcPct val="20000"/>
              </a:spcBef>
              <a:buClr>
                <a:schemeClr val="hlink"/>
              </a:buClr>
              <a:buSzPct val="75000"/>
              <a:buFont typeface="Wingdings" panose="05000000000000000000" pitchFamily="2" charset="2"/>
              <a:buChar char="v"/>
            </a:pP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rPr>
              <a:t>3</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政治保障</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：独立战争以来形成的民主传统（民主制度较健全、民主势力较强大、民众参政意识强）；国会的支持；</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342900" indent="-342900">
              <a:spcBef>
                <a:spcPct val="20000"/>
              </a:spcBef>
              <a:buClr>
                <a:schemeClr val="hlink"/>
              </a:buClr>
              <a:buSzPct val="75000"/>
              <a:buFont typeface="Wingdings" panose="05000000000000000000" pitchFamily="2" charset="2"/>
              <a:buChar char="v"/>
            </a:pP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rPr>
              <a:t>4</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个人因素</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：罗斯福坚定的信念、审进度势、大胆用人，勇于创新等；</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342900" indent="-342900">
              <a:spcBef>
                <a:spcPct val="20000"/>
              </a:spcBef>
              <a:buClr>
                <a:schemeClr val="hlink"/>
              </a:buClr>
              <a:buSzPct val="75000"/>
              <a:buFont typeface="Wingdings" panose="05000000000000000000" pitchFamily="2" charset="2"/>
              <a:buChar char="v"/>
            </a:pP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rPr>
              <a:t>5</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外来因素</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：借鉴当时社会主义国家苏联计划经济的成功经验。</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342900" indent="-342900">
              <a:spcBef>
                <a:spcPct val="20000"/>
              </a:spcBef>
              <a:buClr>
                <a:schemeClr val="hlink"/>
              </a:buClr>
              <a:buSzPct val="75000"/>
              <a:buFont typeface="Wingdings" panose="05000000000000000000" pitchFamily="2" charset="2"/>
              <a:buChar char="v"/>
            </a:pP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      </a:t>
            </a:r>
            <a:r>
              <a:rPr lang="zh-CN" altLang="zh-CN" sz="3600" b="1" dirty="0">
                <a:solidFill>
                  <a:schemeClr val="tx1"/>
                </a:solidFill>
                <a:latin typeface="微软雅黑" panose="020B0503020204020204" charset="-122"/>
                <a:ea typeface="微软雅黑" panose="020B0503020204020204" charset="-122"/>
                <a:cs typeface="微软雅黑" panose="020B0503020204020204" charset="-122"/>
              </a:rPr>
              <a:t>……</a:t>
            </a:r>
            <a:endParaRPr lang="zh-CN" altLang="zh-CN" sz="3600" b="1"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9940">
                                            <p:txEl>
                                              <p:charRg st="0" end="23"/>
                                            </p:txEl>
                                          </p:spTgt>
                                        </p:tgtEl>
                                        <p:attrNameLst>
                                          <p:attrName>style.visibility</p:attrName>
                                        </p:attrNameLst>
                                      </p:cBhvr>
                                      <p:to>
                                        <p:strVal val="visible"/>
                                      </p:to>
                                    </p:set>
                                    <p:animEffect transition="in" filter="box(in)">
                                      <p:cBhvr>
                                        <p:cTn id="7" dur="500"/>
                                        <p:tgtEl>
                                          <p:spTgt spid="39940">
                                            <p:txEl>
                                              <p:charRg st="0" end="2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9940">
                                            <p:txEl>
                                              <p:charRg st="23" end="53"/>
                                            </p:txEl>
                                          </p:spTgt>
                                        </p:tgtEl>
                                        <p:attrNameLst>
                                          <p:attrName>style.visibility</p:attrName>
                                        </p:attrNameLst>
                                      </p:cBhvr>
                                      <p:to>
                                        <p:strVal val="visible"/>
                                      </p:to>
                                    </p:set>
                                    <p:animEffect transition="in" filter="box(in)">
                                      <p:cBhvr>
                                        <p:cTn id="12" dur="500"/>
                                        <p:tgtEl>
                                          <p:spTgt spid="39940">
                                            <p:txEl>
                                              <p:charRg st="23" end="5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9940">
                                            <p:txEl>
                                              <p:charRg st="53" end="100"/>
                                            </p:txEl>
                                          </p:spTgt>
                                        </p:tgtEl>
                                        <p:attrNameLst>
                                          <p:attrName>style.visibility</p:attrName>
                                        </p:attrNameLst>
                                      </p:cBhvr>
                                      <p:to>
                                        <p:strVal val="visible"/>
                                      </p:to>
                                    </p:set>
                                    <p:animEffect transition="in" filter="box(in)">
                                      <p:cBhvr>
                                        <p:cTn id="17" dur="500"/>
                                        <p:tgtEl>
                                          <p:spTgt spid="39940">
                                            <p:txEl>
                                              <p:charRg st="53" end="10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9940">
                                            <p:txEl>
                                              <p:charRg st="100" end="133"/>
                                            </p:txEl>
                                          </p:spTgt>
                                        </p:tgtEl>
                                        <p:attrNameLst>
                                          <p:attrName>style.visibility</p:attrName>
                                        </p:attrNameLst>
                                      </p:cBhvr>
                                      <p:to>
                                        <p:strVal val="visible"/>
                                      </p:to>
                                    </p:set>
                                    <p:animEffect transition="in" filter="box(in)">
                                      <p:cBhvr>
                                        <p:cTn id="22" dur="500"/>
                                        <p:tgtEl>
                                          <p:spTgt spid="39940">
                                            <p:txEl>
                                              <p:charRg st="100" end="13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9940">
                                            <p:txEl>
                                              <p:charRg st="133" end="163"/>
                                            </p:txEl>
                                          </p:spTgt>
                                        </p:tgtEl>
                                        <p:attrNameLst>
                                          <p:attrName>style.visibility</p:attrName>
                                        </p:attrNameLst>
                                      </p:cBhvr>
                                      <p:to>
                                        <p:strVal val="visible"/>
                                      </p:to>
                                    </p:set>
                                    <p:animEffect transition="in" filter="box(in)">
                                      <p:cBhvr>
                                        <p:cTn id="27" dur="500"/>
                                        <p:tgtEl>
                                          <p:spTgt spid="39940">
                                            <p:txEl>
                                              <p:charRg st="133" end="16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9940">
                                            <p:txEl>
                                              <p:charRg st="163" end="172"/>
                                            </p:txEl>
                                          </p:spTgt>
                                        </p:tgtEl>
                                        <p:attrNameLst>
                                          <p:attrName>style.visibility</p:attrName>
                                        </p:attrNameLst>
                                      </p:cBhvr>
                                      <p:to>
                                        <p:strVal val="visible"/>
                                      </p:to>
                                    </p:set>
                                    <p:animEffect transition="in" filter="box(in)">
                                      <p:cBhvr>
                                        <p:cTn id="32" dur="500"/>
                                        <p:tgtEl>
                                          <p:spTgt spid="39940">
                                            <p:txEl>
                                              <p:charRg st="163" end="1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6387" name="Group 3"/>
          <p:cNvGraphicFramePr>
            <a:graphicFrameLocks noGrp="1"/>
          </p:cNvGraphicFramePr>
          <p:nvPr>
            <p:ph idx="1"/>
          </p:nvPr>
        </p:nvGraphicFramePr>
        <p:xfrm>
          <a:off x="233045" y="1893570"/>
          <a:ext cx="10495915" cy="4891406"/>
        </p:xfrm>
        <a:graphic>
          <a:graphicData uri="http://schemas.openxmlformats.org/drawingml/2006/table">
            <a:tbl>
              <a:tblPr/>
              <a:tblGrid>
                <a:gridCol w="2295525"/>
                <a:gridCol w="2169160"/>
                <a:gridCol w="6031230"/>
              </a:tblGrid>
              <a:tr h="71945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rPr>
                        <a:t>问题</a:t>
                      </a:r>
                      <a:endPar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rPr>
                        <a:t>措施</a:t>
                      </a:r>
                      <a:endPar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rPr>
                        <a:t>作用</a:t>
                      </a:r>
                      <a:endParaRPr kumimoji="0" lang="zh-CN" altLang="en-US" sz="3600" b="1" i="0" u="none" strike="noStrike" cap="none" normalizeH="0" baseline="0" smtClean="0">
                        <a:ln>
                          <a:noFill/>
                        </a:ln>
                        <a:solidFill>
                          <a:srgbClr val="FF0000"/>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65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金融危机</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整顿金融</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265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工业危机</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工业复兴</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36613">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农业危机</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调整农业</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582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就业危机</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社会保障</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1213">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社会危机</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rPr>
                        <a:t>社会立法</a:t>
                      </a:r>
                      <a:endParaRPr kumimoji="0" lang="zh-CN" altLang="en-US"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3200" b="1" i="0" u="none" strike="noStrike" cap="none" normalizeH="0" baseline="0" smtClean="0">
                        <a:ln>
                          <a:noFill/>
                        </a:ln>
                        <a:solidFill>
                          <a:schemeClr val="tx1"/>
                        </a:solidFill>
                        <a:effectLst/>
                        <a:latin typeface="微软雅黑" panose="020B0503020204020204" charset="-122"/>
                        <a:ea typeface="微软雅黑" panose="020B0503020204020204"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6417" name="Text Box 33"/>
          <p:cNvSpPr txBox="1"/>
          <p:nvPr/>
        </p:nvSpPr>
        <p:spPr>
          <a:xfrm>
            <a:off x="5821680" y="2715260"/>
            <a:ext cx="3895725" cy="645160"/>
          </a:xfrm>
          <a:prstGeom prst="rect">
            <a:avLst/>
          </a:prstGeom>
          <a:noFill/>
          <a:ln w="9525">
            <a:noFill/>
          </a:ln>
        </p:spPr>
        <p:txBody>
          <a:bodyPr wrap="square">
            <a:spAutoFit/>
          </a:bodyPr>
          <a:p>
            <a:pPr>
              <a:spcBef>
                <a:spcPct val="50000"/>
              </a:spcBef>
            </a:pPr>
            <a:r>
              <a:rPr lang="zh-CN" altLang="en-US" sz="3600" b="1" dirty="0">
                <a:latin typeface="微软雅黑" panose="020B0503020204020204" charset="-122"/>
                <a:ea typeface="微软雅黑" panose="020B0503020204020204" charset="-122"/>
              </a:rPr>
              <a:t>恢复银行信用</a:t>
            </a:r>
            <a:endParaRPr lang="zh-CN" altLang="en-US" sz="3600" b="1" dirty="0">
              <a:latin typeface="微软雅黑" panose="020B0503020204020204" charset="-122"/>
              <a:ea typeface="微软雅黑" panose="020B0503020204020204" charset="-122"/>
            </a:endParaRPr>
          </a:p>
        </p:txBody>
      </p:sp>
      <p:sp>
        <p:nvSpPr>
          <p:cNvPr id="16418" name="Text Box 34"/>
          <p:cNvSpPr txBox="1"/>
          <p:nvPr/>
        </p:nvSpPr>
        <p:spPr>
          <a:xfrm>
            <a:off x="5821680" y="4386580"/>
            <a:ext cx="4382135" cy="645160"/>
          </a:xfrm>
          <a:prstGeom prst="rect">
            <a:avLst/>
          </a:prstGeom>
          <a:noFill/>
          <a:ln w="9525">
            <a:noFill/>
          </a:ln>
        </p:spPr>
        <p:txBody>
          <a:bodyPr wrap="square">
            <a:spAutoFit/>
          </a:bodyPr>
          <a:p>
            <a:pPr>
              <a:spcBef>
                <a:spcPct val="20000"/>
              </a:spcBef>
            </a:pPr>
            <a:r>
              <a:rPr lang="zh-CN" altLang="en-US" sz="3600" b="1" dirty="0">
                <a:latin typeface="微软雅黑" panose="020B0503020204020204" charset="-122"/>
                <a:ea typeface="微软雅黑" panose="020B0503020204020204" charset="-122"/>
              </a:rPr>
              <a:t>稳定农产品价格</a:t>
            </a:r>
            <a:endParaRPr lang="zh-CN" altLang="en-US" sz="3600" b="1" dirty="0">
              <a:latin typeface="微软雅黑" panose="020B0503020204020204" charset="-122"/>
              <a:ea typeface="微软雅黑" panose="020B0503020204020204" charset="-122"/>
            </a:endParaRPr>
          </a:p>
        </p:txBody>
      </p:sp>
      <p:sp>
        <p:nvSpPr>
          <p:cNvPr id="16419" name="Text Box 35"/>
          <p:cNvSpPr txBox="1"/>
          <p:nvPr/>
        </p:nvSpPr>
        <p:spPr>
          <a:xfrm>
            <a:off x="5821680" y="3522980"/>
            <a:ext cx="3773805" cy="645160"/>
          </a:xfrm>
          <a:prstGeom prst="rect">
            <a:avLst/>
          </a:prstGeom>
          <a:noFill/>
          <a:ln w="9525">
            <a:noFill/>
          </a:ln>
        </p:spPr>
        <p:txBody>
          <a:bodyPr wrap="square">
            <a:spAutoFit/>
          </a:bodyPr>
          <a:p>
            <a:pPr>
              <a:spcBef>
                <a:spcPct val="50000"/>
              </a:spcBef>
            </a:pPr>
            <a:r>
              <a:rPr lang="zh-CN" altLang="en-US" sz="3600" b="1" dirty="0">
                <a:latin typeface="微软雅黑" panose="020B0503020204020204" charset="-122"/>
                <a:ea typeface="微软雅黑" panose="020B0503020204020204" charset="-122"/>
              </a:rPr>
              <a:t>恢复工业生产</a:t>
            </a:r>
            <a:endParaRPr lang="zh-CN" altLang="en-US" sz="3600" b="1" dirty="0">
              <a:latin typeface="微软雅黑" panose="020B0503020204020204" charset="-122"/>
              <a:ea typeface="微软雅黑" panose="020B0503020204020204" charset="-122"/>
            </a:endParaRPr>
          </a:p>
        </p:txBody>
      </p:sp>
      <p:sp>
        <p:nvSpPr>
          <p:cNvPr id="16420" name="Text Box 36"/>
          <p:cNvSpPr txBox="1"/>
          <p:nvPr/>
        </p:nvSpPr>
        <p:spPr>
          <a:xfrm>
            <a:off x="5821680" y="5250180"/>
            <a:ext cx="4831080" cy="645160"/>
          </a:xfrm>
          <a:prstGeom prst="rect">
            <a:avLst/>
          </a:prstGeom>
          <a:noFill/>
          <a:ln w="9525">
            <a:noFill/>
          </a:ln>
        </p:spPr>
        <p:txBody>
          <a:bodyPr wrap="square">
            <a:spAutoFit/>
          </a:bodyPr>
          <a:p>
            <a:pPr>
              <a:spcBef>
                <a:spcPct val="20000"/>
              </a:spcBef>
            </a:pPr>
            <a:r>
              <a:rPr lang="zh-CN" altLang="en-US" sz="3600" b="1" dirty="0">
                <a:latin typeface="微软雅黑" panose="020B0503020204020204" charset="-122"/>
                <a:ea typeface="微软雅黑" panose="020B0503020204020204" charset="-122"/>
              </a:rPr>
              <a:t>提供就业，刺激消费</a:t>
            </a:r>
            <a:endParaRPr lang="zh-CN" altLang="en-US" sz="3600" b="1" dirty="0">
              <a:latin typeface="微软雅黑" panose="020B0503020204020204" charset="-122"/>
              <a:ea typeface="微软雅黑" panose="020B0503020204020204" charset="-122"/>
            </a:endParaRPr>
          </a:p>
        </p:txBody>
      </p:sp>
      <p:sp>
        <p:nvSpPr>
          <p:cNvPr id="16421" name="Text Box 37"/>
          <p:cNvSpPr txBox="1"/>
          <p:nvPr/>
        </p:nvSpPr>
        <p:spPr>
          <a:xfrm>
            <a:off x="5821680" y="6042025"/>
            <a:ext cx="4717415" cy="645160"/>
          </a:xfrm>
          <a:prstGeom prst="rect">
            <a:avLst/>
          </a:prstGeom>
          <a:noFill/>
          <a:ln w="9525">
            <a:noFill/>
          </a:ln>
        </p:spPr>
        <p:txBody>
          <a:bodyPr wrap="square">
            <a:spAutoFit/>
          </a:bodyPr>
          <a:p>
            <a:pPr>
              <a:spcBef>
                <a:spcPct val="20000"/>
              </a:spcBef>
            </a:pPr>
            <a:r>
              <a:rPr lang="zh-CN" altLang="en-US" sz="3600" b="1" dirty="0">
                <a:latin typeface="微软雅黑" panose="020B0503020204020204" charset="-122"/>
                <a:ea typeface="微软雅黑" panose="020B0503020204020204" charset="-122"/>
              </a:rPr>
              <a:t>缓和矛盾，稳定社会</a:t>
            </a:r>
            <a:endParaRPr lang="zh-CN" altLang="en-US" sz="3600" b="1" dirty="0">
              <a:latin typeface="微软雅黑" panose="020B0503020204020204" charset="-122"/>
              <a:ea typeface="微软雅黑" panose="020B0503020204020204" charset="-122"/>
            </a:endParaRPr>
          </a:p>
        </p:txBody>
      </p:sp>
      <p:sp>
        <p:nvSpPr>
          <p:cNvPr id="2" name="文本框 1"/>
          <p:cNvSpPr txBox="1"/>
          <p:nvPr/>
        </p:nvSpPr>
        <p:spPr>
          <a:xfrm>
            <a:off x="76200" y="113665"/>
            <a:ext cx="11736705" cy="1198880"/>
          </a:xfrm>
          <a:prstGeom prst="rect">
            <a:avLst/>
          </a:prstGeom>
          <a:noFill/>
        </p:spPr>
        <p:txBody>
          <a:bodyPr wrap="square" rtlCol="0">
            <a:spAutoFit/>
          </a:bodyPr>
          <a:p>
            <a:r>
              <a:rPr lang="en-US" altLang="zh-CN" sz="3600" b="1">
                <a:solidFill>
                  <a:srgbClr val="4A05F9"/>
                </a:solidFill>
                <a:latin typeface="微软雅黑" panose="020B0503020204020204" charset="-122"/>
                <a:ea typeface="微软雅黑" panose="020B0503020204020204" charset="-122"/>
              </a:rPr>
              <a:t>  1</a:t>
            </a:r>
            <a:r>
              <a:rPr lang="zh-CN" altLang="en-US" sz="3600" b="1">
                <a:solidFill>
                  <a:srgbClr val="4A05F9"/>
                </a:solidFill>
                <a:latin typeface="微软雅黑" panose="020B0503020204020204" charset="-122"/>
                <a:ea typeface="微软雅黑" panose="020B0503020204020204" charset="-122"/>
              </a:rPr>
              <a:t>、罗斯福上台前，面临哪些危机？采取哪些措施解决这些危机？每项措施起到了哪些具体作用？</a:t>
            </a:r>
            <a:endParaRPr lang="zh-CN" altLang="en-US" sz="3600" b="1">
              <a:solidFill>
                <a:srgbClr val="4A05F9"/>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6417"/>
                                        </p:tgtEl>
                                        <p:attrNameLst>
                                          <p:attrName>style.visibility</p:attrName>
                                        </p:attrNameLst>
                                      </p:cBhvr>
                                      <p:to>
                                        <p:strVal val="visible"/>
                                      </p:to>
                                    </p:set>
                                    <p:animEffect transition="in" filter="blinds(horizontal)">
                                      <p:cBhvr>
                                        <p:cTn id="7" dur="500"/>
                                        <p:tgtEl>
                                          <p:spTgt spid="164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418"/>
                                        </p:tgtEl>
                                        <p:attrNameLst>
                                          <p:attrName>style.visibility</p:attrName>
                                        </p:attrNameLst>
                                      </p:cBhvr>
                                      <p:to>
                                        <p:strVal val="visible"/>
                                      </p:to>
                                    </p:set>
                                    <p:animEffect transition="in" filter="blinds(horizontal)">
                                      <p:cBhvr>
                                        <p:cTn id="10" dur="500"/>
                                        <p:tgtEl>
                                          <p:spTgt spid="164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6419"/>
                                        </p:tgtEl>
                                        <p:attrNameLst>
                                          <p:attrName>style.visibility</p:attrName>
                                        </p:attrNameLst>
                                      </p:cBhvr>
                                      <p:to>
                                        <p:strVal val="visible"/>
                                      </p:to>
                                    </p:set>
                                    <p:animEffect transition="in" filter="blinds(horizontal)">
                                      <p:cBhvr>
                                        <p:cTn id="13" dur="500"/>
                                        <p:tgtEl>
                                          <p:spTgt spid="1641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6420"/>
                                        </p:tgtEl>
                                        <p:attrNameLst>
                                          <p:attrName>style.visibility</p:attrName>
                                        </p:attrNameLst>
                                      </p:cBhvr>
                                      <p:to>
                                        <p:strVal val="visible"/>
                                      </p:to>
                                    </p:set>
                                    <p:animEffect transition="in" filter="blinds(horizontal)">
                                      <p:cBhvr>
                                        <p:cTn id="16" dur="500"/>
                                        <p:tgtEl>
                                          <p:spTgt spid="1642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6421"/>
                                        </p:tgtEl>
                                        <p:attrNameLst>
                                          <p:attrName>style.visibility</p:attrName>
                                        </p:attrNameLst>
                                      </p:cBhvr>
                                      <p:to>
                                        <p:strVal val="visible"/>
                                      </p:to>
                                    </p:set>
                                    <p:animEffect transition="in" filter="blinds(horizontal)">
                                      <p:cBhvr>
                                        <p:cTn id="19" dur="500"/>
                                        <p:tgtEl>
                                          <p:spTgt spid="16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17" grpId="0"/>
      <p:bldP spid="16418" grpId="0"/>
      <p:bldP spid="16419" grpId="0"/>
      <p:bldP spid="16420" grpId="0"/>
      <p:bldP spid="164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文本框 475137"/>
          <p:cNvSpPr txBox="1"/>
          <p:nvPr/>
        </p:nvSpPr>
        <p:spPr>
          <a:xfrm>
            <a:off x="1657350" y="80645"/>
            <a:ext cx="10237470" cy="706755"/>
          </a:xfrm>
          <a:prstGeom prst="rect">
            <a:avLst/>
          </a:prstGeom>
          <a:noFill/>
          <a:ln w="9525">
            <a:noFill/>
          </a:ln>
        </p:spPr>
        <p:txBody>
          <a:bodyPr wrap="square" anchor="t">
            <a:spAutoFit/>
          </a:bodyPr>
          <a:p>
            <a:r>
              <a:rPr lang="zh-CN" altLang="en-US" sz="4000" b="1" dirty="0">
                <a:solidFill>
                  <a:srgbClr val="4A05F9"/>
                </a:solidFill>
                <a:latin typeface="微软雅黑" panose="020B0503020204020204" charset="-122"/>
                <a:ea typeface="微软雅黑" panose="020B0503020204020204" charset="-122"/>
              </a:rPr>
              <a:t>资本主义经济政策经历了哪些调整？</a:t>
            </a:r>
            <a:endParaRPr lang="zh-CN" altLang="en-US" sz="4000" b="1" dirty="0">
              <a:solidFill>
                <a:srgbClr val="4A05F9"/>
              </a:solidFill>
              <a:latin typeface="微软雅黑" panose="020B0503020204020204" charset="-122"/>
              <a:ea typeface="微软雅黑" panose="020B0503020204020204" charset="-122"/>
            </a:endParaRPr>
          </a:p>
        </p:txBody>
      </p:sp>
      <p:graphicFrame>
        <p:nvGraphicFramePr>
          <p:cNvPr id="475139" name="表格 475138"/>
          <p:cNvGraphicFramePr/>
          <p:nvPr/>
        </p:nvGraphicFramePr>
        <p:xfrm>
          <a:off x="409575" y="1367155"/>
          <a:ext cx="11372850" cy="5089525"/>
        </p:xfrm>
        <a:graphic>
          <a:graphicData uri="http://schemas.openxmlformats.org/drawingml/2006/table">
            <a:tbl>
              <a:tblPr/>
              <a:tblGrid>
                <a:gridCol w="2857500"/>
                <a:gridCol w="2559050"/>
                <a:gridCol w="5956300"/>
              </a:tblGrid>
              <a:tr h="634365">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zh-CN" altLang="en-US" sz="3600" b="1" dirty="0">
                          <a:latin typeface="微软雅黑" panose="020B0503020204020204" charset="-122"/>
                          <a:ea typeface="微软雅黑" panose="020B0503020204020204" charset="-122"/>
                        </a:rPr>
                        <a:t>时间</a:t>
                      </a:r>
                      <a:endParaRPr lang="zh-CN" altLang="en-US" sz="3600" b="1" dirty="0">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zh-CN" altLang="en-US" sz="3600" b="1" dirty="0">
                          <a:latin typeface="微软雅黑" panose="020B0503020204020204" charset="-122"/>
                          <a:ea typeface="微软雅黑" panose="020B0503020204020204" charset="-122"/>
                        </a:rPr>
                        <a:t>经济思想</a:t>
                      </a:r>
                      <a:endParaRPr lang="zh-CN" altLang="en-US" sz="3600" b="1" dirty="0">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zh-CN" altLang="en-US" sz="3600" b="1" dirty="0">
                          <a:latin typeface="微软雅黑" panose="020B0503020204020204" charset="-122"/>
                          <a:ea typeface="微软雅黑" panose="020B0503020204020204" charset="-122"/>
                        </a:rPr>
                        <a:t>表现</a:t>
                      </a:r>
                      <a:endParaRPr lang="zh-CN" altLang="en-US" sz="3600" b="1" dirty="0">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50595">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spcBef>
                          <a:spcPct val="0"/>
                        </a:spcBef>
                        <a:buNone/>
                      </a:pPr>
                      <a:r>
                        <a:rPr lang="en-US" altLang="zh-CN" sz="3600" b="1">
                          <a:solidFill>
                            <a:srgbClr val="FF0000"/>
                          </a:solidFill>
                          <a:latin typeface="微软雅黑" panose="020B0503020204020204" charset="-122"/>
                          <a:ea typeface="微软雅黑" panose="020B0503020204020204" charset="-122"/>
                        </a:rPr>
                        <a:t>16—18C</a:t>
                      </a:r>
                      <a:endParaRPr lang="en-US" altLang="zh-CN" sz="3600" b="1">
                        <a:solidFill>
                          <a:srgbClr val="FF0000"/>
                        </a:solidFill>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endParaRPr sz="3600" b="1" dirty="0">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endParaRPr sz="3600" b="1" dirty="0">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02970">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spcBef>
                          <a:spcPct val="0"/>
                        </a:spcBef>
                        <a:buNone/>
                      </a:pPr>
                      <a:r>
                        <a:rPr lang="en-US" altLang="zh-CN" sz="3600" b="1">
                          <a:solidFill>
                            <a:srgbClr val="FF0000"/>
                          </a:solidFill>
                          <a:latin typeface="微软雅黑" panose="020B0503020204020204" charset="-122"/>
                          <a:ea typeface="微软雅黑" panose="020B0503020204020204" charset="-122"/>
                        </a:rPr>
                        <a:t>18—20C30</a:t>
                      </a:r>
                      <a:endParaRPr lang="en-US" altLang="zh-CN" sz="3600" b="1">
                        <a:solidFill>
                          <a:srgbClr val="FF0000"/>
                        </a:solidFill>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endParaRPr sz="3600" b="1" dirty="0">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endParaRPr sz="3600" b="1" dirty="0">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97940">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spcBef>
                          <a:spcPct val="0"/>
                        </a:spcBef>
                        <a:buNone/>
                      </a:pPr>
                      <a:r>
                        <a:rPr lang="en-US" altLang="zh-CN" sz="3600" b="1">
                          <a:solidFill>
                            <a:srgbClr val="FF0000"/>
                          </a:solidFill>
                          <a:latin typeface="微软雅黑" panose="020B0503020204020204" charset="-122"/>
                          <a:ea typeface="微软雅黑" panose="020B0503020204020204" charset="-122"/>
                        </a:rPr>
                        <a:t>20C30—70</a:t>
                      </a:r>
                      <a:endParaRPr lang="en-US" altLang="zh-CN" sz="3600" b="1" dirty="0">
                        <a:solidFill>
                          <a:srgbClr val="FF0000"/>
                        </a:solidFill>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endParaRPr sz="3600" b="1" dirty="0">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endParaRPr sz="3600" b="1" dirty="0">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1297940">
                <a:tc>
                  <a:txBody>
                    <a:bodyPr/>
                    <a:p>
                      <a:pPr marL="0" lvl="0" indent="0" algn="ctr">
                        <a:buNone/>
                      </a:pPr>
                      <a:r>
                        <a:rPr lang="en-US" altLang="zh-CN" sz="3600" b="1" dirty="0">
                          <a:solidFill>
                            <a:srgbClr val="FF0000"/>
                          </a:solidFill>
                          <a:latin typeface="微软雅黑" panose="020B0503020204020204" charset="-122"/>
                          <a:ea typeface="微软雅黑" panose="020B0503020204020204" charset="-122"/>
                        </a:rPr>
                        <a:t>20C70</a:t>
                      </a:r>
                      <a:r>
                        <a:rPr lang="zh-CN" altLang="en-US" sz="3600" b="1" dirty="0">
                          <a:solidFill>
                            <a:srgbClr val="FF0000"/>
                          </a:solidFill>
                          <a:latin typeface="微软雅黑" panose="020B0503020204020204" charset="-122"/>
                          <a:ea typeface="微软雅黑" panose="020B0503020204020204" charset="-122"/>
                        </a:rPr>
                        <a:t>后</a:t>
                      </a:r>
                      <a:endParaRPr lang="zh-CN" altLang="en-US" sz="3600" b="1" dirty="0">
                        <a:solidFill>
                          <a:srgbClr val="FF0000"/>
                        </a:solidFill>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3600" b="1" dirty="0">
                          <a:solidFill>
                            <a:srgbClr val="4A05F9"/>
                          </a:solidFill>
                          <a:latin typeface="微软雅黑" panose="020B0503020204020204" charset="-122"/>
                          <a:ea typeface="微软雅黑" panose="020B0503020204020204" charset="-122"/>
                        </a:rPr>
                        <a:t>新自由主义</a:t>
                      </a:r>
                      <a:endParaRPr lang="zh-CN" altLang="en-US" sz="3600" b="1" dirty="0">
                        <a:solidFill>
                          <a:srgbClr val="4A05F9"/>
                        </a:solidFill>
                        <a:latin typeface="微软雅黑" panose="020B0503020204020204" charset="-122"/>
                        <a:ea typeface="微软雅黑" panose="020B0503020204020204" charset="-122"/>
                      </a:endParaRPr>
                    </a:p>
                  </a:txBody>
                  <a:tcPr anchor="ctr" anchorCtr="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en-US" sz="3600" b="1" dirty="0">
                          <a:solidFill>
                            <a:srgbClr val="4A05F9"/>
                          </a:solidFill>
                          <a:latin typeface="微软雅黑" panose="020B0503020204020204" charset="-122"/>
                          <a:ea typeface="微软雅黑" panose="020B0503020204020204" charset="-122"/>
                        </a:rPr>
                        <a:t>适当减少对经济的干预</a:t>
                      </a:r>
                      <a:endParaRPr lang="zh-CN" altLang="en-US" sz="3600" b="1" dirty="0">
                        <a:solidFill>
                          <a:srgbClr val="4A05F9"/>
                        </a:solidFill>
                        <a:latin typeface="微软雅黑" panose="020B0503020204020204" charset="-122"/>
                        <a:ea typeface="微软雅黑" panose="020B0503020204020204" charset="-122"/>
                      </a:endParaRPr>
                    </a:p>
                  </a:txBody>
                  <a:tcPr anchor="ctr" anchorCtr="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75167" name="矩形 475166"/>
          <p:cNvSpPr/>
          <p:nvPr/>
        </p:nvSpPr>
        <p:spPr>
          <a:xfrm>
            <a:off x="3418840" y="2220437"/>
            <a:ext cx="2147570" cy="645160"/>
          </a:xfrm>
          <a:prstGeom prst="rect">
            <a:avLst/>
          </a:prstGeom>
          <a:noFill/>
          <a:ln w="9525">
            <a:noFill/>
          </a:ln>
        </p:spPr>
        <p:txBody>
          <a:bodyPr wrap="none" anchor="ctr">
            <a:spAutoFit/>
          </a:bodyPr>
          <a:p>
            <a:r>
              <a:rPr lang="zh-CN" altLang="en-US" sz="3600" b="1" dirty="0">
                <a:solidFill>
                  <a:srgbClr val="4A05F9"/>
                </a:solidFill>
                <a:latin typeface="微软雅黑" panose="020B0503020204020204" charset="-122"/>
                <a:ea typeface="微软雅黑" panose="020B0503020204020204" charset="-122"/>
                <a:cs typeface="微软雅黑" panose="020B0503020204020204" charset="-122"/>
              </a:rPr>
              <a:t>重商主义 </a:t>
            </a:r>
            <a:endParaRPr lang="zh-CN" altLang="en-US" sz="3600" b="1" dirty="0">
              <a:solidFill>
                <a:srgbClr val="4A05F9"/>
              </a:solidFill>
              <a:latin typeface="微软雅黑" panose="020B0503020204020204" charset="-122"/>
              <a:ea typeface="微软雅黑" panose="020B0503020204020204" charset="-122"/>
              <a:cs typeface="微软雅黑" panose="020B0503020204020204" charset="-122"/>
            </a:endParaRPr>
          </a:p>
        </p:txBody>
      </p:sp>
      <p:sp>
        <p:nvSpPr>
          <p:cNvPr id="475168" name="文本框 475167"/>
          <p:cNvSpPr txBox="1"/>
          <p:nvPr/>
        </p:nvSpPr>
        <p:spPr>
          <a:xfrm>
            <a:off x="3418523" y="3228023"/>
            <a:ext cx="2016125" cy="645160"/>
          </a:xfrm>
          <a:prstGeom prst="rect">
            <a:avLst/>
          </a:prstGeom>
          <a:noFill/>
          <a:ln w="9525">
            <a:noFill/>
          </a:ln>
        </p:spPr>
        <p:txBody>
          <a:bodyPr anchor="t">
            <a:spAutoFit/>
          </a:bodyPr>
          <a:p>
            <a:r>
              <a:rPr lang="zh-CN" altLang="en-US" sz="3600" b="1" dirty="0">
                <a:solidFill>
                  <a:srgbClr val="4A05F9"/>
                </a:solidFill>
                <a:latin typeface="微软雅黑" panose="020B0503020204020204" charset="-122"/>
                <a:ea typeface="微软雅黑" panose="020B0503020204020204" charset="-122"/>
              </a:rPr>
              <a:t>自由主义</a:t>
            </a:r>
            <a:endParaRPr lang="zh-CN" altLang="en-US" sz="3600" b="1" dirty="0">
              <a:solidFill>
                <a:srgbClr val="4A05F9"/>
              </a:solidFill>
              <a:latin typeface="微软雅黑" panose="020B0503020204020204" charset="-122"/>
              <a:ea typeface="微软雅黑" panose="020B0503020204020204" charset="-122"/>
            </a:endParaRPr>
          </a:p>
        </p:txBody>
      </p:sp>
      <p:sp>
        <p:nvSpPr>
          <p:cNvPr id="475169" name="矩形 475168"/>
          <p:cNvSpPr/>
          <p:nvPr/>
        </p:nvSpPr>
        <p:spPr>
          <a:xfrm>
            <a:off x="3321368" y="4310539"/>
            <a:ext cx="2604770" cy="645160"/>
          </a:xfrm>
          <a:prstGeom prst="rect">
            <a:avLst/>
          </a:prstGeom>
          <a:noFill/>
          <a:ln w="9525">
            <a:noFill/>
          </a:ln>
        </p:spPr>
        <p:txBody>
          <a:bodyPr wrap="none" anchor="ctr">
            <a:spAutoFit/>
          </a:bodyPr>
          <a:p>
            <a:r>
              <a:rPr lang="zh-CN" altLang="en-US" sz="3600" b="1" dirty="0">
                <a:solidFill>
                  <a:srgbClr val="4A05F9"/>
                </a:solidFill>
                <a:latin typeface="微软雅黑" panose="020B0503020204020204" charset="-122"/>
                <a:ea typeface="微软雅黑" panose="020B0503020204020204" charset="-122"/>
                <a:cs typeface="微软雅黑" panose="020B0503020204020204" charset="-122"/>
              </a:rPr>
              <a:t>凯恩斯主义 </a:t>
            </a:r>
            <a:endParaRPr lang="zh-CN" altLang="en-US" sz="3600" b="1" dirty="0">
              <a:solidFill>
                <a:srgbClr val="4A05F9"/>
              </a:solidFill>
              <a:latin typeface="微软雅黑" panose="020B0503020204020204" charset="-122"/>
              <a:ea typeface="微软雅黑" panose="020B0503020204020204" charset="-122"/>
              <a:cs typeface="微软雅黑" panose="020B0503020204020204" charset="-122"/>
            </a:endParaRPr>
          </a:p>
        </p:txBody>
      </p:sp>
      <p:sp>
        <p:nvSpPr>
          <p:cNvPr id="475170" name="矩形 475169"/>
          <p:cNvSpPr/>
          <p:nvPr/>
        </p:nvSpPr>
        <p:spPr>
          <a:xfrm>
            <a:off x="5768975" y="1975485"/>
            <a:ext cx="6125845" cy="1076325"/>
          </a:xfrm>
          <a:prstGeom prst="rect">
            <a:avLst/>
          </a:prstGeom>
          <a:noFill/>
          <a:ln w="9525">
            <a:noFill/>
          </a:ln>
        </p:spPr>
        <p:txBody>
          <a:bodyPr wrap="square" anchor="ctr">
            <a:spAutoFit/>
          </a:bodyPr>
          <a:p>
            <a:r>
              <a:rPr lang="zh-CN" altLang="en-US" sz="3200" b="1" dirty="0">
                <a:solidFill>
                  <a:srgbClr val="4A05F9"/>
                </a:solidFill>
                <a:latin typeface="微软雅黑" panose="020B0503020204020204" charset="-122"/>
                <a:ea typeface="微软雅黑" panose="020B0503020204020204" charset="-122"/>
                <a:cs typeface="微软雅黑" panose="020B0503020204020204" charset="-122"/>
              </a:rPr>
              <a:t>发展工场手工业、殖民侵略、圈地运动等 </a:t>
            </a:r>
            <a:endParaRPr lang="zh-CN" altLang="en-US" sz="3200" b="1" dirty="0">
              <a:solidFill>
                <a:srgbClr val="4A05F9"/>
              </a:solidFill>
              <a:latin typeface="微软雅黑" panose="020B0503020204020204" charset="-122"/>
              <a:ea typeface="微软雅黑" panose="020B0503020204020204" charset="-122"/>
              <a:cs typeface="微软雅黑" panose="020B0503020204020204" charset="-122"/>
            </a:endParaRPr>
          </a:p>
        </p:txBody>
      </p:sp>
      <p:sp>
        <p:nvSpPr>
          <p:cNvPr id="475171" name="矩形 475170"/>
          <p:cNvSpPr/>
          <p:nvPr/>
        </p:nvSpPr>
        <p:spPr>
          <a:xfrm>
            <a:off x="5691505" y="3228340"/>
            <a:ext cx="6109335" cy="583565"/>
          </a:xfrm>
          <a:prstGeom prst="rect">
            <a:avLst/>
          </a:prstGeom>
          <a:noFill/>
          <a:ln w="9525">
            <a:noFill/>
          </a:ln>
        </p:spPr>
        <p:txBody>
          <a:bodyPr wrap="square" anchor="ctr">
            <a:spAutoFit/>
          </a:bodyPr>
          <a:p>
            <a:r>
              <a:rPr lang="zh-CN" altLang="en-US" sz="3200" b="1" dirty="0">
                <a:solidFill>
                  <a:srgbClr val="4A05F9"/>
                </a:solidFill>
                <a:latin typeface="微软雅黑" panose="020B0503020204020204" charset="-122"/>
                <a:ea typeface="微软雅黑" panose="020B0503020204020204" charset="-122"/>
                <a:cs typeface="微软雅黑" panose="020B0503020204020204" charset="-122"/>
              </a:rPr>
              <a:t>自由经营、自由竞争、自由贸易 </a:t>
            </a:r>
            <a:endParaRPr lang="zh-CN" altLang="en-US" sz="3200" b="1" dirty="0">
              <a:solidFill>
                <a:srgbClr val="4A05F9"/>
              </a:solidFill>
              <a:latin typeface="微软雅黑" panose="020B0503020204020204" charset="-122"/>
              <a:ea typeface="微软雅黑" panose="020B0503020204020204" charset="-122"/>
              <a:cs typeface="微软雅黑" panose="020B0503020204020204" charset="-122"/>
            </a:endParaRPr>
          </a:p>
        </p:txBody>
      </p:sp>
      <p:sp>
        <p:nvSpPr>
          <p:cNvPr id="475172" name="矩形 475171"/>
          <p:cNvSpPr/>
          <p:nvPr/>
        </p:nvSpPr>
        <p:spPr>
          <a:xfrm>
            <a:off x="5768975" y="4095115"/>
            <a:ext cx="5650230" cy="1076325"/>
          </a:xfrm>
          <a:prstGeom prst="rect">
            <a:avLst/>
          </a:prstGeom>
          <a:noFill/>
          <a:ln w="9525">
            <a:noFill/>
          </a:ln>
        </p:spPr>
        <p:txBody>
          <a:bodyPr wrap="square" anchor="ctr">
            <a:spAutoFit/>
          </a:bodyPr>
          <a:p>
            <a:r>
              <a:rPr lang="zh-CN" altLang="en-US" sz="3200" b="1" dirty="0">
                <a:solidFill>
                  <a:srgbClr val="4A05F9"/>
                </a:solidFill>
                <a:latin typeface="微软雅黑" panose="020B0503020204020204" charset="-122"/>
                <a:ea typeface="微软雅黑" panose="020B0503020204020204" charset="-122"/>
                <a:cs typeface="微软雅黑" panose="020B0503020204020204" charset="-122"/>
              </a:rPr>
              <a:t>罗斯福新政、  二战后各国对经济的干预 </a:t>
            </a:r>
            <a:endParaRPr lang="zh-CN" altLang="en-US" sz="3200" b="1" dirty="0">
              <a:solidFill>
                <a:srgbClr val="4A05F9"/>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2235" y="18415"/>
            <a:ext cx="12333605" cy="441198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年天津卷文综历史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14</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分）</a:t>
            </a:r>
            <a:endParaRPr lang="zh-CN"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材料一  </a:t>
            </a:r>
            <a:r>
              <a:rPr lang="zh-CN" sz="3600" b="1">
                <a:latin typeface="微软雅黑" panose="020B0503020204020204" charset="-122"/>
                <a:ea typeface="微软雅黑" panose="020B0503020204020204" charset="-122"/>
                <a:cs typeface="微软雅黑" panose="020B0503020204020204" charset="-122"/>
              </a:rPr>
              <a:t>第二次世界大战后，发达资本主义国家普遍采用以刺激需求为主的调节方式，推动经济发展。</a:t>
            </a:r>
            <a:r>
              <a:rPr lang="en-US" sz="3600" b="1">
                <a:latin typeface="微软雅黑" panose="020B0503020204020204" charset="-122"/>
                <a:ea typeface="微软雅黑" panose="020B0503020204020204" charset="-122"/>
                <a:cs typeface="微软雅黑" panose="020B0503020204020204" charset="-122"/>
              </a:rPr>
              <a:t>1953—1973</a:t>
            </a:r>
            <a:r>
              <a:rPr lang="zh-CN" sz="3600" b="1">
                <a:latin typeface="微软雅黑" panose="020B0503020204020204" charset="-122"/>
                <a:ea typeface="微软雅黑" panose="020B0503020204020204" charset="-122"/>
                <a:cs typeface="微软雅黑" panose="020B0503020204020204" charset="-122"/>
              </a:rPr>
              <a:t>年，各主要资本主义国家国内生产总值的平均增长率：美国为</a:t>
            </a:r>
            <a:r>
              <a:rPr lang="en-US" sz="3600" b="1">
                <a:latin typeface="微软雅黑" panose="020B0503020204020204" charset="-122"/>
                <a:ea typeface="微软雅黑" panose="020B0503020204020204" charset="-122"/>
                <a:cs typeface="微软雅黑" panose="020B0503020204020204" charset="-122"/>
              </a:rPr>
              <a:t>3</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5%</a:t>
            </a:r>
            <a:r>
              <a:rPr lang="zh-CN" sz="3600" b="1">
                <a:latin typeface="微软雅黑" panose="020B0503020204020204" charset="-122"/>
                <a:ea typeface="微软雅黑" panose="020B0503020204020204" charset="-122"/>
                <a:cs typeface="微软雅黑" panose="020B0503020204020204" charset="-122"/>
              </a:rPr>
              <a:t>，英国</a:t>
            </a:r>
            <a:r>
              <a:rPr lang="en-US" sz="3600" b="1">
                <a:latin typeface="微软雅黑" panose="020B0503020204020204" charset="-122"/>
                <a:ea typeface="微软雅黑" panose="020B0503020204020204" charset="-122"/>
                <a:cs typeface="微软雅黑" panose="020B0503020204020204" charset="-122"/>
              </a:rPr>
              <a:t>3</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0%</a:t>
            </a:r>
            <a:r>
              <a:rPr lang="zh-CN" sz="3600" b="1">
                <a:latin typeface="微软雅黑" panose="020B0503020204020204" charset="-122"/>
                <a:ea typeface="微软雅黑" panose="020B0503020204020204" charset="-122"/>
                <a:cs typeface="微软雅黑" panose="020B0503020204020204" charset="-122"/>
              </a:rPr>
              <a:t>，法国</a:t>
            </a:r>
            <a:r>
              <a:rPr lang="en-US" sz="3600" b="1">
                <a:latin typeface="微软雅黑" panose="020B0503020204020204" charset="-122"/>
                <a:ea typeface="微软雅黑" panose="020B0503020204020204" charset="-122"/>
                <a:cs typeface="微软雅黑" panose="020B0503020204020204" charset="-122"/>
              </a:rPr>
              <a:t>5</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2%</a:t>
            </a:r>
            <a:r>
              <a:rPr lang="zh-CN" sz="3600" b="1">
                <a:latin typeface="微软雅黑" panose="020B0503020204020204" charset="-122"/>
                <a:ea typeface="微软雅黑" panose="020B0503020204020204" charset="-122"/>
                <a:cs typeface="微软雅黑" panose="020B0503020204020204" charset="-122"/>
              </a:rPr>
              <a:t>，联邦德国</a:t>
            </a:r>
            <a:r>
              <a:rPr lang="en-US" sz="3600" b="1">
                <a:latin typeface="微软雅黑" panose="020B0503020204020204" charset="-122"/>
                <a:ea typeface="微软雅黑" panose="020B0503020204020204" charset="-122"/>
                <a:cs typeface="微软雅黑" panose="020B0503020204020204" charset="-122"/>
              </a:rPr>
              <a:t>5</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9%</a:t>
            </a:r>
            <a:r>
              <a:rPr lang="zh-CN" sz="3600" b="1">
                <a:latin typeface="微软雅黑" panose="020B0503020204020204" charset="-122"/>
                <a:ea typeface="微软雅黑" panose="020B0503020204020204" charset="-122"/>
                <a:cs typeface="微软雅黑" panose="020B0503020204020204" charset="-122"/>
              </a:rPr>
              <a:t>，日本</a:t>
            </a:r>
            <a:r>
              <a:rPr lang="en-US" sz="3600" b="1">
                <a:latin typeface="微软雅黑" panose="020B0503020204020204" charset="-122"/>
                <a:ea typeface="微软雅黑" panose="020B0503020204020204" charset="-122"/>
                <a:cs typeface="微软雅黑" panose="020B0503020204020204" charset="-122"/>
              </a:rPr>
              <a:t>9</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8%</a:t>
            </a:r>
            <a:r>
              <a:rPr lang="zh-CN" sz="3600" b="1">
                <a:latin typeface="微软雅黑" panose="020B0503020204020204" charset="-122"/>
                <a:ea typeface="微软雅黑" panose="020B0503020204020204" charset="-122"/>
                <a:cs typeface="微软雅黑" panose="020B0503020204020204" charset="-122"/>
              </a:rPr>
              <a:t>等。   </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摘编自高德步《世界经济通史》等</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02235" y="4758690"/>
            <a:ext cx="11923395" cy="1641475"/>
          </a:xfrm>
          <a:prstGeom prst="rect">
            <a:avLst/>
          </a:prstGeom>
          <a:noFill/>
        </p:spPr>
        <p:txBody>
          <a:bodyPr wrap="square" rtlCol="0" anchor="t">
            <a:spAutoFit/>
          </a:bodyPr>
          <a:p>
            <a:pPr>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）材料一反映了这些国家整体经济发展状况如何？（</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分）它们依据的经济理论及其具体内容是什么？（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6</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分）</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102235" y="4554220"/>
            <a:ext cx="12080240" cy="2251710"/>
          </a:xfrm>
          <a:prstGeom prst="rect">
            <a:avLst/>
          </a:prstGeom>
          <a:solidFill>
            <a:schemeClr val="bg1"/>
          </a:solidFill>
        </p:spPr>
        <p:txBody>
          <a:bodyPr wrap="square" rtlCol="0" anchor="t">
            <a:spAutoFit/>
          </a:bodyPr>
          <a:p>
            <a:pPr>
              <a:lnSpc>
                <a:spcPct val="130000"/>
              </a:lnSpc>
            </a:pP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1</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）经济高速增长（</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2</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分）。凯恩斯主义（</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2</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分）。加强国家对经济的干预，政府通过</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增加公共开支、降低利率，刺激投资和消费，以提高有效需求，实现充分就业</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4</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分）</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Rectangle 3"/>
          <p:cNvSpPr>
            <a:spLocks noGrp="1"/>
          </p:cNvSpPr>
          <p:nvPr>
            <p:ph idx="1"/>
          </p:nvPr>
        </p:nvSpPr>
        <p:spPr>
          <a:xfrm>
            <a:off x="258445" y="220345"/>
            <a:ext cx="11893550" cy="7463790"/>
          </a:xfrm>
        </p:spPr>
        <p:txBody>
          <a:bodyPr vert="horz" wrap="square" lIns="91440" tIns="45720" rIns="91440" bIns="45720" anchor="t">
            <a:noAutofit/>
          </a:bodyPr>
          <a:p>
            <a:pPr eaLnBrk="1" hangingPunct="1">
              <a:lnSpc>
                <a:spcPct val="150000"/>
              </a:lnSpc>
              <a:buNone/>
            </a:pP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50000"/>
              </a:lnSpc>
              <a:buNone/>
            </a:pPr>
            <a:r>
              <a:rPr lang="en-US" altLang="zh-CN" sz="3600" b="1" dirty="0">
                <a:solidFill>
                  <a:srgbClr val="4A05F9"/>
                </a:solidFill>
                <a:latin typeface="微软雅黑" panose="020B0503020204020204" charset="-122"/>
                <a:ea typeface="微软雅黑" panose="020B0503020204020204" charset="-122"/>
                <a:cs typeface="微软雅黑" panose="020B0503020204020204" charset="-122"/>
              </a:rPr>
              <a:t>(1)</a:t>
            </a:r>
            <a:r>
              <a:rPr lang="zh-CN" altLang="en-US" sz="3600" b="1" dirty="0">
                <a:solidFill>
                  <a:srgbClr val="4A05F9"/>
                </a:solidFill>
                <a:latin typeface="微软雅黑" panose="020B0503020204020204" charset="-122"/>
                <a:ea typeface="微软雅黑" panose="020B0503020204020204" charset="-122"/>
                <a:cs typeface="微软雅黑" panose="020B0503020204020204" charset="-122"/>
              </a:rPr>
              <a:t>近代化史观：</a:t>
            </a:r>
            <a:r>
              <a:rPr lang="zh-CN" altLang="en-US" sz="3600" b="1" dirty="0">
                <a:latin typeface="微软雅黑" panose="020B0503020204020204" charset="-122"/>
                <a:ea typeface="微软雅黑" panose="020B0503020204020204" charset="-122"/>
                <a:cs typeface="微软雅黑" panose="020B0503020204020204" charset="-122"/>
              </a:rPr>
              <a:t>罗斯福新政通过国家干预的手段，调整美国的经济模式，缓和了经济危机，探索了资本主义国家现代化的新模式。</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50000"/>
              </a:lnSpc>
              <a:buNone/>
            </a:pPr>
            <a:r>
              <a:rPr lang="en-US" altLang="zh-CN" sz="3600" b="1" dirty="0">
                <a:solidFill>
                  <a:srgbClr val="4A05F9"/>
                </a:solidFill>
                <a:latin typeface="微软雅黑" panose="020B0503020204020204" charset="-122"/>
                <a:ea typeface="微软雅黑" panose="020B0503020204020204" charset="-122"/>
                <a:cs typeface="微软雅黑" panose="020B0503020204020204" charset="-122"/>
              </a:rPr>
              <a:t>(2)</a:t>
            </a:r>
            <a:r>
              <a:rPr lang="zh-CN" altLang="en-US" sz="3600" b="1" dirty="0">
                <a:solidFill>
                  <a:srgbClr val="4A05F9"/>
                </a:solidFill>
                <a:latin typeface="微软雅黑" panose="020B0503020204020204" charset="-122"/>
                <a:ea typeface="微软雅黑" panose="020B0503020204020204" charset="-122"/>
                <a:cs typeface="微软雅黑" panose="020B0503020204020204" charset="-122"/>
              </a:rPr>
              <a:t>社会史观：</a:t>
            </a:r>
            <a:r>
              <a:rPr lang="zh-CN" altLang="en-US" sz="3600" b="1" dirty="0">
                <a:latin typeface="微软雅黑" panose="020B0503020204020204" charset="-122"/>
                <a:ea typeface="微软雅黑" panose="020B0503020204020204" charset="-122"/>
                <a:cs typeface="微软雅黑" panose="020B0503020204020204" charset="-122"/>
              </a:rPr>
              <a:t>罗斯福通过加强救济工作、强化社会保障、加强社会立法等措施，有效地解决了经济危机带来的严重社会问题</a:t>
            </a:r>
            <a:r>
              <a:rPr lang="en-US" altLang="zh-CN"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失业、贫困、流浪等</a:t>
            </a:r>
            <a:r>
              <a:rPr lang="en-US" altLang="zh-CN"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，缓解了社会紧张局势。</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50000"/>
              </a:lnSpc>
              <a:buNone/>
            </a:pP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702560" y="220345"/>
            <a:ext cx="6786880" cy="706755"/>
          </a:xfrm>
          <a:prstGeom prst="rect">
            <a:avLst/>
          </a:prstGeom>
          <a:noFill/>
        </p:spPr>
        <p:txBody>
          <a:bodyPr wrap="none" rtlCol="0" anchor="t">
            <a:spAutoFit/>
          </a:bodyPr>
          <a:p>
            <a:r>
              <a:rPr lang="zh-CN" altLang="en-US" sz="4000" b="1" dirty="0">
                <a:solidFill>
                  <a:srgbClr val="4A05F9"/>
                </a:solidFill>
                <a:latin typeface="微软雅黑" panose="020B0503020204020204" charset="-122"/>
                <a:ea typeface="微软雅黑" panose="020B0503020204020204" charset="-122"/>
                <a:cs typeface="微软雅黑" panose="020B0503020204020204" charset="-122"/>
                <a:sym typeface="+mn-ea"/>
              </a:rPr>
              <a:t>运用多种史观认识罗斯福新政</a:t>
            </a:r>
            <a:endParaRPr lang="zh-CN" altLang="en-US" sz="4000" b="1" dirty="0">
              <a:solidFill>
                <a:srgbClr val="4A05F9"/>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内容占位符 2"/>
          <p:cNvSpPr>
            <a:spLocks noGrp="1"/>
          </p:cNvSpPr>
          <p:nvPr>
            <p:ph idx="1"/>
          </p:nvPr>
        </p:nvSpPr>
        <p:spPr>
          <a:xfrm>
            <a:off x="167640" y="339725"/>
            <a:ext cx="11989435" cy="6414770"/>
          </a:xfrm>
        </p:spPr>
        <p:txBody>
          <a:bodyPr vert="horz" wrap="square" lIns="91440" tIns="45720" rIns="91440" bIns="45720" anchor="t">
            <a:noAutofit/>
          </a:bodyPr>
          <a:p>
            <a:pPr marL="0" indent="0">
              <a:lnSpc>
                <a:spcPct val="150000"/>
              </a:lnSpc>
              <a:buNone/>
            </a:pPr>
            <a:r>
              <a:rPr lang="en-US" altLang="zh-CN" sz="3600" b="1" dirty="0">
                <a:solidFill>
                  <a:srgbClr val="4A05F9"/>
                </a:solidFill>
                <a:latin typeface="微软雅黑" panose="020B0503020204020204" charset="-122"/>
                <a:ea typeface="微软雅黑" panose="020B0503020204020204" charset="-122"/>
                <a:cs typeface="微软雅黑" panose="020B0503020204020204" charset="-122"/>
              </a:rPr>
              <a:t>(3)</a:t>
            </a:r>
            <a:r>
              <a:rPr lang="zh-CN" altLang="en-US" sz="3600" b="1" dirty="0">
                <a:solidFill>
                  <a:srgbClr val="4A05F9"/>
                </a:solidFill>
                <a:latin typeface="微软雅黑" panose="020B0503020204020204" charset="-122"/>
                <a:ea typeface="微软雅黑" panose="020B0503020204020204" charset="-122"/>
                <a:cs typeface="微软雅黑" panose="020B0503020204020204" charset="-122"/>
              </a:rPr>
              <a:t>生态史观：</a:t>
            </a:r>
            <a:r>
              <a:rPr lang="zh-CN" altLang="en-US" sz="3600" b="1" dirty="0">
                <a:latin typeface="微软雅黑" panose="020B0503020204020204" charset="-122"/>
                <a:ea typeface="微软雅黑" panose="020B0503020204020204" charset="-122"/>
                <a:cs typeface="微软雅黑" panose="020B0503020204020204" charset="-122"/>
              </a:rPr>
              <a:t>罗斯福减少农业耕种面积、修建田纳西水利工程等措施，保护了美国的生态环境，保证了可持续发展。</a:t>
            </a:r>
            <a:endParaRPr lang="zh-CN" altLang="en-US" sz="3600" b="1" dirty="0">
              <a:latin typeface="微软雅黑" panose="020B0503020204020204" charset="-122"/>
              <a:ea typeface="微软雅黑" panose="020B0503020204020204" charset="-122"/>
              <a:cs typeface="微软雅黑" panose="020B0503020204020204" charset="-122"/>
            </a:endParaRPr>
          </a:p>
          <a:p>
            <a:pPr marL="0" indent="0">
              <a:lnSpc>
                <a:spcPct val="150000"/>
              </a:lnSpc>
              <a:buNone/>
            </a:pPr>
            <a:r>
              <a:rPr lang="en-US" altLang="zh-CN" sz="3600" b="1" dirty="0">
                <a:solidFill>
                  <a:srgbClr val="4A05F9"/>
                </a:solidFill>
                <a:latin typeface="微软雅黑" panose="020B0503020204020204" charset="-122"/>
                <a:ea typeface="微软雅黑" panose="020B0503020204020204" charset="-122"/>
                <a:cs typeface="微软雅黑" panose="020B0503020204020204" charset="-122"/>
              </a:rPr>
              <a:t>(4)</a:t>
            </a:r>
            <a:r>
              <a:rPr lang="zh-CN" altLang="en-US" sz="3600" b="1" dirty="0">
                <a:solidFill>
                  <a:srgbClr val="4A05F9"/>
                </a:solidFill>
                <a:latin typeface="微软雅黑" panose="020B0503020204020204" charset="-122"/>
                <a:ea typeface="微软雅黑" panose="020B0503020204020204" charset="-122"/>
                <a:cs typeface="微软雅黑" panose="020B0503020204020204" charset="-122"/>
              </a:rPr>
              <a:t>整体史观：</a:t>
            </a:r>
            <a:r>
              <a:rPr lang="zh-CN" altLang="en-US" sz="3600" b="1" dirty="0">
                <a:latin typeface="微软雅黑" panose="020B0503020204020204" charset="-122"/>
                <a:ea typeface="微软雅黑" panose="020B0503020204020204" charset="-122"/>
                <a:cs typeface="微软雅黑" panose="020B0503020204020204" charset="-122"/>
              </a:rPr>
              <a:t>罗斯福新政标志着资本主义告别了“自由放任”政策占统治地位的时代，迎来了以</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国家干预经济为特征的国家垄断资本主义时代</a:t>
            </a:r>
            <a:r>
              <a:rPr lang="zh-CN" altLang="en-US" sz="3600" b="1" dirty="0">
                <a:latin typeface="微软雅黑" panose="020B0503020204020204" charset="-122"/>
                <a:ea typeface="微软雅黑" panose="020B0503020204020204" charset="-122"/>
                <a:cs typeface="微软雅黑" panose="020B0503020204020204" charset="-122"/>
              </a:rPr>
              <a:t>。同时罗斯福新政、苏俄新经济政策、中国的改革开放都反映了</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社会主义与资本主义的相互借鉴，</a:t>
            </a:r>
            <a:r>
              <a:rPr lang="zh-CN" altLang="en-US" sz="3600" b="1" dirty="0">
                <a:latin typeface="微软雅黑" panose="020B0503020204020204" charset="-122"/>
                <a:ea typeface="微软雅黑" panose="020B0503020204020204" charset="-122"/>
                <a:cs typeface="微软雅黑" panose="020B0503020204020204" charset="-122"/>
              </a:rPr>
              <a:t>说明市场和计划都是调节经济的手段。</a:t>
            </a:r>
            <a:endParaRPr lang="zh-CN" altLang="en-US" sz="3600" b="1" dirty="0">
              <a:latin typeface="微软雅黑" panose="020B0503020204020204" charset="-122"/>
              <a:ea typeface="微软雅黑" panose="020B0503020204020204" charset="-122"/>
              <a:cs typeface="微软雅黑" panose="020B0503020204020204" charset="-122"/>
            </a:endParaRPr>
          </a:p>
          <a:p>
            <a:pPr marL="0" indent="0">
              <a:lnSpc>
                <a:spcPct val="150000"/>
              </a:lnSpc>
              <a:buNone/>
            </a:pP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charRg st="0" end="54"/>
                                            </p:txEl>
                                          </p:spTgt>
                                        </p:tgtEl>
                                        <p:attrNameLst>
                                          <p:attrName>style.visibility</p:attrName>
                                        </p:attrNameLst>
                                      </p:cBhvr>
                                      <p:to>
                                        <p:strVal val="visible"/>
                                      </p:to>
                                    </p:set>
                                    <p:anim calcmode="lin" valueType="num">
                                      <p:cBhvr additive="base">
                                        <p:cTn id="7" dur="500" fill="hold"/>
                                        <p:tgtEl>
                                          <p:spTgt spid="9219">
                                            <p:txEl>
                                              <p:charRg st="0" end="5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charRg st="0" end="5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19">
                                            <p:txEl>
                                              <p:charRg st="54" end="179"/>
                                            </p:txEl>
                                          </p:spTgt>
                                        </p:tgtEl>
                                        <p:attrNameLst>
                                          <p:attrName>style.visibility</p:attrName>
                                        </p:attrNameLst>
                                      </p:cBhvr>
                                      <p:to>
                                        <p:strVal val="visible"/>
                                      </p:to>
                                    </p:set>
                                    <p:anim calcmode="lin" valueType="num">
                                      <p:cBhvr additive="base">
                                        <p:cTn id="11" dur="500" fill="hold"/>
                                        <p:tgtEl>
                                          <p:spTgt spid="9219">
                                            <p:txEl>
                                              <p:charRg st="54" end="17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219">
                                            <p:txEl>
                                              <p:charRg st="54" end="17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 name="文本框 2"/>
          <p:cNvSpPr txBox="1"/>
          <p:nvPr/>
        </p:nvSpPr>
        <p:spPr>
          <a:xfrm>
            <a:off x="111125" y="147955"/>
            <a:ext cx="11969750" cy="6069965"/>
          </a:xfrm>
          <a:prstGeom prst="rect">
            <a:avLst/>
          </a:prstGeom>
          <a:noFill/>
        </p:spPr>
        <p:txBody>
          <a:bodyPr wrap="square" rtlCol="0" anchor="t">
            <a:spAutoFit/>
          </a:bodyPr>
          <a:p>
            <a:pPr>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材料二 </a:t>
            </a:r>
            <a:r>
              <a:rPr lang="zh-CN" sz="3600" b="1">
                <a:latin typeface="微软雅黑" panose="020B0503020204020204" charset="-122"/>
                <a:ea typeface="微软雅黑" panose="020B0503020204020204" charset="-122"/>
                <a:cs typeface="微软雅黑" panose="020B0503020204020204" charset="-122"/>
                <a:sym typeface="+mn-ea"/>
              </a:rPr>
              <a:t>  从</a:t>
            </a:r>
            <a:r>
              <a:rPr lang="en-US" sz="3600" b="1">
                <a:latin typeface="微软雅黑" panose="020B0503020204020204" charset="-122"/>
                <a:ea typeface="微软雅黑" panose="020B0503020204020204" charset="-122"/>
                <a:cs typeface="微软雅黑" panose="020B0503020204020204" charset="-122"/>
                <a:sym typeface="+mn-ea"/>
              </a:rPr>
              <a:t>1973</a:t>
            </a:r>
            <a:r>
              <a:rPr lang="zh-CN" sz="3600" b="1">
                <a:latin typeface="微软雅黑" panose="020B0503020204020204" charset="-122"/>
                <a:ea typeface="微软雅黑" panose="020B0503020204020204" charset="-122"/>
                <a:cs typeface="微软雅黑" panose="020B0503020204020204" charset="-122"/>
                <a:sym typeface="+mn-ea"/>
              </a:rPr>
              <a:t>年</a:t>
            </a:r>
            <a:r>
              <a:rPr lang="en-US" sz="3600" b="1">
                <a:latin typeface="微软雅黑" panose="020B0503020204020204" charset="-122"/>
                <a:ea typeface="微软雅黑" panose="020B0503020204020204" charset="-122"/>
                <a:cs typeface="微软雅黑" panose="020B0503020204020204" charset="-122"/>
                <a:sym typeface="+mn-ea"/>
              </a:rPr>
              <a:t>11</a:t>
            </a:r>
            <a:r>
              <a:rPr lang="zh-CN" sz="3600" b="1">
                <a:latin typeface="微软雅黑" panose="020B0503020204020204" charset="-122"/>
                <a:ea typeface="微软雅黑" panose="020B0503020204020204" charset="-122"/>
                <a:cs typeface="微软雅黑" panose="020B0503020204020204" charset="-122"/>
                <a:sym typeface="+mn-ea"/>
              </a:rPr>
              <a:t>月开始，意、英、美、日、法、联邦德国等国相继出现经济危机。整个资本主义世界工业生产普遍、持续、大幅度下降，企业破产严重，股票行情大幅度下跌，工业、金融和贸易公司的破产具有普遍性。失业人数大量增加，到</a:t>
            </a:r>
            <a:r>
              <a:rPr lang="en-US" sz="3600" b="1">
                <a:latin typeface="微软雅黑" panose="020B0503020204020204" charset="-122"/>
                <a:ea typeface="微软雅黑" panose="020B0503020204020204" charset="-122"/>
                <a:cs typeface="微软雅黑" panose="020B0503020204020204" charset="-122"/>
                <a:sym typeface="+mn-ea"/>
              </a:rPr>
              <a:t>1975</a:t>
            </a:r>
            <a:r>
              <a:rPr lang="zh-CN" sz="3600" b="1">
                <a:latin typeface="微软雅黑" panose="020B0503020204020204" charset="-122"/>
                <a:ea typeface="微软雅黑" panose="020B0503020204020204" charset="-122"/>
                <a:cs typeface="微软雅黑" panose="020B0503020204020204" charset="-122"/>
                <a:sym typeface="+mn-ea"/>
              </a:rPr>
              <a:t>年底，达</a:t>
            </a:r>
            <a:r>
              <a:rPr lang="en-US" sz="3600" b="1">
                <a:latin typeface="微软雅黑" panose="020B0503020204020204" charset="-122"/>
                <a:ea typeface="微软雅黑" panose="020B0503020204020204" charset="-122"/>
                <a:cs typeface="微软雅黑" panose="020B0503020204020204" charset="-122"/>
                <a:sym typeface="+mn-ea"/>
              </a:rPr>
              <a:t>1850</a:t>
            </a:r>
            <a:r>
              <a:rPr lang="zh-CN" sz="3600" b="1">
                <a:latin typeface="微软雅黑" panose="020B0503020204020204" charset="-122"/>
                <a:ea typeface="微软雅黑" panose="020B0503020204020204" charset="-122"/>
                <a:cs typeface="微软雅黑" panose="020B0503020204020204" charset="-122"/>
                <a:sym typeface="+mn-ea"/>
              </a:rPr>
              <a:t>万人。与此同时，物价大幅度上涨，美国为</a:t>
            </a:r>
            <a:r>
              <a:rPr lang="en-US" sz="3600" b="1">
                <a:latin typeface="微软雅黑" panose="020B0503020204020204" charset="-122"/>
                <a:ea typeface="微软雅黑" panose="020B0503020204020204" charset="-122"/>
                <a:cs typeface="微软雅黑" panose="020B0503020204020204" charset="-122"/>
                <a:sym typeface="+mn-ea"/>
              </a:rPr>
              <a:t>7</a:t>
            </a:r>
            <a:r>
              <a:rPr lang="zh-CN" sz="3600" b="1">
                <a:latin typeface="微软雅黑" panose="020B0503020204020204" charset="-122"/>
                <a:ea typeface="微软雅黑" panose="020B0503020204020204" charset="-122"/>
                <a:cs typeface="微软雅黑" panose="020B0503020204020204" charset="-122"/>
                <a:sym typeface="+mn-ea"/>
              </a:rPr>
              <a:t>．</a:t>
            </a:r>
            <a:r>
              <a:rPr lang="en-US" sz="3600" b="1">
                <a:latin typeface="微软雅黑" panose="020B0503020204020204" charset="-122"/>
                <a:ea typeface="微软雅黑" panose="020B0503020204020204" charset="-122"/>
                <a:cs typeface="微软雅黑" panose="020B0503020204020204" charset="-122"/>
                <a:sym typeface="+mn-ea"/>
              </a:rPr>
              <a:t>4%</a:t>
            </a:r>
            <a:r>
              <a:rPr lang="zh-CN" sz="3600" b="1">
                <a:latin typeface="微软雅黑" panose="020B0503020204020204" charset="-122"/>
                <a:ea typeface="微软雅黑" panose="020B0503020204020204" charset="-122"/>
                <a:cs typeface="微软雅黑" panose="020B0503020204020204" charset="-122"/>
                <a:sym typeface="+mn-ea"/>
              </a:rPr>
              <a:t>，日本</a:t>
            </a:r>
            <a:r>
              <a:rPr lang="en-US" sz="3600" b="1">
                <a:latin typeface="微软雅黑" panose="020B0503020204020204" charset="-122"/>
                <a:ea typeface="微软雅黑" panose="020B0503020204020204" charset="-122"/>
                <a:cs typeface="微软雅黑" panose="020B0503020204020204" charset="-122"/>
                <a:sym typeface="+mn-ea"/>
              </a:rPr>
              <a:t>18</a:t>
            </a:r>
            <a:r>
              <a:rPr lang="zh-CN" sz="3600" b="1">
                <a:latin typeface="微软雅黑" panose="020B0503020204020204" charset="-122"/>
                <a:ea typeface="微软雅黑" panose="020B0503020204020204" charset="-122"/>
                <a:cs typeface="微软雅黑" panose="020B0503020204020204" charset="-122"/>
                <a:sym typeface="+mn-ea"/>
              </a:rPr>
              <a:t>．</a:t>
            </a:r>
            <a:r>
              <a:rPr lang="en-US" sz="3600" b="1">
                <a:latin typeface="微软雅黑" panose="020B0503020204020204" charset="-122"/>
                <a:ea typeface="微软雅黑" panose="020B0503020204020204" charset="-122"/>
                <a:cs typeface="微软雅黑" panose="020B0503020204020204" charset="-122"/>
                <a:sym typeface="+mn-ea"/>
              </a:rPr>
              <a:t>9%</a:t>
            </a:r>
            <a:r>
              <a:rPr lang="zh-CN" sz="3600" b="1">
                <a:latin typeface="微软雅黑" panose="020B0503020204020204" charset="-122"/>
                <a:ea typeface="微软雅黑" panose="020B0503020204020204" charset="-122"/>
                <a:cs typeface="微软雅黑" panose="020B0503020204020204" charset="-122"/>
                <a:sym typeface="+mn-ea"/>
              </a:rPr>
              <a:t>，联邦德国</a:t>
            </a:r>
            <a:r>
              <a:rPr lang="en-US" sz="3600" b="1">
                <a:latin typeface="微软雅黑" panose="020B0503020204020204" charset="-122"/>
                <a:ea typeface="微软雅黑" panose="020B0503020204020204" charset="-122"/>
                <a:cs typeface="微软雅黑" panose="020B0503020204020204" charset="-122"/>
                <a:sym typeface="+mn-ea"/>
              </a:rPr>
              <a:t>12</a:t>
            </a:r>
            <a:r>
              <a:rPr lang="zh-CN" sz="3600" b="1">
                <a:latin typeface="微软雅黑" panose="020B0503020204020204" charset="-122"/>
                <a:ea typeface="微软雅黑" panose="020B0503020204020204" charset="-122"/>
                <a:cs typeface="微软雅黑" panose="020B0503020204020204" charset="-122"/>
                <a:sym typeface="+mn-ea"/>
              </a:rPr>
              <a:t>．</a:t>
            </a:r>
            <a:r>
              <a:rPr lang="en-US" sz="3600" b="1">
                <a:latin typeface="微软雅黑" panose="020B0503020204020204" charset="-122"/>
                <a:ea typeface="微软雅黑" panose="020B0503020204020204" charset="-122"/>
                <a:cs typeface="微软雅黑" panose="020B0503020204020204" charset="-122"/>
                <a:sym typeface="+mn-ea"/>
              </a:rPr>
              <a:t>7%</a:t>
            </a:r>
            <a:r>
              <a:rPr lang="zh-CN" sz="3600" b="1">
                <a:latin typeface="微软雅黑" panose="020B0503020204020204" charset="-122"/>
                <a:ea typeface="微软雅黑" panose="020B0503020204020204" charset="-122"/>
                <a:cs typeface="微软雅黑" panose="020B0503020204020204" charset="-122"/>
                <a:sym typeface="+mn-ea"/>
              </a:rPr>
              <a:t>，法国</a:t>
            </a:r>
            <a:r>
              <a:rPr lang="en-US" sz="3600" b="1">
                <a:latin typeface="微软雅黑" panose="020B0503020204020204" charset="-122"/>
                <a:ea typeface="微软雅黑" panose="020B0503020204020204" charset="-122"/>
                <a:cs typeface="微软雅黑" panose="020B0503020204020204" charset="-122"/>
                <a:sym typeface="+mn-ea"/>
              </a:rPr>
              <a:t>26%</a:t>
            </a:r>
            <a:r>
              <a:rPr lang="zh-CN" sz="3600" b="1">
                <a:latin typeface="微软雅黑" panose="020B0503020204020204" charset="-122"/>
                <a:ea typeface="微软雅黑" panose="020B0503020204020204" charset="-122"/>
                <a:cs typeface="微软雅黑" panose="020B0503020204020204" charset="-122"/>
                <a:sym typeface="+mn-ea"/>
              </a:rPr>
              <a:t>，英国</a:t>
            </a:r>
            <a:r>
              <a:rPr lang="en-US" sz="3600" b="1">
                <a:latin typeface="微软雅黑" panose="020B0503020204020204" charset="-122"/>
                <a:ea typeface="微软雅黑" panose="020B0503020204020204" charset="-122"/>
                <a:cs typeface="微软雅黑" panose="020B0503020204020204" charset="-122"/>
                <a:sym typeface="+mn-ea"/>
              </a:rPr>
              <a:t>19</a:t>
            </a:r>
            <a:r>
              <a:rPr lang="zh-CN" sz="3600" b="1">
                <a:latin typeface="微软雅黑" panose="020B0503020204020204" charset="-122"/>
                <a:ea typeface="微软雅黑" panose="020B0503020204020204" charset="-122"/>
                <a:cs typeface="微软雅黑" panose="020B0503020204020204" charset="-122"/>
                <a:sym typeface="+mn-ea"/>
              </a:rPr>
              <a:t>．</a:t>
            </a:r>
            <a:r>
              <a:rPr lang="en-US" sz="3600" b="1">
                <a:latin typeface="微软雅黑" panose="020B0503020204020204" charset="-122"/>
                <a:ea typeface="微软雅黑" panose="020B0503020204020204" charset="-122"/>
                <a:cs typeface="微软雅黑" panose="020B0503020204020204" charset="-122"/>
                <a:sym typeface="+mn-ea"/>
              </a:rPr>
              <a:t>1%</a:t>
            </a:r>
            <a:r>
              <a:rPr lang="zh-CN" sz="3600" b="1">
                <a:latin typeface="微软雅黑" panose="020B0503020204020204" charset="-122"/>
                <a:ea typeface="微软雅黑" panose="020B0503020204020204" charset="-122"/>
                <a:cs typeface="微软雅黑" panose="020B0503020204020204" charset="-122"/>
                <a:sym typeface="+mn-ea"/>
              </a:rPr>
              <a:t>，意大利</a:t>
            </a:r>
            <a:r>
              <a:rPr lang="en-US" sz="3600" b="1">
                <a:latin typeface="微软雅黑" panose="020B0503020204020204" charset="-122"/>
                <a:ea typeface="微软雅黑" panose="020B0503020204020204" charset="-122"/>
                <a:cs typeface="微软雅黑" panose="020B0503020204020204" charset="-122"/>
                <a:sym typeface="+mn-ea"/>
              </a:rPr>
              <a:t>24</a:t>
            </a:r>
            <a:r>
              <a:rPr lang="zh-CN" sz="3600" b="1">
                <a:latin typeface="微软雅黑" panose="020B0503020204020204" charset="-122"/>
                <a:ea typeface="微软雅黑" panose="020B0503020204020204" charset="-122"/>
                <a:cs typeface="微软雅黑" panose="020B0503020204020204" charset="-122"/>
                <a:sym typeface="+mn-ea"/>
              </a:rPr>
              <a:t>．</a:t>
            </a:r>
            <a:r>
              <a:rPr lang="en-US" sz="3600" b="1">
                <a:latin typeface="微软雅黑" panose="020B0503020204020204" charset="-122"/>
                <a:ea typeface="微软雅黑" panose="020B0503020204020204" charset="-122"/>
                <a:cs typeface="微软雅黑" panose="020B0503020204020204" charset="-122"/>
                <a:sym typeface="+mn-ea"/>
              </a:rPr>
              <a:t>6%</a:t>
            </a:r>
            <a:r>
              <a:rPr lang="zh-CN" sz="3600" b="1">
                <a:latin typeface="微软雅黑" panose="020B0503020204020204" charset="-122"/>
                <a:ea typeface="微软雅黑" panose="020B0503020204020204" charset="-122"/>
                <a:cs typeface="微软雅黑" panose="020B0503020204020204" charset="-122"/>
                <a:sym typeface="+mn-ea"/>
              </a:rPr>
              <a:t>。西方主要资本主义国家进入</a:t>
            </a:r>
            <a:r>
              <a:rPr lang="en-US" sz="3600" b="1">
                <a:latin typeface="微软雅黑" panose="020B0503020204020204" charset="-122"/>
                <a:ea typeface="微软雅黑" panose="020B0503020204020204" charset="-122"/>
                <a:cs typeface="微软雅黑" panose="020B0503020204020204" charset="-122"/>
                <a:sym typeface="+mn-ea"/>
              </a:rPr>
              <a:t>“</a:t>
            </a:r>
            <a:r>
              <a:rPr lang="zh-CN" sz="3600" b="1">
                <a:latin typeface="微软雅黑" panose="020B0503020204020204" charset="-122"/>
                <a:ea typeface="微软雅黑" panose="020B0503020204020204" charset="-122"/>
                <a:cs typeface="微软雅黑" panose="020B0503020204020204" charset="-122"/>
                <a:sym typeface="+mn-ea"/>
              </a:rPr>
              <a:t>滞胀</a:t>
            </a:r>
            <a:r>
              <a:rPr lang="en-US" sz="3600" b="1">
                <a:latin typeface="微软雅黑" panose="020B0503020204020204" charset="-122"/>
                <a:ea typeface="微软雅黑" panose="020B0503020204020204" charset="-122"/>
                <a:cs typeface="微软雅黑" panose="020B0503020204020204" charset="-122"/>
                <a:sym typeface="+mn-ea"/>
              </a:rPr>
              <a:t>”</a:t>
            </a:r>
            <a:r>
              <a:rPr lang="zh-CN" sz="3600" b="1">
                <a:latin typeface="微软雅黑" panose="020B0503020204020204" charset="-122"/>
                <a:ea typeface="微软雅黑" panose="020B0503020204020204" charset="-122"/>
                <a:cs typeface="微软雅黑" panose="020B0503020204020204" charset="-122"/>
                <a:sym typeface="+mn-ea"/>
              </a:rPr>
              <a:t>阶段。</a:t>
            </a:r>
            <a:r>
              <a:rPr lang="en-US" sz="3600" b="1">
                <a:latin typeface="微软雅黑" panose="020B0503020204020204" charset="-122"/>
                <a:ea typeface="微软雅黑" panose="020B0503020204020204" charset="-122"/>
                <a:cs typeface="微软雅黑" panose="020B0503020204020204" charset="-122"/>
                <a:sym typeface="+mn-ea"/>
              </a:rPr>
              <a:t>                     ——</a:t>
            </a:r>
            <a:r>
              <a:rPr lang="zh-CN" sz="3600" b="1">
                <a:latin typeface="微软雅黑" panose="020B0503020204020204" charset="-122"/>
                <a:ea typeface="微软雅黑" panose="020B0503020204020204" charset="-122"/>
                <a:cs typeface="微软雅黑" panose="020B0503020204020204" charset="-122"/>
                <a:sym typeface="+mn-ea"/>
              </a:rPr>
              <a:t>摘编自宋则行、樊亢《世界经济史》</a:t>
            </a:r>
            <a:endParaRPr lang="zh-CN" altLang="en-US" sz="36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3" name="文本框 2"/>
          <p:cNvSpPr txBox="1"/>
          <p:nvPr/>
        </p:nvSpPr>
        <p:spPr>
          <a:xfrm>
            <a:off x="-78740" y="-104140"/>
            <a:ext cx="12113260" cy="3636010"/>
          </a:xfrm>
          <a:prstGeom prst="rect">
            <a:avLst/>
          </a:prstGeom>
          <a:noFill/>
        </p:spPr>
        <p:txBody>
          <a:bodyPr wrap="square" rtlCol="0" anchor="t">
            <a:spAutoFit/>
          </a:bodyPr>
          <a:p>
            <a:pPr>
              <a:lnSpc>
                <a:spcPct val="160000"/>
              </a:lnSpc>
            </a:pP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2</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）依据材料二，结合所学知识，指出该时期经济危机的表现与</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1929—1933</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年经济危机的不同。（</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2</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分）造成资本主义世界经济危机的根本原因是什么？（</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2</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分）试分析材料一中所涉及的经济理论为何不能解决</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滞胀</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问题。（</a:t>
            </a:r>
            <a:r>
              <a:rPr lang="en-US" altLang="zh-CN" sz="3600" b="1">
                <a:solidFill>
                  <a:srgbClr val="0766D4"/>
                </a:solidFill>
                <a:latin typeface="微软雅黑" panose="020B0503020204020204" charset="-122"/>
                <a:ea typeface="微软雅黑" panose="020B0503020204020204" charset="-122"/>
                <a:cs typeface="微软雅黑" panose="020B0503020204020204" charset="-122"/>
                <a:sym typeface="+mn-ea"/>
              </a:rPr>
              <a:t>4</a:t>
            </a:r>
            <a:r>
              <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rPr>
              <a:t>分）</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35" y="3531870"/>
            <a:ext cx="11953875" cy="3412490"/>
          </a:xfrm>
          <a:prstGeom prst="rect">
            <a:avLst/>
          </a:prstGeom>
          <a:solidFill>
            <a:schemeClr val="bg2"/>
          </a:solidFill>
        </p:spPr>
        <p:txBody>
          <a:bodyPr wrap="square" rtlCol="0" anchor="t">
            <a:spAutoFit/>
          </a:bodyPr>
          <a:p>
            <a:pPr>
              <a:lnSpc>
                <a:spcPct val="120000"/>
              </a:lnSpc>
            </a:pPr>
            <a:r>
              <a:rPr lang="zh-CN" sz="36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3600" b="1">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sz="36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不同：</a:t>
            </a:r>
            <a:r>
              <a:rPr lang="en-US" sz="3600" b="1">
                <a:solidFill>
                  <a:schemeClr val="tx1"/>
                </a:solidFill>
                <a:latin typeface="微软雅黑" panose="020B0503020204020204" charset="-122"/>
                <a:ea typeface="微软雅黑" panose="020B0503020204020204" charset="-122"/>
                <a:cs typeface="微软雅黑" panose="020B0503020204020204" charset="-122"/>
                <a:sym typeface="+mn-ea"/>
              </a:rPr>
              <a:t>70</a:t>
            </a:r>
            <a:r>
              <a:rPr lang="zh-CN" sz="3600" b="1">
                <a:solidFill>
                  <a:schemeClr val="tx1"/>
                </a:solidFill>
                <a:latin typeface="微软雅黑" panose="020B0503020204020204" charset="-122"/>
                <a:ea typeface="微软雅黑" panose="020B0503020204020204" charset="-122"/>
                <a:cs typeface="微软雅黑" panose="020B0503020204020204" charset="-122"/>
                <a:sym typeface="+mn-ea"/>
              </a:rPr>
              <a:t>年代物价上涨，</a:t>
            </a:r>
            <a:r>
              <a:rPr lang="en-US" sz="3600" b="1">
                <a:solidFill>
                  <a:schemeClr val="tx1"/>
                </a:solidFill>
                <a:latin typeface="微软雅黑" panose="020B0503020204020204" charset="-122"/>
                <a:ea typeface="微软雅黑" panose="020B0503020204020204" charset="-122"/>
                <a:cs typeface="微软雅黑" panose="020B0503020204020204" charset="-122"/>
                <a:sym typeface="+mn-ea"/>
              </a:rPr>
              <a:t>30</a:t>
            </a:r>
            <a:r>
              <a:rPr lang="zh-CN" sz="3600" b="1">
                <a:solidFill>
                  <a:schemeClr val="tx1"/>
                </a:solidFill>
                <a:latin typeface="微软雅黑" panose="020B0503020204020204" charset="-122"/>
                <a:ea typeface="微软雅黑" panose="020B0503020204020204" charset="-122"/>
                <a:cs typeface="微软雅黑" panose="020B0503020204020204" charset="-122"/>
                <a:sym typeface="+mn-ea"/>
              </a:rPr>
              <a:t>年代物价下跌。</a:t>
            </a:r>
            <a:endParaRPr lang="zh-CN" altLang="en-US" sz="36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根本原因：</a:t>
            </a:r>
            <a:r>
              <a:rPr lang="zh-CN" sz="3600" b="1">
                <a:solidFill>
                  <a:schemeClr val="tx1"/>
                </a:solidFill>
                <a:latin typeface="微软雅黑" panose="020B0503020204020204" charset="-122"/>
                <a:ea typeface="微软雅黑" panose="020B0503020204020204" charset="-122"/>
                <a:cs typeface="微软雅黑" panose="020B0503020204020204" charset="-122"/>
                <a:sym typeface="+mn-ea"/>
              </a:rPr>
              <a:t>生产社会化和生产资料私人所有制之间的矛盾。</a:t>
            </a:r>
            <a:endParaRPr lang="zh-CN" sz="36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原因：</a:t>
            </a:r>
            <a:r>
              <a:rPr lang="zh-CN" sz="3600" b="1">
                <a:solidFill>
                  <a:schemeClr val="tx1"/>
                </a:solidFill>
                <a:latin typeface="微软雅黑" panose="020B0503020204020204" charset="-122"/>
                <a:ea typeface="微软雅黑" panose="020B0503020204020204" charset="-122"/>
                <a:cs typeface="微软雅黑" panose="020B0503020204020204" charset="-122"/>
                <a:sym typeface="+mn-ea"/>
              </a:rPr>
              <a:t>国家干预经济，扩大投资拉动经济增长会加剧通货膨胀，而抑制通货膨胀则会进一步阻碍经济增长，扩大失业人数。</a:t>
            </a:r>
            <a:endParaRPr lang="zh-CN" altLang="en-US" sz="3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79375" y="173355"/>
            <a:ext cx="11719560" cy="645160"/>
          </a:xfrm>
          <a:prstGeom prst="rect">
            <a:avLst/>
          </a:prstGeom>
          <a:noFill/>
        </p:spPr>
        <p:txBody>
          <a:bodyPr wrap="none" rtlCol="0" anchor="t">
            <a:spAutoFit/>
          </a:bodyPr>
          <a:p>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3</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）综上，你对经济政策及经济理论有何认识？（</a:t>
            </a:r>
            <a:r>
              <a:rPr lang="en-US" sz="3600" b="1">
                <a:solidFill>
                  <a:srgbClr val="0766D4"/>
                </a:solidFill>
                <a:latin typeface="微软雅黑" panose="020B0503020204020204" charset="-122"/>
                <a:ea typeface="微软雅黑" panose="020B0503020204020204" charset="-122"/>
                <a:cs typeface="微软雅黑" panose="020B0503020204020204" charset="-122"/>
                <a:sym typeface="+mn-ea"/>
              </a:rPr>
              <a:t>4</a:t>
            </a:r>
            <a:r>
              <a:rPr lang="zh-CN" sz="3600" b="1">
                <a:solidFill>
                  <a:srgbClr val="0766D4"/>
                </a:solidFill>
                <a:latin typeface="微软雅黑" panose="020B0503020204020204" charset="-122"/>
                <a:ea typeface="微软雅黑" panose="020B0503020204020204" charset="-122"/>
                <a:cs typeface="微软雅黑" panose="020B0503020204020204" charset="-122"/>
                <a:sym typeface="+mn-ea"/>
              </a:rPr>
              <a:t>分）</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61670" y="1721485"/>
            <a:ext cx="11137265" cy="3415030"/>
          </a:xfrm>
          <a:prstGeom prst="rect">
            <a:avLst/>
          </a:prstGeom>
          <a:noFill/>
        </p:spPr>
        <p:txBody>
          <a:bodyPr wrap="square" rtlCol="0" anchor="t">
            <a:spAutoFit/>
          </a:bodyPr>
          <a:p>
            <a:pPr indent="0">
              <a:lnSpc>
                <a:spcPct val="15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认识：</a:t>
            </a:r>
            <a:endParaRPr lang="zh-CN" sz="3600" b="1">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lang="zh-CN" sz="3600" b="1">
                <a:solidFill>
                  <a:schemeClr val="tx1"/>
                </a:solidFill>
                <a:latin typeface="微软雅黑" panose="020B0503020204020204" charset="-122"/>
                <a:ea typeface="微软雅黑" panose="020B0503020204020204" charset="-122"/>
                <a:cs typeface="微软雅黑" panose="020B0503020204020204" charset="-122"/>
                <a:sym typeface="+mn-ea"/>
              </a:rPr>
              <a:t>    凯恩斯主义一定时期内促进了经济发展，但当经济出现新问题时又无法予以解决。</a:t>
            </a:r>
            <a:r>
              <a:rPr lang="en-US" sz="3600" b="1">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sz="3600" b="1">
                <a:solidFill>
                  <a:schemeClr val="tx1"/>
                </a:solidFill>
                <a:latin typeface="微软雅黑" panose="020B0503020204020204" charset="-122"/>
                <a:ea typeface="微软雅黑" panose="020B0503020204020204" charset="-122"/>
                <a:cs typeface="微软雅黑" panose="020B0503020204020204" charset="-122"/>
                <a:sym typeface="+mn-ea"/>
              </a:rPr>
              <a:t>因此，经济政策或理论需根据实际调整和完善，与时俱进。</a:t>
            </a:r>
            <a:endParaRPr lang="zh-CN" altLang="en-US" sz="36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7" name="Text Box 12"/>
          <p:cNvSpPr txBox="1">
            <a:spLocks noChangeArrowheads="1"/>
          </p:cNvSpPr>
          <p:nvPr/>
        </p:nvSpPr>
        <p:spPr bwMode="auto">
          <a:xfrm>
            <a:off x="2190433" y="28575"/>
            <a:ext cx="7812087" cy="645160"/>
          </a:xfrm>
          <a:prstGeom prst="rect">
            <a:avLst/>
          </a:prstGeom>
          <a:solidFill>
            <a:srgbClr val="FFFF99"/>
          </a:solidFill>
          <a:ln w="9525" algn="ctr">
            <a:noFill/>
            <a:miter lim="800000"/>
          </a:ln>
          <a:effectLst>
            <a:outerShdw dist="45791" dir="2021404" algn="ctr" rotWithShape="0">
              <a:schemeClr val="bg2"/>
            </a:outerShdw>
          </a:effectLst>
        </p:spPr>
        <p:txBody>
          <a:bodyPr>
            <a:spAutoFit/>
          </a:bodyPr>
          <a:lstStyle/>
          <a:p>
            <a:pPr>
              <a:spcBef>
                <a:spcPct val="50000"/>
              </a:spcBef>
              <a:defRPr/>
            </a:pPr>
            <a:r>
              <a:rPr lang="en-US" altLang="zh-CN" sz="3600" b="1">
                <a:effectLst>
                  <a:outerShdw blurRad="38100" dist="38100" dir="2700000" algn="tl">
                    <a:srgbClr val="FFFFFF"/>
                  </a:outerShdw>
                </a:effectLst>
                <a:latin typeface="微软雅黑" panose="020B0503020204020204" charset="-122"/>
                <a:ea typeface="微软雅黑" panose="020B0503020204020204" charset="-122"/>
                <a:cs typeface="微软雅黑" panose="020B0503020204020204" charset="-122"/>
              </a:rPr>
              <a:t>“</a:t>
            </a:r>
            <a:r>
              <a:rPr lang="zh-CN" altLang="en-US" sz="3600" b="1">
                <a:effectLst>
                  <a:outerShdw blurRad="38100" dist="38100" dir="2700000" algn="tl">
                    <a:srgbClr val="FFFFFF"/>
                  </a:outerShdw>
                </a:effectLst>
                <a:latin typeface="微软雅黑" panose="020B0503020204020204" charset="-122"/>
                <a:ea typeface="微软雅黑" panose="020B0503020204020204" charset="-122"/>
                <a:cs typeface="微软雅黑" panose="020B0503020204020204" charset="-122"/>
              </a:rPr>
              <a:t>以工代赈‘的推行有哪些积极作用？</a:t>
            </a:r>
            <a:endParaRPr lang="zh-CN" altLang="en-US" sz="3600" b="1">
              <a:effectLst>
                <a:outerShdw blurRad="38100" dist="38100" dir="2700000" algn="tl">
                  <a:srgbClr val="FFFFFF"/>
                </a:outerShdw>
              </a:effectLst>
              <a:latin typeface="微软雅黑" panose="020B0503020204020204" charset="-122"/>
              <a:ea typeface="微软雅黑" panose="020B0503020204020204" charset="-122"/>
              <a:cs typeface="微软雅黑" panose="020B0503020204020204" charset="-122"/>
            </a:endParaRPr>
          </a:p>
        </p:txBody>
      </p:sp>
      <p:sp>
        <p:nvSpPr>
          <p:cNvPr id="27650" name="Text Box 13"/>
          <p:cNvSpPr txBox="1">
            <a:spLocks noChangeArrowheads="1"/>
          </p:cNvSpPr>
          <p:nvPr/>
        </p:nvSpPr>
        <p:spPr bwMode="auto">
          <a:xfrm>
            <a:off x="1740853" y="4876165"/>
            <a:ext cx="8785225" cy="2061210"/>
          </a:xfrm>
          <a:prstGeom prst="rect">
            <a:avLst/>
          </a:prstGeom>
          <a:noFill/>
          <a:ln w="9525" algn="ctr">
            <a:noFill/>
            <a:miter lim="800000"/>
          </a:ln>
          <a:effectLst>
            <a:outerShdw dist="45791" dir="2021404" algn="ctr" rotWithShape="0">
              <a:schemeClr val="bg2"/>
            </a:outerShdw>
          </a:effectLst>
        </p:spPr>
        <p:txBody>
          <a:bodyPr>
            <a:spAutoFit/>
          </a:bodyPr>
          <a:lstStyle/>
          <a:p>
            <a:pPr>
              <a:defRPr/>
            </a:pPr>
            <a:r>
              <a:rPr lang="zh-CN" altLang="en-US" sz="3200" b="1">
                <a:solidFill>
                  <a:srgbClr val="4A05F9"/>
                </a:solidFill>
                <a:effectLst/>
                <a:latin typeface="Calibri" panose="020F0502020204030204" charset="0"/>
                <a:ea typeface="黑体" panose="02010609060101010101" pitchFamily="2" charset="-122"/>
              </a:rPr>
              <a:t>维护生态；</a:t>
            </a:r>
            <a:endParaRPr lang="zh-CN" altLang="en-US" sz="3200" b="1">
              <a:solidFill>
                <a:srgbClr val="4A05F9"/>
              </a:solidFill>
              <a:effectLst/>
              <a:latin typeface="Calibri" panose="020F0502020204030204" charset="0"/>
              <a:ea typeface="黑体" panose="02010609060101010101" pitchFamily="2" charset="-122"/>
            </a:endParaRPr>
          </a:p>
          <a:p>
            <a:pPr>
              <a:defRPr/>
            </a:pPr>
            <a:r>
              <a:rPr lang="zh-CN" altLang="en-US" sz="3200" b="1">
                <a:solidFill>
                  <a:srgbClr val="4A05F9"/>
                </a:solidFill>
                <a:effectLst/>
                <a:latin typeface="Calibri" panose="020F0502020204030204" charset="0"/>
                <a:ea typeface="黑体" panose="02010609060101010101" pitchFamily="2" charset="-122"/>
              </a:rPr>
              <a:t>促进就业，刺激消费和生产；</a:t>
            </a:r>
            <a:endParaRPr lang="zh-CN" altLang="en-US" sz="3200" b="1">
              <a:solidFill>
                <a:srgbClr val="4A05F9"/>
              </a:solidFill>
              <a:effectLst/>
              <a:latin typeface="Calibri" panose="020F0502020204030204" charset="0"/>
              <a:ea typeface="黑体" panose="02010609060101010101" pitchFamily="2" charset="-122"/>
            </a:endParaRPr>
          </a:p>
          <a:p>
            <a:pPr>
              <a:defRPr/>
            </a:pPr>
            <a:r>
              <a:rPr lang="zh-CN" altLang="en-US" sz="3200" b="1">
                <a:solidFill>
                  <a:srgbClr val="4A05F9"/>
                </a:solidFill>
                <a:effectLst/>
                <a:latin typeface="Calibri" panose="020F0502020204030204" charset="0"/>
                <a:ea typeface="黑体" panose="02010609060101010101" pitchFamily="2" charset="-122"/>
              </a:rPr>
              <a:t>稳定社会；</a:t>
            </a:r>
            <a:endParaRPr lang="zh-CN" altLang="en-US" sz="3200" b="1">
              <a:solidFill>
                <a:srgbClr val="4A05F9"/>
              </a:solidFill>
              <a:effectLst/>
              <a:latin typeface="Calibri" panose="020F0502020204030204" charset="0"/>
              <a:ea typeface="黑体" panose="02010609060101010101" pitchFamily="2" charset="-122"/>
            </a:endParaRPr>
          </a:p>
          <a:p>
            <a:pPr>
              <a:defRPr/>
            </a:pPr>
            <a:r>
              <a:rPr lang="zh-CN" altLang="en-US" sz="3200" b="1">
                <a:solidFill>
                  <a:srgbClr val="4A05F9"/>
                </a:solidFill>
                <a:effectLst/>
                <a:latin typeface="Calibri" panose="020F0502020204030204" charset="0"/>
                <a:ea typeface="黑体" panose="02010609060101010101" pitchFamily="2" charset="-122"/>
              </a:rPr>
              <a:t>人格建树。</a:t>
            </a:r>
            <a:endParaRPr lang="zh-CN" altLang="en-US" sz="3200" b="1">
              <a:solidFill>
                <a:srgbClr val="4A05F9"/>
              </a:solidFill>
              <a:effectLst/>
              <a:latin typeface="Calibri" panose="020F0502020204030204" charset="0"/>
              <a:ea typeface="黑体" panose="02010609060101010101" pitchFamily="2" charset="-122"/>
            </a:endParaRPr>
          </a:p>
        </p:txBody>
      </p:sp>
      <p:sp>
        <p:nvSpPr>
          <p:cNvPr id="35843" name="Rectangle 14"/>
          <p:cNvSpPr>
            <a:spLocks noChangeArrowheads="1"/>
          </p:cNvSpPr>
          <p:nvPr/>
        </p:nvSpPr>
        <p:spPr bwMode="auto">
          <a:xfrm>
            <a:off x="96520" y="765175"/>
            <a:ext cx="12075160" cy="2256155"/>
          </a:xfrm>
          <a:prstGeom prst="rect">
            <a:avLst/>
          </a:prstGeom>
          <a:noFill/>
          <a:ln w="38100">
            <a:solidFill>
              <a:srgbClr val="000080"/>
            </a:solidFill>
            <a:prstDash val="sysDot"/>
            <a:miter lim="800000"/>
          </a:ln>
        </p:spPr>
        <p:txBody>
          <a:bodyPr wrap="square">
            <a:spAutoFit/>
          </a:bodyPr>
          <a:lstStyle/>
          <a:p>
            <a:pPr>
              <a:lnSpc>
                <a:spcPct val="110000"/>
              </a:lnSpc>
            </a:pP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材料</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1</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：民间资源保护队</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共吸收了</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275</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万名</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18-25</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岁的失业青年从事造林、土壤保持、筑路等工作</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政府举办的田纳西水利工程，使整个田纳西河流域由贫瘠地区变成富庶地区。　                             </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人民版教材</a:t>
            </a:r>
            <a:endParaRPr lang="zh-CN" altLang="en-US" sz="32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5844" name="Rectangle 15"/>
          <p:cNvSpPr>
            <a:spLocks noChangeArrowheads="1"/>
          </p:cNvSpPr>
          <p:nvPr/>
        </p:nvSpPr>
        <p:spPr bwMode="auto">
          <a:xfrm>
            <a:off x="96520" y="3141345"/>
            <a:ext cx="12075160" cy="1714500"/>
          </a:xfrm>
          <a:prstGeom prst="rect">
            <a:avLst/>
          </a:prstGeom>
          <a:noFill/>
          <a:ln w="38100">
            <a:solidFill>
              <a:srgbClr val="000080"/>
            </a:solidFill>
            <a:prstDash val="sysDot"/>
            <a:miter lim="800000"/>
          </a:ln>
        </p:spPr>
        <p:txBody>
          <a:bodyPr wrap="square">
            <a:spAutoFit/>
          </a:bodyPr>
          <a:lstStyle/>
          <a:p>
            <a:pPr>
              <a:lnSpc>
                <a:spcPct val="110000"/>
              </a:lnSpc>
            </a:pP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材料</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2</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：通过建立国内资源保护队将这些年轻人带离城市街道和州高速公路</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我还想说的是，我们的做法有助于培养未来一代人的品格。　　</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罗斯福自述</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rPr>
              <a:t>走出危机</a:t>
            </a:r>
            <a:r>
              <a:rPr lang="en-US" altLang="zh-CN" sz="3200" b="1">
                <a:solidFill>
                  <a:schemeClr val="tx1"/>
                </a:solidFill>
                <a:latin typeface="微软雅黑" panose="020B0503020204020204" charset="-122"/>
                <a:ea typeface="微软雅黑" panose="020B0503020204020204" charset="-122"/>
                <a:cs typeface="微软雅黑" panose="020B0503020204020204" charset="-122"/>
              </a:rPr>
              <a:t>》</a:t>
            </a:r>
            <a:endParaRPr lang="en-US" altLang="zh-CN" sz="3200" b="1">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linds(horizontal)">
                                      <p:cBhvr>
                                        <p:cTn id="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0" name="Text Box 6"/>
          <p:cNvSpPr txBox="1">
            <a:spLocks noChangeArrowheads="1"/>
          </p:cNvSpPr>
          <p:nvPr/>
        </p:nvSpPr>
        <p:spPr bwMode="auto">
          <a:xfrm>
            <a:off x="3196908" y="2526983"/>
            <a:ext cx="4754880" cy="645160"/>
          </a:xfrm>
          <a:prstGeom prst="rect">
            <a:avLst/>
          </a:prstGeom>
          <a:noFill/>
          <a:ln w="9525">
            <a:noFill/>
            <a:miter lim="800000"/>
          </a:ln>
        </p:spPr>
        <p:txBody>
          <a:bodyPr wrap="none">
            <a:spAutoFit/>
          </a:bodyPr>
          <a:lstStyle/>
          <a:p>
            <a:pPr>
              <a:defRPr/>
            </a:pPr>
            <a:r>
              <a:rPr lang="zh-CN" altLang="en-US" sz="3600" b="1">
                <a:solidFill>
                  <a:srgbClr val="000066"/>
                </a:solidFill>
                <a:effectLst/>
                <a:latin typeface="微软雅黑" panose="020B0503020204020204" charset="-122"/>
                <a:ea typeface="微软雅黑" panose="020B0503020204020204" charset="-122"/>
              </a:rPr>
              <a:t>这个故事说明了什么？</a:t>
            </a:r>
            <a:endParaRPr lang="zh-CN" altLang="en-US" sz="3600" b="1">
              <a:solidFill>
                <a:srgbClr val="000066"/>
              </a:solidFill>
              <a:effectLst/>
              <a:latin typeface="微软雅黑" panose="020B0503020204020204" charset="-122"/>
              <a:ea typeface="微软雅黑" panose="020B0503020204020204" charset="-122"/>
            </a:endParaRPr>
          </a:p>
        </p:txBody>
      </p:sp>
      <p:sp>
        <p:nvSpPr>
          <p:cNvPr id="167941" name="Text Box 35"/>
          <p:cNvSpPr txBox="1">
            <a:spLocks noChangeArrowheads="1"/>
          </p:cNvSpPr>
          <p:nvPr/>
        </p:nvSpPr>
        <p:spPr bwMode="auto">
          <a:xfrm>
            <a:off x="149860" y="3491230"/>
            <a:ext cx="11925300" cy="1198880"/>
          </a:xfrm>
          <a:prstGeom prst="rect">
            <a:avLst/>
          </a:prstGeom>
          <a:solidFill>
            <a:srgbClr val="FFFF00"/>
          </a:solidFill>
          <a:ln w="9525">
            <a:noFill/>
            <a:miter lim="800000"/>
          </a:ln>
        </p:spPr>
        <p:txBody>
          <a:bodyPr wrap="square">
            <a:spAutoFit/>
          </a:bodyPr>
          <a:lstStyle/>
          <a:p>
            <a:r>
              <a:rPr lang="en-US" altLang="zh-CN" sz="3600" b="1">
                <a:latin typeface="微软雅黑" panose="020B0503020204020204" charset="-122"/>
                <a:ea typeface="微软雅黑" panose="020B0503020204020204" charset="-122"/>
              </a:rPr>
              <a:t>▲</a:t>
            </a:r>
            <a:r>
              <a:rPr lang="zh-CN" altLang="en-US" sz="3600" b="1">
                <a:latin typeface="微软雅黑" panose="020B0503020204020204" charset="-122"/>
                <a:ea typeface="微软雅黑" panose="020B0503020204020204" charset="-122"/>
              </a:rPr>
              <a:t>新政体现出了人文主义的核心：</a:t>
            </a:r>
            <a:r>
              <a:rPr lang="zh-CN" altLang="en-US" sz="3600" b="1">
                <a:solidFill>
                  <a:srgbClr val="4A05F9"/>
                </a:solidFill>
                <a:latin typeface="微软雅黑" panose="020B0503020204020204" charset="-122"/>
                <a:ea typeface="微软雅黑" panose="020B0503020204020204" charset="-122"/>
              </a:rPr>
              <a:t>对每个人的价值与个性的尊重与肯定。</a:t>
            </a:r>
            <a:endParaRPr lang="zh-CN" altLang="en-US" sz="3600" b="1">
              <a:solidFill>
                <a:srgbClr val="4A05F9"/>
              </a:solidFill>
              <a:latin typeface="微软雅黑" panose="020B0503020204020204" charset="-122"/>
              <a:ea typeface="微软雅黑" panose="020B0503020204020204" charset="-122"/>
            </a:endParaRPr>
          </a:p>
        </p:txBody>
      </p:sp>
      <p:sp>
        <p:nvSpPr>
          <p:cNvPr id="167945" name="Rectangle 9"/>
          <p:cNvSpPr>
            <a:spLocks noChangeArrowheads="1"/>
          </p:cNvSpPr>
          <p:nvPr/>
        </p:nvSpPr>
        <p:spPr bwMode="auto">
          <a:xfrm>
            <a:off x="149860" y="182245"/>
            <a:ext cx="11925300" cy="1918335"/>
          </a:xfrm>
          <a:prstGeom prst="rect">
            <a:avLst/>
          </a:prstGeom>
          <a:noFill/>
          <a:ln w="38100">
            <a:solidFill>
              <a:srgbClr val="000080"/>
            </a:solidFill>
            <a:prstDash val="sysDot"/>
            <a:miter lim="800000"/>
          </a:ln>
          <a:effectLst/>
        </p:spPr>
        <p:txBody>
          <a:bodyPr wrap="square">
            <a:spAutoFit/>
          </a:bodyPr>
          <a:lstStyle/>
          <a:p>
            <a:pPr>
              <a:lnSpc>
                <a:spcPct val="110000"/>
              </a:lnSpc>
              <a:defRPr/>
            </a:pPr>
            <a:r>
              <a:rPr lang="zh-CN" altLang="en-US" sz="3600" b="1">
                <a:effectLst/>
                <a:latin typeface="微软雅黑" panose="020B0503020204020204" charset="-122"/>
                <a:ea typeface="微软雅黑" panose="020B0503020204020204" charset="-122"/>
                <a:cs typeface="微软雅黑" panose="020B0503020204020204" charset="-122"/>
              </a:rPr>
              <a:t>  有一个在美国流传甚广的故事，说是一个上了年纪的老人，在开始受到救济支票后，便主动走出家门，打扫本镇的街道，说：“我得做点事情，以回报我所得到的东西”。</a:t>
            </a:r>
            <a:endParaRPr lang="zh-CN" altLang="en-US" sz="3600" b="1">
              <a:effectLst/>
              <a:latin typeface="微软雅黑" panose="020B0503020204020204" charset="-122"/>
              <a:ea typeface="微软雅黑" panose="020B0503020204020204" charset="-122"/>
              <a:cs typeface="微软雅黑" panose="020B0503020204020204" charset="-122"/>
            </a:endParaRPr>
          </a:p>
        </p:txBody>
      </p:sp>
      <p:sp>
        <p:nvSpPr>
          <p:cNvPr id="167946" name="Rectangle 10"/>
          <p:cNvSpPr>
            <a:spLocks noChangeArrowheads="1"/>
          </p:cNvSpPr>
          <p:nvPr/>
        </p:nvSpPr>
        <p:spPr bwMode="auto">
          <a:xfrm>
            <a:off x="1747838" y="6021388"/>
            <a:ext cx="8909050" cy="460375"/>
          </a:xfrm>
          <a:prstGeom prst="rect">
            <a:avLst/>
          </a:prstGeom>
          <a:noFill/>
          <a:ln w="9525">
            <a:noFill/>
            <a:miter lim="800000"/>
          </a:ln>
        </p:spPr>
        <p:txBody>
          <a:bodyPr wrap="none">
            <a:spAutoFit/>
          </a:bodyPr>
          <a:lstStyle/>
          <a:p>
            <a:r>
              <a:rPr lang="en-US" altLang="zh-CN" sz="2400" b="1">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让百姓体面、有尊严的活着</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社会才会更加和谐安定 </a:t>
            </a:r>
            <a:r>
              <a:rPr lang="en-US" altLang="zh-CN" sz="2400" b="1">
                <a:solidFill>
                  <a:srgbClr val="FF0000"/>
                </a:solidFill>
                <a:latin typeface="黑体" panose="02010609060101010101" pitchFamily="2" charset="-122"/>
                <a:ea typeface="黑体" panose="02010609060101010101" pitchFamily="2" charset="-122"/>
              </a:rPr>
              <a:t>---</a:t>
            </a:r>
            <a:r>
              <a:rPr lang="zh-CN" altLang="en-US" sz="2400" b="1">
                <a:solidFill>
                  <a:srgbClr val="FF0000"/>
                </a:solidFill>
                <a:latin typeface="黑体" panose="02010609060101010101" pitchFamily="2" charset="-122"/>
                <a:ea typeface="黑体" panose="02010609060101010101" pitchFamily="2" charset="-122"/>
              </a:rPr>
              <a:t>温家宝</a:t>
            </a:r>
            <a:endParaRPr lang="zh-CN" altLang="en-US" sz="2400" b="1">
              <a:solidFill>
                <a:srgbClr val="FF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7941"/>
                                        </p:tgtEl>
                                        <p:attrNameLst>
                                          <p:attrName>style.visibility</p:attrName>
                                        </p:attrNameLst>
                                      </p:cBhvr>
                                      <p:to>
                                        <p:strVal val="visible"/>
                                      </p:to>
                                    </p:set>
                                    <p:animEffect transition="in" filter="blinds(horizontal)">
                                      <p:cBhvr>
                                        <p:cTn id="7" dur="500"/>
                                        <p:tgtEl>
                                          <p:spTgt spid="1679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7946"/>
                                        </p:tgtEl>
                                        <p:attrNameLst>
                                          <p:attrName>style.visibility</p:attrName>
                                        </p:attrNameLst>
                                      </p:cBhvr>
                                      <p:to>
                                        <p:strVal val="visible"/>
                                      </p:to>
                                    </p:set>
                                    <p:animEffect transition="in" filter="blinds(horizontal)">
                                      <p:cBhvr>
                                        <p:cTn id="12" dur="500"/>
                                        <p:tgtEl>
                                          <p:spTgt spid="167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1" grpId="0" bldLvl="0" animBg="1"/>
      <p:bldP spid="1679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85" name="Text Box 13"/>
          <p:cNvSpPr txBox="1">
            <a:spLocks noChangeArrowheads="1"/>
          </p:cNvSpPr>
          <p:nvPr/>
        </p:nvSpPr>
        <p:spPr bwMode="auto">
          <a:xfrm>
            <a:off x="306070" y="4019550"/>
            <a:ext cx="11720195" cy="1691640"/>
          </a:xfrm>
          <a:prstGeom prst="rect">
            <a:avLst/>
          </a:prstGeom>
          <a:solidFill>
            <a:srgbClr val="FFFF00"/>
          </a:solidFill>
          <a:ln w="9525">
            <a:noFill/>
            <a:miter lim="800000"/>
          </a:ln>
        </p:spPr>
        <p:txBody>
          <a:bodyPr wrap="square">
            <a:spAutoFit/>
          </a:bodyPr>
          <a:lstStyle/>
          <a:p>
            <a:pPr>
              <a:lnSpc>
                <a:spcPct val="130000"/>
              </a:lnSpc>
            </a:pPr>
            <a:r>
              <a:rPr lang="en-US" altLang="zh-CN" sz="4000" b="1">
                <a:latin typeface="微软雅黑" panose="020B0503020204020204" charset="-122"/>
                <a:ea typeface="微软雅黑" panose="020B0503020204020204" charset="-122"/>
              </a:rPr>
              <a:t>▲</a:t>
            </a:r>
            <a:r>
              <a:rPr lang="zh-CN" altLang="en-US" sz="4000" b="1">
                <a:latin typeface="微软雅黑" panose="020B0503020204020204" charset="-122"/>
                <a:ea typeface="微软雅黑" panose="020B0503020204020204" charset="-122"/>
              </a:rPr>
              <a:t>新政的保障措施不再空谈机会平等、起跑线上的平等，而是从缩小贫富差距的角度</a:t>
            </a:r>
            <a:r>
              <a:rPr lang="zh-CN" altLang="en-US" sz="4000" b="1">
                <a:solidFill>
                  <a:srgbClr val="FF0000"/>
                </a:solidFill>
                <a:latin typeface="微软雅黑" panose="020B0503020204020204" charset="-122"/>
                <a:ea typeface="微软雅黑" panose="020B0503020204020204" charset="-122"/>
              </a:rPr>
              <a:t>追求结果的平等</a:t>
            </a:r>
            <a:endParaRPr lang="zh-CN" altLang="en-US" sz="4000" b="1">
              <a:solidFill>
                <a:srgbClr val="FF0000"/>
              </a:solidFill>
              <a:latin typeface="微软雅黑" panose="020B0503020204020204" charset="-122"/>
              <a:ea typeface="微软雅黑" panose="020B0503020204020204" charset="-122"/>
            </a:endParaRPr>
          </a:p>
        </p:txBody>
      </p:sp>
      <p:sp>
        <p:nvSpPr>
          <p:cNvPr id="172035" name="Text Box 15"/>
          <p:cNvSpPr txBox="1">
            <a:spLocks noChangeArrowheads="1"/>
          </p:cNvSpPr>
          <p:nvPr/>
        </p:nvSpPr>
        <p:spPr bwMode="auto">
          <a:xfrm>
            <a:off x="954722" y="2678430"/>
            <a:ext cx="9326880" cy="645160"/>
          </a:xfrm>
          <a:prstGeom prst="rect">
            <a:avLst/>
          </a:prstGeom>
          <a:noFill/>
          <a:ln w="9525">
            <a:noFill/>
            <a:miter lim="800000"/>
          </a:ln>
        </p:spPr>
        <p:txBody>
          <a:bodyPr wrap="none">
            <a:spAutoFit/>
          </a:bodyPr>
          <a:lstStyle/>
          <a:p>
            <a:pPr>
              <a:defRPr/>
            </a:pPr>
            <a:r>
              <a:rPr lang="zh-CN" altLang="en-US" sz="3600" b="1" dirty="0">
                <a:solidFill>
                  <a:srgbClr val="4A05F9"/>
                </a:solidFill>
                <a:effectLst/>
                <a:latin typeface="微软雅黑" panose="020B0503020204020204" charset="-122"/>
                <a:ea typeface="微软雅黑" panose="020B0503020204020204" charset="-122"/>
              </a:rPr>
              <a:t>这一社会立法中透射出的精神和理念是什么？</a:t>
            </a:r>
            <a:endParaRPr lang="zh-CN" altLang="en-US" sz="3600" b="1" dirty="0">
              <a:solidFill>
                <a:srgbClr val="4A05F9"/>
              </a:solidFill>
              <a:effectLst/>
              <a:latin typeface="微软雅黑" panose="020B0503020204020204" charset="-122"/>
              <a:ea typeface="微软雅黑" panose="020B0503020204020204" charset="-122"/>
            </a:endParaRPr>
          </a:p>
        </p:txBody>
      </p:sp>
      <p:sp>
        <p:nvSpPr>
          <p:cNvPr id="37891" name="Rectangle 18"/>
          <p:cNvSpPr>
            <a:spLocks noChangeArrowheads="1"/>
          </p:cNvSpPr>
          <p:nvPr/>
        </p:nvSpPr>
        <p:spPr bwMode="auto">
          <a:xfrm>
            <a:off x="306070" y="333375"/>
            <a:ext cx="11720830" cy="1531620"/>
          </a:xfrm>
          <a:prstGeom prst="rect">
            <a:avLst/>
          </a:prstGeom>
          <a:noFill/>
          <a:ln w="38100">
            <a:solidFill>
              <a:srgbClr val="FF0000"/>
            </a:solidFill>
            <a:prstDash val="sysDash"/>
            <a:miter lim="800000"/>
          </a:ln>
        </p:spPr>
        <p:txBody>
          <a:bodyPr wrap="square">
            <a:spAutoFit/>
          </a:bodyPr>
          <a:lstStyle/>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1935</a:t>
            </a:r>
            <a:r>
              <a:rPr lang="zh-CN" altLang="en-US" sz="3600" b="1">
                <a:latin typeface="微软雅黑" panose="020B0503020204020204" charset="-122"/>
                <a:ea typeface="微软雅黑" panose="020B0503020204020204" charset="-122"/>
                <a:cs typeface="微软雅黑" panose="020B0503020204020204" charset="-122"/>
              </a:rPr>
              <a:t>年</a:t>
            </a: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latin typeface="微软雅黑" panose="020B0503020204020204" charset="-122"/>
                <a:ea typeface="微软雅黑" panose="020B0503020204020204" charset="-122"/>
                <a:cs typeface="微软雅黑" panose="020B0503020204020204" charset="-122"/>
              </a:rPr>
              <a:t>财产税法</a:t>
            </a: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a:latin typeface="微软雅黑" panose="020B0503020204020204" charset="-122"/>
                <a:ea typeface="微软雅黑" panose="020B0503020204020204" charset="-122"/>
                <a:cs typeface="微软雅黑" panose="020B0503020204020204" charset="-122"/>
              </a:rPr>
              <a:t>：五万美元纯收入和四万美元遗产征税</a:t>
            </a:r>
            <a:r>
              <a:rPr lang="en-US" altLang="zh-CN" sz="3600" b="1">
                <a:latin typeface="微软雅黑" panose="020B0503020204020204" charset="-122"/>
                <a:ea typeface="微软雅黑" panose="020B0503020204020204" charset="-122"/>
                <a:cs typeface="微软雅黑" panose="020B0503020204020204" charset="-122"/>
              </a:rPr>
              <a:t>31%</a:t>
            </a:r>
            <a:r>
              <a:rPr lang="zh-CN" altLang="en-US" sz="3600" b="1">
                <a:latin typeface="微软雅黑" panose="020B0503020204020204" charset="-122"/>
                <a:ea typeface="微软雅黑" panose="020B0503020204020204" charset="-122"/>
                <a:cs typeface="微软雅黑" panose="020B0503020204020204" charset="-122"/>
              </a:rPr>
              <a:t>；收入超过</a:t>
            </a:r>
            <a:r>
              <a:rPr lang="en-US" altLang="zh-CN" sz="3600" b="1">
                <a:latin typeface="微软雅黑" panose="020B0503020204020204" charset="-122"/>
                <a:ea typeface="微软雅黑" panose="020B0503020204020204" charset="-122"/>
                <a:cs typeface="微软雅黑" panose="020B0503020204020204" charset="-122"/>
              </a:rPr>
              <a:t>500</a:t>
            </a:r>
            <a:r>
              <a:rPr lang="zh-CN" altLang="en-US" sz="3600" b="1">
                <a:latin typeface="微软雅黑" panose="020B0503020204020204" charset="-122"/>
                <a:ea typeface="微软雅黑" panose="020B0503020204020204" charset="-122"/>
                <a:cs typeface="微软雅黑" panose="020B0503020204020204" charset="-122"/>
              </a:rPr>
              <a:t>万美元，征税超过</a:t>
            </a:r>
            <a:r>
              <a:rPr lang="en-US" altLang="zh-CN" sz="3600" b="1">
                <a:latin typeface="微软雅黑" panose="020B0503020204020204" charset="-122"/>
                <a:ea typeface="微软雅黑" panose="020B0503020204020204" charset="-122"/>
                <a:cs typeface="微软雅黑" panose="020B0503020204020204" charset="-122"/>
              </a:rPr>
              <a:t>75%</a:t>
            </a:r>
            <a:r>
              <a:rPr lang="zh-CN" alt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285"/>
                                        </p:tgtEl>
                                        <p:attrNameLst>
                                          <p:attrName>style.visibility</p:attrName>
                                        </p:attrNameLst>
                                      </p:cBhvr>
                                      <p:to>
                                        <p:strVal val="visible"/>
                                      </p:to>
                                    </p:set>
                                    <p:animEffect transition="in" filter="blinds(horizontal)">
                                      <p:cBhvr>
                                        <p:cTn id="7" dur="500"/>
                                        <p:tgtEl>
                                          <p:spTgt spid="54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6855" y="307340"/>
            <a:ext cx="11423650" cy="4742815"/>
          </a:xfrm>
          <a:prstGeom prst="rect">
            <a:avLst/>
          </a:prstGeom>
          <a:noFill/>
          <a:ln w="9525">
            <a:noFill/>
          </a:ln>
        </p:spPr>
        <p:txBody>
          <a:bodyPr wrap="square">
            <a:spAutoFit/>
          </a:bodyPr>
          <a:p>
            <a:pPr marL="200025" indent="-200025">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2011·</a:t>
            </a:r>
            <a:r>
              <a:rPr lang="zh-CN" sz="3600" b="1">
                <a:solidFill>
                  <a:srgbClr val="FF0000"/>
                </a:solidFill>
                <a:latin typeface="微软雅黑" panose="020B0503020204020204" charset="-122"/>
                <a:ea typeface="微软雅黑" panose="020B0503020204020204" charset="-122"/>
                <a:cs typeface="微软雅黑" panose="020B0503020204020204" charset="-122"/>
              </a:rPr>
              <a:t>上海单科</a:t>
            </a:r>
            <a:r>
              <a:rPr lang="en-US" sz="3600" b="1">
                <a:solidFill>
                  <a:srgbClr val="FF0000"/>
                </a:solidFill>
                <a:latin typeface="微软雅黑" panose="020B0503020204020204" charset="-122"/>
                <a:ea typeface="微软雅黑" panose="020B0503020204020204" charset="-122"/>
                <a:cs typeface="微软雅黑" panose="020B0503020204020204" charset="-122"/>
              </a:rPr>
              <a:t>·18</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罗斯福就任美国总统后，采取了一系列措施，其结果是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．国家开支显著上升</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．农产品数量明显增加</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．银行数量不断增多</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．美元逐渐升值</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634095" y="5360670"/>
            <a:ext cx="2947670" cy="706755"/>
          </a:xfrm>
          <a:prstGeom prst="rect">
            <a:avLst/>
          </a:prstGeom>
          <a:noFill/>
        </p:spPr>
        <p:txBody>
          <a:bodyPr wrap="squar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0645" y="502285"/>
            <a:ext cx="6569075" cy="5908040"/>
          </a:xfrm>
          <a:prstGeom prst="rect">
            <a:avLst/>
          </a:prstGeom>
          <a:noFill/>
          <a:ln w="9525">
            <a:noFill/>
          </a:ln>
        </p:spPr>
        <p:txBody>
          <a:bodyPr wrap="square">
            <a:spAutoFit/>
          </a:bodyPr>
          <a:p>
            <a:pPr marL="200025" indent="-200025">
              <a:lnSpc>
                <a:spcPct val="15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2010·</a:t>
            </a:r>
            <a:r>
              <a:rPr lang="zh-CN" sz="3600" b="1">
                <a:solidFill>
                  <a:srgbClr val="FF0000"/>
                </a:solidFill>
                <a:latin typeface="微软雅黑" panose="020B0503020204020204" charset="-122"/>
                <a:ea typeface="微软雅黑" panose="020B0503020204020204" charset="-122"/>
                <a:cs typeface="微软雅黑" panose="020B0503020204020204" charset="-122"/>
              </a:rPr>
              <a:t>上海单科</a:t>
            </a:r>
            <a:r>
              <a:rPr lang="en-US" sz="3600" b="1">
                <a:solidFill>
                  <a:srgbClr val="FF0000"/>
                </a:solidFill>
                <a:latin typeface="微软雅黑" panose="020B0503020204020204" charset="-122"/>
                <a:ea typeface="微软雅黑" panose="020B0503020204020204" charset="-122"/>
                <a:cs typeface="微软雅黑" panose="020B0503020204020204" charset="-122"/>
              </a:rPr>
              <a:t>·27</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如图所示的曲线反应罗斯福新政前后的</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．农产品价格的波动</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．社会失业率的起伏</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．银行倒闭数量的变化</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．公共工程投资额的增减</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1073742909" name="图片 1073742908"/>
          <p:cNvPicPr>
            <a:picLocks noChangeAspect="1"/>
          </p:cNvPicPr>
          <p:nvPr/>
        </p:nvPicPr>
        <p:blipFill>
          <a:blip r:embed="rId1">
            <a:lum bright="6000" contrast="24000"/>
          </a:blip>
          <a:stretch>
            <a:fillRect/>
          </a:stretch>
        </p:blipFill>
        <p:spPr>
          <a:xfrm>
            <a:off x="6781165" y="502285"/>
            <a:ext cx="5346700" cy="5395595"/>
          </a:xfrm>
          <a:prstGeom prst="rect">
            <a:avLst/>
          </a:prstGeom>
          <a:noFill/>
          <a:ln w="9525">
            <a:noFill/>
          </a:ln>
        </p:spPr>
      </p:pic>
      <p:sp>
        <p:nvSpPr>
          <p:cNvPr id="2" name="文本框 1"/>
          <p:cNvSpPr txBox="1"/>
          <p:nvPr/>
        </p:nvSpPr>
        <p:spPr>
          <a:xfrm>
            <a:off x="8789670" y="6136005"/>
            <a:ext cx="2947670" cy="706755"/>
          </a:xfrm>
          <a:prstGeom prst="rect">
            <a:avLst/>
          </a:prstGeom>
          <a:noFill/>
        </p:spPr>
        <p:txBody>
          <a:bodyPr wrap="squar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C</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4325" y="175895"/>
            <a:ext cx="11268075" cy="5739130"/>
          </a:xfrm>
          <a:prstGeom prst="rect">
            <a:avLst/>
          </a:prstGeom>
          <a:noFill/>
          <a:ln w="9525">
            <a:noFill/>
          </a:ln>
        </p:spPr>
        <p:txBody>
          <a:bodyPr wrap="square">
            <a:spAutoFit/>
          </a:bodyPr>
          <a:p>
            <a:pPr marL="200025" indent="-200025">
              <a:lnSpc>
                <a:spcPct val="17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2010·</a:t>
            </a:r>
            <a:r>
              <a:rPr lang="zh-CN" sz="3600" b="1">
                <a:solidFill>
                  <a:srgbClr val="FF0000"/>
                </a:solidFill>
                <a:latin typeface="微软雅黑" panose="020B0503020204020204" charset="-122"/>
                <a:ea typeface="微软雅黑" panose="020B0503020204020204" charset="-122"/>
                <a:cs typeface="微软雅黑" panose="020B0503020204020204" charset="-122"/>
              </a:rPr>
              <a:t>天津文综</a:t>
            </a:r>
            <a:r>
              <a:rPr lang="en-US" sz="3600" b="1">
                <a:solidFill>
                  <a:srgbClr val="FF0000"/>
                </a:solidFill>
                <a:latin typeface="微软雅黑" panose="020B0503020204020204" charset="-122"/>
                <a:ea typeface="微软雅黑" panose="020B0503020204020204" charset="-122"/>
                <a:cs typeface="微软雅黑" panose="020B0503020204020204" charset="-122"/>
              </a:rPr>
              <a:t>·6</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1933</a:t>
            </a:r>
            <a:r>
              <a:rPr lang="zh-CN" sz="3600" b="1">
                <a:latin typeface="微软雅黑" panose="020B0503020204020204" charset="-122"/>
                <a:ea typeface="微软雅黑" panose="020B0503020204020204" charset="-122"/>
                <a:cs typeface="微软雅黑" panose="020B0503020204020204" charset="-122"/>
              </a:rPr>
              <a:t>年罗斯福实行新政后，美国商品获得了更大的海外市场，国内商品价格也有一定提高，债务人特别是农民的债务负担减轻了将近一半。对这些变化起直接作用的新政措施是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．整顿财政金融</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．调整农业结构</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．复兴工业生产</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．实行社会救济</a:t>
            </a:r>
            <a:r>
              <a:rPr lang="en-US" sz="3600" b="1">
                <a:latin typeface="微软雅黑" panose="020B0503020204020204" charset="-122"/>
                <a:ea typeface="微软雅黑" panose="020B0503020204020204" charset="-122"/>
                <a:cs typeface="微软雅黑" panose="020B0503020204020204" charset="-122"/>
              </a:rPr>
              <a:t> </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052560" y="5915025"/>
            <a:ext cx="2947670" cy="706755"/>
          </a:xfrm>
          <a:prstGeom prst="rect">
            <a:avLst/>
          </a:prstGeom>
          <a:noFill/>
        </p:spPr>
        <p:txBody>
          <a:bodyPr wrap="square" rtlCol="0" anchor="t">
            <a:spAutoFit/>
          </a:bodyPr>
          <a:p>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【答案】</a:t>
            </a:r>
            <a:r>
              <a:rPr lang="en-US" altLang="zh-CN" sz="40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zh-CN" sz="40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5600</Words>
  <Application>WPS 演示</Application>
  <PresentationFormat>宽屏</PresentationFormat>
  <Paragraphs>307</Paragraphs>
  <Slides>36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Arial</vt:lpstr>
      <vt:lpstr>宋体</vt:lpstr>
      <vt:lpstr>Wingdings</vt:lpstr>
      <vt:lpstr>微软雅黑</vt:lpstr>
      <vt:lpstr>Calibri</vt:lpstr>
      <vt:lpstr>黑体</vt:lpstr>
      <vt:lpstr>Arial Unicode MS</vt:lpstr>
      <vt:lpstr>Calibri Light</vt:lpstr>
      <vt:lpstr>Wingdings 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36</cp:revision>
  <dcterms:created xsi:type="dcterms:W3CDTF">2018-08-19T01:24:00Z</dcterms:created>
  <dcterms:modified xsi:type="dcterms:W3CDTF">2018-09-05T09:07:15Z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2052-11.1.0.7811</vt:lpwstr>
  </property>
</Properties>
</file>