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324" r:id="rId4"/>
    <p:sldId id="305" r:id="rId5"/>
    <p:sldId id="335" r:id="rId7"/>
    <p:sldId id="306" r:id="rId8"/>
    <p:sldId id="325" r:id="rId9"/>
    <p:sldId id="336" r:id="rId10"/>
    <p:sldId id="332" r:id="rId11"/>
    <p:sldId id="333" r:id="rId12"/>
    <p:sldId id="339" r:id="rId13"/>
    <p:sldId id="337" r:id="rId14"/>
    <p:sldId id="334" r:id="rId15"/>
    <p:sldId id="338" r:id="rId16"/>
    <p:sldId id="307" r:id="rId17"/>
    <p:sldId id="322" r:id="rId18"/>
    <p:sldId id="308" r:id="rId19"/>
    <p:sldId id="320" r:id="rId20"/>
    <p:sldId id="314" r:id="rId21"/>
    <p:sldId id="331" r:id="rId22"/>
    <p:sldId id="323" r:id="rId23"/>
    <p:sldId id="30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b nm" initials="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5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12800" y="1600200"/>
            <a:ext cx="5334000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 hasCustomPrompt="1"/>
          </p:nvPr>
        </p:nvSpPr>
        <p:spPr>
          <a:xfrm>
            <a:off x="6350000" y="1600200"/>
            <a:ext cx="5334000" cy="21732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 hasCustomPrompt="1"/>
          </p:nvPr>
        </p:nvSpPr>
        <p:spPr>
          <a:xfrm>
            <a:off x="6350000" y="3925888"/>
            <a:ext cx="5334000" cy="217328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3FE15B-0B89-4662-95A1-D67E701156B6}" type="slidenum"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93470" y="1172210"/>
            <a:ext cx="10707370" cy="2934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72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60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对外开放格局的初步形成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24460" y="85725"/>
            <a:ext cx="1194308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届宁夏银川唐徕回民中学高三第一次模拟文综历史卷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年代中期以后被辟为沿海经济开放区的有（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①长江三角洲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②珠江三角洲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③闽东南地区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④环渤海地区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①②③④         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①②③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②③④             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①②④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01810" y="5901055"/>
            <a:ext cx="23552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85090" y="163195"/>
            <a:ext cx="1189799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4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）天津经济技术开发区（泰达）是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年代国务院批准建立的首批国家级开发区之一。在全国国家级开发区、工业园区投资环境评价中，天津开发区已连续多年位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居前列。当初其设立的主要目的是（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．服务于天津自由贸易区的建设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．推动经济体制改革不断深化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．引进外资，生产高新技术产品或出口产品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>
              <a:lnSpc>
                <a:spcPct val="14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．加强天津对内地的辐射作用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334067"/>
            <a:ext cx="19050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663430" y="611568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530715" y="577532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8595" y="126365"/>
            <a:ext cx="11904980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2014·上海单科·30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）中国正式起诉美国商务部对中国产品发起的13起反倾销措施，这一事件发生的背景是(  ) 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A．中国参加了亚非会议               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B．中国加入了亚太经合组织 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C．中国恢复了联合国的合法席位       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D．中国加入了世界贸易组织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39700" y="62230"/>
            <a:ext cx="11912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年天津卷文综历史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）对比下列两幅图片，可以看出近三十年来（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139065" y="1261110"/>
            <a:ext cx="12079605" cy="3453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139065" y="4859020"/>
            <a:ext cx="125558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①市场经济体制影响加深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②东西方文化融为一体③中国的国际影响力增强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④国际性交流范围扩大A．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          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①④           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②③           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715" y="615950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aphicFrame>
        <p:nvGraphicFramePr>
          <p:cNvPr id="37890" name="表格 37889"/>
          <p:cNvGraphicFramePr/>
          <p:nvPr/>
        </p:nvGraphicFramePr>
        <p:xfrm>
          <a:off x="662305" y="1433830"/>
          <a:ext cx="10820400" cy="4032250"/>
        </p:xfrm>
        <a:graphic>
          <a:graphicData uri="http://schemas.openxmlformats.org/drawingml/2006/table">
            <a:tbl>
              <a:tblPr/>
              <a:tblGrid>
                <a:gridCol w="1392555"/>
                <a:gridCol w="4024630"/>
                <a:gridCol w="5403215"/>
              </a:tblGrid>
              <a:tr h="58166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项目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近代的“开放”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现在的开放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前提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341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性质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577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3200" b="1" dirty="0">
                          <a:solidFill>
                            <a:srgbClr val="0033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结果</a:t>
                      </a:r>
                      <a:endParaRPr lang="zh-CN" altLang="en-US" sz="3200" b="1" dirty="0">
                        <a:solidFill>
                          <a:srgbClr val="0033CC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eaLnBrk="1" hangingPunct="1">
                        <a:buNone/>
                      </a:pPr>
                      <a:endParaRPr lang="zh-CN" altLang="en-US" sz="32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5" name="Text Box 28"/>
          <p:cNvSpPr txBox="1"/>
          <p:nvPr/>
        </p:nvSpPr>
        <p:spPr>
          <a:xfrm>
            <a:off x="2927350" y="2238058"/>
            <a:ext cx="2787650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侵犯主权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56" name="Text Box 29"/>
          <p:cNvSpPr txBox="1"/>
          <p:nvPr/>
        </p:nvSpPr>
        <p:spPr>
          <a:xfrm>
            <a:off x="6362065" y="2238375"/>
            <a:ext cx="45954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坚持主权，主动开放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57" name="Text Box 30"/>
          <p:cNvSpPr txBox="1"/>
          <p:nvPr/>
        </p:nvSpPr>
        <p:spPr>
          <a:xfrm>
            <a:off x="6324600" y="4492625"/>
            <a:ext cx="3810000" cy="46037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algn="ctr">
              <a:spcBef>
                <a:spcPct val="50000"/>
              </a:spcBef>
            </a:pPr>
            <a:endParaRPr lang="zh-CN" altLang="en-US" sz="2400" b="1" dirty="0">
              <a:solidFill>
                <a:srgbClr val="FF33CC"/>
              </a:solidFill>
              <a:latin typeface="Tahoma" panose="020B0604030504040204" pitchFamily="34" charset="0"/>
            </a:endParaRPr>
          </a:p>
        </p:txBody>
      </p:sp>
      <p:sp>
        <p:nvSpPr>
          <p:cNvPr id="44058" name="Text Box 31"/>
          <p:cNvSpPr txBox="1"/>
          <p:nvPr/>
        </p:nvSpPr>
        <p:spPr>
          <a:xfrm>
            <a:off x="2667000" y="5422900"/>
            <a:ext cx="3733800" cy="3683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en-US" altLang="x-none" b="1">
                <a:solidFill>
                  <a:schemeClr val="tx2"/>
                </a:solidFill>
                <a:latin typeface="Tahoma" panose="020B0604030504040204" pitchFamily="34" charset="0"/>
              </a:rPr>
              <a:t>   </a:t>
            </a:r>
            <a:endParaRPr lang="en-US" altLang="x-none" b="1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44059" name="Text Box 32"/>
          <p:cNvSpPr txBox="1"/>
          <p:nvPr/>
        </p:nvSpPr>
        <p:spPr>
          <a:xfrm>
            <a:off x="2862263" y="3382328"/>
            <a:ext cx="3343275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屈辱开放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60" name="Text Box 33"/>
          <p:cNvSpPr txBox="1"/>
          <p:nvPr/>
        </p:nvSpPr>
        <p:spPr>
          <a:xfrm>
            <a:off x="6400483" y="3271520"/>
            <a:ext cx="3767137" cy="64516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基本国策之一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61" name="Text Box 34"/>
          <p:cNvSpPr txBox="1"/>
          <p:nvPr/>
        </p:nvSpPr>
        <p:spPr>
          <a:xfrm>
            <a:off x="2803525" y="5100320"/>
            <a:ext cx="2911475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algn="ctr">
              <a:spcBef>
                <a:spcPct val="50000"/>
              </a:spcBef>
            </a:pP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44062" name="Text Box 35"/>
          <p:cNvSpPr txBox="1"/>
          <p:nvPr/>
        </p:nvSpPr>
        <p:spPr>
          <a:xfrm>
            <a:off x="2512060" y="4871720"/>
            <a:ext cx="309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b">
            <a:spAutoFit/>
          </a:bodyPr>
          <a:p>
            <a:pPr algn="ctr">
              <a:spcBef>
                <a:spcPct val="50000"/>
              </a:spcBef>
            </a:pP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44063" name="Text Box 37"/>
          <p:cNvSpPr txBox="1"/>
          <p:nvPr/>
        </p:nvSpPr>
        <p:spPr>
          <a:xfrm>
            <a:off x="6575425" y="5781358"/>
            <a:ext cx="184150" cy="39878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algn="ctr">
              <a:spcBef>
                <a:spcPct val="50000"/>
              </a:spcBef>
            </a:pPr>
            <a:endParaRPr lang="zh-CN" altLang="en-US" sz="2000" b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44064" name="Text Box 39"/>
          <p:cNvSpPr txBox="1"/>
          <p:nvPr/>
        </p:nvSpPr>
        <p:spPr>
          <a:xfrm>
            <a:off x="2151380" y="4305300"/>
            <a:ext cx="401383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丧失主权，阻碍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我国民族工业发展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65" name="Text Box 40"/>
          <p:cNvSpPr txBox="1"/>
          <p:nvPr/>
        </p:nvSpPr>
        <p:spPr>
          <a:xfrm>
            <a:off x="6324600" y="4305300"/>
            <a:ext cx="53822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发展社会主义市场经济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</a:rPr>
              <a:t>和完善社会主义制度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66" name="Rectangle 41"/>
          <p:cNvSpPr/>
          <p:nvPr/>
        </p:nvSpPr>
        <p:spPr>
          <a:xfrm>
            <a:off x="1300163" y="198438"/>
            <a:ext cx="9072562" cy="1119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44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中国近现代的对外开放比较</a:t>
            </a:r>
            <a:endParaRPr lang="zh-CN" altLang="en-US" sz="44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924" name="TextBox 16"/>
          <p:cNvSpPr txBox="1"/>
          <p:nvPr/>
        </p:nvSpPr>
        <p:spPr>
          <a:xfrm>
            <a:off x="2862580" y="2531745"/>
            <a:ext cx="1413510" cy="256857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>
            <a:spAutoFit/>
          </a:bodyPr>
          <a:p>
            <a:r>
              <a:rPr lang="zh-CN" altLang="en-US" sz="80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被迫</a:t>
            </a:r>
            <a:endParaRPr lang="zh-CN" altLang="en-US" sz="80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37925" name="TextBox 17"/>
          <p:cNvSpPr txBox="1"/>
          <p:nvPr/>
        </p:nvSpPr>
        <p:spPr>
          <a:xfrm>
            <a:off x="7577455" y="2514283"/>
            <a:ext cx="1413510" cy="24384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>
            <a:spAutoFit/>
          </a:bodyPr>
          <a:p>
            <a:r>
              <a:rPr lang="zh-CN" altLang="en-US" sz="8000" b="1" dirty="0">
                <a:solidFill>
                  <a:schemeClr val="bg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主动</a:t>
            </a:r>
            <a:endParaRPr lang="zh-CN" altLang="en-US" sz="80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4" grpId="0" bldLvl="0" animBg="1"/>
      <p:bldP spid="379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240030" y="59690"/>
            <a:ext cx="11821795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吉林省吉林大学附属中学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届高三第五次摸底考试文综历史试题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中国的改革开放和苏俄的新经济政策有着巨大的相似性，但却是同途而殊归，其主要原因是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继任者是否遵守已成功的经验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国际环境是否有利于对外开放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经验是否上升为国家指导思想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国家综合实力是否能支撑改革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42170" y="597789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1741170" y="1074420"/>
            <a:ext cx="10226675" cy="225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以浦东开发为龙头，进一步开放长江沿岸城市。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②把上海建成国际经济、金融、贸易中心 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③带动长江三角洲和长江地区的经济发展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新飞跃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531" name="Rectangle 4"/>
          <p:cNvSpPr/>
          <p:nvPr/>
        </p:nvSpPr>
        <p:spPr>
          <a:xfrm>
            <a:off x="337820" y="4008755"/>
            <a:ext cx="33756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意义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337820" y="1505585"/>
            <a:ext cx="1497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lang="zh-CN" altLang="en-US" sz="40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5" name="Text Box 8"/>
          <p:cNvSpPr txBox="1"/>
          <p:nvPr/>
        </p:nvSpPr>
        <p:spPr>
          <a:xfrm>
            <a:off x="2316163" y="5589588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zh-CN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Text Box 10"/>
          <p:cNvSpPr txBox="1"/>
          <p:nvPr/>
        </p:nvSpPr>
        <p:spPr>
          <a:xfrm>
            <a:off x="1385570" y="205740"/>
            <a:ext cx="10938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上海浦东开发的目的和意义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1182" name="Text Box 14"/>
          <p:cNvSpPr txBox="1"/>
          <p:nvPr/>
        </p:nvSpPr>
        <p:spPr>
          <a:xfrm>
            <a:off x="1930400" y="3874135"/>
            <a:ext cx="894842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成为新兴高科技产业和现代工业基地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②成为上海新的经济增长点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年代改革开放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的重点和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标志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1" grpId="0" bldLvl="0" animBg="1"/>
      <p:bldP spid="3911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7180" y="88265"/>
            <a:ext cx="1159827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江苏省南通、扬州、泰州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2017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届高三第三次模拟考试历史试题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《中国对外开放的伟大实践》一文中提到：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十年实践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，在我国沿海建立了从南到北的包括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个直辖市、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个省辖市、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67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个县、约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1.5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亿人口的对外开放前沿地带。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此后，我国政府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A.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设立深圳等经济特区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B.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开放十四个沿海港口城市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C.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决定开发和开放浦东</a:t>
            </a:r>
            <a:r>
              <a:rPr 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D. </a:t>
            </a:r>
            <a:r>
              <a:rPr 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开辟长江三角洲经济开放区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556000" y="3176905"/>
            <a:ext cx="2857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63075" y="610743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32080" y="130810"/>
            <a:ext cx="11927840" cy="7398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届山西高三下第一次适应性考试文综历史（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据江苏省统计局权威数据统计：江苏对外贸易从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年出口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0.77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亿美元起步，到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1996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年出口超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亿美元，用了近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年；从出口超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亿美元，到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年出口超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亿美元，用了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年时间。江苏外贸出口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年就达到第二个百亿美元的主要原因是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  )A.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南通等沿海港口城市开放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城市经济体制改革开始推行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浦东开放带来的辐射效应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20000"/>
              </a:lnSpc>
            </a:pP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中国加入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WTO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促进经济发展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65335" y="6177280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80" y="-20955"/>
            <a:ext cx="11951335" cy="7473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2014·天津文综·13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）（节选）（4分）阅读材料，回答问题。 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材料二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  天津通商后不出十年，租界里中国人的时髦打扮已变成“短衫窄裤，头戴小草帽，口衔烟卷，时辰表链，特挂胸前”。甲午战争前，即便是内地甚至某些乡村，日用洋货也有所流行，洋货成为某些人生活的必需品，原先的“扬气”“今则竟曰‘洋气’了”。         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——摘编自孙燕京《晚清社会风尚研究》 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材料三 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 20世纪末，中国百姓生活中，电话从“摇着打”到“走着打”，汽车从奢侈品到代步工具。世界名牌服饰逐渐走进寻常百姓家，可供选择的服饰多了，将服饰产品打造成国内甚至国际品牌，成了众多服饰厂家的经营诉求。世界服装艺术中的中国元素也得到更多体现。 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 ——摘编自严昌洪《20世纪中国社会生活变迁史》等 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075" y="2855595"/>
            <a:ext cx="11904345" cy="2861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进步：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19世纪后期，中国人被动接受西方文化和简单模仿西方生活方式；</a:t>
            </a:r>
            <a:endParaRPr lang="zh-CN" altLang="en-US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改革开 放之后，中国人积极主动地学习并融入世界。（4分</a:t>
            </a:r>
            <a:r>
              <a:rPr lang="en-US" altLang="zh-CN" sz="36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6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" y="1647825"/>
            <a:ext cx="12075795" cy="11988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对比材料二与材料三，分析中国人在对外态度上有何进步。（4分）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6225" y="313055"/>
            <a:ext cx="11880850" cy="5400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54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重点问题自测：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新时期我国对外开放的原因是什么？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、新时期我国对外开放过程中的重大事件有哪些？形成了怎样的开放体系？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、上海浦东开发的目的和意义是什么？</a:t>
            </a:r>
            <a:endParaRPr lang="zh-CN" altLang="en-US" sz="4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193040" y="76200"/>
            <a:ext cx="11727180" cy="72923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届湖南省岳阳市高三教学质检（二模）文综历史试卷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十一届三中全会以来，我国的外贸体制改革不断深化，从放权、让利、分散，到推行外贸承包制和放开经营。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1991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年到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1993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年，外贸进行了取消出口补贴、统一外汇留成的新一轮体制改革。这一改革措施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．加强了国家发展对外贸易的计划性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B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．形成了全方位的对外开放的新格局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．标志着社会主义市场经济体制建立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D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．推动了我国对外贸易市场化的进程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4810" y="5916930"/>
            <a:ext cx="26454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95266" name="Text Box 2"/>
          <p:cNvSpPr txBox="1"/>
          <p:nvPr/>
        </p:nvSpPr>
        <p:spPr>
          <a:xfrm>
            <a:off x="666115" y="79375"/>
            <a:ext cx="10398760" cy="645160"/>
          </a:xfrm>
          <a:prstGeom prst="rect">
            <a:avLst/>
          </a:prstGeom>
          <a:noFill/>
          <a:ln w="635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我国改革开放的重点位置发生了什么变化？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95267" name="Group 3"/>
          <p:cNvGraphicFramePr>
            <a:graphicFrameLocks noGrp="1"/>
          </p:cNvGraphicFramePr>
          <p:nvPr>
            <p:ph sz="half" idx="1"/>
          </p:nvPr>
        </p:nvGraphicFramePr>
        <p:xfrm>
          <a:off x="262255" y="927100"/>
          <a:ext cx="11667490" cy="5722620"/>
        </p:xfrm>
        <a:graphic>
          <a:graphicData uri="http://schemas.openxmlformats.org/drawingml/2006/table">
            <a:tbl>
              <a:tblPr/>
              <a:tblGrid>
                <a:gridCol w="1123315"/>
                <a:gridCol w="4593590"/>
                <a:gridCol w="5950585"/>
              </a:tblGrid>
              <a:tr h="5791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年代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90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年代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1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重点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30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原因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anchor="ctr" anchorCt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5285" name="Text Box 21"/>
          <p:cNvSpPr txBox="1"/>
          <p:nvPr/>
        </p:nvSpPr>
        <p:spPr>
          <a:xfrm>
            <a:off x="2360930" y="1638935"/>
            <a:ext cx="3446145" cy="645160"/>
          </a:xfrm>
          <a:prstGeom prst="rect">
            <a:avLst/>
          </a:prstGeom>
          <a:noFill/>
          <a:ln w="635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珠江流域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（广东）</a:t>
            </a:r>
            <a:endParaRPr lang="zh-CN" altLang="en-US" sz="3600" b="1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5288" name="Text Box 24"/>
          <p:cNvSpPr txBox="1"/>
          <p:nvPr/>
        </p:nvSpPr>
        <p:spPr>
          <a:xfrm>
            <a:off x="6414135" y="1638935"/>
            <a:ext cx="4991100" cy="645160"/>
          </a:xfrm>
          <a:prstGeom prst="rect">
            <a:avLst/>
          </a:prstGeom>
          <a:noFill/>
          <a:ln w="635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长江流域</a:t>
            </a:r>
            <a:r>
              <a:rPr lang="zh-CN" altLang="en-US" sz="3600" b="1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36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上海）</a:t>
            </a:r>
            <a:endParaRPr lang="zh-CN" altLang="en-US" sz="3600" b="1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5289" name="Text Box 25"/>
          <p:cNvSpPr txBox="1"/>
          <p:nvPr/>
        </p:nvSpPr>
        <p:spPr>
          <a:xfrm>
            <a:off x="1259205" y="2930525"/>
            <a:ext cx="4836160" cy="3303905"/>
          </a:xfrm>
          <a:prstGeom prst="rect">
            <a:avLst/>
          </a:prstGeom>
          <a:noFill/>
          <a:ln w="63500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、沿海，交通便利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、华侨众多，有传统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、与东南亚联系密切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5290" name="Text Box 26"/>
          <p:cNvSpPr txBox="1"/>
          <p:nvPr/>
        </p:nvSpPr>
        <p:spPr>
          <a:xfrm>
            <a:off x="5970270" y="2515235"/>
            <a:ext cx="6394450" cy="4134485"/>
          </a:xfrm>
          <a:prstGeom prst="rect">
            <a:avLst/>
          </a:prstGeom>
          <a:noFill/>
          <a:ln w="63500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、沿海，交通更为便利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、平衡中国南北经济发展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、长江口，带动长江发展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沿海</a:t>
            </a: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内地）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、经济基础好</a:t>
            </a: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东方小巴黎</a:t>
            </a: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3600" b="1" dirty="0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、亚太各国联系密切</a:t>
            </a:r>
            <a:endParaRPr lang="zh-CN" altLang="en-US" sz="3600" b="1" dirty="0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5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5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9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9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9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9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5266" grpId="0"/>
      <p:bldP spid="395285" grpId="0"/>
      <p:bldP spid="395288" grpId="0"/>
      <p:bldP spid="395289" grpId="0"/>
      <p:bldP spid="3952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3820" y="861695"/>
            <a:ext cx="12023725" cy="4079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(1)历史角度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 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是吸取历史经验教训的结果。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现实角度：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现代化建设的客观要求。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(3)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世界角度：政治上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国际局势相对缓和，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经济上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对外开放是全球化的必然趋势。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2370" y="154940"/>
            <a:ext cx="68148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新时期我国对外开放的原因</a:t>
            </a:r>
            <a:endParaRPr lang="zh-CN" altLang="en-US" sz="40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5430" y="142875"/>
            <a:ext cx="11660505" cy="6572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2012·江苏单科·11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1969年5月11日，《人民日报》向全世界报道了一则我国既无内债又无外债的消息。此后我国形成了不向国内外借债的财政政策，直到1979年12月，我国政府同意接受外国政府提供的第一批贷款，这一政策才被打破。这表明我国(  )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A．由单边外交转向多边外交 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B．由自力更生转向依赖外援 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C．由思想禁锢转向对外开放   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D．由民间融资转向政府借贷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3430" y="611568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6650" y="154940"/>
            <a:ext cx="97764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新时期我国对外开放过程中的重大事件</a:t>
            </a:r>
            <a:endParaRPr lang="zh-CN" altLang="en-US" sz="40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9375" name="Text Box 15"/>
          <p:cNvSpPr txBox="1"/>
          <p:nvPr/>
        </p:nvSpPr>
        <p:spPr>
          <a:xfrm>
            <a:off x="210185" y="1022985"/>
            <a:ext cx="11737975" cy="5573395"/>
          </a:xfrm>
          <a:prstGeom prst="rect">
            <a:avLst/>
          </a:prstGeom>
          <a:noFill/>
          <a:ln w="34925" cmpd="dbl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1978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年，中共十一届三中全会，作出改革开放的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重大决策；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1980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年，设立深圳、珠海、汕  头、厦门四个经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济特区；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1988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年，建立海南经济特区；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1984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年，开放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个沿海城市；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1985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年，设立沿海经济开放区；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1990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年，开放浦东；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1992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年，开放沿江城市和内地省会；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2001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年，加入世界贸易组织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1820" y="320040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1552D1"/>
                </a:solidFill>
                <a:latin typeface="微软雅黑" panose="020B0503020204020204" charset="-122"/>
                <a:ea typeface="微软雅黑" panose="020B0503020204020204" charset="-122"/>
              </a:rPr>
              <a:t>对外开放体系</a:t>
            </a:r>
            <a:endParaRPr lang="zh-CN" altLang="en-US" sz="4000" b="1">
              <a:solidFill>
                <a:srgbClr val="1552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4645" y="1522095"/>
            <a:ext cx="790702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经济特区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沿海开放城市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沿海开放区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沿海开放港口城市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沿边开放城镇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内地省会开放城市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925" y="153670"/>
            <a:ext cx="11466830" cy="6073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80000"/>
              </a:lnSpc>
            </a:pP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年海南单科卷历史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1979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月，中共中央做出决定，要求广东和福建两省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发挥优越条件．抓紧当前有利的国际形势，先走一步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。其直接结果是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A.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推行家庭联产承包责任制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B.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设立经济特区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C.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建立社会主义市场经济体制</a:t>
            </a:r>
            <a:r>
              <a:rPr 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D.</a:t>
            </a:r>
            <a:r>
              <a:rPr 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开展国企改革</a:t>
            </a:r>
            <a:endParaRPr 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49360" y="6038850"/>
            <a:ext cx="23241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5910" y="108585"/>
            <a:ext cx="11686540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2014·天津文综·10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）1981年中共中央27号文件指出，经济特区的“特”主要在于实行国家规定的特殊经济政策和特殊经济管理体制，它主要包括(  ) 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①较大的经济管理权限 ②独立的管理体制  ③社会主义经济领导下的多种经济成分并存 ④市场调节为主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①②③             B．①②④          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C．①③④         D．②③④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63430" y="6115685"/>
            <a:ext cx="231965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8440" y="11430"/>
            <a:ext cx="12106910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2014·四川文综·2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）邓小平曾说，如果当初搞经济特区时加上上海，“现在长江三角洲，整个长江流域，乃至全国改革开放的局面，都会不一样”。当时没有把上海列为经济特区，主要是基于(  )  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①改革初期摸索中的谨慎 ②经济改革国际阻力太大 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③上海自身经济基础薄弱 ④国人思想解放程度不足 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A．①②           B．②③            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C．③④           D．①④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0715" y="5775325"/>
            <a:ext cx="237363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【答案】</a:t>
            </a:r>
            <a:r>
              <a:rPr 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3353</Words>
  <Application>WPS 演示</Application>
  <PresentationFormat>宽屏</PresentationFormat>
  <Paragraphs>218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Tahoma</vt:lpstr>
      <vt:lpstr>华文新魏</vt:lpstr>
      <vt:lpstr>Wingdings 2</vt:lpstr>
      <vt:lpstr>Arial Unicode MS</vt:lpstr>
      <vt:lpstr>Calibri Light</vt:lpstr>
      <vt:lpstr>Calibri</vt:lpstr>
      <vt:lpstr>Times New Roman</vt:lpstr>
      <vt:lpstr>隶书</vt:lpstr>
      <vt:lpstr>华文中宋</vt:lpstr>
      <vt:lpstr>华文行楷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lxyz</dc:creator>
  <cp:lastModifiedBy>lxyz</cp:lastModifiedBy>
  <cp:revision>17</cp:revision>
  <dcterms:created xsi:type="dcterms:W3CDTF">2018-08-09T07:16:00Z</dcterms:created>
  <dcterms:modified xsi:type="dcterms:W3CDTF">2018-08-29T02:47:50Z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2052-11.1.0.7764</vt:lpwstr>
  </property>
</Properties>
</file>