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3"/>
    <p:sldId id="498" r:id="rId4"/>
    <p:sldId id="400" r:id="rId5"/>
    <p:sldId id="397" r:id="rId6"/>
    <p:sldId id="398" r:id="rId7"/>
    <p:sldId id="506" r:id="rId8"/>
    <p:sldId id="500" r:id="rId9"/>
    <p:sldId id="501" r:id="rId10"/>
    <p:sldId id="502" r:id="rId11"/>
    <p:sldId id="504" r:id="rId12"/>
    <p:sldId id="503" r:id="rId13"/>
    <p:sldId id="505" r:id="rId14"/>
    <p:sldId id="475" r:id="rId15"/>
    <p:sldId id="476" r:id="rId16"/>
    <p:sldId id="401" r:id="rId17"/>
    <p:sldId id="392" r:id="rId18"/>
    <p:sldId id="507" r:id="rId19"/>
    <p:sldId id="508" r:id="rId20"/>
    <p:sldId id="395"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b nm" initials="c"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766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bg>
      <p:bgPr>
        <a:solidFill>
          <a:srgbClr val="2D2D8A"/>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a:xfrm>
            <a:off x="609600" y="1600200"/>
            <a:ext cx="10972800" cy="4525963"/>
          </a:xfrm>
        </p:spPr>
        <p:txBody>
          <a:bodyPr vert="horz" wrap="square" lIns="91440" tIns="45720" rIns="91440" bIns="45720" numCol="1"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Char char="v"/>
              <a:defRPr/>
            </a:pPr>
            <a:endParaRPr kumimoji="0" lang="zh-CN" altLang="en-US" sz="3200" b="0" i="0" u="none" strike="noStrike" kern="0" cap="none" spc="0" normalizeH="0" baseline="0" noProof="0">
              <a:ln>
                <a:noFill/>
              </a:ln>
              <a:solidFill>
                <a:schemeClr val="tx1"/>
              </a:solidFill>
              <a:effectLst/>
              <a:uLnTx/>
              <a:uFillTx/>
              <a:latin typeface="+mn-lt"/>
              <a:ea typeface="+mn-ea"/>
              <a:cs typeface="+mn-cs"/>
              <a:sym typeface="Arial" panose="020B0604020202020204" pitchFamily="34" charset="0"/>
            </a:endParaRPr>
          </a:p>
        </p:txBody>
      </p:sp>
      <p:sp>
        <p:nvSpPr>
          <p:cNvPr id="7" name="日期占位符 3"/>
          <p:cNvSpPr>
            <a:spLocks noGrp="1"/>
          </p:cNvSpPr>
          <p:nvPr>
            <p:ph type="dt" sz="half" idx="2"/>
          </p:nvPr>
        </p:nvSpPr>
        <p:spPr bwMode="auto">
          <a:xfrm>
            <a:off x="609600" y="6245225"/>
            <a:ext cx="2844800" cy="476250"/>
          </a:xfrm>
          <a:prstGeom prst="rect">
            <a:avLst/>
          </a:prstGeom>
          <a:ln>
            <a:miter lim="800000"/>
          </a:ln>
        </p:spPr>
        <p:txBody>
          <a:bodyPr vert="horz" wrap="square" lIns="91440" tIns="45720" rIns="91440" bIns="45720" numCol="1" anchor="t" anchorCtr="0" compatLnSpc="1">
            <a:normAutofit/>
          </a:bodyPr>
          <a:lstStyle>
            <a:lvl1pPr>
              <a:buFontTx/>
              <a:buNone/>
              <a:defRPr sz="1400" b="0" noProof="0">
                <a:ea typeface="+mn-ea"/>
                <a:cs typeface="+mn-cs"/>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4"/>
          <p:cNvSpPr>
            <a:spLocks noGrp="1"/>
          </p:cNvSpPr>
          <p:nvPr>
            <p:ph type="ftr" sz="quarter" idx="3"/>
          </p:nvPr>
        </p:nvSpPr>
        <p:spPr bwMode="auto">
          <a:xfrm>
            <a:off x="4165600" y="6245225"/>
            <a:ext cx="3860800" cy="476250"/>
          </a:xfrm>
          <a:prstGeom prst="rect">
            <a:avLst/>
          </a:prstGeom>
          <a:ln>
            <a:miter lim="800000"/>
          </a:ln>
        </p:spPr>
        <p:txBody>
          <a:bodyPr vert="horz" wrap="square" lIns="91440" tIns="45720" rIns="91440" bIns="45720" numCol="1" anchor="t" anchorCtr="0" compatLnSpc="1">
            <a:normAutofit/>
          </a:bodyPr>
          <a:lstStyle>
            <a:lvl1pPr>
              <a:buFontTx/>
              <a:buNone/>
              <a:defRPr sz="1400" b="0" noProof="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5"/>
          <p:cNvSpPr>
            <a:spLocks noGrp="1"/>
          </p:cNvSpPr>
          <p:nvPr>
            <p:ph type="sldNum" sz="quarter" idx="4"/>
          </p:nvPr>
        </p:nvSpPr>
        <p:spPr bwMode="auto">
          <a:xfrm>
            <a:off x="8737600" y="6245225"/>
            <a:ext cx="28448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2584ADBB-8D26-4414-AB18-1F25A633A14E}"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8"/>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66750" y="737235"/>
            <a:ext cx="11198860" cy="2934970"/>
          </a:xfrm>
          <a:prstGeom prst="rect">
            <a:avLst/>
          </a:prstGeom>
          <a:noFill/>
        </p:spPr>
        <p:txBody>
          <a:bodyPr wrap="square" rtlCol="0">
            <a:spAutoFit/>
          </a:bodyPr>
          <a:p>
            <a:pPr>
              <a:lnSpc>
                <a:spcPct val="140000"/>
              </a:lnSpc>
            </a:pPr>
            <a:r>
              <a:rPr lang="zh-CN" altLang="en-US" sz="6000" b="1" u="sng">
                <a:latin typeface="微软雅黑" panose="020B0503020204020204" charset="-122"/>
                <a:ea typeface="微软雅黑" panose="020B0503020204020204" charset="-122"/>
                <a:cs typeface="微软雅黑" panose="020B0503020204020204" charset="-122"/>
              </a:rPr>
              <a:t>第</a:t>
            </a:r>
            <a:r>
              <a:rPr lang="en-US" altLang="zh-CN" sz="7200" b="1" u="sng">
                <a:solidFill>
                  <a:srgbClr val="FF0000"/>
                </a:solidFill>
                <a:latin typeface="微软雅黑" panose="020B0503020204020204" charset="-122"/>
                <a:ea typeface="微软雅黑" panose="020B0503020204020204" charset="-122"/>
                <a:cs typeface="微软雅黑" panose="020B0503020204020204" charset="-122"/>
              </a:rPr>
              <a:t>45</a:t>
            </a:r>
            <a:r>
              <a:rPr lang="zh-CN" altLang="en-US" sz="6000" b="1" u="sng">
                <a:latin typeface="微软雅黑" panose="020B0503020204020204" charset="-122"/>
                <a:ea typeface="微软雅黑" panose="020B0503020204020204" charset="-122"/>
                <a:cs typeface="微软雅黑" panose="020B0503020204020204" charset="-122"/>
              </a:rPr>
              <a:t>讲</a:t>
            </a:r>
            <a:endParaRPr lang="zh-CN" altLang="en-US" sz="6000" b="1">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6000" b="1">
                <a:latin typeface="微软雅黑" panose="020B0503020204020204" charset="-122"/>
                <a:ea typeface="微软雅黑" panose="020B0503020204020204" charset="-122"/>
                <a:cs typeface="微软雅黑" panose="020B0503020204020204" charset="-122"/>
              </a:rPr>
              <a:t>        二战后苏联的经济改革</a:t>
            </a:r>
            <a:endParaRPr lang="zh-CN" altLang="en-US" sz="6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8750" y="142875"/>
            <a:ext cx="11875135" cy="6572250"/>
          </a:xfrm>
          <a:prstGeom prst="rect">
            <a:avLst/>
          </a:prstGeom>
          <a:noFill/>
          <a:ln w="9525">
            <a:noFill/>
          </a:ln>
        </p:spPr>
        <p:txBody>
          <a:bodyPr wrap="square">
            <a:spAutoFit/>
          </a:bodyPr>
          <a:p>
            <a:pPr marL="200025" indent="-200025">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2010·</a:t>
            </a:r>
            <a:r>
              <a:rPr lang="zh-CN" sz="3600" b="1">
                <a:solidFill>
                  <a:srgbClr val="FF0000"/>
                </a:solidFill>
                <a:latin typeface="微软雅黑" panose="020B0503020204020204" charset="-122"/>
                <a:ea typeface="微软雅黑" panose="020B0503020204020204" charset="-122"/>
                <a:cs typeface="微软雅黑" panose="020B0503020204020204" charset="-122"/>
              </a:rPr>
              <a:t>北京文综</a:t>
            </a:r>
            <a:r>
              <a:rPr lang="en-US" sz="3600" b="1">
                <a:solidFill>
                  <a:srgbClr val="FF0000"/>
                </a:solidFill>
                <a:latin typeface="微软雅黑" panose="020B0503020204020204" charset="-122"/>
                <a:ea typeface="微软雅黑" panose="020B0503020204020204" charset="-122"/>
                <a:cs typeface="微软雅黑" panose="020B0503020204020204" charset="-122"/>
              </a:rPr>
              <a:t>·22</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1971</a:t>
            </a:r>
            <a:r>
              <a:rPr lang="zh-CN" sz="3600" b="1">
                <a:latin typeface="微软雅黑" panose="020B0503020204020204" charset="-122"/>
                <a:ea typeface="微软雅黑" panose="020B0503020204020204" charset="-122"/>
                <a:cs typeface="微软雅黑" panose="020B0503020204020204" charset="-122"/>
              </a:rPr>
              <a:t>年，苏联政府在关于五年计划的报告中说：“商品货币关系在我国具有新的、社会主义的内容。当然，我们要批驳主张用市场调节作用取代国家集中计划的主导作用的各种错误观点。”这表明苏联政府试图</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3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．废除对企业的指令性计划　　</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3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．由市场决定产品价格</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3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．鼓励私营企业发展　　　　</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3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．减少对企业的行政干预</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370695" y="5773420"/>
            <a:ext cx="2540000" cy="645160"/>
          </a:xfrm>
          <a:prstGeom prst="rect">
            <a:avLst/>
          </a:prstGeom>
          <a:noFill/>
        </p:spPr>
        <p:txBody>
          <a:bodyPr wrap="square" rtlCol="0" anchor="t">
            <a:spAutoFit/>
          </a:bodyPr>
          <a:p>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【答案】D </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5740" y="142875"/>
            <a:ext cx="11763375" cy="6572250"/>
          </a:xfrm>
          <a:prstGeom prst="rect">
            <a:avLst/>
          </a:prstGeom>
          <a:noFill/>
          <a:ln w="9525">
            <a:noFill/>
          </a:ln>
        </p:spPr>
        <p:txBody>
          <a:bodyPr wrap="square">
            <a:spAutoFit/>
          </a:bodyPr>
          <a:p>
            <a:pPr marL="200025" indent="-200025">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2010·</a:t>
            </a:r>
            <a:r>
              <a:rPr lang="zh-CN" sz="3600" b="1">
                <a:solidFill>
                  <a:srgbClr val="FF0000"/>
                </a:solidFill>
                <a:latin typeface="微软雅黑" panose="020B0503020204020204" charset="-122"/>
                <a:ea typeface="微软雅黑" panose="020B0503020204020204" charset="-122"/>
                <a:cs typeface="微软雅黑" panose="020B0503020204020204" charset="-122"/>
              </a:rPr>
              <a:t>福建文综</a:t>
            </a:r>
            <a:r>
              <a:rPr lang="en-US" sz="3600" b="1">
                <a:solidFill>
                  <a:srgbClr val="FF0000"/>
                </a:solidFill>
                <a:latin typeface="微软雅黑" panose="020B0503020204020204" charset="-122"/>
                <a:ea typeface="微软雅黑" panose="020B0503020204020204" charset="-122"/>
                <a:cs typeface="微软雅黑" panose="020B0503020204020204" charset="-122"/>
              </a:rPr>
              <a:t>·23</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《华盛顿邮报》在某一时期陆续报道了几篇新闻评论，其标题分别是：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莫斯科：是巨大的机会吗？</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西方的援助应当使苏联实行改造而非改革 </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大学对俄国如何走向资本主义观点不一</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。由此判断，该时期是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3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．赫鲁晓夫执政时期         </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3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．勃列日涅夫执政时期 </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3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．戈尔巴乔夫执政时期       </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3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．普京执政时期</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850505" y="5525135"/>
            <a:ext cx="2540000" cy="645160"/>
          </a:xfrm>
          <a:prstGeom prst="rect">
            <a:avLst/>
          </a:prstGeom>
          <a:noFill/>
        </p:spPr>
        <p:txBody>
          <a:bodyPr wrap="square" rtlCol="0" anchor="t">
            <a:spAutoFit/>
          </a:bodyPr>
          <a:p>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【答案】C</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1615" y="64135"/>
            <a:ext cx="11918950" cy="6073775"/>
          </a:xfrm>
          <a:prstGeom prst="rect">
            <a:avLst/>
          </a:prstGeom>
          <a:noFill/>
          <a:ln w="9525">
            <a:noFill/>
          </a:ln>
        </p:spPr>
        <p:txBody>
          <a:bodyPr wrap="square">
            <a:spAutoFit/>
          </a:bodyPr>
          <a:p>
            <a:pPr marL="200025" indent="-200025">
              <a:lnSpc>
                <a:spcPct val="18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2007·</a:t>
            </a:r>
            <a:r>
              <a:rPr lang="zh-CN" sz="3600" b="1">
                <a:solidFill>
                  <a:srgbClr val="FF0000"/>
                </a:solidFill>
                <a:latin typeface="微软雅黑" panose="020B0503020204020204" charset="-122"/>
                <a:ea typeface="微软雅黑" panose="020B0503020204020204" charset="-122"/>
                <a:cs typeface="微软雅黑" panose="020B0503020204020204" charset="-122"/>
              </a:rPr>
              <a:t>江苏历史</a:t>
            </a:r>
            <a:r>
              <a:rPr lang="en-US" sz="3600" b="1">
                <a:solidFill>
                  <a:srgbClr val="FF0000"/>
                </a:solidFill>
                <a:latin typeface="微软雅黑" panose="020B0503020204020204" charset="-122"/>
                <a:ea typeface="微软雅黑" panose="020B0503020204020204" charset="-122"/>
                <a:cs typeface="微软雅黑" panose="020B0503020204020204" charset="-122"/>
              </a:rPr>
              <a:t>·20</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下列关于苏联社会主义建设的叙述，不属于斯大林时期的是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r>
              <a:rPr lang="en-US" sz="3600" b="1">
                <a:solidFill>
                  <a:srgbClr val="000000"/>
                </a:solidFill>
                <a:latin typeface="微软雅黑" panose="020B0503020204020204" charset="-122"/>
                <a:ea typeface="微软雅黑" panose="020B0503020204020204" charset="-122"/>
                <a:cs typeface="微软雅黑" panose="020B0503020204020204" charset="-122"/>
              </a:rPr>
              <a:t>A</a:t>
            </a:r>
            <a:r>
              <a:rPr lang="zh-CN" sz="3600" b="1">
                <a:solidFill>
                  <a:srgbClr val="000000"/>
                </a:solidFill>
                <a:latin typeface="微软雅黑" panose="020B0503020204020204" charset="-122"/>
                <a:ea typeface="微软雅黑" panose="020B0503020204020204" charset="-122"/>
                <a:cs typeface="微软雅黑" panose="020B0503020204020204" charset="-122"/>
              </a:rPr>
              <a:t>．推进以重工业为重点的工业化</a:t>
            </a:r>
            <a:r>
              <a:rPr lang="en-US" sz="3600" b="1">
                <a:solidFill>
                  <a:srgbClr val="000000"/>
                </a:solidFill>
                <a:latin typeface="微软雅黑" panose="020B0503020204020204" charset="-122"/>
                <a:ea typeface="微软雅黑" panose="020B0503020204020204" charset="-122"/>
                <a:cs typeface="微软雅黑" panose="020B0503020204020204" charset="-122"/>
              </a:rPr>
              <a:t>B</a:t>
            </a:r>
            <a:r>
              <a:rPr lang="zh-CN" sz="3600" b="1">
                <a:solidFill>
                  <a:srgbClr val="000000"/>
                </a:solidFill>
                <a:latin typeface="微软雅黑" panose="020B0503020204020204" charset="-122"/>
                <a:ea typeface="微软雅黑" panose="020B0503020204020204" charset="-122"/>
                <a:cs typeface="微软雅黑" panose="020B0503020204020204" charset="-122"/>
              </a:rPr>
              <a:t>．形成比较齐全的工业体系</a:t>
            </a:r>
            <a:r>
              <a:rPr lang="en-US" sz="3600" b="1">
                <a:solidFill>
                  <a:srgbClr val="000000"/>
                </a:solidFill>
                <a:latin typeface="微软雅黑" panose="020B0503020204020204" charset="-122"/>
                <a:ea typeface="微软雅黑" panose="020B0503020204020204" charset="-122"/>
                <a:cs typeface="微软雅黑" panose="020B0503020204020204" charset="-122"/>
              </a:rPr>
              <a:t>C</a:t>
            </a:r>
            <a:r>
              <a:rPr lang="zh-CN" sz="3600" b="1">
                <a:solidFill>
                  <a:srgbClr val="000000"/>
                </a:solidFill>
                <a:latin typeface="微软雅黑" panose="020B0503020204020204" charset="-122"/>
                <a:ea typeface="微软雅黑" panose="020B0503020204020204" charset="-122"/>
                <a:cs typeface="微软雅黑" panose="020B0503020204020204" charset="-122"/>
              </a:rPr>
              <a:t>．联合个体小农经济并改造为大规模集体经济</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．以</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民主社会主义</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取代科学社会主义</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385935" y="6002020"/>
            <a:ext cx="2540000" cy="645160"/>
          </a:xfrm>
          <a:prstGeom prst="rect">
            <a:avLst/>
          </a:prstGeom>
          <a:noFill/>
        </p:spPr>
        <p:txBody>
          <a:bodyPr wrap="square" rtlCol="0" anchor="t">
            <a:spAutoFit/>
          </a:bodyPr>
          <a:p>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【答案】D</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250190" y="272415"/>
            <a:ext cx="11645900" cy="768350"/>
          </a:xfrm>
          <a:prstGeom prst="rect">
            <a:avLst/>
          </a:prstGeom>
          <a:noFill/>
        </p:spPr>
        <p:txBody>
          <a:bodyPr wrap="square" rtlCol="0">
            <a:spAutoFit/>
          </a:bodyPr>
          <a:p>
            <a:r>
              <a:rPr lang="zh-CN" altLang="en-US" sz="4400" b="1">
                <a:solidFill>
                  <a:srgbClr val="FF0000"/>
                </a:solidFill>
                <a:latin typeface="微软雅黑" panose="020B0503020204020204" charset="-122"/>
                <a:ea typeface="微软雅黑" panose="020B0503020204020204" charset="-122"/>
              </a:rPr>
              <a:t>探究：</a:t>
            </a:r>
            <a:r>
              <a:rPr lang="zh-CN" altLang="en-US" sz="4400" b="1">
                <a:solidFill>
                  <a:srgbClr val="0766D4"/>
                </a:solidFill>
                <a:latin typeface="微软雅黑" panose="020B0503020204020204" charset="-122"/>
                <a:ea typeface="微软雅黑" panose="020B0503020204020204" charset="-122"/>
              </a:rPr>
              <a:t>从二战后苏联的改革看与中国的关系</a:t>
            </a:r>
            <a:endParaRPr lang="zh-CN" altLang="en-US" sz="4400" b="1">
              <a:solidFill>
                <a:srgbClr val="0766D4"/>
              </a:solidFill>
              <a:latin typeface="微软雅黑" panose="020B0503020204020204" charset="-122"/>
              <a:ea typeface="微软雅黑" panose="020B0503020204020204" charset="-122"/>
            </a:endParaRPr>
          </a:p>
        </p:txBody>
      </p:sp>
      <p:sp>
        <p:nvSpPr>
          <p:cNvPr id="7" name="文本框 6"/>
          <p:cNvSpPr txBox="1"/>
          <p:nvPr/>
        </p:nvSpPr>
        <p:spPr>
          <a:xfrm>
            <a:off x="0" y="1497330"/>
            <a:ext cx="12004040" cy="4742815"/>
          </a:xfrm>
          <a:prstGeom prst="rect">
            <a:avLst/>
          </a:prstGeom>
          <a:noFill/>
        </p:spPr>
        <p:txBody>
          <a:bodyPr wrap="square" rtlCol="0">
            <a:spAutoFit/>
          </a:bodyPr>
          <a:p>
            <a:pPr algn="l">
              <a:lnSpc>
                <a:spcPct val="140000"/>
              </a:lnSpc>
            </a:pPr>
            <a:r>
              <a:rPr lang="en-US" altLang="zh-CN" sz="3600" b="1">
                <a:solidFill>
                  <a:schemeClr val="tx1"/>
                </a:solidFill>
                <a:latin typeface="微软雅黑" panose="020B0503020204020204" charset="-122"/>
                <a:ea typeface="微软雅黑" panose="020B0503020204020204" charset="-122"/>
                <a:cs typeface="微软雅黑" panose="020B0503020204020204" charset="-122"/>
              </a:rPr>
              <a:t>1</a:t>
            </a:r>
            <a:r>
              <a:rPr lang="zh-CN" altLang="en-US" sz="3600" b="1">
                <a:solidFill>
                  <a:schemeClr val="tx1"/>
                </a:solidFill>
                <a:latin typeface="微软雅黑" panose="020B0503020204020204" charset="-122"/>
                <a:ea typeface="微软雅黑" panose="020B0503020204020204" charset="-122"/>
                <a:cs typeface="微软雅黑" panose="020B0503020204020204" charset="-122"/>
              </a:rPr>
              <a:t>、三位领导人在位期间，中苏关系如何？</a:t>
            </a:r>
            <a:endParaRPr lang="zh-CN" altLang="en-US" sz="3600" b="1">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40000"/>
              </a:lnSpc>
            </a:pPr>
            <a:r>
              <a:rPr lang="en-US" altLang="zh-CN" sz="3600" b="1">
                <a:solidFill>
                  <a:schemeClr val="tx1"/>
                </a:solidFill>
                <a:latin typeface="微软雅黑" panose="020B0503020204020204" charset="-122"/>
                <a:ea typeface="微软雅黑" panose="020B0503020204020204" charset="-122"/>
                <a:cs typeface="微软雅黑" panose="020B0503020204020204" charset="-122"/>
              </a:rPr>
              <a:t>2</a:t>
            </a:r>
            <a:r>
              <a:rPr lang="zh-CN" altLang="en-US" sz="3600" b="1">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苏共二十大对中国社会主义建设以及中苏关系产生什么影响</a:t>
            </a: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en-US" altLang="zh-CN" sz="36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40000"/>
              </a:lnSpc>
            </a:pPr>
            <a:r>
              <a:rPr lang="en-US" altLang="zh-CN" sz="3600" b="1">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3600" b="1">
                <a:solidFill>
                  <a:schemeClr val="tx1"/>
                </a:solidFill>
                <a:latin typeface="微软雅黑" panose="020B0503020204020204" charset="-122"/>
                <a:ea typeface="微软雅黑" panose="020B0503020204020204" charset="-122"/>
                <a:cs typeface="微软雅黑" panose="020B0503020204020204" charset="-122"/>
                <a:sym typeface="+mn-ea"/>
              </a:rPr>
              <a:t>、赫鲁晓夫在改革中的左倾错误表现在哪里？新中国建设史上有犯过这样的错误吗？有何启示？</a:t>
            </a:r>
            <a:endParaRPr lang="zh-CN" altLang="en-US" sz="3600" b="1">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40000"/>
              </a:lnSpc>
            </a:pPr>
            <a:r>
              <a:rPr lang="en-US" altLang="zh-CN" sz="3600" b="1">
                <a:solidFill>
                  <a:schemeClr val="tx1"/>
                </a:solidFill>
                <a:latin typeface="微软雅黑" panose="020B0503020204020204" charset="-122"/>
                <a:ea typeface="微软雅黑" panose="020B0503020204020204" charset="-122"/>
                <a:cs typeface="微软雅黑" panose="020B0503020204020204" charset="-122"/>
                <a:sym typeface="+mn-ea"/>
              </a:rPr>
              <a:t>4</a:t>
            </a:r>
            <a:r>
              <a:rPr lang="zh-CN" altLang="en-US" sz="3600" b="1">
                <a:solidFill>
                  <a:schemeClr val="tx1"/>
                </a:solidFill>
                <a:latin typeface="微软雅黑" panose="020B0503020204020204" charset="-122"/>
                <a:ea typeface="微软雅黑" panose="020B0503020204020204" charset="-122"/>
                <a:cs typeface="微软雅黑" panose="020B0503020204020204" charset="-122"/>
                <a:sym typeface="+mn-ea"/>
              </a:rPr>
              <a:t>、中国为了摆脱苏联模式做去了哪些努力？</a:t>
            </a:r>
            <a:endParaRPr lang="zh-CN" altLang="en-US" sz="3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8945" y="382270"/>
            <a:ext cx="10290810" cy="953135"/>
          </a:xfrm>
          <a:prstGeom prst="rect">
            <a:avLst/>
          </a:prstGeom>
          <a:noFill/>
        </p:spPr>
        <p:txBody>
          <a:bodyPr wrap="square" rtlCol="0" anchor="t">
            <a:spAutoFit/>
          </a:bodyPr>
          <a:p>
            <a:pPr algn="l">
              <a:lnSpc>
                <a:spcPct val="140000"/>
              </a:lnSpc>
            </a:pPr>
            <a:r>
              <a:rPr lang="en-US" altLang="zh-CN" sz="4000" b="1">
                <a:solidFill>
                  <a:srgbClr val="0766D4"/>
                </a:solidFill>
                <a:latin typeface="微软雅黑" panose="020B0503020204020204" charset="-122"/>
                <a:ea typeface="微软雅黑" panose="020B0503020204020204" charset="-122"/>
                <a:cs typeface="微软雅黑" panose="020B0503020204020204" charset="-122"/>
                <a:sym typeface="+mn-ea"/>
              </a:rPr>
              <a:t>1</a:t>
            </a:r>
            <a:r>
              <a:rPr lang="zh-CN" altLang="en-US" sz="4000" b="1">
                <a:solidFill>
                  <a:srgbClr val="0766D4"/>
                </a:solidFill>
                <a:latin typeface="微软雅黑" panose="020B0503020204020204" charset="-122"/>
                <a:ea typeface="微软雅黑" panose="020B0503020204020204" charset="-122"/>
                <a:cs typeface="微软雅黑" panose="020B0503020204020204" charset="-122"/>
                <a:sym typeface="+mn-ea"/>
              </a:rPr>
              <a:t>、三位领导人在位期间，中苏关系如何？</a:t>
            </a:r>
            <a:endParaRPr lang="zh-CN" altLang="en-US" sz="4000" b="1">
              <a:solidFill>
                <a:srgbClr val="0766D4"/>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289560" y="1725295"/>
            <a:ext cx="11532870" cy="3636010"/>
          </a:xfrm>
          <a:prstGeom prst="rect">
            <a:avLst/>
          </a:prstGeom>
          <a:noFill/>
        </p:spPr>
        <p:txBody>
          <a:bodyPr wrap="square" rtlCol="0" anchor="t">
            <a:spAutoFit/>
          </a:bodyPr>
          <a:p>
            <a:pPr algn="l">
              <a:lnSpc>
                <a:spcPct val="160000"/>
              </a:lnSpc>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sym typeface="+mn-ea"/>
              </a:rPr>
              <a:t>赫鲁晓夫：    </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中苏关系开始恶化</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60000"/>
              </a:lnSpc>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sym typeface="+mn-ea"/>
              </a:rPr>
              <a:t>勃列日涅夫：</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 中苏关系进一步恶化（</a:t>
            </a: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sym typeface="+mn-ea"/>
              </a:rPr>
              <a:t>1969</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年“珍宝岛”事件）</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60000"/>
              </a:lnSpc>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sym typeface="+mn-ea"/>
              </a:rPr>
              <a:t>戈尔巴乔夫：</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 中苏关系正常化</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500"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Text Box 3"/>
          <p:cNvSpPr txBox="1"/>
          <p:nvPr/>
        </p:nvSpPr>
        <p:spPr>
          <a:xfrm>
            <a:off x="43180" y="24765"/>
            <a:ext cx="11921490" cy="1753235"/>
          </a:xfrm>
          <a:prstGeom prst="rect">
            <a:avLst/>
          </a:prstGeom>
          <a:noFill/>
          <a:ln w="9525">
            <a:noFill/>
          </a:ln>
        </p:spPr>
        <p:txBody>
          <a:bodyPr wrap="square" anchor="t">
            <a:spAutoFit/>
          </a:bodyPr>
          <a:p>
            <a:pPr>
              <a:lnSpc>
                <a:spcPct val="150000"/>
              </a:lnSpc>
              <a:spcBef>
                <a:spcPct val="50000"/>
              </a:spcBef>
            </a:pP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2</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、苏共二十大对中国社会主义建设以及中苏关系产生什么影响</a:t>
            </a:r>
            <a:r>
              <a:rPr lang="en-US" altLang="zh-CN" sz="3600" b="1" dirty="0">
                <a:solidFill>
                  <a:srgbClr val="0766D4"/>
                </a:solidFill>
                <a:latin typeface="微软雅黑" panose="020B0503020204020204" charset="-122"/>
                <a:ea typeface="微软雅黑" panose="020B0503020204020204" charset="-122"/>
                <a:cs typeface="微软雅黑" panose="020B0503020204020204" charset="-122"/>
              </a:rPr>
              <a:t>?</a:t>
            </a:r>
            <a:endParaRPr lang="en-US" altLang="zh-CN" sz="3600" b="1" dirty="0">
              <a:solidFill>
                <a:srgbClr val="0766D4"/>
              </a:solidFill>
              <a:latin typeface="微软雅黑" panose="020B0503020204020204" charset="-122"/>
              <a:ea typeface="微软雅黑" panose="020B0503020204020204" charset="-122"/>
              <a:cs typeface="微软雅黑" panose="020B0503020204020204" charset="-122"/>
            </a:endParaRPr>
          </a:p>
        </p:txBody>
      </p:sp>
      <p:sp>
        <p:nvSpPr>
          <p:cNvPr id="231428" name="Text Box 4"/>
          <p:cNvSpPr txBox="1"/>
          <p:nvPr/>
        </p:nvSpPr>
        <p:spPr>
          <a:xfrm>
            <a:off x="43180" y="1583055"/>
            <a:ext cx="12105640" cy="3692525"/>
          </a:xfrm>
          <a:prstGeom prst="rect">
            <a:avLst/>
          </a:prstGeom>
          <a:noFill/>
          <a:ln w="9525" cap="flat" cmpd="sng">
            <a:noFill/>
            <a:prstDash val="solid"/>
            <a:miter/>
            <a:headEnd type="none" w="med" len="med"/>
            <a:tailEnd type="none" w="med" len="med"/>
          </a:ln>
        </p:spPr>
        <p:txBody>
          <a:bodyPr wrap="square" anchor="t">
            <a:spAutoFit/>
          </a:bodyPr>
          <a:p>
            <a:pPr>
              <a:lnSpc>
                <a:spcPct val="150000"/>
              </a:lnSpc>
              <a:spcBef>
                <a:spcPct val="50000"/>
              </a:spcBef>
            </a:pP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破除了对斯大林和苏联经验的迷信</a:t>
            </a: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更加注意本国建设的经验</a:t>
            </a: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探索适合中国实际的建设社会主义道路</a:t>
            </a: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.1956</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年毛泽东作了</a:t>
            </a: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&lt;</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论十大关系</a:t>
            </a: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&gt;</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的报告</a:t>
            </a: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标志探索的开始</a:t>
            </a: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a:t>
            </a:r>
            <a:endParaRPr lang="en-US" altLang="zh-CN" sz="3600" b="1"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50000"/>
              </a:lnSpc>
              <a:spcBef>
                <a:spcPct val="50000"/>
              </a:spcBef>
            </a:pP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由此</a:t>
            </a: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苏共推行反华政策</a:t>
            </a: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中苏关系破裂</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31428"/>
                                        </p:tgtEl>
                                        <p:attrNameLst>
                                          <p:attrName>style.visibility</p:attrName>
                                        </p:attrNameLst>
                                      </p:cBhvr>
                                      <p:to>
                                        <p:strVal val="visible"/>
                                      </p:to>
                                    </p:set>
                                    <p:anim calcmode="lin" valueType="num">
                                      <p:cBhvr>
                                        <p:cTn id="7" dur="1" fill="hold"/>
                                        <p:tgtEl>
                                          <p:spTgt spid="23142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7572" name="Text Box 4"/>
          <p:cNvSpPr txBox="1"/>
          <p:nvPr/>
        </p:nvSpPr>
        <p:spPr>
          <a:xfrm>
            <a:off x="810260" y="2197735"/>
            <a:ext cx="10458450" cy="645160"/>
          </a:xfrm>
          <a:prstGeom prst="rect">
            <a:avLst/>
          </a:prstGeom>
          <a:noFill/>
          <a:ln w="9525" cap="flat" cmpd="sng">
            <a:noFill/>
            <a:prstDash val="solid"/>
            <a:miter/>
            <a:headEnd type="none" w="med" len="med"/>
            <a:tailEnd type="none" w="med" len="med"/>
          </a:ln>
        </p:spPr>
        <p:txBody>
          <a:bodyPr wrap="square" anchor="t">
            <a:spAutoFit/>
          </a:bodyPr>
          <a:p>
            <a:pPr>
              <a:spcBef>
                <a:spcPct val="50000"/>
              </a:spcBef>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大搞玉米运动、提出</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rPr>
              <a:t>20</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年内建成共产主义</a:t>
            </a:r>
            <a:endParaRPr lang="zh-CN" altLang="en-US" sz="36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37573" name="Text Box 5"/>
          <p:cNvSpPr txBox="1"/>
          <p:nvPr/>
        </p:nvSpPr>
        <p:spPr>
          <a:xfrm>
            <a:off x="810260" y="3186430"/>
            <a:ext cx="10815955" cy="1476375"/>
          </a:xfrm>
          <a:prstGeom prst="rect">
            <a:avLst/>
          </a:prstGeom>
          <a:noFill/>
          <a:ln w="9525" cap="flat" cmpd="sng">
            <a:noFill/>
            <a:prstDash val="solid"/>
            <a:miter/>
            <a:headEnd type="none" w="med" len="med"/>
            <a:tailEnd type="none" w="med" len="med"/>
          </a:ln>
        </p:spPr>
        <p:txBody>
          <a:bodyPr wrap="square" anchor="t">
            <a:spAutoFit/>
          </a:bodyPr>
          <a:p>
            <a:pPr>
              <a:spcBef>
                <a:spcPct val="50000"/>
              </a:spcBef>
            </a:pP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1958</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年的三面红旗：</a:t>
            </a:r>
            <a:endParaRPr lang="zh-CN" altLang="en-US" sz="3600" b="1" dirty="0">
              <a:solidFill>
                <a:srgbClr val="FF0000"/>
              </a:solidFill>
              <a:latin typeface="微软雅黑" panose="020B0503020204020204" charset="-122"/>
              <a:ea typeface="微软雅黑" panose="020B0503020204020204" charset="-122"/>
              <a:cs typeface="微软雅黑" panose="020B0503020204020204" charset="-122"/>
            </a:endParaRPr>
          </a:p>
          <a:p>
            <a:pPr>
              <a:spcBef>
                <a:spcPct val="50000"/>
              </a:spcBef>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             </a:t>
            </a:r>
            <a:r>
              <a:rPr lang="zh-CN" altLang="en-US" sz="3600" b="1" dirty="0">
                <a:solidFill>
                  <a:srgbClr val="0000FF"/>
                </a:solidFill>
                <a:latin typeface="微软雅黑" panose="020B0503020204020204" charset="-122"/>
                <a:ea typeface="微软雅黑" panose="020B0503020204020204" charset="-122"/>
                <a:cs typeface="微软雅黑" panose="020B0503020204020204" charset="-122"/>
              </a:rPr>
              <a:t>总路线、大跃进、人民公社化运动  </a:t>
            </a:r>
            <a:endParaRPr lang="zh-CN" altLang="en-US" sz="3600" b="1" dirty="0">
              <a:solidFill>
                <a:srgbClr val="0000FF"/>
              </a:solidFill>
              <a:latin typeface="微软雅黑" panose="020B0503020204020204" charset="-122"/>
              <a:ea typeface="微软雅黑" panose="020B0503020204020204" charset="-122"/>
              <a:cs typeface="微软雅黑" panose="020B0503020204020204" charset="-122"/>
            </a:endParaRPr>
          </a:p>
        </p:txBody>
      </p:sp>
      <p:sp>
        <p:nvSpPr>
          <p:cNvPr id="237575" name="Text Box 7"/>
          <p:cNvSpPr txBox="1"/>
          <p:nvPr/>
        </p:nvSpPr>
        <p:spPr>
          <a:xfrm>
            <a:off x="810260" y="5250815"/>
            <a:ext cx="10340340" cy="645160"/>
          </a:xfrm>
          <a:prstGeom prst="rect">
            <a:avLst/>
          </a:prstGeom>
          <a:noFill/>
          <a:ln w="9525" cap="flat" cmpd="sng">
            <a:noFill/>
            <a:prstDash val="solid"/>
            <a:miter/>
            <a:headEnd type="none" w="med" len="med"/>
            <a:tailEnd type="none" w="med" len="med"/>
          </a:ln>
        </p:spPr>
        <p:txBody>
          <a:bodyPr wrap="square" anchor="t">
            <a:spAutoFit/>
          </a:bodyPr>
          <a:p>
            <a:pPr>
              <a:spcBef>
                <a:spcPct val="50000"/>
              </a:spcBef>
            </a:pPr>
            <a:r>
              <a:rPr lang="zh-CN" altLang="en-US" sz="3600" b="1" dirty="0">
                <a:solidFill>
                  <a:schemeClr val="tx1"/>
                </a:solidFill>
                <a:latin typeface="微软雅黑" panose="020B0503020204020204" charset="-122"/>
                <a:ea typeface="微软雅黑" panose="020B0503020204020204" charset="-122"/>
              </a:rPr>
              <a:t>符合国情，实事求是，尊重客观规律</a:t>
            </a:r>
            <a:endParaRPr lang="zh-CN" altLang="en-US" sz="3600" b="1" dirty="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142875" y="153035"/>
            <a:ext cx="11876405" cy="1445260"/>
          </a:xfrm>
          <a:prstGeom prst="rect">
            <a:avLst/>
          </a:prstGeom>
          <a:noFill/>
        </p:spPr>
        <p:txBody>
          <a:bodyPr wrap="square" rtlCol="0" anchor="t">
            <a:spAutoFit/>
          </a:bodyPr>
          <a:p>
            <a:pPr>
              <a:lnSpc>
                <a:spcPct val="110000"/>
              </a:lnSpc>
            </a:pPr>
            <a:r>
              <a:rPr lang="zh-CN" altLang="en-US" sz="4000" b="1">
                <a:solidFill>
                  <a:srgbClr val="0766D4"/>
                </a:solidFill>
                <a:latin typeface="微软雅黑" panose="020B0503020204020204" charset="-122"/>
                <a:ea typeface="微软雅黑" panose="020B0503020204020204" charset="-122"/>
                <a:cs typeface="微软雅黑" panose="020B0503020204020204" charset="-122"/>
              </a:rPr>
              <a:t>  </a:t>
            </a:r>
            <a:r>
              <a:rPr lang="en-US" altLang="zh-CN" sz="4000" b="1">
                <a:solidFill>
                  <a:srgbClr val="0766D4"/>
                </a:solidFill>
                <a:latin typeface="微软雅黑" panose="020B0503020204020204" charset="-122"/>
                <a:ea typeface="微软雅黑" panose="020B0503020204020204" charset="-122"/>
                <a:cs typeface="微软雅黑" panose="020B0503020204020204" charset="-122"/>
              </a:rPr>
              <a:t>3</a:t>
            </a:r>
            <a:r>
              <a:rPr lang="zh-CN" altLang="en-US" sz="4000" b="1">
                <a:solidFill>
                  <a:srgbClr val="0766D4"/>
                </a:solidFill>
                <a:latin typeface="微软雅黑" panose="020B0503020204020204" charset="-122"/>
                <a:ea typeface="微软雅黑" panose="020B0503020204020204" charset="-122"/>
                <a:cs typeface="微软雅黑" panose="020B0503020204020204" charset="-122"/>
              </a:rPr>
              <a:t>、赫鲁晓夫在改革中的左倾错误表现在哪里？新中国建设史上有犯过这样的错误吗？有何启示？</a:t>
            </a:r>
            <a:endParaRPr lang="zh-CN" altLang="en-US" sz="4000" b="1">
              <a:solidFill>
                <a:srgbClr val="0766D4"/>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7572"/>
                                        </p:tgtEl>
                                        <p:attrNameLst>
                                          <p:attrName>style.visibility</p:attrName>
                                        </p:attrNameLst>
                                      </p:cBhvr>
                                      <p:to>
                                        <p:strVal val="visible"/>
                                      </p:to>
                                    </p:set>
                                    <p:anim calcmode="lin" valueType="num">
                                      <p:cBhvr additive="base">
                                        <p:cTn id="7" dur="500" fill="hold"/>
                                        <p:tgtEl>
                                          <p:spTgt spid="237572"/>
                                        </p:tgtEl>
                                        <p:attrNameLst>
                                          <p:attrName>ppt_x</p:attrName>
                                        </p:attrNameLst>
                                      </p:cBhvr>
                                      <p:tavLst>
                                        <p:tav tm="0">
                                          <p:val>
                                            <p:strVal val="0-#ppt_w/2"/>
                                          </p:val>
                                        </p:tav>
                                        <p:tav tm="100000">
                                          <p:val>
                                            <p:strVal val="#ppt_x"/>
                                          </p:val>
                                        </p:tav>
                                      </p:tavLst>
                                    </p:anim>
                                    <p:anim calcmode="lin" valueType="num">
                                      <p:cBhvr additive="base">
                                        <p:cTn id="8" dur="500" fill="hold"/>
                                        <p:tgtEl>
                                          <p:spTgt spid="23757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7573"/>
                                        </p:tgtEl>
                                        <p:attrNameLst>
                                          <p:attrName>style.visibility</p:attrName>
                                        </p:attrNameLst>
                                      </p:cBhvr>
                                      <p:to>
                                        <p:strVal val="visible"/>
                                      </p:to>
                                    </p:set>
                                    <p:anim calcmode="lin" valueType="num">
                                      <p:cBhvr additive="base">
                                        <p:cTn id="13" dur="500" fill="hold"/>
                                        <p:tgtEl>
                                          <p:spTgt spid="237573"/>
                                        </p:tgtEl>
                                        <p:attrNameLst>
                                          <p:attrName>ppt_x</p:attrName>
                                        </p:attrNameLst>
                                      </p:cBhvr>
                                      <p:tavLst>
                                        <p:tav tm="0">
                                          <p:val>
                                            <p:strVal val="0-#ppt_w/2"/>
                                          </p:val>
                                        </p:tav>
                                        <p:tav tm="100000">
                                          <p:val>
                                            <p:strVal val="#ppt_x"/>
                                          </p:val>
                                        </p:tav>
                                      </p:tavLst>
                                    </p:anim>
                                    <p:anim calcmode="lin" valueType="num">
                                      <p:cBhvr additive="base">
                                        <p:cTn id="14" dur="500" fill="hold"/>
                                        <p:tgtEl>
                                          <p:spTgt spid="23757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37575"/>
                                        </p:tgtEl>
                                        <p:attrNameLst>
                                          <p:attrName>style.visibility</p:attrName>
                                        </p:attrNameLst>
                                      </p:cBhvr>
                                      <p:to>
                                        <p:strVal val="visible"/>
                                      </p:to>
                                    </p:set>
                                    <p:anim calcmode="lin" valueType="num">
                                      <p:cBhvr additive="base">
                                        <p:cTn id="19" dur="500" fill="hold"/>
                                        <p:tgtEl>
                                          <p:spTgt spid="237575"/>
                                        </p:tgtEl>
                                        <p:attrNameLst>
                                          <p:attrName>ppt_x</p:attrName>
                                        </p:attrNameLst>
                                      </p:cBhvr>
                                      <p:tavLst>
                                        <p:tav tm="0">
                                          <p:val>
                                            <p:strVal val="0-#ppt_w/2"/>
                                          </p:val>
                                        </p:tav>
                                        <p:tav tm="100000">
                                          <p:val>
                                            <p:strVal val="#ppt_x"/>
                                          </p:val>
                                        </p:tav>
                                      </p:tavLst>
                                    </p:anim>
                                    <p:anim calcmode="lin" valueType="num">
                                      <p:cBhvr additive="base">
                                        <p:cTn id="20" dur="500" fill="hold"/>
                                        <p:tgtEl>
                                          <p:spTgt spid="2375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2" grpId="0" bldLvl="0" animBg="1"/>
      <p:bldP spid="237573" grpId="0" bldLvl="0" animBg="1"/>
      <p:bldP spid="23757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415" y="40640"/>
            <a:ext cx="12229465" cy="7293610"/>
          </a:xfrm>
          <a:prstGeom prst="rect">
            <a:avLst/>
          </a:prstGeom>
          <a:noFill/>
          <a:ln w="9525">
            <a:noFill/>
          </a:ln>
        </p:spPr>
        <p:txBody>
          <a:bodyPr wrap="square">
            <a:spAutoFit/>
          </a:bodyPr>
          <a:p>
            <a:pPr indent="0"/>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2007·</a:t>
            </a:r>
            <a:r>
              <a:rPr lang="zh-CN" sz="3600" b="1">
                <a:solidFill>
                  <a:srgbClr val="FF0000"/>
                </a:solidFill>
                <a:latin typeface="微软雅黑" panose="020B0503020204020204" charset="-122"/>
                <a:ea typeface="微软雅黑" panose="020B0503020204020204" charset="-122"/>
                <a:cs typeface="微软雅黑" panose="020B0503020204020204" charset="-122"/>
              </a:rPr>
              <a:t>全国文综</a:t>
            </a:r>
            <a:r>
              <a:rPr lang="en-US" sz="3600" b="1">
                <a:solidFill>
                  <a:srgbClr val="FF0000"/>
                </a:solidFill>
                <a:latin typeface="微软雅黑" panose="020B0503020204020204" charset="-122"/>
                <a:ea typeface="微软雅黑" panose="020B0503020204020204" charset="-122"/>
                <a:cs typeface="微软雅黑" panose="020B0503020204020204" charset="-122"/>
              </a:rPr>
              <a:t>Ⅱ· 40</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根据相关资料回答下列问题：赫鲁晓夫从美国种植玉米的成功看到了提高粮食产量和给畜牧业提供大量饲料的前景，于是大力推广种植玉米。他不顾苏联气候条件的具体特点和已形成的农作物播种格局，要求在全苏各地区，在每一个集体农庄和国营农场都普遍种植玉米。在伴有行政命令式的要求下，玉米的播种面积迅猛扩大，</a:t>
            </a:r>
            <a:r>
              <a:rPr lang="en-US" sz="3600" b="1">
                <a:latin typeface="微软雅黑" panose="020B0503020204020204" charset="-122"/>
                <a:ea typeface="微软雅黑" panose="020B0503020204020204" charset="-122"/>
                <a:cs typeface="微软雅黑" panose="020B0503020204020204" charset="-122"/>
              </a:rPr>
              <a:t>1953</a:t>
            </a:r>
            <a:r>
              <a:rPr lang="zh-CN" sz="3600" b="1">
                <a:latin typeface="微软雅黑" panose="020B0503020204020204" charset="-122"/>
                <a:ea typeface="微软雅黑" panose="020B0503020204020204" charset="-122"/>
                <a:cs typeface="微软雅黑" panose="020B0503020204020204" charset="-122"/>
              </a:rPr>
              <a:t>年为</a:t>
            </a:r>
            <a:r>
              <a:rPr lang="en-US" sz="3600" b="1">
                <a:latin typeface="微软雅黑" panose="020B0503020204020204" charset="-122"/>
                <a:ea typeface="微软雅黑" panose="020B0503020204020204" charset="-122"/>
                <a:cs typeface="微软雅黑" panose="020B0503020204020204" charset="-122"/>
              </a:rPr>
              <a:t>580</a:t>
            </a:r>
            <a:r>
              <a:rPr lang="zh-CN" sz="3600" b="1">
                <a:latin typeface="微软雅黑" panose="020B0503020204020204" charset="-122"/>
                <a:ea typeface="微软雅黑" panose="020B0503020204020204" charset="-122"/>
                <a:cs typeface="微软雅黑" panose="020B0503020204020204" charset="-122"/>
              </a:rPr>
              <a:t>万公顷，</a:t>
            </a:r>
            <a:r>
              <a:rPr lang="en-US" sz="3600" b="1">
                <a:latin typeface="微软雅黑" panose="020B0503020204020204" charset="-122"/>
                <a:ea typeface="微软雅黑" panose="020B0503020204020204" charset="-122"/>
                <a:cs typeface="微软雅黑" panose="020B0503020204020204" charset="-122"/>
              </a:rPr>
              <a:t>1956</a:t>
            </a:r>
            <a:r>
              <a:rPr lang="zh-CN" sz="3600" b="1">
                <a:latin typeface="微软雅黑" panose="020B0503020204020204" charset="-122"/>
                <a:ea typeface="微软雅黑" panose="020B0503020204020204" charset="-122"/>
                <a:cs typeface="微软雅黑" panose="020B0503020204020204" charset="-122"/>
              </a:rPr>
              <a:t>年达</a:t>
            </a:r>
            <a:r>
              <a:rPr lang="en-US" sz="3600" b="1">
                <a:latin typeface="微软雅黑" panose="020B0503020204020204" charset="-122"/>
                <a:ea typeface="微软雅黑" panose="020B0503020204020204" charset="-122"/>
                <a:cs typeface="微软雅黑" panose="020B0503020204020204" charset="-122"/>
              </a:rPr>
              <a:t>1640</a:t>
            </a:r>
            <a:r>
              <a:rPr lang="zh-CN" sz="3600" b="1">
                <a:latin typeface="微软雅黑" panose="020B0503020204020204" charset="-122"/>
                <a:ea typeface="微软雅黑" panose="020B0503020204020204" charset="-122"/>
                <a:cs typeface="微软雅黑" panose="020B0503020204020204" charset="-122"/>
              </a:rPr>
              <a:t>万公顷，</a:t>
            </a:r>
            <a:r>
              <a:rPr lang="en-US" sz="3600" b="1">
                <a:latin typeface="微软雅黑" panose="020B0503020204020204" charset="-122"/>
                <a:ea typeface="微软雅黑" panose="020B0503020204020204" charset="-122"/>
                <a:cs typeface="微软雅黑" panose="020B0503020204020204" charset="-122"/>
              </a:rPr>
              <a:t>1962</a:t>
            </a:r>
            <a:r>
              <a:rPr lang="zh-CN" sz="3600" b="1">
                <a:latin typeface="微软雅黑" panose="020B0503020204020204" charset="-122"/>
                <a:ea typeface="微软雅黑" panose="020B0503020204020204" charset="-122"/>
                <a:cs typeface="微软雅黑" panose="020B0503020204020204" charset="-122"/>
              </a:rPr>
              <a:t>年增至</a:t>
            </a:r>
            <a:r>
              <a:rPr lang="en-US" sz="3600" b="1">
                <a:latin typeface="微软雅黑" panose="020B0503020204020204" charset="-122"/>
                <a:ea typeface="微软雅黑" panose="020B0503020204020204" charset="-122"/>
                <a:cs typeface="微软雅黑" panose="020B0503020204020204" charset="-122"/>
              </a:rPr>
              <a:t>3710</a:t>
            </a:r>
            <a:r>
              <a:rPr lang="zh-CN" sz="3600" b="1">
                <a:latin typeface="微软雅黑" panose="020B0503020204020204" charset="-122"/>
                <a:ea typeface="微软雅黑" panose="020B0503020204020204" charset="-122"/>
                <a:cs typeface="微软雅黑" panose="020B0503020204020204" charset="-122"/>
              </a:rPr>
              <a:t>万公顷。许多原来种植传统粮食作物小麦和黑麦的耕地也种上了玉米。这些被</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排挤</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的农作物比玉米更适合当地的土壤和气候条件，玉米在很多地方因生长条件欠佳和管理不善，产量并不理想，作为饲料的青玉米营养价值也没有预期那样高。     </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摘编自《赫鲁晓夫执政史》</a:t>
            </a:r>
            <a:endParaRPr lang="zh-CN" sz="3600" b="1">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7800" y="173990"/>
            <a:ext cx="11899900" cy="1531620"/>
          </a:xfrm>
          <a:prstGeom prst="rect">
            <a:avLst/>
          </a:prstGeom>
          <a:noFill/>
        </p:spPr>
        <p:txBody>
          <a:bodyPr wrap="square" rtlCol="0" anchor="t">
            <a:spAutoFit/>
          </a:bodyPr>
          <a:p>
            <a:pPr indent="0">
              <a:lnSpc>
                <a:spcPct val="130000"/>
              </a:lnSpc>
            </a:pP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根据上述材料并结合所学知识，概括赫鲁晓夫大力推广种植玉米给苏联农业带来的不良后果及其原因。</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1430" y="2207260"/>
            <a:ext cx="12088495" cy="4399915"/>
          </a:xfrm>
          <a:prstGeom prst="rect">
            <a:avLst/>
          </a:prstGeom>
          <a:noFill/>
          <a:ln w="9525">
            <a:noFill/>
          </a:ln>
        </p:spPr>
        <p:txBody>
          <a:bodyPr wrap="square">
            <a:spAutoFit/>
          </a:bodyPr>
          <a:p>
            <a:pPr marL="66675" indent="-66675">
              <a:lnSpc>
                <a:spcPct val="140000"/>
              </a:lnSpc>
            </a:pPr>
            <a:r>
              <a:rPr lang="zh-CN" sz="4000" b="1">
                <a:solidFill>
                  <a:srgbClr val="FF0000"/>
                </a:solidFill>
                <a:latin typeface="微软雅黑" panose="020B0503020204020204" charset="-122"/>
                <a:ea typeface="微软雅黑" panose="020B0503020204020204" charset="-122"/>
              </a:rPr>
              <a:t>后果：</a:t>
            </a:r>
            <a:r>
              <a:rPr lang="zh-CN" sz="4000" b="1">
                <a:latin typeface="微软雅黑" panose="020B0503020204020204" charset="-122"/>
                <a:ea typeface="微软雅黑" panose="020B0503020204020204" charset="-122"/>
              </a:rPr>
              <a:t>玉米种植挤占了耕地，导致其他粮食作</a:t>
            </a:r>
            <a:r>
              <a:rPr lang="zh-CN" sz="4000" b="1">
                <a:solidFill>
                  <a:schemeClr val="tx1"/>
                </a:solidFill>
                <a:latin typeface="微软雅黑" panose="020B0503020204020204" charset="-122"/>
                <a:ea typeface="微软雅黑" panose="020B0503020204020204" charset="-122"/>
              </a:rPr>
              <a:t>物减产；玉米产量和质量未达到预期目标。</a:t>
            </a:r>
            <a:r>
              <a:rPr lang="zh-CN" sz="4000" b="1">
                <a:solidFill>
                  <a:srgbClr val="FF0000"/>
                </a:solidFill>
                <a:latin typeface="微软雅黑" panose="020B0503020204020204" charset="-122"/>
                <a:ea typeface="微软雅黑" panose="020B0503020204020204" charset="-122"/>
              </a:rPr>
              <a:t>原因：</a:t>
            </a:r>
            <a:r>
              <a:rPr lang="zh-CN" sz="4000" b="1">
                <a:latin typeface="微软雅黑" panose="020B0503020204020204" charset="-122"/>
                <a:ea typeface="微软雅黑" panose="020B0503020204020204" charset="-122"/>
              </a:rPr>
              <a:t>凭主观意志办事，不顾不同地区的自然地理条件；用行政命令强制推广；生产管理不善；急于实现不切实际的赶超目标；</a:t>
            </a:r>
            <a:r>
              <a:rPr lang="zh-CN" sz="4000" b="1">
                <a:solidFill>
                  <a:srgbClr val="0766D4"/>
                </a:solidFill>
                <a:latin typeface="微软雅黑" panose="020B0503020204020204" charset="-122"/>
                <a:ea typeface="微软雅黑" panose="020B0503020204020204" charset="-122"/>
              </a:rPr>
              <a:t>追求霸权地位</a:t>
            </a:r>
            <a:r>
              <a:rPr lang="zh-CN" sz="4000" b="1">
                <a:latin typeface="微软雅黑" panose="020B0503020204020204" charset="-122"/>
                <a:ea typeface="微软雅黑" panose="020B0503020204020204" charset="-122"/>
              </a:rPr>
              <a:t>。</a:t>
            </a:r>
            <a:endParaRPr lang="zh-CN" altLang="en-US" sz="4000" b="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文本占位符 37889"/>
          <p:cNvSpPr>
            <a:spLocks noGrp="1"/>
          </p:cNvSpPr>
          <p:nvPr>
            <p:ph type="body" idx="1"/>
          </p:nvPr>
        </p:nvSpPr>
        <p:spPr>
          <a:xfrm>
            <a:off x="1136650" y="2012950"/>
            <a:ext cx="8610600" cy="3429000"/>
          </a:xfrm>
        </p:spPr>
        <p:txBody>
          <a:bodyPr>
            <a:normAutofit/>
          </a:bodyPr>
          <a:p>
            <a:pPr>
              <a:lnSpc>
                <a:spcPct val="210000"/>
              </a:lnSpc>
              <a:buNone/>
            </a:pPr>
            <a:r>
              <a:rPr lang="en-US" altLang="zh-CN" sz="3600" b="1">
                <a:solidFill>
                  <a:schemeClr val="bg1"/>
                </a:solidFill>
                <a:latin typeface="微软雅黑" panose="020B0503020204020204" charset="-122"/>
                <a:ea typeface="微软雅黑" panose="020B0503020204020204" charset="-122"/>
                <a:cs typeface="微软雅黑" panose="020B0503020204020204" charset="-122"/>
              </a:rPr>
              <a:t>         </a:t>
            </a:r>
            <a:endParaRPr lang="zh-CN" altLang="en-US" sz="36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7891" name="文本框 37890"/>
          <p:cNvSpPr txBox="1"/>
          <p:nvPr/>
        </p:nvSpPr>
        <p:spPr>
          <a:xfrm>
            <a:off x="1000125" y="236855"/>
            <a:ext cx="10438130" cy="706755"/>
          </a:xfrm>
          <a:prstGeom prst="rect">
            <a:avLst/>
          </a:prstGeom>
          <a:noFill/>
          <a:ln w="9525">
            <a:noFill/>
          </a:ln>
        </p:spPr>
        <p:txBody>
          <a:bodyPr wrap="square" anchor="t">
            <a:spAutoFit/>
          </a:bodyPr>
          <a:p>
            <a:pPr marL="342900" indent="-342900">
              <a:spcBef>
                <a:spcPct val="20000"/>
              </a:spcBef>
            </a:pPr>
            <a:r>
              <a:rPr lang="en-US" altLang="zh-CN" sz="4000" b="1">
                <a:solidFill>
                  <a:srgbClr val="0766D4"/>
                </a:solidFill>
                <a:latin typeface="微软雅黑" panose="020B0503020204020204" charset="-122"/>
                <a:ea typeface="微软雅黑" panose="020B0503020204020204" charset="-122"/>
              </a:rPr>
              <a:t>4</a:t>
            </a:r>
            <a:r>
              <a:rPr lang="zh-CN" altLang="en-US" sz="4000" b="1">
                <a:solidFill>
                  <a:srgbClr val="0766D4"/>
                </a:solidFill>
                <a:latin typeface="微软雅黑" panose="020B0503020204020204" charset="-122"/>
                <a:ea typeface="微软雅黑" panose="020B0503020204020204" charset="-122"/>
              </a:rPr>
              <a:t>、中国为了摆脱苏联模式做去了哪些努力？</a:t>
            </a:r>
            <a:endParaRPr lang="zh-CN" altLang="en-US" sz="4000" b="1">
              <a:solidFill>
                <a:srgbClr val="0766D4"/>
              </a:solidFill>
              <a:latin typeface="微软雅黑" panose="020B0503020204020204" charset="-122"/>
              <a:ea typeface="微软雅黑" panose="020B0503020204020204" charset="-122"/>
            </a:endParaRPr>
          </a:p>
        </p:txBody>
      </p:sp>
      <p:sp>
        <p:nvSpPr>
          <p:cNvPr id="2" name="文本框 1"/>
          <p:cNvSpPr txBox="1"/>
          <p:nvPr/>
        </p:nvSpPr>
        <p:spPr>
          <a:xfrm>
            <a:off x="465455" y="1363345"/>
            <a:ext cx="11508105" cy="4965700"/>
          </a:xfrm>
          <a:prstGeom prst="rect">
            <a:avLst/>
          </a:prstGeom>
          <a:noFill/>
        </p:spPr>
        <p:txBody>
          <a:bodyPr wrap="square" rtlCol="0" anchor="t">
            <a:spAutoFit/>
          </a:bodyPr>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    突破了计划经济体制的束缚，建立了社会主义市场经济体制；</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    突破了优先发展重工业的方针，实现了农轻重比例协调发展；</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     </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突破了重强国轻富民的执政教训，提出了“以人为本”的执政理念；</a:t>
            </a:r>
            <a:endParaRPr lang="zh-CN" altLang="en-US" sz="3600" b="1">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4635" y="-6985"/>
            <a:ext cx="11682730" cy="2466975"/>
          </a:xfrm>
          <a:prstGeom prst="rect">
            <a:avLst/>
          </a:prstGeom>
          <a:noFill/>
        </p:spPr>
        <p:txBody>
          <a:bodyPr wrap="square" rtlCol="0">
            <a:spAutoFit/>
          </a:bodyPr>
          <a:p>
            <a:pPr>
              <a:lnSpc>
                <a:spcPct val="130000"/>
              </a:lnSpc>
            </a:pPr>
            <a:r>
              <a:rPr lang="zh-CN" altLang="en-US" sz="4800" b="1">
                <a:solidFill>
                  <a:srgbClr val="FF0000"/>
                </a:solidFill>
                <a:latin typeface="微软雅黑" panose="020B0503020204020204" charset="-122"/>
                <a:ea typeface="微软雅黑" panose="020B0503020204020204" charset="-122"/>
              </a:rPr>
              <a:t>自测</a:t>
            </a:r>
            <a:r>
              <a:rPr lang="en-US" altLang="zh-CN" sz="4800" b="1">
                <a:solidFill>
                  <a:srgbClr val="FF0000"/>
                </a:solidFill>
                <a:latin typeface="微软雅黑" panose="020B0503020204020204" charset="-122"/>
                <a:ea typeface="微软雅黑" panose="020B0503020204020204" charset="-122"/>
              </a:rPr>
              <a:t>1</a:t>
            </a:r>
            <a:r>
              <a:rPr lang="zh-CN" altLang="en-US" sz="4800" b="1">
                <a:solidFill>
                  <a:srgbClr val="FF0000"/>
                </a:solidFill>
                <a:latin typeface="微软雅黑" panose="020B0503020204020204" charset="-122"/>
                <a:ea typeface="微软雅黑" panose="020B0503020204020204" charset="-122"/>
              </a:rPr>
              <a:t>：</a:t>
            </a:r>
            <a:r>
              <a:rPr lang="zh-CN" altLang="en-US" sz="4000" b="1">
                <a:latin typeface="微软雅黑" panose="020B0503020204020204" charset="-122"/>
                <a:ea typeface="微软雅黑" panose="020B0503020204020204" charset="-122"/>
              </a:rPr>
              <a:t>写出二战后苏联三位领导人执政时间，并根据其改革内容，完成下列表格。</a:t>
            </a:r>
            <a:endParaRPr lang="zh-CN" altLang="en-US" sz="4000" b="1">
              <a:latin typeface="微软雅黑" panose="020B0503020204020204" charset="-122"/>
              <a:ea typeface="微软雅黑" panose="020B0503020204020204" charset="-122"/>
            </a:endParaRPr>
          </a:p>
          <a:p>
            <a:endParaRPr lang="zh-CN" altLang="en-US" sz="4000" b="1" dirty="0">
              <a:solidFill>
                <a:srgbClr val="0766D4"/>
              </a:solidFill>
              <a:latin typeface="微软雅黑" panose="020B0503020204020204" charset="-122"/>
              <a:ea typeface="微软雅黑" panose="020B0503020204020204" charset="-122"/>
              <a:sym typeface="+mn-ea"/>
            </a:endParaRPr>
          </a:p>
        </p:txBody>
      </p:sp>
      <p:graphicFrame>
        <p:nvGraphicFramePr>
          <p:cNvPr id="104491" name="表格 104490"/>
          <p:cNvGraphicFramePr/>
          <p:nvPr/>
        </p:nvGraphicFramePr>
        <p:xfrm>
          <a:off x="254635" y="2073275"/>
          <a:ext cx="11415395" cy="2316480"/>
        </p:xfrm>
        <a:graphic>
          <a:graphicData uri="http://schemas.openxmlformats.org/drawingml/2006/table">
            <a:tbl>
              <a:tblPr/>
              <a:tblGrid>
                <a:gridCol w="2497455"/>
                <a:gridCol w="2458720"/>
                <a:gridCol w="2774950"/>
                <a:gridCol w="3684270"/>
              </a:tblGrid>
              <a:tr h="457200">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nSpc>
                          <a:spcPct val="100000"/>
                        </a:lnSpc>
                        <a:buNone/>
                      </a:pPr>
                      <a:endParaRPr lang="zh-CN" altLang="en-US" sz="3200" dirty="0">
                        <a:effectLst>
                          <a:outerShdw blurRad="38100" dist="38100" dir="2700000">
                            <a:srgbClr val="FFFFFF"/>
                          </a:outerShdw>
                        </a:effectLst>
                        <a:latin typeface="微软雅黑" panose="020B0503020204020204" charset="-122"/>
                        <a:ea typeface="微软雅黑" panose="020B0503020204020204"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ctr">
                        <a:lnSpc>
                          <a:spcPct val="100000"/>
                        </a:lnSpc>
                        <a:buNone/>
                      </a:pPr>
                      <a:r>
                        <a:rPr lang="zh-CN" altLang="en-US" sz="3200" b="1" dirty="0">
                          <a:solidFill>
                            <a:srgbClr val="FF0000"/>
                          </a:solidFill>
                          <a:effectLst>
                            <a:outerShdw blurRad="38100" dist="38100" dir="2700000">
                              <a:srgbClr val="FFFFFF"/>
                            </a:outerShdw>
                          </a:effectLst>
                          <a:latin typeface="微软雅黑" panose="020B0503020204020204" charset="-122"/>
                          <a:ea typeface="微软雅黑" panose="020B0503020204020204" charset="-122"/>
                        </a:rPr>
                        <a:t>改革的重点</a:t>
                      </a:r>
                      <a:endParaRPr lang="zh-CN" altLang="en-US" sz="3200" b="1" dirty="0">
                        <a:solidFill>
                          <a:srgbClr val="FF0000"/>
                        </a:solidFill>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ctr">
                        <a:lnSpc>
                          <a:spcPct val="100000"/>
                        </a:lnSpc>
                        <a:buNone/>
                      </a:pPr>
                      <a:r>
                        <a:rPr lang="zh-CN" altLang="en-US" sz="3200" b="1" dirty="0">
                          <a:solidFill>
                            <a:srgbClr val="FF0000"/>
                          </a:solidFill>
                          <a:effectLst>
                            <a:outerShdw blurRad="38100" dist="38100" dir="2700000">
                              <a:srgbClr val="FFFFFF"/>
                            </a:outerShdw>
                          </a:effectLst>
                          <a:latin typeface="微软雅黑" panose="020B0503020204020204" charset="-122"/>
                          <a:ea typeface="微软雅黑" panose="020B0503020204020204" charset="-122"/>
                        </a:rPr>
                        <a:t>成果（后果）</a:t>
                      </a:r>
                      <a:endParaRPr lang="zh-CN" altLang="en-US" sz="3200" b="1" dirty="0">
                        <a:solidFill>
                          <a:srgbClr val="FF0000"/>
                        </a:solidFill>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ctr">
                        <a:lnSpc>
                          <a:spcPct val="100000"/>
                        </a:lnSpc>
                        <a:buNone/>
                      </a:pPr>
                      <a:r>
                        <a:rPr lang="zh-CN" altLang="en-US" sz="3200" b="1" dirty="0">
                          <a:solidFill>
                            <a:srgbClr val="FF0000"/>
                          </a:solidFill>
                          <a:effectLst>
                            <a:outerShdw blurRad="38100" dist="38100" dir="2700000">
                              <a:srgbClr val="FFFFFF"/>
                            </a:outerShdw>
                          </a:effectLst>
                          <a:latin typeface="微软雅黑" panose="020B0503020204020204" charset="-122"/>
                          <a:ea typeface="微软雅黑" panose="020B0503020204020204" charset="-122"/>
                        </a:rPr>
                        <a:t>存在的根本问题</a:t>
                      </a:r>
                      <a:endParaRPr lang="zh-CN" altLang="en-US" sz="3200" b="1" dirty="0">
                        <a:solidFill>
                          <a:srgbClr val="FF0000"/>
                        </a:solidFill>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57200">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fontAlgn="ctr">
                        <a:lnSpc>
                          <a:spcPct val="100000"/>
                        </a:lnSpc>
                        <a:buNone/>
                      </a:pPr>
                      <a:r>
                        <a:rPr lang="zh-CN" altLang="en-US" sz="3200" b="1" dirty="0">
                          <a:solidFill>
                            <a:srgbClr val="0766D4"/>
                          </a:solidFill>
                          <a:effectLst>
                            <a:outerShdw blurRad="38100" dist="38100" dir="2700000">
                              <a:srgbClr val="FFFFFF"/>
                            </a:outerShdw>
                          </a:effectLst>
                          <a:latin typeface="微软雅黑" panose="020B0503020204020204" charset="-122"/>
                          <a:ea typeface="微软雅黑" panose="020B0503020204020204" charset="-122"/>
                        </a:rPr>
                        <a:t>赫鲁晓夫</a:t>
                      </a:r>
                      <a:endParaRPr lang="zh-CN" altLang="en-US" sz="3200" b="1" dirty="0">
                        <a:solidFill>
                          <a:srgbClr val="0766D4"/>
                        </a:solidFill>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nSpc>
                          <a:spcPct val="100000"/>
                        </a:lnSpc>
                        <a:buNone/>
                      </a:pPr>
                      <a:endParaRPr lang="zh-CN" altLang="en-US" sz="3200" b="1" dirty="0">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nSpc>
                          <a:spcPct val="100000"/>
                        </a:lnSpc>
                        <a:spcBef>
                          <a:spcPct val="50000"/>
                        </a:spcBef>
                        <a:buClrTx/>
                        <a:buNone/>
                      </a:pPr>
                      <a:endParaRPr lang="zh-CN" altLang="en-US" sz="3200" b="1" dirty="0">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2">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nSpc>
                          <a:spcPct val="100000"/>
                        </a:lnSpc>
                        <a:buNone/>
                      </a:pPr>
                      <a:endParaRPr lang="zh-CN" altLang="en-US" sz="3200" b="1" dirty="0">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57200">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fontAlgn="ctr">
                        <a:lnSpc>
                          <a:spcPct val="100000"/>
                        </a:lnSpc>
                        <a:buNone/>
                      </a:pPr>
                      <a:r>
                        <a:rPr lang="zh-CN" altLang="en-US" sz="3200" b="1" dirty="0">
                          <a:solidFill>
                            <a:srgbClr val="0766D4"/>
                          </a:solidFill>
                          <a:effectLst>
                            <a:outerShdw blurRad="38100" dist="38100" dir="2700000">
                              <a:srgbClr val="FFFFFF"/>
                            </a:outerShdw>
                          </a:effectLst>
                          <a:latin typeface="微软雅黑" panose="020B0503020204020204" charset="-122"/>
                          <a:ea typeface="微软雅黑" panose="020B0503020204020204" charset="-122"/>
                        </a:rPr>
                        <a:t>勃列日涅夫</a:t>
                      </a:r>
                      <a:endParaRPr lang="zh-CN" altLang="en-US" sz="3200" b="1" dirty="0">
                        <a:solidFill>
                          <a:srgbClr val="0766D4"/>
                        </a:solidFill>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nSpc>
                          <a:spcPct val="100000"/>
                        </a:lnSpc>
                        <a:buNone/>
                      </a:pPr>
                      <a:endParaRPr lang="zh-CN" altLang="en-US" sz="3200" b="1" dirty="0">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nSpc>
                          <a:spcPct val="100000"/>
                        </a:lnSpc>
                        <a:spcBef>
                          <a:spcPct val="50000"/>
                        </a:spcBef>
                        <a:buClrTx/>
                        <a:buNone/>
                      </a:pPr>
                      <a:endParaRPr lang="zh-CN" altLang="en-US" sz="3200" b="1" dirty="0">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r>
              <a:tr h="322580">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fontAlgn="ctr">
                        <a:lnSpc>
                          <a:spcPct val="100000"/>
                        </a:lnSpc>
                        <a:buNone/>
                      </a:pPr>
                      <a:r>
                        <a:rPr lang="zh-CN" altLang="en-US" sz="3200" b="1" dirty="0">
                          <a:solidFill>
                            <a:srgbClr val="0766D4"/>
                          </a:solidFill>
                          <a:effectLst>
                            <a:outerShdw blurRad="38100" dist="38100" dir="2700000">
                              <a:srgbClr val="FFFFFF"/>
                            </a:outerShdw>
                          </a:effectLst>
                          <a:latin typeface="微软雅黑" panose="020B0503020204020204" charset="-122"/>
                          <a:ea typeface="微软雅黑" panose="020B0503020204020204" charset="-122"/>
                        </a:rPr>
                        <a:t>戈尔巴乔夫</a:t>
                      </a:r>
                      <a:endParaRPr lang="zh-CN" altLang="en-US" sz="3200" b="1" dirty="0">
                        <a:solidFill>
                          <a:srgbClr val="0766D4"/>
                        </a:solidFill>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nSpc>
                          <a:spcPct val="100000"/>
                        </a:lnSpc>
                        <a:buNone/>
                      </a:pPr>
                      <a:endParaRPr lang="zh-CN" altLang="en-US" sz="3200" b="1" dirty="0">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nSpc>
                          <a:spcPct val="100000"/>
                        </a:lnSpc>
                        <a:buNone/>
                      </a:pPr>
                      <a:endParaRPr lang="zh-CN" altLang="en-US" sz="3200" b="1" dirty="0">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nSpc>
                          <a:spcPct val="100000"/>
                        </a:lnSpc>
                        <a:buNone/>
                      </a:pPr>
                      <a:endParaRPr lang="zh-CN" altLang="en-US" sz="3200" b="1" dirty="0">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254635" y="4640580"/>
            <a:ext cx="11682730" cy="1851025"/>
          </a:xfrm>
          <a:prstGeom prst="rect">
            <a:avLst/>
          </a:prstGeom>
          <a:noFill/>
        </p:spPr>
        <p:txBody>
          <a:bodyPr wrap="square" rtlCol="0" anchor="t">
            <a:spAutoFit/>
          </a:bodyPr>
          <a:p>
            <a:pPr algn="l">
              <a:lnSpc>
                <a:spcPct val="130000"/>
              </a:lnSpc>
            </a:pPr>
            <a:r>
              <a:rPr lang="zh-CN" altLang="en-US" sz="4800" b="1">
                <a:solidFill>
                  <a:srgbClr val="FF0000"/>
                </a:solidFill>
                <a:latin typeface="微软雅黑" panose="020B0503020204020204" charset="-122"/>
                <a:ea typeface="微软雅黑" panose="020B0503020204020204" charset="-122"/>
                <a:sym typeface="+mn-ea"/>
              </a:rPr>
              <a:t>自测</a:t>
            </a:r>
            <a:r>
              <a:rPr lang="en-US" altLang="zh-CN" sz="4800" b="1">
                <a:solidFill>
                  <a:srgbClr val="FF0000"/>
                </a:solidFill>
                <a:latin typeface="微软雅黑" panose="020B0503020204020204" charset="-122"/>
                <a:ea typeface="微软雅黑" panose="020B0503020204020204" charset="-122"/>
                <a:sym typeface="+mn-ea"/>
              </a:rPr>
              <a:t>2</a:t>
            </a:r>
            <a:r>
              <a:rPr lang="zh-CN" altLang="en-US" sz="4800" b="1">
                <a:solidFill>
                  <a:srgbClr val="FF0000"/>
                </a:solidFill>
                <a:latin typeface="微软雅黑" panose="020B0503020204020204" charset="-122"/>
                <a:ea typeface="微软雅黑" panose="020B0503020204020204" charset="-122"/>
                <a:sym typeface="+mn-ea"/>
              </a:rPr>
              <a:t>：</a:t>
            </a:r>
            <a:r>
              <a:rPr lang="zh-CN" altLang="en-US" sz="4000" b="1" dirty="0">
                <a:solidFill>
                  <a:schemeClr val="tx1"/>
                </a:solidFill>
                <a:latin typeface="微软雅黑" panose="020B0503020204020204" charset="-122"/>
                <a:ea typeface="微软雅黑" panose="020B0503020204020204" charset="-122"/>
                <a:sym typeface="+mn-ea"/>
              </a:rPr>
              <a:t>二战后苏联的改革的存在哪些具体不足之处及经验教训</a:t>
            </a:r>
            <a:endParaRPr lang="zh-CN" altLang="en-US" sz="4000" b="1" dirty="0">
              <a:solidFill>
                <a:schemeClr val="tx1"/>
              </a:solidFill>
              <a:latin typeface="微软雅黑" panose="020B0503020204020204" charset="-122"/>
              <a:ea typeface="微软雅黑" panose="020B0503020204020204"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04491" name="表格 104490"/>
          <p:cNvGraphicFramePr/>
          <p:nvPr/>
        </p:nvGraphicFramePr>
        <p:xfrm>
          <a:off x="147320" y="792480"/>
          <a:ext cx="11897360" cy="5427980"/>
        </p:xfrm>
        <a:graphic>
          <a:graphicData uri="http://schemas.openxmlformats.org/drawingml/2006/table">
            <a:tbl>
              <a:tblPr/>
              <a:tblGrid>
                <a:gridCol w="2602865"/>
                <a:gridCol w="2562860"/>
                <a:gridCol w="2891790"/>
                <a:gridCol w="3839845"/>
              </a:tblGrid>
              <a:tr h="768985">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buNone/>
                      </a:pPr>
                      <a:endParaRPr lang="zh-CN" altLang="en-US" sz="3600" dirty="0">
                        <a:effectLst>
                          <a:outerShdw blurRad="38100" dist="38100" dir="2700000">
                            <a:srgbClr val="FFFFFF"/>
                          </a:outerShdw>
                        </a:effectLst>
                        <a:latin typeface="微软雅黑" panose="020B0503020204020204" charset="-122"/>
                        <a:ea typeface="微软雅黑" panose="020B0503020204020204"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ctr">
                        <a:buNone/>
                      </a:pPr>
                      <a:r>
                        <a:rPr lang="zh-CN" altLang="en-US" sz="3600" b="1" dirty="0">
                          <a:solidFill>
                            <a:srgbClr val="FF0000"/>
                          </a:solidFill>
                          <a:effectLst>
                            <a:outerShdw blurRad="38100" dist="38100" dir="2700000">
                              <a:srgbClr val="FFFFFF"/>
                            </a:outerShdw>
                          </a:effectLst>
                          <a:latin typeface="微软雅黑" panose="020B0503020204020204" charset="-122"/>
                          <a:ea typeface="微软雅黑" panose="020B0503020204020204" charset="-122"/>
                        </a:rPr>
                        <a:t>改革的重点</a:t>
                      </a:r>
                      <a:endParaRPr lang="zh-CN" altLang="en-US" sz="3600" b="1" dirty="0">
                        <a:solidFill>
                          <a:srgbClr val="FF0000"/>
                        </a:solidFill>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ctr">
                        <a:buNone/>
                      </a:pPr>
                      <a:r>
                        <a:rPr lang="zh-CN" altLang="en-US" sz="3600" b="1" dirty="0">
                          <a:solidFill>
                            <a:srgbClr val="FF0000"/>
                          </a:solidFill>
                          <a:effectLst>
                            <a:outerShdw blurRad="38100" dist="38100" dir="2700000">
                              <a:srgbClr val="FFFFFF"/>
                            </a:outerShdw>
                          </a:effectLst>
                          <a:latin typeface="微软雅黑" panose="020B0503020204020204" charset="-122"/>
                          <a:ea typeface="微软雅黑" panose="020B0503020204020204" charset="-122"/>
                        </a:rPr>
                        <a:t>成果（后果）</a:t>
                      </a:r>
                      <a:endParaRPr lang="zh-CN" altLang="en-US" sz="3600" b="1" dirty="0">
                        <a:solidFill>
                          <a:srgbClr val="FF0000"/>
                        </a:solidFill>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gn="ctr">
                        <a:buNone/>
                      </a:pPr>
                      <a:r>
                        <a:rPr lang="zh-CN" altLang="en-US" sz="3600" b="1" dirty="0">
                          <a:solidFill>
                            <a:srgbClr val="FF0000"/>
                          </a:solidFill>
                          <a:effectLst>
                            <a:outerShdw blurRad="38100" dist="38100" dir="2700000">
                              <a:srgbClr val="FFFFFF"/>
                            </a:outerShdw>
                          </a:effectLst>
                          <a:latin typeface="微软雅黑" panose="020B0503020204020204" charset="-122"/>
                          <a:ea typeface="微软雅黑" panose="020B0503020204020204" charset="-122"/>
                        </a:rPr>
                        <a:t>存在的根本问题</a:t>
                      </a:r>
                      <a:endParaRPr lang="zh-CN" altLang="en-US" sz="3600" b="1" dirty="0">
                        <a:solidFill>
                          <a:srgbClr val="FF0000"/>
                        </a:solidFill>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28065">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fontAlgn="ctr">
                        <a:buNone/>
                      </a:pPr>
                      <a:r>
                        <a:rPr lang="zh-CN" altLang="en-US" sz="3600" b="1" dirty="0">
                          <a:solidFill>
                            <a:srgbClr val="0766D4"/>
                          </a:solidFill>
                          <a:effectLst>
                            <a:outerShdw blurRad="38100" dist="38100" dir="2700000">
                              <a:srgbClr val="FFFFFF"/>
                            </a:outerShdw>
                          </a:effectLst>
                          <a:latin typeface="微软雅黑" panose="020B0503020204020204" charset="-122"/>
                          <a:ea typeface="微软雅黑" panose="020B0503020204020204" charset="-122"/>
                        </a:rPr>
                        <a:t>赫鲁晓夫</a:t>
                      </a:r>
                      <a:endParaRPr lang="zh-CN" altLang="en-US" sz="3600" b="1" dirty="0">
                        <a:solidFill>
                          <a:srgbClr val="0766D4"/>
                        </a:solidFill>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buNone/>
                      </a:pPr>
                      <a:r>
                        <a:rPr lang="en-US" altLang="zh-CN" sz="3600" b="1" dirty="0">
                          <a:effectLst>
                            <a:outerShdw blurRad="38100" dist="38100" dir="2700000">
                              <a:srgbClr val="FFFFFF"/>
                            </a:outerShdw>
                          </a:effectLst>
                          <a:latin typeface="微软雅黑" panose="020B0503020204020204" charset="-122"/>
                          <a:ea typeface="微软雅黑" panose="020B0503020204020204" charset="-122"/>
                        </a:rPr>
                        <a:t>   </a:t>
                      </a:r>
                      <a:r>
                        <a:rPr lang="zh-CN" altLang="en-US" sz="3600" b="1" dirty="0">
                          <a:effectLst>
                            <a:outerShdw blurRad="38100" dist="38100" dir="2700000">
                              <a:srgbClr val="FFFFFF"/>
                            </a:outerShdw>
                          </a:effectLst>
                          <a:latin typeface="微软雅黑" panose="020B0503020204020204" charset="-122"/>
                          <a:ea typeface="微软雅黑" panose="020B0503020204020204" charset="-122"/>
                        </a:rPr>
                        <a:t>农业</a:t>
                      </a:r>
                      <a:endParaRPr lang="zh-CN" altLang="en-US" sz="3600" b="1" dirty="0">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lnSpc>
                          <a:spcPct val="90000"/>
                        </a:lnSpc>
                        <a:spcBef>
                          <a:spcPct val="50000"/>
                        </a:spcBef>
                        <a:buClrTx/>
                        <a:buNone/>
                      </a:pPr>
                      <a:r>
                        <a:rPr lang="zh-CN" altLang="en-US" sz="3600" b="1" dirty="0">
                          <a:effectLst>
                            <a:outerShdw blurRad="38100" dist="38100" dir="2700000">
                              <a:srgbClr val="FFFFFF"/>
                            </a:outerShdw>
                          </a:effectLst>
                          <a:latin typeface="微软雅黑" panose="020B0503020204020204" charset="-122"/>
                          <a:ea typeface="微软雅黑" panose="020B0503020204020204" charset="-122"/>
                        </a:rPr>
                        <a:t>一度促进农业发展</a:t>
                      </a:r>
                      <a:endParaRPr lang="zh-CN" altLang="en-US" sz="3600" b="1" dirty="0">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rowSpan="2">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buNone/>
                      </a:pPr>
                      <a:r>
                        <a:rPr lang="zh-CN" altLang="en-US" sz="3600" b="1" dirty="0">
                          <a:effectLst>
                            <a:outerShdw blurRad="38100" dist="38100" dir="2700000">
                              <a:srgbClr val="FFFFFF"/>
                            </a:outerShdw>
                          </a:effectLst>
                          <a:latin typeface="微软雅黑" panose="020B0503020204020204" charset="-122"/>
                          <a:ea typeface="微软雅黑" panose="020B0503020204020204" charset="-122"/>
                        </a:rPr>
                        <a:t>对原有经济体制的修补</a:t>
                      </a:r>
                      <a:endParaRPr lang="zh-CN" altLang="en-US" sz="3600" b="1" dirty="0">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421130">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fontAlgn="ctr">
                        <a:buNone/>
                      </a:pPr>
                      <a:r>
                        <a:rPr lang="zh-CN" altLang="en-US" sz="3600" b="1" dirty="0">
                          <a:solidFill>
                            <a:srgbClr val="0766D4"/>
                          </a:solidFill>
                          <a:effectLst>
                            <a:outerShdw blurRad="38100" dist="38100" dir="2700000">
                              <a:srgbClr val="FFFFFF"/>
                            </a:outerShdw>
                          </a:effectLst>
                          <a:latin typeface="微软雅黑" panose="020B0503020204020204" charset="-122"/>
                          <a:ea typeface="微软雅黑" panose="020B0503020204020204" charset="-122"/>
                        </a:rPr>
                        <a:t>勃列日涅夫</a:t>
                      </a:r>
                      <a:endParaRPr lang="zh-CN" altLang="en-US" sz="3600" b="1" dirty="0">
                        <a:solidFill>
                          <a:srgbClr val="0766D4"/>
                        </a:solidFill>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buNone/>
                      </a:pPr>
                      <a:r>
                        <a:rPr lang="en-US" altLang="zh-CN" sz="3600" b="1" dirty="0">
                          <a:effectLst>
                            <a:outerShdw blurRad="38100" dist="38100" dir="2700000">
                              <a:srgbClr val="FFFFFF"/>
                            </a:outerShdw>
                          </a:effectLst>
                          <a:latin typeface="微软雅黑" panose="020B0503020204020204" charset="-122"/>
                          <a:ea typeface="微软雅黑" panose="020B0503020204020204" charset="-122"/>
                        </a:rPr>
                        <a:t>   </a:t>
                      </a:r>
                      <a:r>
                        <a:rPr lang="zh-CN" altLang="en-US" sz="3600" b="1" dirty="0">
                          <a:effectLst>
                            <a:outerShdw blurRad="38100" dist="38100" dir="2700000">
                              <a:srgbClr val="FFFFFF"/>
                            </a:outerShdw>
                          </a:effectLst>
                          <a:latin typeface="微软雅黑" panose="020B0503020204020204" charset="-122"/>
                          <a:ea typeface="微软雅黑" panose="020B0503020204020204" charset="-122"/>
                        </a:rPr>
                        <a:t>重工业</a:t>
                      </a:r>
                      <a:endParaRPr lang="zh-CN" altLang="en-US" sz="3600" b="1" dirty="0">
                        <a:effectLst>
                          <a:outerShdw blurRad="38100" dist="38100" dir="2700000">
                            <a:srgbClr val="FFFFFF"/>
                          </a:outerShdw>
                        </a:effectLst>
                        <a:latin typeface="微软雅黑" panose="020B0503020204020204" charset="-122"/>
                        <a:ea typeface="微软雅黑" panose="020B0503020204020204" charset="-122"/>
                      </a:endParaRPr>
                    </a:p>
                    <a:p>
                      <a:pPr marL="0" lvl="0" indent="0">
                        <a:buNone/>
                      </a:pPr>
                      <a:r>
                        <a:rPr lang="zh-CN" altLang="en-US" sz="3600" b="1" dirty="0">
                          <a:effectLst>
                            <a:outerShdw blurRad="38100" dist="38100" dir="2700000">
                              <a:srgbClr val="FFFFFF"/>
                            </a:outerShdw>
                          </a:effectLst>
                          <a:latin typeface="微软雅黑" panose="020B0503020204020204" charset="-122"/>
                          <a:ea typeface="微软雅黑" panose="020B0503020204020204" charset="-122"/>
                        </a:rPr>
                        <a:t>国防工业</a:t>
                      </a:r>
                      <a:endParaRPr lang="zh-CN" altLang="en-US" sz="3600" b="1" dirty="0">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spcBef>
                          <a:spcPct val="50000"/>
                        </a:spcBef>
                        <a:buClrTx/>
                        <a:buNone/>
                      </a:pPr>
                      <a:r>
                        <a:rPr lang="zh-CN" altLang="en-US" sz="3600" b="1" dirty="0">
                          <a:effectLst>
                            <a:outerShdw blurRad="38100" dist="38100" dir="2700000">
                              <a:srgbClr val="FFFFFF"/>
                            </a:outerShdw>
                          </a:effectLst>
                          <a:latin typeface="微软雅黑" panose="020B0503020204020204" charset="-122"/>
                          <a:ea typeface="微软雅黑" panose="020B0503020204020204" charset="-122"/>
                        </a:rPr>
                        <a:t>成为超级大国</a:t>
                      </a:r>
                      <a:endParaRPr lang="zh-CN" altLang="en-US" sz="3600" b="1" dirty="0">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vMerge="1">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r>
              <a:tr h="2159635">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fontAlgn="ctr">
                        <a:buNone/>
                      </a:pPr>
                      <a:r>
                        <a:rPr lang="zh-CN" altLang="en-US" sz="3600" b="1" dirty="0">
                          <a:solidFill>
                            <a:srgbClr val="0766D4"/>
                          </a:solidFill>
                          <a:effectLst>
                            <a:outerShdw blurRad="38100" dist="38100" dir="2700000">
                              <a:srgbClr val="FFFFFF"/>
                            </a:outerShdw>
                          </a:effectLst>
                          <a:latin typeface="微软雅黑" panose="020B0503020204020204" charset="-122"/>
                          <a:ea typeface="微软雅黑" panose="020B0503020204020204" charset="-122"/>
                        </a:rPr>
                        <a:t>戈尔巴乔夫</a:t>
                      </a:r>
                      <a:endParaRPr lang="zh-CN" altLang="en-US" sz="3600" b="1" dirty="0">
                        <a:solidFill>
                          <a:srgbClr val="0766D4"/>
                        </a:solidFill>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buNone/>
                      </a:pPr>
                      <a:r>
                        <a:rPr lang="zh-CN" altLang="en-US" sz="3600" b="1" dirty="0">
                          <a:effectLst>
                            <a:outerShdw blurRad="38100" dist="38100" dir="2700000">
                              <a:srgbClr val="FFFFFF"/>
                            </a:outerShdw>
                          </a:effectLst>
                          <a:latin typeface="微软雅黑" panose="020B0503020204020204" charset="-122"/>
                          <a:ea typeface="微软雅黑" panose="020B0503020204020204" charset="-122"/>
                        </a:rPr>
                        <a:t>经济领域</a:t>
                      </a:r>
                      <a:endParaRPr lang="zh-CN" altLang="en-US" sz="3600" b="1" dirty="0">
                        <a:effectLst>
                          <a:outerShdw blurRad="38100" dist="38100" dir="2700000">
                            <a:srgbClr val="FFFFFF"/>
                          </a:outerShdw>
                        </a:effectLst>
                        <a:latin typeface="微软雅黑" panose="020B0503020204020204" charset="-122"/>
                        <a:ea typeface="微软雅黑" panose="020B0503020204020204" charset="-122"/>
                      </a:endParaRPr>
                    </a:p>
                    <a:p>
                      <a:pPr marL="0" lvl="0" indent="0">
                        <a:buNone/>
                      </a:pPr>
                      <a:r>
                        <a:rPr lang="zh-CN" altLang="en-US" sz="3600" b="1" dirty="0">
                          <a:effectLst>
                            <a:outerShdw blurRad="38100" dist="38100" dir="2700000">
                              <a:srgbClr val="FFFFFF"/>
                            </a:outerShdw>
                          </a:effectLst>
                          <a:latin typeface="微软雅黑" panose="020B0503020204020204" charset="-122"/>
                          <a:ea typeface="微软雅黑" panose="020B0503020204020204" charset="-122"/>
                        </a:rPr>
                        <a:t> </a:t>
                      </a:r>
                      <a:r>
                        <a:rPr lang="zh-CN" altLang="en-US" sz="3600" b="1" dirty="0">
                          <a:solidFill>
                            <a:srgbClr val="FF3300"/>
                          </a:solidFill>
                          <a:effectLst>
                            <a:outerShdw blurRad="38100" dist="38100" dir="2700000">
                              <a:srgbClr val="000000"/>
                            </a:outerShdw>
                          </a:effectLst>
                          <a:latin typeface="微软雅黑" panose="020B0503020204020204" charset="-122"/>
                          <a:ea typeface="微软雅黑" panose="020B0503020204020204" charset="-122"/>
                        </a:rPr>
                        <a:t>转    向</a:t>
                      </a:r>
                      <a:endParaRPr lang="zh-CN" altLang="en-US" sz="3600" b="1" dirty="0">
                        <a:solidFill>
                          <a:srgbClr val="FF3300"/>
                        </a:solidFill>
                        <a:effectLst>
                          <a:outerShdw blurRad="38100" dist="38100" dir="2700000">
                            <a:srgbClr val="000000"/>
                          </a:outerShdw>
                        </a:effectLst>
                        <a:latin typeface="微软雅黑" panose="020B0503020204020204" charset="-122"/>
                        <a:ea typeface="微软雅黑" panose="020B0503020204020204" charset="-122"/>
                      </a:endParaRPr>
                    </a:p>
                    <a:p>
                      <a:pPr marL="0" lvl="0" indent="0">
                        <a:buNone/>
                      </a:pPr>
                      <a:r>
                        <a:rPr lang="zh-CN" altLang="en-US" sz="3600" b="1" dirty="0">
                          <a:effectLst>
                            <a:outerShdw blurRad="38100" dist="38100" dir="2700000">
                              <a:srgbClr val="FFFFFF"/>
                            </a:outerShdw>
                          </a:effectLst>
                          <a:latin typeface="微软雅黑" panose="020B0503020204020204" charset="-122"/>
                          <a:ea typeface="微软雅黑" panose="020B0503020204020204" charset="-122"/>
                        </a:rPr>
                        <a:t>政治领域</a:t>
                      </a:r>
                      <a:endParaRPr lang="zh-CN" altLang="en-US" sz="3600" b="1" dirty="0">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spcBef>
                          <a:spcPct val="50000"/>
                        </a:spcBef>
                        <a:buClrTx/>
                        <a:buNone/>
                      </a:pPr>
                      <a:r>
                        <a:rPr lang="zh-CN" altLang="en-US" sz="3600" b="1" dirty="0">
                          <a:effectLst>
                            <a:outerShdw blurRad="38100" dist="38100" dir="2700000">
                              <a:srgbClr val="FFFFFF"/>
                            </a:outerShdw>
                          </a:effectLst>
                          <a:latin typeface="微软雅黑" panose="020B0503020204020204" charset="-122"/>
                          <a:ea typeface="微软雅黑" panose="020B0503020204020204" charset="-122"/>
                        </a:rPr>
                        <a:t>苏联剧变</a:t>
                      </a:r>
                      <a:endParaRPr lang="zh-CN" altLang="en-US" sz="3600" b="1" dirty="0">
                        <a:effectLst>
                          <a:outerShdw blurRad="38100" dist="38100" dir="2700000">
                            <a:srgbClr val="FFFFFF"/>
                          </a:outerShdw>
                        </a:effectLst>
                        <a:latin typeface="微软雅黑" panose="020B0503020204020204" charset="-122"/>
                        <a:ea typeface="微软雅黑" panose="020B0503020204020204" charset="-122"/>
                      </a:endParaRPr>
                    </a:p>
                    <a:p>
                      <a:pPr marL="0" lvl="0" indent="0">
                        <a:spcBef>
                          <a:spcPct val="50000"/>
                        </a:spcBef>
                        <a:buClrTx/>
                        <a:buNone/>
                      </a:pPr>
                      <a:r>
                        <a:rPr lang="zh-CN" altLang="en-US" sz="3600" b="1" dirty="0">
                          <a:effectLst>
                            <a:outerShdw blurRad="38100" dist="38100" dir="2700000">
                              <a:srgbClr val="FFFFFF"/>
                            </a:outerShdw>
                          </a:effectLst>
                          <a:latin typeface="微软雅黑" panose="020B0503020204020204" charset="-122"/>
                          <a:ea typeface="微软雅黑" panose="020B0503020204020204" charset="-122"/>
                        </a:rPr>
                        <a:t>并最终解体</a:t>
                      </a:r>
                      <a:endParaRPr lang="zh-CN" altLang="en-US" sz="3600" b="1" dirty="0">
                        <a:effectLst>
                          <a:outerShdw blurRad="38100" dist="38100" dir="2700000">
                            <a:srgbClr val="FFFFFF"/>
                          </a:outerShdw>
                        </a:effectLst>
                        <a:latin typeface="微软雅黑" panose="020B0503020204020204" charset="-122"/>
                        <a:ea typeface="微软雅黑" panose="020B0503020204020204" charset="-122"/>
                      </a:endParaRPr>
                    </a:p>
                    <a:p>
                      <a:pPr marL="0" lvl="0" indent="0">
                        <a:buNone/>
                      </a:pPr>
                      <a:endParaRPr lang="zh-CN" altLang="en-US" sz="3600" b="1" dirty="0">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buNone/>
                      </a:pPr>
                      <a:r>
                        <a:rPr lang="zh-CN" altLang="en-US" sz="3600" b="1" dirty="0">
                          <a:effectLst>
                            <a:outerShdw blurRad="38100" dist="38100" dir="2700000">
                              <a:srgbClr val="FFFFFF"/>
                            </a:outerShdw>
                          </a:effectLst>
                          <a:latin typeface="微软雅黑" panose="020B0503020204020204" charset="-122"/>
                          <a:ea typeface="微软雅黑" panose="020B0503020204020204" charset="-122"/>
                        </a:rPr>
                        <a:t>放弃了马克思主义、社会主义、苏共领导</a:t>
                      </a:r>
                      <a:endParaRPr lang="zh-CN" altLang="en-US" sz="3600" b="1" dirty="0">
                        <a:effectLst>
                          <a:outerShdw blurRad="38100" dist="38100" dir="2700000">
                            <a:srgbClr val="FFFFFF"/>
                          </a:outerShdw>
                        </a:effectLst>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147320" y="85725"/>
            <a:ext cx="11443970" cy="706755"/>
          </a:xfrm>
          <a:prstGeom prst="rect">
            <a:avLst/>
          </a:prstGeom>
          <a:noFill/>
        </p:spPr>
        <p:txBody>
          <a:bodyPr wrap="square" rtlCol="0">
            <a:spAutoFit/>
          </a:bodyPr>
          <a:p>
            <a:r>
              <a:rPr lang="zh-CN" altLang="en-US" sz="4000" b="1">
                <a:solidFill>
                  <a:srgbClr val="0766D4"/>
                </a:solidFill>
                <a:latin typeface="微软雅黑" panose="020B0503020204020204" charset="-122"/>
                <a:ea typeface="微软雅黑" panose="020B0503020204020204" charset="-122"/>
              </a:rPr>
              <a:t>根据三位领导人的改革内容，完成下面表格</a:t>
            </a:r>
            <a:endParaRPr lang="zh-CN" altLang="en-US" sz="4000" b="1">
              <a:solidFill>
                <a:srgbClr val="0766D4"/>
              </a:solidFill>
              <a:latin typeface="微软雅黑" panose="020B0503020204020204" charset="-122"/>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58140" y="142875"/>
            <a:ext cx="11475720" cy="1322070"/>
          </a:xfrm>
          <a:prstGeom prst="rect">
            <a:avLst/>
          </a:prstGeom>
          <a:noFill/>
        </p:spPr>
        <p:txBody>
          <a:bodyPr wrap="square" rtlCol="0" anchor="t">
            <a:spAutoFit/>
          </a:bodyPr>
          <a:p>
            <a:r>
              <a:rPr lang="zh-CN" altLang="en-US" sz="4000" b="1" dirty="0">
                <a:solidFill>
                  <a:srgbClr val="0766D4"/>
                </a:solidFill>
                <a:latin typeface="微软雅黑" panose="020B0503020204020204" charset="-122"/>
                <a:ea typeface="微软雅黑" panose="020B0503020204020204" charset="-122"/>
                <a:sym typeface="+mn-ea"/>
              </a:rPr>
              <a:t>二战后苏联的改革的存在哪些具体不足之处及经验教训</a:t>
            </a:r>
            <a:endParaRPr lang="zh-CN" altLang="en-US" sz="4000" b="1" dirty="0">
              <a:solidFill>
                <a:srgbClr val="0766D4"/>
              </a:solidFill>
              <a:latin typeface="微软雅黑" panose="020B0503020204020204" charset="-122"/>
              <a:ea typeface="微软雅黑" panose="020B0503020204020204" charset="-122"/>
              <a:sym typeface="+mn-ea"/>
            </a:endParaRPr>
          </a:p>
        </p:txBody>
      </p:sp>
      <p:sp>
        <p:nvSpPr>
          <p:cNvPr id="5" name="文本框 4"/>
          <p:cNvSpPr txBox="1"/>
          <p:nvPr/>
        </p:nvSpPr>
        <p:spPr>
          <a:xfrm>
            <a:off x="289560" y="1725295"/>
            <a:ext cx="10975975" cy="3415030"/>
          </a:xfrm>
          <a:prstGeom prst="rect">
            <a:avLst/>
          </a:prstGeom>
          <a:noFill/>
        </p:spPr>
        <p:txBody>
          <a:bodyPr wrap="square" rtlCol="0" anchor="t">
            <a:spAutoFit/>
          </a:bodyPr>
          <a:p>
            <a:pPr algn="l">
              <a:lnSpc>
                <a:spcPct val="150000"/>
              </a:lnSpc>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sym typeface="+mn-ea"/>
              </a:rPr>
              <a:t>赫鲁晓夫：    </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思想混乱；推广玉米</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sym typeface="+mn-ea"/>
              </a:rPr>
              <a:t>勃列日涅夫： </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军备竞赛；后期经济停滞</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sym typeface="+mn-ea"/>
              </a:rPr>
              <a:t>戈尔巴乔夫： </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经济改革缺乏配套措施；</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                     政治改革速度过快，偏离方向。</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1750" y="-71120"/>
            <a:ext cx="11787505" cy="6739255"/>
          </a:xfrm>
          <a:prstGeom prst="rect">
            <a:avLst/>
          </a:prstGeom>
          <a:noFill/>
        </p:spPr>
        <p:txBody>
          <a:bodyPr wrap="square" rtlCol="0" anchor="t">
            <a:spAutoFit/>
          </a:bodyPr>
          <a:p>
            <a:pPr marL="0" lvl="0" indent="0" eaLnBrk="1" hangingPunct="1">
              <a:lnSpc>
                <a:spcPct val="150000"/>
              </a:lnSpc>
              <a:spcBef>
                <a:spcPct val="0"/>
              </a:spcBef>
              <a:buNone/>
            </a:pP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经验教训：</a:t>
            </a:r>
            <a:endParaRPr lang="zh-CN" altLang="en-US" sz="3600" b="1" dirty="0">
              <a:latin typeface="微软雅黑" panose="020B0503020204020204" charset="-122"/>
              <a:ea typeface="微软雅黑" panose="020B0503020204020204" charset="-122"/>
              <a:cs typeface="微软雅黑" panose="020B0503020204020204" charset="-122"/>
              <a:sym typeface="+mn-ea"/>
            </a:endParaRPr>
          </a:p>
          <a:p>
            <a:pPr marL="0" lvl="0" indent="0" eaLnBrk="1" hangingPunct="1">
              <a:lnSpc>
                <a:spcPct val="150000"/>
              </a:lnSpc>
              <a:spcBef>
                <a:spcPct val="0"/>
              </a:spcBef>
              <a:buNone/>
            </a:pPr>
            <a:r>
              <a:rPr lang="zh-CN" altLang="en-US" sz="3600" b="1" dirty="0">
                <a:latin typeface="微软雅黑" panose="020B0503020204020204" charset="-122"/>
                <a:ea typeface="微软雅黑" panose="020B0503020204020204" charset="-122"/>
                <a:cs typeface="微软雅黑" panose="020B0503020204020204" charset="-122"/>
                <a:sym typeface="+mn-ea"/>
              </a:rPr>
              <a:t>社会主义国家的改革要处理好政策、发展、稳定三者之间的关系；</a:t>
            </a:r>
            <a:endParaRPr lang="zh-CN" altLang="en-US" sz="3600" b="1" dirty="0">
              <a:latin typeface="微软雅黑" panose="020B0503020204020204" charset="-122"/>
              <a:ea typeface="微软雅黑" panose="020B0503020204020204" charset="-122"/>
              <a:cs typeface="微软雅黑" panose="020B0503020204020204" charset="-122"/>
              <a:sym typeface="+mn-ea"/>
            </a:endParaRPr>
          </a:p>
          <a:p>
            <a:pPr marL="0" lvl="0" indent="0" eaLnBrk="1" hangingPunct="1">
              <a:lnSpc>
                <a:spcPct val="150000"/>
              </a:lnSpc>
              <a:spcBef>
                <a:spcPct val="0"/>
              </a:spcBef>
              <a:buNone/>
            </a:pPr>
            <a:r>
              <a:rPr lang="zh-CN" altLang="en-US" sz="3600" b="1" dirty="0">
                <a:latin typeface="微软雅黑" panose="020B0503020204020204" charset="-122"/>
                <a:ea typeface="微软雅黑" panose="020B0503020204020204" charset="-122"/>
                <a:cs typeface="微软雅黑" panose="020B0503020204020204" charset="-122"/>
                <a:sym typeface="+mn-ea"/>
              </a:rPr>
              <a:t>社会主义改革必须走改革开放和适合本国国情的道路；</a:t>
            </a:r>
            <a:endParaRPr lang="zh-CN" altLang="en-US" sz="3600" b="1" dirty="0">
              <a:latin typeface="微软雅黑" panose="020B0503020204020204" charset="-122"/>
              <a:ea typeface="微软雅黑" panose="020B0503020204020204" charset="-122"/>
              <a:cs typeface="微软雅黑" panose="020B0503020204020204" charset="-122"/>
              <a:sym typeface="+mn-ea"/>
            </a:endParaRPr>
          </a:p>
          <a:p>
            <a:pPr marL="0" lvl="0" indent="0" eaLnBrk="1" hangingPunct="1">
              <a:lnSpc>
                <a:spcPct val="150000"/>
              </a:lnSpc>
              <a:spcBef>
                <a:spcPct val="0"/>
              </a:spcBef>
              <a:buNone/>
            </a:pPr>
            <a:r>
              <a:rPr lang="zh-CN" altLang="en-US" sz="3600" b="1" dirty="0">
                <a:latin typeface="微软雅黑" panose="020B0503020204020204" charset="-122"/>
                <a:ea typeface="微软雅黑" panose="020B0503020204020204" charset="-122"/>
                <a:cs typeface="微软雅黑" panose="020B0503020204020204" charset="-122"/>
                <a:sym typeface="+mn-ea"/>
              </a:rPr>
              <a:t>社会主义改革必须以发展社会主义生产力为宗旨；</a:t>
            </a:r>
            <a:endParaRPr lang="zh-CN" altLang="en-US" sz="3600" b="1" dirty="0">
              <a:latin typeface="微软雅黑" panose="020B0503020204020204" charset="-122"/>
              <a:ea typeface="微软雅黑" panose="020B0503020204020204" charset="-122"/>
              <a:cs typeface="微软雅黑" panose="020B0503020204020204" charset="-122"/>
              <a:sym typeface="+mn-ea"/>
            </a:endParaRPr>
          </a:p>
          <a:p>
            <a:pPr marL="0" lvl="0" indent="0" eaLnBrk="1" hangingPunct="1">
              <a:lnSpc>
                <a:spcPct val="150000"/>
              </a:lnSpc>
              <a:spcBef>
                <a:spcPct val="0"/>
              </a:spcBef>
              <a:buNone/>
            </a:pPr>
            <a:r>
              <a:rPr lang="zh-CN" altLang="en-US" sz="3600" b="1">
                <a:latin typeface="微软雅黑" panose="020B0503020204020204" charset="-122"/>
                <a:ea typeface="微软雅黑" panose="020B0503020204020204" charset="-122"/>
              </a:rPr>
              <a:t>必须妥善解决民族问题，坚持民族平等团结；</a:t>
            </a:r>
            <a:endParaRPr lang="zh-CN" altLang="en-US" sz="3600" b="1">
              <a:latin typeface="微软雅黑" panose="020B0503020204020204" charset="-122"/>
              <a:ea typeface="微软雅黑" panose="020B0503020204020204" charset="-122"/>
            </a:endParaRPr>
          </a:p>
          <a:p>
            <a:pPr marL="0" lvl="0" indent="0" eaLnBrk="1" hangingPunct="1">
              <a:lnSpc>
                <a:spcPct val="150000"/>
              </a:lnSpc>
              <a:spcBef>
                <a:spcPct val="0"/>
              </a:spcBef>
              <a:buNone/>
            </a:pPr>
            <a:r>
              <a:rPr lang="zh-CN" altLang="en-US" sz="3600" b="1" dirty="0">
                <a:latin typeface="微软雅黑" panose="020B0503020204020204" charset="-122"/>
                <a:ea typeface="微软雅黑" panose="020B0503020204020204" charset="-122"/>
                <a:sym typeface="+mn-ea"/>
              </a:rPr>
              <a:t>执政的共产党必须不断加强自身建设，始终保持党的先进性，才能立于不败之地。</a:t>
            </a:r>
            <a:endParaRPr lang="zh-CN" altLang="en-US" sz="3600" b="1">
              <a:latin typeface="微软雅黑" panose="020B0503020204020204" charset="-122"/>
              <a:ea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4145" y="111760"/>
            <a:ext cx="11562080" cy="6734175"/>
          </a:xfrm>
          <a:prstGeom prst="rect">
            <a:avLst/>
          </a:prstGeom>
          <a:noFill/>
          <a:ln w="9525">
            <a:noFill/>
          </a:ln>
        </p:spPr>
        <p:txBody>
          <a:bodyPr wrap="square">
            <a:spAutoFit/>
          </a:bodyPr>
          <a:p>
            <a:pPr indent="0">
              <a:lnSpc>
                <a:spcPct val="120000"/>
              </a:lnSpc>
            </a:pPr>
            <a:r>
              <a:rPr lang="en-US"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届安徽六安一中高三下期综合训练（十）文综历史卷</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戈尔巴乔夫在《对过去和未来的思考》中说：“他是改革的先驭者。他第一个推动了改革进程。他留下的主要东西就是使斯大林主义失掉了声誉……这是改革得以开始的前提和条件之一。”戈尔巴乔夫的这一评价</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．充分肯定了勃列日涅夫改革</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．客观评价了赫鲁晓夫改革</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．全盘否定了斯大林历史功绩</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．是对自身改革深刻的反思</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110345" y="5687695"/>
            <a:ext cx="2595880" cy="755650"/>
          </a:xfrm>
          <a:prstGeom prst="rect">
            <a:avLst/>
          </a:prstGeom>
          <a:noFill/>
        </p:spPr>
        <p:txBody>
          <a:bodyPr wrap="none" rtlCol="0" anchor="t">
            <a:spAutoFit/>
          </a:bodyPr>
          <a:p>
            <a:pPr algn="l">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29565" y="196215"/>
            <a:ext cx="11222355" cy="6069965"/>
          </a:xfrm>
          <a:prstGeom prst="rect">
            <a:avLst/>
          </a:prstGeom>
          <a:noFill/>
          <a:ln w="9525">
            <a:noFill/>
          </a:ln>
        </p:spPr>
        <p:txBody>
          <a:bodyPr wrap="square">
            <a:spAutoFit/>
          </a:bodyPr>
          <a:p>
            <a:pPr indent="0">
              <a:lnSpc>
                <a:spcPct val="120000"/>
              </a:lnSpc>
            </a:pPr>
            <a:r>
              <a:rPr lang="en-US"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年新课标Ⅲ卷文综历史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34</a:t>
            </a:r>
            <a:r>
              <a:rPr lang="en-US" sz="3600" b="1">
                <a:latin typeface="微软雅黑" panose="020B0503020204020204" charset="-122"/>
                <a:ea typeface="微软雅黑" panose="020B0503020204020204" charset="-122"/>
                <a:cs typeface="微软雅黑" panose="020B0503020204020204" charset="-122"/>
              </a:rPr>
              <a:t>) 1953</a:t>
            </a:r>
            <a:r>
              <a:rPr lang="zh-CN" sz="3600" b="1">
                <a:latin typeface="微软雅黑" panose="020B0503020204020204" charset="-122"/>
                <a:ea typeface="微软雅黑" panose="020B0503020204020204" charset="-122"/>
                <a:cs typeface="微软雅黑" panose="020B0503020204020204" charset="-122"/>
              </a:rPr>
              <a:t>年，苏共中央决定，改变集体农庄劳动报酬发放办法，由以前每年发放一次物质报酬改为按季度或按月发放，同时在一些集体农庄试行工资制度，农民可以像工人一样每月领取工资。这一措施旨在</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．调动农民生产积极性</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．改变计划经济管理体制</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．消除城乡之间的差别</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．推动农民走集体化道路</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401175" y="5982970"/>
            <a:ext cx="2355215" cy="755650"/>
          </a:xfrm>
          <a:prstGeom prst="rect">
            <a:avLst/>
          </a:prstGeom>
          <a:pattFill prst="pct5">
            <a:fgClr>
              <a:schemeClr val="accent1"/>
            </a:fgClr>
            <a:bgClr>
              <a:schemeClr val="bg1"/>
            </a:bgClr>
          </a:pattFill>
        </p:spPr>
        <p:txBody>
          <a:bodyPr wrap="none" rtlCol="0" anchor="t">
            <a:spAutoFit/>
          </a:bodyPr>
          <a:p>
            <a:pPr algn="l">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1765" y="7620"/>
            <a:ext cx="11888470" cy="6294120"/>
          </a:xfrm>
          <a:prstGeom prst="rect">
            <a:avLst/>
          </a:prstGeom>
          <a:noFill/>
          <a:ln w="9525">
            <a:noFill/>
          </a:ln>
        </p:spPr>
        <p:txBody>
          <a:bodyPr wrap="square">
            <a:spAutoFit/>
          </a:bodyPr>
          <a:p>
            <a:pPr marL="200025" indent="-200025">
              <a:lnSpc>
                <a:spcPct val="16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2014·</a:t>
            </a:r>
            <a:r>
              <a:rPr lang="zh-CN" sz="3600" b="1">
                <a:solidFill>
                  <a:srgbClr val="FF0000"/>
                </a:solidFill>
                <a:latin typeface="微软雅黑" panose="020B0503020204020204" charset="-122"/>
                <a:ea typeface="微软雅黑" panose="020B0503020204020204" charset="-122"/>
                <a:cs typeface="微软雅黑" panose="020B0503020204020204" charset="-122"/>
              </a:rPr>
              <a:t>福建文综</a:t>
            </a:r>
            <a:r>
              <a:rPr lang="en-US" sz="3600" b="1">
                <a:solidFill>
                  <a:srgbClr val="FF0000"/>
                </a:solidFill>
                <a:latin typeface="微软雅黑" panose="020B0503020204020204" charset="-122"/>
                <a:ea typeface="微软雅黑" panose="020B0503020204020204" charset="-122"/>
                <a:cs typeface="微软雅黑" panose="020B0503020204020204" charset="-122"/>
              </a:rPr>
              <a:t>·22</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1952</a:t>
            </a:r>
            <a:r>
              <a:rPr lang="zh-CN" sz="3600" b="1">
                <a:latin typeface="微软雅黑" panose="020B0503020204020204" charset="-122"/>
                <a:ea typeface="微软雅黑" panose="020B0503020204020204" charset="-122"/>
                <a:cs typeface="微软雅黑" panose="020B0503020204020204" charset="-122"/>
              </a:rPr>
              <a:t>年到</a:t>
            </a:r>
            <a:r>
              <a:rPr lang="en-US" sz="3600" b="1">
                <a:latin typeface="微软雅黑" panose="020B0503020204020204" charset="-122"/>
                <a:ea typeface="微软雅黑" panose="020B0503020204020204" charset="-122"/>
                <a:cs typeface="微软雅黑" panose="020B0503020204020204" charset="-122"/>
              </a:rPr>
              <a:t>1964</a:t>
            </a:r>
            <a:r>
              <a:rPr lang="zh-CN" sz="3600" b="1">
                <a:latin typeface="微软雅黑" panose="020B0503020204020204" charset="-122"/>
                <a:ea typeface="微软雅黑" panose="020B0503020204020204" charset="-122"/>
                <a:cs typeface="微软雅黑" panose="020B0503020204020204" charset="-122"/>
              </a:rPr>
              <a:t>年，苏联政府收购谷物的平均价格指数提高了</a:t>
            </a:r>
            <a:r>
              <a:rPr lang="en-US" sz="3600" b="1">
                <a:latin typeface="微软雅黑" panose="020B0503020204020204" charset="-122"/>
                <a:ea typeface="微软雅黑" panose="020B0503020204020204" charset="-122"/>
                <a:cs typeface="微软雅黑" panose="020B0503020204020204" charset="-122"/>
              </a:rPr>
              <a:t>7</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48</a:t>
            </a:r>
            <a:r>
              <a:rPr lang="zh-CN" sz="3600" b="1">
                <a:latin typeface="微软雅黑" panose="020B0503020204020204" charset="-122"/>
                <a:ea typeface="微软雅黑" panose="020B0503020204020204" charset="-122"/>
                <a:cs typeface="微软雅黑" panose="020B0503020204020204" charset="-122"/>
              </a:rPr>
              <a:t>倍，收购畜产品的价格指数提高了</a:t>
            </a:r>
            <a:r>
              <a:rPr lang="en-US" sz="3600" b="1">
                <a:latin typeface="微软雅黑" panose="020B0503020204020204" charset="-122"/>
                <a:ea typeface="微软雅黑" panose="020B0503020204020204" charset="-122"/>
                <a:cs typeface="微软雅黑" panose="020B0503020204020204" charset="-122"/>
              </a:rPr>
              <a:t>15</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69</a:t>
            </a:r>
            <a:r>
              <a:rPr lang="zh-CN" sz="3600" b="1">
                <a:latin typeface="微软雅黑" panose="020B0503020204020204" charset="-122"/>
                <a:ea typeface="微软雅黑" panose="020B0503020204020204" charset="-122"/>
                <a:cs typeface="微软雅黑" panose="020B0503020204020204" charset="-122"/>
              </a:rPr>
              <a:t>倍。这是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．推行农业集体化导致的变化</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．适应“加速发展战略”的需要</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．应对世界农产品价格波动的措施</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．调整农业政策的结果</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612505" y="6063615"/>
            <a:ext cx="4676140" cy="706755"/>
          </a:xfrm>
          <a:prstGeom prst="rect">
            <a:avLst/>
          </a:prstGeom>
          <a:noFill/>
          <a:ln w="9525">
            <a:noFill/>
          </a:ln>
        </p:spPr>
        <p:txBody>
          <a:bodyPr wrap="square">
            <a:spAutoFit/>
          </a:bodyPr>
          <a:p>
            <a:pPr indent="133350"/>
            <a:r>
              <a:rPr lang="zh-CN" sz="4000" b="1">
                <a:solidFill>
                  <a:srgbClr val="FF0000"/>
                </a:solidFill>
                <a:latin typeface="微软雅黑" panose="020B0503020204020204" charset="-122"/>
                <a:ea typeface="微软雅黑" panose="020B0503020204020204" charset="-122"/>
                <a:cs typeface="微软雅黑" panose="020B0503020204020204" charset="-122"/>
              </a:rPr>
              <a:t>【答案】</a:t>
            </a:r>
            <a:r>
              <a:rPr lang="en-US" sz="4000" b="1">
                <a:solidFill>
                  <a:srgbClr val="FF0000"/>
                </a:solidFill>
                <a:latin typeface="微软雅黑" panose="020B0503020204020204" charset="-122"/>
                <a:ea typeface="微软雅黑" panose="020B0503020204020204" charset="-122"/>
                <a:cs typeface="微软雅黑" panose="020B0503020204020204" charset="-122"/>
              </a:rPr>
              <a:t>D</a:t>
            </a:r>
            <a:endParaRPr lang="en-US" altLang="en-US" sz="40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1460" y="147955"/>
            <a:ext cx="11532870" cy="6294120"/>
          </a:xfrm>
          <a:prstGeom prst="rect">
            <a:avLst/>
          </a:prstGeom>
          <a:noFill/>
          <a:ln w="9525">
            <a:noFill/>
          </a:ln>
        </p:spPr>
        <p:txBody>
          <a:bodyPr wrap="square">
            <a:spAutoFit/>
          </a:bodyPr>
          <a:p>
            <a:pPr marL="200025" indent="-200025">
              <a:lnSpc>
                <a:spcPct val="16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2011·</a:t>
            </a:r>
            <a:r>
              <a:rPr lang="zh-CN" sz="3600" b="1">
                <a:solidFill>
                  <a:srgbClr val="FF0000"/>
                </a:solidFill>
                <a:latin typeface="微软雅黑" panose="020B0503020204020204" charset="-122"/>
                <a:ea typeface="微软雅黑" panose="020B0503020204020204" charset="-122"/>
                <a:cs typeface="微软雅黑" panose="020B0503020204020204" charset="-122"/>
              </a:rPr>
              <a:t>全国文综大纲卷</a:t>
            </a:r>
            <a:r>
              <a:rPr lang="en-US" sz="3600" b="1">
                <a:solidFill>
                  <a:srgbClr val="FF0000"/>
                </a:solidFill>
                <a:latin typeface="微软雅黑" panose="020B0503020204020204" charset="-122"/>
                <a:ea typeface="微软雅黑" panose="020B0503020204020204" charset="-122"/>
                <a:cs typeface="微软雅黑" panose="020B0503020204020204" charset="-122"/>
              </a:rPr>
              <a:t>·22</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1964</a:t>
            </a:r>
            <a:r>
              <a:rPr lang="zh-CN" sz="3600" b="1">
                <a:latin typeface="微软雅黑" panose="020B0503020204020204" charset="-122"/>
                <a:ea typeface="微软雅黑" panose="020B0503020204020204" charset="-122"/>
                <a:cs typeface="微软雅黑" panose="020B0503020204020204" charset="-122"/>
              </a:rPr>
              <a:t>年到</a:t>
            </a:r>
            <a:r>
              <a:rPr lang="en-US" sz="3600" b="1">
                <a:latin typeface="微软雅黑" panose="020B0503020204020204" charset="-122"/>
                <a:ea typeface="微软雅黑" panose="020B0503020204020204" charset="-122"/>
                <a:cs typeface="微软雅黑" panose="020B0503020204020204" charset="-122"/>
              </a:rPr>
              <a:t>1982</a:t>
            </a:r>
            <a:r>
              <a:rPr lang="zh-CN" sz="3600" b="1">
                <a:latin typeface="微软雅黑" panose="020B0503020204020204" charset="-122"/>
                <a:ea typeface="微软雅黑" panose="020B0503020204020204" charset="-122"/>
                <a:cs typeface="微软雅黑" panose="020B0503020204020204" charset="-122"/>
              </a:rPr>
              <a:t>年期间，前苏联“完善社会主义”的提法逐渐取代了“改革”的提法，随之出现的是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．社会经济发展丧失活力  </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．破坏法制现象得到纠正</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．社会主义自治制度确立  </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6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．放松对东欧国家的控制</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836150" y="5928360"/>
            <a:ext cx="2540000" cy="645160"/>
          </a:xfrm>
          <a:prstGeom prst="rect">
            <a:avLst/>
          </a:prstGeom>
          <a:noFill/>
        </p:spPr>
        <p:txBody>
          <a:bodyPr wrap="square" rtlCol="0" anchor="t">
            <a:spAutoFit/>
          </a:bodyPr>
          <a:p>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【答案】A </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2701</Words>
  <Application>WPS 演示</Application>
  <PresentationFormat>宽屏</PresentationFormat>
  <Paragraphs>173</Paragraphs>
  <Slides>19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Arial</vt:lpstr>
      <vt:lpstr>宋体</vt:lpstr>
      <vt:lpstr>Wingdings</vt:lpstr>
      <vt:lpstr>微软雅黑</vt:lpstr>
      <vt:lpstr>Arial Unicode MS</vt:lpstr>
      <vt:lpstr>Calibri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lxyz</dc:creator>
  <cp:lastModifiedBy>lxyz</cp:lastModifiedBy>
  <cp:revision>23</cp:revision>
  <dcterms:created xsi:type="dcterms:W3CDTF">2018-09-06T12:23:00Z</dcterms:created>
  <dcterms:modified xsi:type="dcterms:W3CDTF">2018-10-05T08:26:25Z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2052-11.1.0.7875</vt:lpwstr>
  </property>
</Properties>
</file>