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529" r:id="rId4"/>
    <p:sldId id="429" r:id="rId5"/>
    <p:sldId id="430" r:id="rId6"/>
    <p:sldId id="431" r:id="rId8"/>
    <p:sldId id="432" r:id="rId9"/>
    <p:sldId id="433" r:id="rId10"/>
    <p:sldId id="571" r:id="rId11"/>
    <p:sldId id="538" r:id="rId12"/>
    <p:sldId id="532" r:id="rId13"/>
    <p:sldId id="533" r:id="rId14"/>
    <p:sldId id="545" r:id="rId15"/>
    <p:sldId id="539" r:id="rId16"/>
    <p:sldId id="540" r:id="rId17"/>
    <p:sldId id="543" r:id="rId18"/>
    <p:sldId id="435" r:id="rId19"/>
    <p:sldId id="541" r:id="rId20"/>
    <p:sldId id="537" r:id="rId21"/>
    <p:sldId id="542" r:id="rId22"/>
    <p:sldId id="546" r:id="rId23"/>
    <p:sldId id="436" r:id="rId24"/>
    <p:sldId id="319" r:id="rId25"/>
    <p:sldId id="326" r:id="rId26"/>
    <p:sldId id="437" r:id="rId27"/>
    <p:sldId id="438" r:id="rId28"/>
    <p:sldId id="377" r:id="rId29"/>
    <p:sldId id="487" r:id="rId30"/>
    <p:sldId id="488" r:id="rId31"/>
    <p:sldId id="600" r:id="rId32"/>
    <p:sldId id="489" r:id="rId33"/>
    <p:sldId id="544" r:id="rId34"/>
    <p:sldId id="534" r:id="rId35"/>
    <p:sldId id="535" r:id="rId36"/>
    <p:sldId id="536" r:id="rId37"/>
    <p:sldId id="531"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b nm" initial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766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幻灯片图像占位符 81921"/>
          <p:cNvSpPr>
            <a:spLocks noRot="1" noTextEdit="1"/>
          </p:cNvSpPr>
          <p:nvPr>
            <p:ph type="sldImg"/>
          </p:nvPr>
        </p:nvSpPr>
        <p:spPr/>
      </p:sp>
      <p:sp>
        <p:nvSpPr>
          <p:cNvPr id="22530" name="文本占位符 81922"/>
          <p:cNvSpPr>
            <a:spLocks noGrp="1"/>
          </p:cNvSpPr>
          <p:nvPr>
            <p:ph type="body"/>
          </p:nvPr>
        </p:nvSpPr>
        <p:spPr/>
        <p:txBody>
          <a:bodyPr anchor="t"/>
          <a:p>
            <a:pPr lvl="0" indent="0"/>
            <a:endParaRPr lang="zh-CN" dirty="0"/>
          </a:p>
        </p:txBody>
      </p:sp>
      <p:sp>
        <p:nvSpPr>
          <p:cNvPr id="22531" name="灯片编号占位符 1"/>
          <p:cNvSpPr/>
          <p:nvPr>
            <p:ph type="sldNum" sz="quarte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7890" name="幻灯片图像占位符 13313"/>
          <p:cNvSpPr>
            <a:spLocks noGrp="1" noRot="1" noTextEdit="1"/>
          </p:cNvSpPr>
          <p:nvPr>
            <p:ph type="sldImg"/>
          </p:nvPr>
        </p:nvSpPr>
        <p:spPr/>
      </p:sp>
      <p:sp>
        <p:nvSpPr>
          <p:cNvPr id="37891" name="文本占位符 13314"/>
          <p:cNvSpPr>
            <a:spLocks noGrp="1" noRot="1"/>
          </p:cNvSpPr>
          <p:nvPr>
            <p:ph type="body"/>
          </p:nvPr>
        </p:nvSpPr>
        <p:spPr/>
        <p:txBody>
          <a:bodyPr wrap="square" lIns="91440" tIns="45720" rIns="91440" bIns="45720" anchor="ctr"/>
          <a:p>
            <a:pPr lvl="0" indent="0"/>
            <a:r>
              <a:rPr lang="zh-CN" altLang="en-US"/>
              <a:t>美国认缴资金多少，查一查</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C:\Documents and Settings\lenovo\Application Data\Tencent\Users\35152082\QQ\WinTemp\RichOle\(O@8)}N@899WMBH~37M)(_B.jpg" TargetMode="External"/><Relationship Id="rId1" Type="http://schemas.openxmlformats.org/officeDocument/2006/relationships/image" Target="../media/image2.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7360" y="1292860"/>
            <a:ext cx="11798935" cy="3451225"/>
          </a:xfrm>
          <a:prstGeom prst="rect">
            <a:avLst/>
          </a:prstGeom>
          <a:noFill/>
        </p:spPr>
        <p:txBody>
          <a:bodyPr wrap="square" rtlCol="0" anchor="t">
            <a:spAutoFit/>
          </a:bodyPr>
          <a:p>
            <a:pPr>
              <a:lnSpc>
                <a:spcPct val="140000"/>
              </a:lnSpc>
            </a:pPr>
            <a:r>
              <a:rPr lang="zh-CN" altLang="en-US" sz="4800" b="1" u="sng">
                <a:latin typeface="微软雅黑" panose="020B0503020204020204" charset="-122"/>
                <a:ea typeface="微软雅黑" panose="020B0503020204020204" charset="-122"/>
                <a:cs typeface="微软雅黑" panose="020B0503020204020204" charset="-122"/>
              </a:rPr>
              <a:t>第</a:t>
            </a:r>
            <a:r>
              <a:rPr lang="en-US" altLang="zh-CN" sz="6000" b="1" u="sng">
                <a:solidFill>
                  <a:srgbClr val="FF0000"/>
                </a:solidFill>
                <a:latin typeface="微软雅黑" panose="020B0503020204020204" charset="-122"/>
                <a:ea typeface="微软雅黑" panose="020B0503020204020204" charset="-122"/>
                <a:cs typeface="微软雅黑" panose="020B0503020204020204" charset="-122"/>
              </a:rPr>
              <a:t>46</a:t>
            </a:r>
            <a:r>
              <a:rPr lang="zh-CN" altLang="en-US" sz="4800" b="1" u="sng">
                <a:latin typeface="微软雅黑" panose="020B0503020204020204" charset="-122"/>
                <a:ea typeface="微软雅黑" panose="020B0503020204020204" charset="-122"/>
                <a:cs typeface="微软雅黑" panose="020B0503020204020204" charset="-122"/>
              </a:rPr>
              <a:t>讲　</a:t>
            </a:r>
            <a:endParaRPr lang="zh-CN" altLang="en-US" sz="48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4800" b="1">
                <a:latin typeface="微软雅黑" panose="020B0503020204020204" charset="-122"/>
                <a:ea typeface="微软雅黑" panose="020B0503020204020204" charset="-122"/>
                <a:cs typeface="微软雅黑" panose="020B0503020204020204" charset="-122"/>
              </a:rPr>
              <a:t>         战后资本主义世界经济体系的形成</a:t>
            </a:r>
            <a:br>
              <a:rPr lang="zh-CN" altLang="en-US" sz="4800" b="1">
                <a:latin typeface="微软雅黑" panose="020B0503020204020204" charset="-122"/>
                <a:ea typeface="微软雅黑" panose="020B0503020204020204" charset="-122"/>
                <a:cs typeface="微软雅黑" panose="020B0503020204020204" charset="-122"/>
              </a:rPr>
            </a:br>
            <a:endParaRPr lang="zh-CN" altLang="en-US" sz="48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291465" y="323850"/>
            <a:ext cx="11609070" cy="5739130"/>
          </a:xfrm>
          <a:prstGeom prst="rect">
            <a:avLst/>
          </a:prstGeom>
          <a:noFill/>
          <a:ln w="9525">
            <a:noFill/>
          </a:ln>
        </p:spPr>
        <p:txBody>
          <a:bodyPr wrap="square">
            <a:spAutoFit/>
          </a:bodyPr>
          <a:p>
            <a:pPr marL="200025" indent="-200025">
              <a:lnSpc>
                <a:spcPct val="17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2008·</a:t>
            </a:r>
            <a:r>
              <a:rPr lang="zh-CN" sz="3600" b="1">
                <a:solidFill>
                  <a:srgbClr val="FF0000"/>
                </a:solidFill>
                <a:latin typeface="微软雅黑" panose="020B0503020204020204" charset="-122"/>
                <a:ea typeface="微软雅黑" panose="020B0503020204020204" charset="-122"/>
                <a:cs typeface="微软雅黑" panose="020B0503020204020204" charset="-122"/>
              </a:rPr>
              <a:t>广东单科</a:t>
            </a:r>
            <a:r>
              <a:rPr lang="en-US" sz="3600" b="1">
                <a:solidFill>
                  <a:srgbClr val="FF0000"/>
                </a:solidFill>
                <a:latin typeface="微软雅黑" panose="020B0503020204020204" charset="-122"/>
                <a:ea typeface="微软雅黑" panose="020B0503020204020204" charset="-122"/>
                <a:cs typeface="微软雅黑" panose="020B0503020204020204" charset="-122"/>
              </a:rPr>
              <a:t>·24</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关于布雷顿森林体系建立的背景，表述正确的是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7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．贸易保护主义的弊端已被革除</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7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．各资本主义国家经济出现繁荣局面</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7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．美国的经济实力受到严重削弱</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7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．英美苏中等大国间的合作仍在维持</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697470" y="6062980"/>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D</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2550" y="312420"/>
            <a:ext cx="11856720" cy="645160"/>
          </a:xfrm>
          <a:prstGeom prst="rect">
            <a:avLst/>
          </a:prstGeom>
          <a:noFill/>
          <a:ln w="9525">
            <a:noFill/>
          </a:ln>
        </p:spPr>
        <p:txBody>
          <a:bodyPr wrap="square">
            <a:spAutoFit/>
          </a:bodyPr>
          <a:p>
            <a:pPr marL="200025" indent="-200025"/>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2009·</a:t>
            </a:r>
            <a:r>
              <a:rPr lang="zh-CN" sz="3600" b="1">
                <a:solidFill>
                  <a:srgbClr val="FF0000"/>
                </a:solidFill>
                <a:latin typeface="微软雅黑" panose="020B0503020204020204" charset="-122"/>
                <a:ea typeface="微软雅黑" panose="020B0503020204020204" charset="-122"/>
                <a:cs typeface="微软雅黑" panose="020B0503020204020204" charset="-122"/>
              </a:rPr>
              <a:t>天津文综</a:t>
            </a:r>
            <a:r>
              <a:rPr lang="en-US" sz="3600" b="1">
                <a:solidFill>
                  <a:srgbClr val="FF0000"/>
                </a:solidFill>
                <a:latin typeface="微软雅黑" panose="020B0503020204020204" charset="-122"/>
                <a:ea typeface="微软雅黑" panose="020B0503020204020204" charset="-122"/>
                <a:cs typeface="微软雅黑" panose="020B0503020204020204" charset="-122"/>
              </a:rPr>
              <a:t>·8</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右图所示国际机构成立的初衷是</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7092950" y="1147445"/>
            <a:ext cx="4599305" cy="3335655"/>
          </a:xfrm>
          <a:prstGeom prst="rect">
            <a:avLst/>
          </a:prstGeom>
          <a:noFill/>
          <a:ln w="9525">
            <a:noFill/>
          </a:ln>
        </p:spPr>
      </p:pic>
      <p:sp>
        <p:nvSpPr>
          <p:cNvPr id="102" name="文本框 101"/>
          <p:cNvSpPr txBox="1"/>
          <p:nvPr/>
        </p:nvSpPr>
        <p:spPr>
          <a:xfrm>
            <a:off x="282575" y="1511300"/>
            <a:ext cx="6925310" cy="4411980"/>
          </a:xfrm>
          <a:prstGeom prst="rect">
            <a:avLst/>
          </a:prstGeom>
          <a:noFill/>
          <a:ln w="9525">
            <a:noFill/>
          </a:ln>
        </p:spPr>
        <p:txBody>
          <a:bodyPr wrap="square">
            <a:spAutoFit/>
          </a:bodyPr>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．实现</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凯恩斯计划</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．致力于战后的欧洲经济复兴</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．促进国际贸易自由化</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．为成员国提供短期贷款和技术援助</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968490" y="5784850"/>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B </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299085" y="234950"/>
            <a:ext cx="11624945" cy="5408295"/>
          </a:xfrm>
          <a:prstGeom prst="rect">
            <a:avLst/>
          </a:prstGeom>
          <a:noFill/>
          <a:ln w="9525">
            <a:noFill/>
          </a:ln>
        </p:spPr>
        <p:txBody>
          <a:bodyPr wrap="square">
            <a:spAutoFit/>
          </a:bodyPr>
          <a:p>
            <a:pPr marL="200025" indent="-200025">
              <a:lnSpc>
                <a:spcPct val="16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2008·</a:t>
            </a:r>
            <a:r>
              <a:rPr lang="zh-CN" sz="3600" b="1">
                <a:solidFill>
                  <a:srgbClr val="FF0000"/>
                </a:solidFill>
                <a:latin typeface="微软雅黑" panose="020B0503020204020204" charset="-122"/>
                <a:ea typeface="微软雅黑" panose="020B0503020204020204" charset="-122"/>
                <a:cs typeface="微软雅黑" panose="020B0503020204020204" charset="-122"/>
              </a:rPr>
              <a:t>海南单科</a:t>
            </a:r>
            <a:r>
              <a:rPr lang="en-US" sz="3600" b="1">
                <a:solidFill>
                  <a:srgbClr val="FF0000"/>
                </a:solidFill>
                <a:latin typeface="微软雅黑" panose="020B0503020204020204" charset="-122"/>
                <a:ea typeface="微软雅黑" panose="020B0503020204020204" charset="-122"/>
                <a:cs typeface="微软雅黑" panose="020B0503020204020204" charset="-122"/>
              </a:rPr>
              <a:t>·23</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下列各项中，具有向相关国家提供贷款以稳定汇率的职能的国际组织是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．世界银行</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．国际货币基金组织</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．亚太经合组织</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．世界贸易组织</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960110" y="6109970"/>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B</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0980" y="107315"/>
            <a:ext cx="11965305" cy="7068185"/>
          </a:xfrm>
          <a:prstGeom prst="rect">
            <a:avLst/>
          </a:prstGeom>
          <a:noFill/>
          <a:ln w="9525">
            <a:noFill/>
          </a:ln>
        </p:spPr>
        <p:txBody>
          <a:bodyPr wrap="square">
            <a:spAutoFit/>
          </a:bodyPr>
          <a:p>
            <a:pPr indent="0">
              <a:lnSpc>
                <a:spcPct val="14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年新课标Ⅰ卷文综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35</a:t>
            </a:r>
            <a:r>
              <a:rPr lang="zh-CN" sz="3600" b="1">
                <a:latin typeface="微软雅黑" panose="020B0503020204020204" charset="-122"/>
                <a:ea typeface="微软雅黑" panose="020B0503020204020204" charset="-122"/>
                <a:cs typeface="微软雅黑" panose="020B0503020204020204" charset="-122"/>
              </a:rPr>
              <a:t>）世界银行在</a:t>
            </a:r>
            <a:r>
              <a:rPr lang="en-US" sz="3600" b="1">
                <a:latin typeface="微软雅黑" panose="020B0503020204020204" charset="-122"/>
                <a:ea typeface="微软雅黑" panose="020B0503020204020204" charset="-122"/>
                <a:cs typeface="微软雅黑" panose="020B0503020204020204" charset="-122"/>
              </a:rPr>
              <a:t>1968</a:t>
            </a:r>
            <a:r>
              <a:rPr lang="zh-CN" sz="3600" b="1">
                <a:latin typeface="微软雅黑" panose="020B0503020204020204" charset="-122"/>
                <a:ea typeface="微软雅黑" panose="020B0503020204020204" charset="-122"/>
                <a:cs typeface="微软雅黑" panose="020B0503020204020204" charset="-122"/>
              </a:rPr>
              <a:t>年的贷款项目为</a:t>
            </a:r>
            <a:r>
              <a:rPr lang="en-US" sz="3600" b="1">
                <a:latin typeface="微软雅黑" panose="020B0503020204020204" charset="-122"/>
                <a:ea typeface="微软雅黑" panose="020B0503020204020204" charset="-122"/>
                <a:cs typeface="微软雅黑" panose="020B0503020204020204" charset="-122"/>
              </a:rPr>
              <a:t>62</a:t>
            </a:r>
            <a:r>
              <a:rPr lang="zh-CN" sz="3600" b="1">
                <a:latin typeface="微软雅黑" panose="020B0503020204020204" charset="-122"/>
                <a:ea typeface="微软雅黑" panose="020B0503020204020204" charset="-122"/>
                <a:cs typeface="微软雅黑" panose="020B0503020204020204" charset="-122"/>
              </a:rPr>
              <a:t>个，贷款总额为</a:t>
            </a:r>
            <a:r>
              <a:rPr lang="en-US" sz="3600" b="1">
                <a:latin typeface="微软雅黑" panose="020B0503020204020204" charset="-122"/>
                <a:ea typeface="微软雅黑" panose="020B0503020204020204" charset="-122"/>
                <a:cs typeface="微软雅黑" panose="020B0503020204020204" charset="-122"/>
              </a:rPr>
              <a:t>9</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5</a:t>
            </a:r>
            <a:r>
              <a:rPr lang="zh-CN" sz="3600" b="1">
                <a:latin typeface="微软雅黑" panose="020B0503020204020204" charset="-122"/>
                <a:ea typeface="微软雅黑" panose="020B0503020204020204" charset="-122"/>
                <a:cs typeface="微软雅黑" panose="020B0503020204020204" charset="-122"/>
              </a:rPr>
              <a:t>亿美元；</a:t>
            </a:r>
            <a:r>
              <a:rPr lang="en-US" sz="3600" b="1">
                <a:latin typeface="微软雅黑" panose="020B0503020204020204" charset="-122"/>
                <a:ea typeface="微软雅黑" panose="020B0503020204020204" charset="-122"/>
                <a:cs typeface="微软雅黑" panose="020B0503020204020204" charset="-122"/>
              </a:rPr>
              <a:t>1981</a:t>
            </a:r>
            <a:r>
              <a:rPr lang="zh-CN" sz="3600" b="1">
                <a:latin typeface="微软雅黑" panose="020B0503020204020204" charset="-122"/>
                <a:ea typeface="微软雅黑" panose="020B0503020204020204" charset="-122"/>
                <a:cs typeface="微软雅黑" panose="020B0503020204020204" charset="-122"/>
              </a:rPr>
              <a:t>年贷款项目为</a:t>
            </a:r>
            <a:r>
              <a:rPr lang="en-US" sz="3600" b="1">
                <a:latin typeface="微软雅黑" panose="020B0503020204020204" charset="-122"/>
                <a:ea typeface="微软雅黑" panose="020B0503020204020204" charset="-122"/>
                <a:cs typeface="微软雅黑" panose="020B0503020204020204" charset="-122"/>
              </a:rPr>
              <a:t>266</a:t>
            </a:r>
            <a:r>
              <a:rPr lang="zh-CN" sz="3600" b="1">
                <a:latin typeface="微软雅黑" panose="020B0503020204020204" charset="-122"/>
                <a:ea typeface="微软雅黑" panose="020B0503020204020204" charset="-122"/>
                <a:cs typeface="微软雅黑" panose="020B0503020204020204" charset="-122"/>
              </a:rPr>
              <a:t>个，贷款总额为</a:t>
            </a:r>
            <a:r>
              <a:rPr lang="en-US" sz="3600" b="1">
                <a:latin typeface="微软雅黑" panose="020B0503020204020204" charset="-122"/>
                <a:ea typeface="微软雅黑" panose="020B0503020204020204" charset="-122"/>
                <a:cs typeface="微软雅黑" panose="020B0503020204020204" charset="-122"/>
              </a:rPr>
              <a:t>124</a:t>
            </a:r>
            <a:r>
              <a:rPr lang="zh-CN" sz="3600" b="1">
                <a:latin typeface="微软雅黑" panose="020B0503020204020204" charset="-122"/>
                <a:ea typeface="微软雅黑" panose="020B0503020204020204" charset="-122"/>
                <a:cs typeface="微软雅黑" panose="020B0503020204020204" charset="-122"/>
              </a:rPr>
              <a:t>亿美元。出现这一变化是因为（</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．新兴独立国家大量增加</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．各国关税税率明显降低</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．美国西欧经济实力下降</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．世界贸易组织大力推动</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351010" y="6022340"/>
            <a:ext cx="235521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7790" y="43815"/>
            <a:ext cx="11050905" cy="7070725"/>
          </a:xfrm>
          <a:prstGeom prst="rect">
            <a:avLst/>
          </a:prstGeom>
          <a:noFill/>
          <a:ln w="9525">
            <a:noFill/>
          </a:ln>
        </p:spPr>
        <p:txBody>
          <a:bodyPr wrap="square">
            <a:spAutoFit/>
          </a:bodyPr>
          <a:p>
            <a:pPr indent="0">
              <a:lnSpc>
                <a:spcPct val="18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年浙江卷文综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23</a:t>
            </a:r>
            <a:r>
              <a:rPr lang="zh-CN" sz="3600" b="1">
                <a:latin typeface="微软雅黑" panose="020B0503020204020204" charset="-122"/>
                <a:ea typeface="微软雅黑" panose="020B0503020204020204" charset="-122"/>
                <a:cs typeface="微软雅黑" panose="020B0503020204020204" charset="-122"/>
              </a:rPr>
              <a:t>）二战后，国际货币体系与世界经济休休戚相关。下列说法不正确的是（</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．欧元的问世反映了欧盟对世界经济发展的影响</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．国际货币基金组织有助于世界经济秩序的稳定</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．世界银行的建立反映了世界经济区域集团化的发展</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．美元等同黄金标志其在金融领域霸主地位的确立</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698355" y="6007100"/>
            <a:ext cx="231965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20015" y="-74930"/>
            <a:ext cx="11904980" cy="6572250"/>
          </a:xfrm>
          <a:prstGeom prst="rect">
            <a:avLst/>
          </a:prstGeom>
          <a:noFill/>
          <a:ln w="9525">
            <a:noFill/>
          </a:ln>
        </p:spPr>
        <p:txBody>
          <a:bodyPr wrap="square">
            <a:spAutoFit/>
          </a:bodyPr>
          <a:p>
            <a:pPr marL="200025" indent="-200025">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2012·</a:t>
            </a:r>
            <a:r>
              <a:rPr lang="zh-CN" sz="3600" b="1">
                <a:solidFill>
                  <a:srgbClr val="FF0000"/>
                </a:solidFill>
                <a:latin typeface="微软雅黑" panose="020B0503020204020204" charset="-122"/>
                <a:ea typeface="微软雅黑" panose="020B0503020204020204" charset="-122"/>
                <a:cs typeface="微软雅黑" panose="020B0503020204020204" charset="-122"/>
              </a:rPr>
              <a:t>江苏单科</a:t>
            </a:r>
            <a:r>
              <a:rPr lang="en-US" sz="3600" b="1">
                <a:solidFill>
                  <a:srgbClr val="FF0000"/>
                </a:solidFill>
                <a:latin typeface="微软雅黑" panose="020B0503020204020204" charset="-122"/>
                <a:ea typeface="微软雅黑" panose="020B0503020204020204" charset="-122"/>
                <a:cs typeface="微软雅黑" panose="020B0503020204020204" charset="-122"/>
              </a:rPr>
              <a:t>·18</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二战后初期，作为布雷顿森林体系重要组成部分的世界银行，其筹措资金的主要来源是美国。根据协议规定，借贷国在使用贷款时须由世界银行的代表监督，其用途主要是购买美国商品。这表明布雷顿森林体系</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①妨碍了经济全球化进程②有利于美国对外经济的扩张③导致世界经济畸形发展</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④强化美国在国际金融领域的支配地位</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①②③  		B</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①③          C</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②④   	D</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②③④</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32445" y="5149215"/>
            <a:ext cx="5080000" cy="645160"/>
          </a:xfrm>
          <a:prstGeom prst="rect">
            <a:avLst/>
          </a:prstGeom>
          <a:noFill/>
          <a:ln w="9525">
            <a:noFill/>
          </a:ln>
        </p:spPr>
        <p:txBody>
          <a:bodyPr>
            <a:spAutoFit/>
          </a:bodyPr>
          <a:p>
            <a:pPr indent="0"/>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C</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9060" y="219710"/>
            <a:ext cx="11445875" cy="1322070"/>
          </a:xfrm>
          <a:prstGeom prst="rect">
            <a:avLst/>
          </a:prstGeom>
          <a:noFill/>
        </p:spPr>
        <p:txBody>
          <a:bodyPr wrap="square" rtlCol="0" anchor="t">
            <a:spAutoFit/>
          </a:bodyPr>
          <a:p>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自测</a:t>
            </a:r>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4000" b="1" dirty="0">
                <a:solidFill>
                  <a:srgbClr val="0766D4"/>
                </a:solidFill>
                <a:latin typeface="微软雅黑" panose="020B0503020204020204" charset="-122"/>
                <a:ea typeface="微软雅黑" panose="020B0503020204020204" charset="-122"/>
                <a:sym typeface="+mn-ea"/>
              </a:rPr>
              <a:t>布雷顿森林体系最基本的特征是什么？</a:t>
            </a:r>
            <a:r>
              <a:rPr lang="zh-CN" altLang="en-US" sz="4000" b="1" dirty="0">
                <a:solidFill>
                  <a:srgbClr val="0766D4"/>
                </a:solidFill>
                <a:latin typeface="微软雅黑" panose="020B0503020204020204" charset="-122"/>
                <a:ea typeface="微软雅黑" panose="020B0503020204020204" charset="-122"/>
                <a:cs typeface="微软雅黑" panose="020B0503020204020204" charset="-122"/>
                <a:sym typeface="+mn-ea"/>
              </a:rPr>
              <a:t>美国如何在布雷顿森林体系中起主导作用？</a:t>
            </a:r>
            <a:endParaRPr lang="zh-CN" altLang="en-US" sz="4000" b="1" dirty="0">
              <a:solidFill>
                <a:srgbClr val="0766D4"/>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217285" y="2219325"/>
            <a:ext cx="5845810" cy="3967480"/>
          </a:xfrm>
          <a:prstGeom prst="rect">
            <a:avLst/>
          </a:prstGeom>
          <a:noFill/>
          <a:ln w="34925" cmpd="dbl">
            <a:solidFill>
              <a:schemeClr val="accent1">
                <a:shade val="50000"/>
              </a:schemeClr>
            </a:solidFill>
            <a:prstDash val="solid"/>
          </a:ln>
        </p:spPr>
        <p:txBody>
          <a:bodyPr wrap="square" rtlCol="0" anchor="t">
            <a:spAutoFit/>
          </a:bodyPr>
          <a:p>
            <a:pPr algn="l">
              <a:lnSpc>
                <a:spcPct val="140000"/>
              </a:lnSpc>
            </a:pPr>
            <a:r>
              <a:rPr lang="zh-CN" altLang="en-US" sz="3600" b="1" dirty="0">
                <a:solidFill>
                  <a:srgbClr val="FF0000"/>
                </a:solidFill>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主导：</a:t>
            </a:r>
            <a:endParaRPr lang="zh-CN" altLang="en-US" sz="3600" b="1" dirty="0">
              <a:effectLst/>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algn="l">
              <a:lnSpc>
                <a:spcPct val="140000"/>
              </a:lnSpc>
            </a:pPr>
            <a:r>
              <a:rPr lang="zh-CN" altLang="en-US" sz="3600" b="1" dirty="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en-US" sz="3600" b="1" dirty="0">
                <a:effectLst/>
                <a:latin typeface="微软雅黑" panose="020B0503020204020204" charset="-122"/>
                <a:ea typeface="微软雅黑" panose="020B0503020204020204" charset="-122"/>
                <a:cs typeface="微软雅黑" panose="020B0503020204020204" charset="-122"/>
                <a:sym typeface="+mn-ea"/>
              </a:rPr>
              <a:t>总部设在华盛顿</a:t>
            </a:r>
            <a:endParaRPr lang="zh-CN" altLang="en-US" sz="3600" b="1" dirty="0">
              <a:effectLst/>
              <a:latin typeface="微软雅黑" panose="020B0503020204020204" charset="-122"/>
              <a:ea typeface="微软雅黑" panose="020B0503020204020204" charset="-122"/>
              <a:cs typeface="微软雅黑" panose="020B0503020204020204" charset="-122"/>
              <a:sym typeface="+mn-ea"/>
            </a:endParaRPr>
          </a:p>
          <a:p>
            <a:pPr algn="l">
              <a:lnSpc>
                <a:spcPct val="140000"/>
              </a:lnSpc>
            </a:pPr>
            <a:r>
              <a:rPr lang="zh-CN" altLang="en-US" sz="3600" b="1" dirty="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en-US" sz="3600" b="1" dirty="0">
                <a:effectLst/>
                <a:latin typeface="微软雅黑" panose="020B0503020204020204" charset="-122"/>
                <a:ea typeface="微软雅黑" panose="020B0503020204020204" charset="-122"/>
                <a:cs typeface="微软雅黑" panose="020B0503020204020204" charset="-122"/>
                <a:sym typeface="+mn-ea"/>
              </a:rPr>
              <a:t>美国人担任关键职务</a:t>
            </a:r>
            <a:endParaRPr lang="zh-CN" altLang="en-US" sz="3600" b="1"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zh-CN" altLang="en-US" sz="3600" b="1" dirty="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en-US" sz="3600" b="1" dirty="0">
                <a:effectLst/>
                <a:latin typeface="微软雅黑" panose="020B0503020204020204" charset="-122"/>
                <a:ea typeface="微软雅黑" panose="020B0503020204020204" charset="-122"/>
                <a:cs typeface="微软雅黑" panose="020B0503020204020204" charset="-122"/>
                <a:sym typeface="+mn-ea"/>
              </a:rPr>
              <a:t>最大的投票权</a:t>
            </a:r>
            <a:endParaRPr lang="zh-CN" altLang="en-US" sz="3600" b="1" dirty="0">
              <a:effectLst/>
              <a:latin typeface="微软雅黑" panose="020B0503020204020204" charset="-122"/>
              <a:ea typeface="微软雅黑" panose="020B0503020204020204" charset="-122"/>
              <a:cs typeface="微软雅黑" panose="020B0503020204020204" charset="-122"/>
            </a:endParaRPr>
          </a:p>
          <a:p>
            <a:pPr algn="l">
              <a:lnSpc>
                <a:spcPct val="140000"/>
              </a:lnSpc>
            </a:pPr>
            <a:r>
              <a:rPr lang="en-US" altLang="zh-CN" sz="3600" b="1">
                <a:solidFill>
                  <a:srgbClr val="0766D4"/>
                </a:solidFill>
                <a:effectLst/>
                <a:latin typeface="微软雅黑" panose="020B0503020204020204" charset="-122"/>
                <a:ea typeface="微软雅黑" panose="020B0503020204020204" charset="-122"/>
                <a:cs typeface="微软雅黑" panose="020B0503020204020204" charset="-122"/>
                <a:sym typeface="宋体" panose="02010600030101010101" pitchFamily="2" charset="-122"/>
              </a:rPr>
              <a:t>④“</a:t>
            </a:r>
            <a:r>
              <a:rPr lang="zh-CN" altLang="en-US" sz="3600" b="1">
                <a:solidFill>
                  <a:srgbClr val="0766D4"/>
                </a:solidFill>
                <a:effectLst/>
                <a:latin typeface="微软雅黑" panose="020B0503020204020204" charset="-122"/>
                <a:ea typeface="微软雅黑" panose="020B0503020204020204" charset="-122"/>
                <a:cs typeface="微软雅黑" panose="020B0503020204020204" charset="-122"/>
                <a:sym typeface="宋体" panose="02010600030101010101" pitchFamily="2" charset="-122"/>
              </a:rPr>
              <a:t>双挂钩一固定”原则</a:t>
            </a:r>
            <a:endParaRPr lang="zh-CN" altLang="en-US" sz="3600" b="1">
              <a:solidFill>
                <a:srgbClr val="0766D4"/>
              </a:solidFill>
              <a:effectLst/>
              <a:latin typeface="微软雅黑" panose="020B0503020204020204" charset="-122"/>
              <a:ea typeface="微软雅黑" panose="020B0503020204020204" charset="-122"/>
              <a:cs typeface="微软雅黑" panose="020B0503020204020204" charset="-122"/>
              <a:sym typeface="宋体" panose="02010600030101010101" pitchFamily="2" charset="-122"/>
            </a:endParaRPr>
          </a:p>
        </p:txBody>
      </p:sp>
      <p:sp>
        <p:nvSpPr>
          <p:cNvPr id="4" name="文本框 3"/>
          <p:cNvSpPr txBox="1"/>
          <p:nvPr/>
        </p:nvSpPr>
        <p:spPr>
          <a:xfrm>
            <a:off x="280670" y="2219325"/>
            <a:ext cx="5759450" cy="4079240"/>
          </a:xfrm>
          <a:prstGeom prst="rect">
            <a:avLst/>
          </a:prstGeom>
          <a:noFill/>
          <a:ln w="34925" cmpd="dbl">
            <a:solidFill>
              <a:schemeClr val="accent1">
                <a:shade val="50000"/>
              </a:schemeClr>
            </a:solidFill>
            <a:prstDash val="solid"/>
          </a:ln>
        </p:spPr>
        <p:txBody>
          <a:bodyPr wrap="square" rtlCol="0" anchor="t">
            <a:spAutoFit/>
          </a:bodyPr>
          <a:p>
            <a:pPr>
              <a:lnSpc>
                <a:spcPct val="180000"/>
              </a:lnSpc>
            </a:pPr>
            <a:r>
              <a:rPr lang="zh-CN" altLang="en-US" sz="3600" b="1">
                <a:solidFill>
                  <a:srgbClr val="FF0000"/>
                </a:solidFill>
                <a:effectLst/>
                <a:latin typeface="微软雅黑" panose="020B0503020204020204" charset="-122"/>
                <a:ea typeface="微软雅黑" panose="020B0503020204020204" charset="-122"/>
                <a:cs typeface="微软雅黑" panose="020B0503020204020204" charset="-122"/>
                <a:sym typeface="宋体" panose="02010600030101010101" pitchFamily="2" charset="-122"/>
              </a:rPr>
              <a:t>特征：</a:t>
            </a:r>
            <a:r>
              <a:rPr lang="en-US" altLang="zh-CN" sz="3600" b="1">
                <a:solidFill>
                  <a:srgbClr val="0766D4"/>
                </a:solidFill>
                <a:effectLst/>
                <a:latin typeface="微软雅黑" panose="020B0503020204020204" charset="-122"/>
                <a:ea typeface="微软雅黑" panose="020B0503020204020204" charset="-122"/>
                <a:cs typeface="微软雅黑" panose="020B0503020204020204" charset="-122"/>
                <a:sym typeface="宋体" panose="02010600030101010101" pitchFamily="2" charset="-122"/>
              </a:rPr>
              <a:t>“</a:t>
            </a:r>
            <a:r>
              <a:rPr lang="zh-CN" altLang="en-US" sz="3600" b="1">
                <a:solidFill>
                  <a:srgbClr val="0766D4"/>
                </a:solidFill>
                <a:effectLst/>
                <a:latin typeface="微软雅黑" panose="020B0503020204020204" charset="-122"/>
                <a:ea typeface="微软雅黑" panose="020B0503020204020204" charset="-122"/>
                <a:cs typeface="微软雅黑" panose="020B0503020204020204" charset="-122"/>
                <a:sym typeface="宋体" panose="02010600030101010101" pitchFamily="2" charset="-122"/>
              </a:rPr>
              <a:t>双挂钩一固定”</a:t>
            </a:r>
            <a:endParaRPr lang="zh-CN" altLang="en-US" sz="3600" b="1">
              <a:solidFill>
                <a:srgbClr val="0766D4"/>
              </a:solidFill>
              <a:effectLst/>
              <a:latin typeface="微软雅黑" panose="020B0503020204020204" charset="-122"/>
              <a:ea typeface="微软雅黑" panose="020B0503020204020204" charset="-122"/>
              <a:cs typeface="微软雅黑" panose="020B0503020204020204" charset="-122"/>
              <a:sym typeface="宋体" panose="02010600030101010101" pitchFamily="2" charset="-122"/>
            </a:endParaRPr>
          </a:p>
          <a:p>
            <a:pPr>
              <a:lnSpc>
                <a:spcPct val="180000"/>
              </a:lnSpc>
            </a:pPr>
            <a:r>
              <a:rPr lang="zh-CN" altLang="en-US" sz="3600" b="1">
                <a:latin typeface="微软雅黑" panose="020B0503020204020204" charset="-122"/>
                <a:ea typeface="微软雅黑" panose="020B0503020204020204" charset="-122"/>
                <a:cs typeface="微软雅黑" panose="020B0503020204020204" charset="-122"/>
              </a:rPr>
              <a:t>美元与黄金挂钩</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3600" b="1">
                <a:latin typeface="微软雅黑" panose="020B0503020204020204" charset="-122"/>
                <a:ea typeface="微软雅黑" panose="020B0503020204020204" charset="-122"/>
                <a:cs typeface="微软雅黑" panose="020B0503020204020204" charset="-122"/>
              </a:rPr>
              <a:t>各会员国货币与美元挂钩</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3600" b="1">
                <a:latin typeface="微软雅黑" panose="020B0503020204020204" charset="-122"/>
                <a:ea typeface="微软雅黑" panose="020B0503020204020204" charset="-122"/>
                <a:cs typeface="微软雅黑" panose="020B0503020204020204" charset="-122"/>
              </a:rPr>
              <a:t>并与美元保持固定的汇率</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99085" y="59055"/>
            <a:ext cx="11936095" cy="6739255"/>
          </a:xfrm>
          <a:prstGeom prst="rect">
            <a:avLst/>
          </a:prstGeom>
          <a:noFill/>
          <a:ln w="9525">
            <a:noFill/>
          </a:ln>
        </p:spPr>
        <p:txBody>
          <a:bodyPr wrap="square">
            <a:spAutoFit/>
          </a:bodyPr>
          <a:p>
            <a:pPr indent="0">
              <a:lnSpc>
                <a:spcPct val="20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年广东卷文综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23</a:t>
            </a:r>
            <a:r>
              <a:rPr lang="zh-CN" sz="3600" b="1">
                <a:latin typeface="微软雅黑" panose="020B0503020204020204" charset="-122"/>
                <a:ea typeface="微软雅黑" panose="020B0503020204020204" charset="-122"/>
                <a:cs typeface="微软雅黑" panose="020B0503020204020204" charset="-122"/>
              </a:rPr>
              <a:t>）一位学者说：“在自家的院子里有印钞机是一件愉快的事情，而黄金兑换标准给了我们这个特权。”赋予“我们这个特权”的是（</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 </a:t>
            </a:r>
            <a:r>
              <a:rPr lang="zh-CN" sz="3600" b="1">
                <a:latin typeface="微软雅黑" panose="020B0503020204020204" charset="-122"/>
                <a:ea typeface="微软雅黑" panose="020B0503020204020204" charset="-122"/>
                <a:cs typeface="微软雅黑" panose="020B0503020204020204" charset="-122"/>
              </a:rPr>
              <a:t>《北美自由贸易协定》</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马歇尔计划</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《关税和贸易总协定》</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《布雷顿森林协定》</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693785" y="5541645"/>
            <a:ext cx="237363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4145" y="173990"/>
            <a:ext cx="11857355" cy="6734175"/>
          </a:xfrm>
          <a:prstGeom prst="rect">
            <a:avLst/>
          </a:prstGeom>
          <a:noFill/>
          <a:ln w="9525">
            <a:noFill/>
          </a:ln>
        </p:spPr>
        <p:txBody>
          <a:bodyPr wrap="square">
            <a:spAutoFit/>
          </a:bodyPr>
          <a:p>
            <a:pPr indent="0">
              <a:lnSpc>
                <a:spcPct val="12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年海南单科卷历史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21</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1948</a:t>
            </a:r>
            <a:r>
              <a:rPr lang="zh-CN" sz="3600" b="1">
                <a:latin typeface="微软雅黑" panose="020B0503020204020204" charset="-122"/>
                <a:ea typeface="微软雅黑" panose="020B0503020204020204" charset="-122"/>
                <a:cs typeface="微软雅黑" panose="020B0503020204020204" charset="-122"/>
              </a:rPr>
              <a:t>年</a:t>
            </a:r>
            <a:r>
              <a:rPr lang="en-US" sz="3600" b="1">
                <a:latin typeface="微软雅黑" panose="020B0503020204020204" charset="-122"/>
                <a:ea typeface="微软雅黑" panose="020B0503020204020204" charset="-122"/>
                <a:cs typeface="微软雅黑" panose="020B0503020204020204" charset="-122"/>
              </a:rPr>
              <a:t>2</a:t>
            </a:r>
            <a:r>
              <a:rPr lang="zh-CN" sz="3600" b="1">
                <a:latin typeface="微软雅黑" panose="020B0503020204020204" charset="-122"/>
                <a:ea typeface="微软雅黑" panose="020B0503020204020204" charset="-122"/>
                <a:cs typeface="微软雅黑" panose="020B0503020204020204" charset="-122"/>
              </a:rPr>
              <a:t>月，美国的一份报告称，美国拥有世界财富的</a:t>
            </a:r>
            <a:r>
              <a:rPr lang="en-US" sz="3600" b="1">
                <a:latin typeface="微软雅黑" panose="020B0503020204020204" charset="-122"/>
                <a:ea typeface="微软雅黑" panose="020B0503020204020204" charset="-122"/>
                <a:cs typeface="微软雅黑" panose="020B0503020204020204" charset="-122"/>
              </a:rPr>
              <a:t>50</a:t>
            </a:r>
            <a:r>
              <a:rPr lang="zh-CN" sz="3600" b="1">
                <a:latin typeface="微软雅黑" panose="020B0503020204020204" charset="-122"/>
                <a:ea typeface="微软雅黑" panose="020B0503020204020204" charset="-122"/>
                <a:cs typeface="微软雅黑" panose="020B0503020204020204" charset="-122"/>
              </a:rPr>
              <a:t>％．却只有世界人口的</a:t>
            </a:r>
            <a:r>
              <a:rPr lang="en-US" sz="3600" b="1">
                <a:latin typeface="微软雅黑" panose="020B0503020204020204" charset="-122"/>
                <a:ea typeface="微软雅黑" panose="020B0503020204020204" charset="-122"/>
                <a:cs typeface="微软雅黑" panose="020B0503020204020204" charset="-122"/>
              </a:rPr>
              <a:t>6.3</a:t>
            </a:r>
            <a:r>
              <a:rPr lang="zh-CN" sz="3600" b="1">
                <a:latin typeface="微软雅黑" panose="020B0503020204020204" charset="-122"/>
                <a:ea typeface="微软雅黑" panose="020B0503020204020204" charset="-122"/>
                <a:cs typeface="微软雅黑" panose="020B0503020204020204" charset="-122"/>
              </a:rPr>
              <a:t>％。在这种形势下，美国的任务是设计一种在不危及美国国家安全情况下，保持这种优势的</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关系模式</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。能够体现这一</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关系模式</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的是</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确立并维护世界货币体系</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成立北大西洋公约组织</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实行贸易保护主义</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对欧洲进行经济援助</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398635" y="5805170"/>
            <a:ext cx="235521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67005" y="281940"/>
            <a:ext cx="11656695" cy="6294120"/>
          </a:xfrm>
          <a:prstGeom prst="rect">
            <a:avLst/>
          </a:prstGeom>
          <a:noFill/>
          <a:ln w="9525">
            <a:noFill/>
          </a:ln>
        </p:spPr>
        <p:txBody>
          <a:bodyPr wrap="square">
            <a:spAutoFit/>
          </a:bodyPr>
          <a:p>
            <a:pPr marL="200025" indent="-200025">
              <a:lnSpc>
                <a:spcPct val="16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2014·</a:t>
            </a:r>
            <a:r>
              <a:rPr lang="zh-CN" sz="3600" b="1">
                <a:solidFill>
                  <a:srgbClr val="FF0000"/>
                </a:solidFill>
                <a:latin typeface="微软雅黑" panose="020B0503020204020204" charset="-122"/>
                <a:ea typeface="微软雅黑" panose="020B0503020204020204" charset="-122"/>
                <a:cs typeface="微软雅黑" panose="020B0503020204020204" charset="-122"/>
              </a:rPr>
              <a:t>广东文综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·23</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美国试图通过某项协定，用新型的金本位来达到贸易自由化，把国际金融的大权集中到华盛顿。以此协定为基础所建立的是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．布雷顿森林体系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．世界贸易组织</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．北美自由贸易区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．北大西洋公约组织</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441440" y="5930900"/>
            <a:ext cx="7623810" cy="645160"/>
          </a:xfrm>
          <a:prstGeom prst="rect">
            <a:avLst/>
          </a:prstGeom>
          <a:noFill/>
          <a:ln w="9525">
            <a:noFill/>
          </a:ln>
        </p:spPr>
        <p:txBody>
          <a:bodyPr wrap="square">
            <a:spAutoFit/>
          </a:bodyPr>
          <a:p>
            <a:pPr indent="133350"/>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A</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135890" y="88265"/>
            <a:ext cx="11826875" cy="1198880"/>
          </a:xfrm>
          <a:prstGeom prst="rect">
            <a:avLst/>
          </a:prstGeom>
          <a:noFill/>
          <a:ln w="9525">
            <a:noFill/>
          </a:ln>
        </p:spPr>
        <p:txBody>
          <a:bodyPr wrap="square">
            <a:spAutoFit/>
          </a:bodyPr>
          <a:p>
            <a:pPr marL="200025" indent="-200025"/>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2013·</a:t>
            </a:r>
            <a:r>
              <a:rPr lang="zh-CN" sz="3600" b="1">
                <a:solidFill>
                  <a:srgbClr val="FF0000"/>
                </a:solidFill>
                <a:latin typeface="微软雅黑" panose="020B0503020204020204" charset="-122"/>
                <a:ea typeface="微软雅黑" panose="020B0503020204020204" charset="-122"/>
                <a:cs typeface="微软雅黑" panose="020B0503020204020204" charset="-122"/>
              </a:rPr>
              <a:t>广东文综</a:t>
            </a:r>
            <a:r>
              <a:rPr lang="en-US" sz="3600" b="1">
                <a:solidFill>
                  <a:srgbClr val="FF0000"/>
                </a:solidFill>
                <a:latin typeface="微软雅黑" panose="020B0503020204020204" charset="-122"/>
                <a:ea typeface="微软雅黑" panose="020B0503020204020204" charset="-122"/>
                <a:cs typeface="微软雅黑" panose="020B0503020204020204" charset="-122"/>
              </a:rPr>
              <a:t>·38</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有学者在研究世界经济贸易关系时提出了以下论点，阅读材料，回答问题。</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98450" y="1611630"/>
            <a:ext cx="11827510" cy="1198880"/>
          </a:xfrm>
          <a:prstGeom prst="rect">
            <a:avLst/>
          </a:prstGeom>
          <a:noFill/>
          <a:ln w="9525">
            <a:noFill/>
          </a:ln>
        </p:spPr>
        <p:txBody>
          <a:bodyPr wrap="square">
            <a:spAutoFit/>
          </a:bodyPr>
          <a:p>
            <a:pPr marL="226695" indent="-226695"/>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3</a:t>
            </a:r>
            <a:r>
              <a:rPr lang="zh-CN" sz="3600" b="1">
                <a:latin typeface="微软雅黑" panose="020B0503020204020204" charset="-122"/>
                <a:ea typeface="微软雅黑" panose="020B0503020204020204" charset="-122"/>
                <a:cs typeface="微软雅黑" panose="020B0503020204020204" charset="-122"/>
              </a:rPr>
              <a:t>）结合史实说明第二次世界大战后经济全球化的发展趋势。（</a:t>
            </a:r>
            <a:r>
              <a:rPr lang="en-US" sz="3600" b="1">
                <a:latin typeface="微软雅黑" panose="020B0503020204020204" charset="-122"/>
                <a:ea typeface="微软雅黑" panose="020B0503020204020204" charset="-122"/>
                <a:cs typeface="微软雅黑" panose="020B0503020204020204" charset="-122"/>
              </a:rPr>
              <a:t>9</a:t>
            </a:r>
            <a:r>
              <a:rPr lang="zh-CN" sz="3600" b="1">
                <a:latin typeface="微软雅黑" panose="020B0503020204020204" charset="-122"/>
                <a:ea typeface="微软雅黑" panose="020B0503020204020204" charset="-122"/>
                <a:cs typeface="微软雅黑" panose="020B0503020204020204" charset="-122"/>
              </a:rPr>
              <a:t>分）</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3180" y="2810510"/>
            <a:ext cx="12012295" cy="3969385"/>
          </a:xfrm>
          <a:prstGeom prst="rect">
            <a:avLst/>
          </a:prstGeom>
          <a:noFill/>
          <a:ln w="9525">
            <a:noFill/>
          </a:ln>
        </p:spPr>
        <p:txBody>
          <a:bodyPr wrap="square">
            <a:spAutoFit/>
          </a:bodyPr>
          <a:p>
            <a:pPr marL="200025" indent="-200025"/>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3</a:t>
            </a:r>
            <a:r>
              <a:rPr lang="zh-CN" sz="3600" b="1">
                <a:solidFill>
                  <a:srgbClr val="0766D4"/>
                </a:solidFill>
                <a:latin typeface="微软雅黑" panose="020B0503020204020204" charset="-122"/>
                <a:ea typeface="微软雅黑" panose="020B0503020204020204" charset="-122"/>
                <a:cs typeface="微软雅黑" panose="020B0503020204020204" charset="-122"/>
              </a:rPr>
              <a:t>）二战后初期在</a:t>
            </a:r>
            <a:r>
              <a:rPr lang="zh-CN" sz="3600" b="1">
                <a:solidFill>
                  <a:srgbClr val="FF0000"/>
                </a:solidFill>
                <a:latin typeface="微软雅黑" panose="020B0503020204020204" charset="-122"/>
                <a:ea typeface="微软雅黑" panose="020B0503020204020204" charset="-122"/>
                <a:cs typeface="微软雅黑" panose="020B0503020204020204" charset="-122"/>
              </a:rPr>
              <a:t>世界银行、国际货币基金组织和关贸总协定</a:t>
            </a:r>
            <a:r>
              <a:rPr lang="zh-CN" sz="3600" b="1">
                <a:solidFill>
                  <a:srgbClr val="0766D4"/>
                </a:solidFill>
                <a:latin typeface="微软雅黑" panose="020B0503020204020204" charset="-122"/>
                <a:ea typeface="微软雅黑" panose="020B0503020204020204" charset="-122"/>
                <a:cs typeface="微软雅黑" panose="020B0503020204020204" charset="-122"/>
              </a:rPr>
              <a:t>基础上，形成了以美国为中心的资本主义世界经济体系；（</a:t>
            </a:r>
            <a:r>
              <a:rPr lang="en-US" sz="3600" b="1">
                <a:solidFill>
                  <a:srgbClr val="0766D4"/>
                </a:solidFill>
                <a:latin typeface="微软雅黑" panose="020B0503020204020204" charset="-122"/>
                <a:ea typeface="微软雅黑" panose="020B0503020204020204" charset="-122"/>
                <a:cs typeface="微软雅黑" panose="020B0503020204020204" charset="-122"/>
              </a:rPr>
              <a:t>3</a:t>
            </a:r>
            <a:r>
              <a:rPr lang="zh-CN" sz="3600" b="1">
                <a:solidFill>
                  <a:srgbClr val="0766D4"/>
                </a:solidFill>
                <a:latin typeface="微软雅黑" panose="020B0503020204020204" charset="-122"/>
                <a:ea typeface="微软雅黑" panose="020B0503020204020204" charset="-122"/>
                <a:cs typeface="微软雅黑" panose="020B0503020204020204" charset="-122"/>
              </a:rPr>
              <a:t>分）</a:t>
            </a:r>
            <a:endParaRPr lang="zh-CN" sz="3600" b="1">
              <a:solidFill>
                <a:srgbClr val="0766D4"/>
              </a:solidFill>
              <a:latin typeface="微软雅黑" panose="020B0503020204020204" charset="-122"/>
              <a:ea typeface="微软雅黑" panose="020B0503020204020204" charset="-122"/>
              <a:cs typeface="微软雅黑" panose="020B0503020204020204" charset="-122"/>
            </a:endParaRPr>
          </a:p>
          <a:p>
            <a:pPr marL="200025" indent="-200025"/>
            <a:r>
              <a:rPr lang="zh-CN" sz="3600" b="1">
                <a:solidFill>
                  <a:srgbClr val="0766D4"/>
                </a:solidFill>
                <a:latin typeface="微软雅黑" panose="020B0503020204020204" charset="-122"/>
                <a:ea typeface="微软雅黑" panose="020B0503020204020204" charset="-122"/>
                <a:cs typeface="微软雅黑" panose="020B0503020204020204" charset="-122"/>
              </a:rPr>
              <a:t>      建立了</a:t>
            </a:r>
            <a:r>
              <a:rPr lang="zh-CN" sz="3600" b="1">
                <a:solidFill>
                  <a:srgbClr val="FF0000"/>
                </a:solidFill>
                <a:latin typeface="微软雅黑" panose="020B0503020204020204" charset="-122"/>
                <a:ea typeface="微软雅黑" panose="020B0503020204020204" charset="-122"/>
                <a:cs typeface="微软雅黑" panose="020B0503020204020204" charset="-122"/>
              </a:rPr>
              <a:t>北美自由贸易区、亚太经合组织、欧盟等</a:t>
            </a:r>
            <a:r>
              <a:rPr lang="zh-CN" sz="3600" b="1">
                <a:solidFill>
                  <a:srgbClr val="0766D4"/>
                </a:solidFill>
                <a:latin typeface="微软雅黑" panose="020B0503020204020204" charset="-122"/>
                <a:ea typeface="微软雅黑" panose="020B0503020204020204" charset="-122"/>
                <a:cs typeface="微软雅黑" panose="020B0503020204020204" charset="-122"/>
              </a:rPr>
              <a:t>，区域集团化趋势不断加强；（</a:t>
            </a:r>
            <a:r>
              <a:rPr lang="en-US" sz="3600" b="1">
                <a:solidFill>
                  <a:srgbClr val="0766D4"/>
                </a:solidFill>
                <a:latin typeface="微软雅黑" panose="020B0503020204020204" charset="-122"/>
                <a:ea typeface="微软雅黑" panose="020B0503020204020204" charset="-122"/>
                <a:cs typeface="微软雅黑" panose="020B0503020204020204" charset="-122"/>
              </a:rPr>
              <a:t>3</a:t>
            </a:r>
            <a:r>
              <a:rPr lang="zh-CN" sz="3600" b="1">
                <a:solidFill>
                  <a:srgbClr val="0766D4"/>
                </a:solidFill>
                <a:latin typeface="微软雅黑" panose="020B0503020204020204" charset="-122"/>
                <a:ea typeface="微软雅黑" panose="020B0503020204020204" charset="-122"/>
                <a:cs typeface="微软雅黑" panose="020B0503020204020204" charset="-122"/>
              </a:rPr>
              <a:t>分）</a:t>
            </a:r>
            <a:endParaRPr lang="zh-CN" sz="3600" b="1">
              <a:solidFill>
                <a:srgbClr val="0766D4"/>
              </a:solidFill>
              <a:latin typeface="微软雅黑" panose="020B0503020204020204" charset="-122"/>
              <a:ea typeface="微软雅黑" panose="020B0503020204020204" charset="-122"/>
              <a:cs typeface="微软雅黑" panose="020B0503020204020204" charset="-122"/>
            </a:endParaRPr>
          </a:p>
          <a:p>
            <a:pPr marL="200025" indent="-200025"/>
            <a:r>
              <a:rPr lang="zh-CN" sz="3600" b="1">
                <a:solidFill>
                  <a:srgbClr val="0766D4"/>
                </a:solidFill>
                <a:latin typeface="微软雅黑" panose="020B0503020204020204" charset="-122"/>
                <a:ea typeface="微软雅黑" panose="020B0503020204020204" charset="-122"/>
                <a:cs typeface="微软雅黑" panose="020B0503020204020204" charset="-122"/>
              </a:rPr>
              <a:t>      冷战结束、</a:t>
            </a:r>
            <a:r>
              <a:rPr lang="zh-CN" sz="3600" b="1">
                <a:solidFill>
                  <a:srgbClr val="FF0000"/>
                </a:solidFill>
                <a:latin typeface="微软雅黑" panose="020B0503020204020204" charset="-122"/>
                <a:ea typeface="微软雅黑" panose="020B0503020204020204" charset="-122"/>
                <a:cs typeface="微软雅黑" panose="020B0503020204020204" charset="-122"/>
              </a:rPr>
              <a:t>世界贸易组织</a:t>
            </a:r>
            <a:r>
              <a:rPr lang="zh-CN" sz="3600" b="1">
                <a:solidFill>
                  <a:srgbClr val="0766D4"/>
                </a:solidFill>
                <a:latin typeface="微软雅黑" panose="020B0503020204020204" charset="-122"/>
                <a:ea typeface="微软雅黑" panose="020B0503020204020204" charset="-122"/>
                <a:cs typeface="微软雅黑" panose="020B0503020204020204" charset="-122"/>
              </a:rPr>
              <a:t>建立，越来越多国家融入世界市场，经济全球化趋势不断加强。（</a:t>
            </a:r>
            <a:r>
              <a:rPr lang="en-US" sz="3600" b="1">
                <a:solidFill>
                  <a:srgbClr val="0766D4"/>
                </a:solidFill>
                <a:latin typeface="微软雅黑" panose="020B0503020204020204" charset="-122"/>
                <a:ea typeface="微软雅黑" panose="020B0503020204020204" charset="-122"/>
                <a:cs typeface="微软雅黑" panose="020B0503020204020204" charset="-122"/>
              </a:rPr>
              <a:t>3</a:t>
            </a:r>
            <a:r>
              <a:rPr lang="zh-CN" sz="3600" b="1">
                <a:solidFill>
                  <a:srgbClr val="0766D4"/>
                </a:solidFill>
                <a:latin typeface="微软雅黑" panose="020B0503020204020204" charset="-122"/>
                <a:ea typeface="微软雅黑" panose="020B0503020204020204" charset="-122"/>
                <a:cs typeface="微软雅黑" panose="020B0503020204020204" charset="-122"/>
              </a:rPr>
              <a:t>分）</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0" name="文本框 99"/>
          <p:cNvSpPr txBox="1"/>
          <p:nvPr/>
        </p:nvSpPr>
        <p:spPr>
          <a:xfrm>
            <a:off x="205740" y="177800"/>
            <a:ext cx="11670030" cy="7068185"/>
          </a:xfrm>
          <a:prstGeom prst="rect">
            <a:avLst/>
          </a:prstGeom>
          <a:noFill/>
          <a:ln w="9525">
            <a:noFill/>
          </a:ln>
        </p:spPr>
        <p:txBody>
          <a:bodyPr wrap="square">
            <a:spAutoFit/>
          </a:bodyPr>
          <a:p>
            <a:pPr indent="0">
              <a:lnSpc>
                <a:spcPct val="14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世纪</a:t>
            </a:r>
            <a:r>
              <a:rPr lang="en-US" sz="3600" b="1">
                <a:latin typeface="微软雅黑" panose="020B0503020204020204" charset="-122"/>
                <a:ea typeface="微软雅黑" panose="020B0503020204020204" charset="-122"/>
                <a:cs typeface="微软雅黑" panose="020B0503020204020204" charset="-122"/>
              </a:rPr>
              <a:t>50</a:t>
            </a:r>
            <a:r>
              <a:rPr lang="zh-CN" sz="3600" b="1">
                <a:latin typeface="微软雅黑" panose="020B0503020204020204" charset="-122"/>
                <a:ea typeface="微软雅黑" panose="020B0503020204020204" charset="-122"/>
                <a:cs typeface="微软雅黑" panose="020B0503020204020204" charset="-122"/>
              </a:rPr>
              <a:t>年代初，法国机器已平均使用了</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年，而美国大多数工业设备的使用还不到</a:t>
            </a:r>
            <a:r>
              <a:rPr lang="en-US" sz="3600" b="1">
                <a:latin typeface="微软雅黑" panose="020B0503020204020204" charset="-122"/>
                <a:ea typeface="微软雅黑" panose="020B0503020204020204" charset="-122"/>
                <a:cs typeface="微软雅黑" panose="020B0503020204020204" charset="-122"/>
              </a:rPr>
              <a:t>5</a:t>
            </a:r>
            <a:r>
              <a:rPr lang="zh-CN" sz="3600" b="1">
                <a:latin typeface="微软雅黑" panose="020B0503020204020204" charset="-122"/>
                <a:ea typeface="微软雅黑" panose="020B0503020204020204" charset="-122"/>
                <a:cs typeface="微软雅黑" panose="020B0503020204020204" charset="-122"/>
              </a:rPr>
              <a:t>年；在农业领域中，通常一名美国农民的产出是法国农民的</a:t>
            </a:r>
            <a:r>
              <a:rPr lang="en-US" sz="3600" b="1">
                <a:latin typeface="微软雅黑" panose="020B0503020204020204" charset="-122"/>
                <a:ea typeface="微软雅黑" panose="020B0503020204020204" charset="-122"/>
                <a:cs typeface="微软雅黑" panose="020B0503020204020204" charset="-122"/>
              </a:rPr>
              <a:t>3</a:t>
            </a:r>
            <a:r>
              <a:rPr lang="zh-CN" sz="3600" b="1">
                <a:latin typeface="微软雅黑" panose="020B0503020204020204" charset="-122"/>
                <a:ea typeface="微软雅黑" panose="020B0503020204020204" charset="-122"/>
                <a:cs typeface="微软雅黑" panose="020B0503020204020204" charset="-122"/>
              </a:rPr>
              <a:t>倍多。这反映出（</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．法美两国的国民经济结构存在根本差异</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．欧洲的衰落和美国的崛起已经显露端倪</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．资本主义国家之间发展差距明显</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．经济一体化成为各国的必由之路</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30995" y="5975985"/>
            <a:ext cx="231965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 Box 2"/>
          <p:cNvSpPr txBox="1"/>
          <p:nvPr/>
        </p:nvSpPr>
        <p:spPr>
          <a:xfrm>
            <a:off x="382905" y="240030"/>
            <a:ext cx="10949940" cy="1568450"/>
          </a:xfrm>
          <a:prstGeom prst="rect">
            <a:avLst/>
          </a:prstGeom>
          <a:noFill/>
          <a:ln w="9525">
            <a:noFill/>
          </a:ln>
        </p:spPr>
        <p:txBody>
          <a:bodyPr wrap="square">
            <a:spAutoFit/>
          </a:bodyPr>
          <a:p>
            <a:pPr>
              <a:lnSpc>
                <a:spcPct val="120000"/>
              </a:lnSpc>
              <a:spcBef>
                <a:spcPct val="50000"/>
              </a:spcBef>
            </a:pPr>
            <a:r>
              <a:rPr lang="en-US" altLang="zh-CN" sz="4000" b="1" dirty="0">
                <a:solidFill>
                  <a:srgbClr val="3366FF"/>
                </a:solidFill>
                <a:latin typeface="微软雅黑" panose="020B0503020204020204" charset="-122"/>
                <a:ea typeface="微软雅黑" panose="020B0503020204020204" charset="-122"/>
              </a:rPr>
              <a:t>3</a:t>
            </a:r>
            <a:r>
              <a:rPr lang="zh-CN" altLang="en-US" sz="4000" b="1" dirty="0">
                <a:solidFill>
                  <a:srgbClr val="3366FF"/>
                </a:solidFill>
                <a:latin typeface="微软雅黑" panose="020B0503020204020204" charset="-122"/>
                <a:ea typeface="微软雅黑" panose="020B0503020204020204" charset="-122"/>
              </a:rPr>
              <a:t>、关贸总协定的特点是什么？美国为什么要积极倡导建立世界贸易体系？</a:t>
            </a:r>
            <a:endParaRPr lang="zh-CN" altLang="en-US" sz="4000" b="1" dirty="0">
              <a:solidFill>
                <a:srgbClr val="3366FF"/>
              </a:solidFill>
              <a:latin typeface="微软雅黑" panose="020B0503020204020204" charset="-122"/>
              <a:ea typeface="微软雅黑" panose="020B0503020204020204" charset="-122"/>
            </a:endParaRPr>
          </a:p>
        </p:txBody>
      </p:sp>
      <p:sp>
        <p:nvSpPr>
          <p:cNvPr id="260099" name="Text Box 3"/>
          <p:cNvSpPr txBox="1"/>
          <p:nvPr/>
        </p:nvSpPr>
        <p:spPr>
          <a:xfrm>
            <a:off x="861695" y="3510280"/>
            <a:ext cx="9992360" cy="2637790"/>
          </a:xfrm>
          <a:prstGeom prst="rect">
            <a:avLst/>
          </a:prstGeom>
          <a:noFill/>
          <a:ln w="9525">
            <a:noFill/>
          </a:ln>
        </p:spPr>
        <p:txBody>
          <a:bodyPr wrap="square">
            <a:spAutoFit/>
          </a:bodyPr>
          <a:p>
            <a:pPr>
              <a:lnSpc>
                <a:spcPct val="120000"/>
              </a:lnSpc>
              <a:spcBef>
                <a:spcPct val="50000"/>
              </a:spcBef>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原因：</a:t>
            </a:r>
            <a:endParaRPr lang="zh-CN" altLang="en-US" sz="3600" b="1"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120000"/>
              </a:lnSpc>
              <a:spcBef>
                <a:spcPct val="50000"/>
              </a:spcBef>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世界：</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经济危机教训</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20000"/>
              </a:lnSpc>
              <a:spcBef>
                <a:spcPct val="50000"/>
              </a:spcBef>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 美国：</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工业生产量；商品输出；世界霸权</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61695" y="2567940"/>
            <a:ext cx="9768840" cy="645160"/>
          </a:xfrm>
          <a:prstGeom prst="rect">
            <a:avLst/>
          </a:prstGeom>
          <a:noFill/>
        </p:spPr>
        <p:txBody>
          <a:bodyPr wrap="square" rtlCol="0">
            <a:spAutoFit/>
          </a:bodyPr>
          <a:p>
            <a:r>
              <a:rPr lang="zh-CN" altLang="en-US" sz="3600" b="1">
                <a:solidFill>
                  <a:srgbClr val="FF0000"/>
                </a:solidFill>
                <a:latin typeface="微软雅黑" panose="020B0503020204020204" charset="-122"/>
                <a:ea typeface="微软雅黑" panose="020B0503020204020204" charset="-122"/>
              </a:rPr>
              <a:t>特点：</a:t>
            </a:r>
            <a:r>
              <a:rPr lang="zh-CN" altLang="en-US" sz="3600" b="1">
                <a:latin typeface="微软雅黑" panose="020B0503020204020204" charset="-122"/>
                <a:ea typeface="微软雅黑" panose="020B0503020204020204" charset="-122"/>
              </a:rPr>
              <a:t>不是常设机构，临时适用、缺乏强制</a:t>
            </a:r>
            <a:endParaRPr lang="zh-CN" altLang="en-US" sz="36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60099"/>
                                        </p:tgtEl>
                                        <p:attrNameLst>
                                          <p:attrName>style.visibility</p:attrName>
                                        </p:attrNameLst>
                                      </p:cBhvr>
                                      <p:to>
                                        <p:strVal val="visible"/>
                                      </p:to>
                                    </p:set>
                                    <p:anim calcmode="lin" valueType="num">
                                      <p:cBhvr additive="base">
                                        <p:cTn id="12" dur="500" fill="hold"/>
                                        <p:tgtEl>
                                          <p:spTgt spid="260099"/>
                                        </p:tgtEl>
                                        <p:attrNameLst>
                                          <p:attrName>ppt_x</p:attrName>
                                        </p:attrNameLst>
                                      </p:cBhvr>
                                      <p:tavLst>
                                        <p:tav tm="0">
                                          <p:val>
                                            <p:strVal val="0-#ppt_w/2"/>
                                          </p:val>
                                        </p:tav>
                                        <p:tav tm="100000">
                                          <p:val>
                                            <p:strVal val="#ppt_x"/>
                                          </p:val>
                                        </p:tav>
                                      </p:tavLst>
                                    </p:anim>
                                    <p:anim calcmode="lin" valueType="num">
                                      <p:cBhvr additive="base">
                                        <p:cTn id="13" dur="500" fill="hold"/>
                                        <p:tgtEl>
                                          <p:spTgt spid="2600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099"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8755" y="142875"/>
            <a:ext cx="11794490" cy="5852160"/>
          </a:xfrm>
          <a:prstGeom prst="rect">
            <a:avLst/>
          </a:prstGeom>
          <a:noFill/>
        </p:spPr>
        <p:txBody>
          <a:bodyPr wrap="square" rtlCol="0" anchor="t">
            <a:spAutoFit/>
          </a:bodyPr>
          <a:p>
            <a:pPr>
              <a:lnSpc>
                <a:spcPct val="130000"/>
              </a:lnSpc>
            </a:pPr>
            <a:r>
              <a:rPr lang="zh-CN" altLang="en-US" sz="3600" b="1" dirty="0">
                <a:solidFill>
                  <a:srgbClr val="FF0000"/>
                </a:solidFill>
                <a:latin typeface="微软雅黑" panose="020B0503020204020204" charset="-122"/>
                <a:ea typeface="微软雅黑" panose="020B0503020204020204" charset="-122"/>
                <a:sym typeface="+mn-ea"/>
              </a:rPr>
              <a:t>探究</a:t>
            </a:r>
            <a:r>
              <a:rPr lang="en-US" altLang="zh-CN" sz="3600" b="1" dirty="0">
                <a:solidFill>
                  <a:srgbClr val="FF0000"/>
                </a:solidFill>
                <a:latin typeface="微软雅黑" panose="020B0503020204020204" charset="-122"/>
                <a:ea typeface="微软雅黑" panose="020B0503020204020204" charset="-122"/>
                <a:sym typeface="+mn-ea"/>
              </a:rPr>
              <a:t>1</a:t>
            </a:r>
            <a:r>
              <a:rPr lang="zh-CN" altLang="en-US" sz="3600" b="1" dirty="0">
                <a:solidFill>
                  <a:srgbClr val="FF0000"/>
                </a:solidFill>
                <a:latin typeface="微软雅黑" panose="020B0503020204020204" charset="-122"/>
                <a:ea typeface="微软雅黑" panose="020B0503020204020204" charset="-122"/>
                <a:sym typeface="+mn-ea"/>
              </a:rPr>
              <a:t>、</a:t>
            </a:r>
            <a:r>
              <a:rPr lang="zh-CN" altLang="en-US" sz="3600" b="1" dirty="0">
                <a:solidFill>
                  <a:schemeClr val="tx1"/>
                </a:solidFill>
                <a:latin typeface="微软雅黑" panose="020B0503020204020204" charset="-122"/>
                <a:ea typeface="微软雅黑" panose="020B0503020204020204" charset="-122"/>
                <a:sym typeface="+mn-ea"/>
              </a:rPr>
              <a:t>关贸总协定与布雷顿森林体系有何异同？</a:t>
            </a:r>
            <a:endParaRPr lang="zh-CN" altLang="en-US" sz="3600" b="1" dirty="0">
              <a:solidFill>
                <a:schemeClr val="tx1"/>
              </a:solidFill>
              <a:latin typeface="微软雅黑" panose="020B0503020204020204" charset="-122"/>
              <a:ea typeface="微软雅黑" panose="020B0503020204020204" charset="-122"/>
              <a:sym typeface="+mn-ea"/>
            </a:endParaRPr>
          </a:p>
          <a:p>
            <a:pPr>
              <a:lnSpc>
                <a:spcPct val="130000"/>
              </a:lnSpc>
            </a:pPr>
            <a:r>
              <a:rPr lang="zh-CN" altLang="en-US" sz="3600" b="1" dirty="0">
                <a:solidFill>
                  <a:srgbClr val="FF0000"/>
                </a:solidFill>
                <a:latin typeface="微软雅黑" panose="020B0503020204020204" charset="-122"/>
                <a:ea typeface="微软雅黑" panose="020B0503020204020204" charset="-122"/>
                <a:sym typeface="+mn-ea"/>
              </a:rPr>
              <a:t>探究</a:t>
            </a:r>
            <a:r>
              <a:rPr lang="en-US" altLang="zh-CN" sz="3600" b="1" dirty="0">
                <a:solidFill>
                  <a:srgbClr val="FF0000"/>
                </a:solidFill>
                <a:latin typeface="微软雅黑" panose="020B0503020204020204" charset="-122"/>
                <a:ea typeface="微软雅黑" panose="020B0503020204020204" charset="-122"/>
                <a:sym typeface="+mn-ea"/>
              </a:rPr>
              <a:t>2</a:t>
            </a:r>
            <a:r>
              <a:rPr lang="zh-CN" altLang="en-US" sz="3600" b="1" dirty="0">
                <a:solidFill>
                  <a:srgbClr val="FF0000"/>
                </a:solidFill>
                <a:latin typeface="微软雅黑" panose="020B0503020204020204" charset="-122"/>
                <a:ea typeface="微软雅黑" panose="020B0503020204020204" charset="-122"/>
                <a:sym typeface="+mn-ea"/>
              </a:rPr>
              <a:t>、</a:t>
            </a:r>
            <a:r>
              <a:rPr lang="zh-CN" altLang="en-US" sz="3600" b="1" dirty="0">
                <a:solidFill>
                  <a:schemeClr val="tx1"/>
                </a:solidFill>
                <a:latin typeface="微软雅黑" panose="020B0503020204020204" charset="-122"/>
                <a:ea typeface="微软雅黑" panose="020B0503020204020204" charset="-122"/>
                <a:sym typeface="+mn-ea"/>
              </a:rPr>
              <a:t>近代资本主义世界经济体系和二战后资本主义世界经济体系的异同点？</a:t>
            </a:r>
            <a:endParaRPr lang="zh-CN" altLang="en-US" sz="3600" b="1" dirty="0">
              <a:solidFill>
                <a:schemeClr val="tx1"/>
              </a:solidFill>
              <a:latin typeface="微软雅黑" panose="020B0503020204020204" charset="-122"/>
              <a:ea typeface="微软雅黑" panose="020B0503020204020204" charset="-122"/>
            </a:endParaRPr>
          </a:p>
          <a:p>
            <a:pPr>
              <a:lnSpc>
                <a:spcPct val="130000"/>
              </a:lnSpc>
            </a:pPr>
            <a:r>
              <a:rPr lang="zh-CN" altLang="en-US" sz="3600" b="1">
                <a:solidFill>
                  <a:srgbClr val="FF0000"/>
                </a:solidFill>
                <a:latin typeface="微软雅黑" panose="020B0503020204020204" charset="-122"/>
                <a:ea typeface="微软雅黑" panose="020B0503020204020204" charset="-122"/>
                <a:sym typeface="+mn-ea"/>
              </a:rPr>
              <a:t>探究</a:t>
            </a:r>
            <a:r>
              <a:rPr lang="en-US" altLang="zh-CN" sz="3600" b="1">
                <a:solidFill>
                  <a:srgbClr val="FF0000"/>
                </a:solidFill>
                <a:latin typeface="微软雅黑" panose="020B0503020204020204" charset="-122"/>
                <a:ea typeface="微软雅黑" panose="020B0503020204020204" charset="-122"/>
                <a:sym typeface="+mn-ea"/>
              </a:rPr>
              <a:t>3</a:t>
            </a:r>
            <a:r>
              <a:rPr lang="zh-CN" altLang="en-US" sz="3600" b="1">
                <a:solidFill>
                  <a:srgbClr val="FF0000"/>
                </a:solidFill>
                <a:latin typeface="微软雅黑" panose="020B0503020204020204" charset="-122"/>
                <a:ea typeface="微软雅黑" panose="020B0503020204020204" charset="-122"/>
                <a:sym typeface="+mn-ea"/>
              </a:rPr>
              <a:t>、</a:t>
            </a:r>
            <a:r>
              <a:rPr lang="zh-CN" altLang="en-US" sz="3600" b="1">
                <a:solidFill>
                  <a:schemeClr val="tx1"/>
                </a:solidFill>
                <a:latin typeface="微软雅黑" panose="020B0503020204020204" charset="-122"/>
                <a:ea typeface="微软雅黑" panose="020B0503020204020204" charset="-122"/>
                <a:sym typeface="+mn-ea"/>
              </a:rPr>
              <a:t>二战后初期，美国在经济、政治领域采取了哪些重大举措确立了资本主义世界的经济霸权，进而谋取世界霸权的？</a:t>
            </a:r>
            <a:endParaRPr lang="zh-CN" altLang="en-US" sz="3600" b="1">
              <a:solidFill>
                <a:schemeClr val="tx1"/>
              </a:solidFill>
              <a:latin typeface="微软雅黑" panose="020B0503020204020204" charset="-122"/>
              <a:ea typeface="微软雅黑" panose="020B0503020204020204" charset="-122"/>
              <a:sym typeface="+mn-ea"/>
            </a:endParaRPr>
          </a:p>
          <a:p>
            <a:pPr>
              <a:lnSpc>
                <a:spcPct val="130000"/>
              </a:lnSpc>
            </a:pPr>
            <a:r>
              <a:rPr lang="zh-CN" altLang="en-US" sz="3600" b="1">
                <a:solidFill>
                  <a:srgbClr val="FF0000"/>
                </a:solidFill>
                <a:latin typeface="微软雅黑" panose="020B0503020204020204" charset="-122"/>
                <a:ea typeface="微软雅黑" panose="020B0503020204020204" charset="-122"/>
                <a:sym typeface="+mn-ea"/>
              </a:rPr>
              <a:t>探究</a:t>
            </a:r>
            <a:r>
              <a:rPr lang="en-US" altLang="zh-CN" sz="3600" b="1">
                <a:solidFill>
                  <a:srgbClr val="FF0000"/>
                </a:solidFill>
                <a:latin typeface="微软雅黑" panose="020B0503020204020204" charset="-122"/>
                <a:ea typeface="微软雅黑" panose="020B0503020204020204" charset="-122"/>
                <a:sym typeface="+mn-ea"/>
              </a:rPr>
              <a:t>4</a:t>
            </a:r>
            <a:r>
              <a:rPr lang="zh-CN" altLang="en-US" sz="3600" b="1">
                <a:solidFill>
                  <a:srgbClr val="FF0000"/>
                </a:solidFill>
                <a:latin typeface="微软雅黑" panose="020B0503020204020204" charset="-122"/>
                <a:ea typeface="微软雅黑" panose="020B0503020204020204" charset="-122"/>
                <a:sym typeface="+mn-ea"/>
              </a:rPr>
              <a:t>、</a:t>
            </a:r>
            <a:r>
              <a:rPr lang="zh-CN" altLang="en-US" sz="3600" b="1">
                <a:solidFill>
                  <a:schemeClr val="tx1"/>
                </a:solidFill>
                <a:latin typeface="微软雅黑" panose="020B0503020204020204" charset="-122"/>
                <a:ea typeface="微软雅黑" panose="020B0503020204020204" charset="-122"/>
                <a:sym typeface="+mn-ea"/>
              </a:rPr>
              <a:t>布雷顿森林体系什么时候瓦解？为什么会瓦解？瓦解后对美元的霸主地位有什么影响？</a:t>
            </a:r>
            <a:endParaRPr lang="zh-CN" altLang="en-US" sz="3600" b="1" dirty="0">
              <a:solidFill>
                <a:schemeClr val="tx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22885" y="1442720"/>
            <a:ext cx="11745595" cy="50774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buNone/>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异：</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关贸总协定确立了</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世界贸易体系</a:t>
            </a:r>
            <a:r>
              <a:rPr lang="zh-CN" altLang="en-US" sz="3600" b="1" dirty="0">
                <a:latin typeface="微软雅黑" panose="020B0503020204020204" charset="-122"/>
                <a:ea typeface="微软雅黑" panose="020B0503020204020204" charset="-122"/>
                <a:cs typeface="微软雅黑" panose="020B0503020204020204" charset="-122"/>
              </a:rPr>
              <a:t>，布雷顿森林体系确立了</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国际货币金融体系</a:t>
            </a:r>
            <a:r>
              <a:rPr lang="zh-CN" altLang="en-US" sz="3600" b="1" dirty="0">
                <a:latin typeface="微软雅黑" panose="020B0503020204020204" charset="-122"/>
                <a:ea typeface="微软雅黑" panose="020B0503020204020204" charset="-122"/>
                <a:cs typeface="微软雅黑" panose="020B0503020204020204" charset="-122"/>
              </a:rPr>
              <a:t>。</a:t>
            </a:r>
            <a:endParaRPr lang="zh-CN" altLang="en-US" sz="3600" b="1" dirty="0">
              <a:latin typeface="微软雅黑" panose="020B0503020204020204" charset="-122"/>
              <a:ea typeface="微软雅黑" panose="020B0503020204020204" charset="-122"/>
              <a:cs typeface="微软雅黑" panose="020B0503020204020204" charset="-122"/>
            </a:endParaRPr>
          </a:p>
          <a:p>
            <a:pPr marL="0" lvl="0" indent="0" eaLnBrk="1" hangingPunct="1">
              <a:lnSpc>
                <a:spcPct val="150000"/>
              </a:lnSpc>
              <a:spcBef>
                <a:spcPct val="0"/>
              </a:spcBef>
              <a:buNone/>
            </a:pPr>
            <a:r>
              <a:rPr lang="en-US" altLang="zh-CN" sz="3600" b="1" dirty="0">
                <a:latin typeface="微软雅黑" panose="020B0503020204020204" charset="-122"/>
                <a:ea typeface="微软雅黑" panose="020B0503020204020204" charset="-122"/>
                <a:cs typeface="微软雅黑" panose="020B0503020204020204" charset="-122"/>
              </a:rPr>
              <a:t>2</a:t>
            </a:r>
            <a:r>
              <a:rPr lang="zh-CN" altLang="en-US" sz="3600" b="1" dirty="0">
                <a:latin typeface="微软雅黑" panose="020B0503020204020204" charset="-122"/>
                <a:ea typeface="微软雅黑" panose="020B0503020204020204" charset="-122"/>
                <a:cs typeface="微软雅黑" panose="020B0503020204020204" charset="-122"/>
              </a:rPr>
              <a:t>、布雷顿森林体系的两个机构</a:t>
            </a:r>
            <a:r>
              <a:rPr lang="en-US" altLang="zh-CN" sz="3600" b="1" dirty="0">
                <a:latin typeface="微软雅黑" panose="020B0503020204020204" charset="-122"/>
                <a:ea typeface="微软雅黑" panose="020B0503020204020204" charset="-122"/>
                <a:cs typeface="微软雅黑" panose="020B0503020204020204" charset="-122"/>
              </a:rPr>
              <a:t>(IMF</a:t>
            </a:r>
            <a:r>
              <a:rPr lang="zh-CN" altLang="en-US" sz="3600" b="1" dirty="0">
                <a:latin typeface="微软雅黑" panose="020B0503020204020204" charset="-122"/>
                <a:ea typeface="微软雅黑" panose="020B0503020204020204" charset="-122"/>
                <a:cs typeface="微软雅黑" panose="020B0503020204020204" charset="-122"/>
              </a:rPr>
              <a:t>、</a:t>
            </a:r>
            <a:r>
              <a:rPr lang="en-US" altLang="zh-CN" sz="3600" b="1" dirty="0">
                <a:latin typeface="微软雅黑" panose="020B0503020204020204" charset="-122"/>
                <a:ea typeface="微软雅黑" panose="020B0503020204020204" charset="-122"/>
                <a:cs typeface="微软雅黑" panose="020B0503020204020204" charset="-122"/>
              </a:rPr>
              <a:t>WB)</a:t>
            </a:r>
            <a:r>
              <a:rPr lang="zh-CN" altLang="en-US" sz="3600" b="1" dirty="0">
                <a:latin typeface="微软雅黑" panose="020B0503020204020204" charset="-122"/>
                <a:ea typeface="微软雅黑" panose="020B0503020204020204" charset="-122"/>
                <a:cs typeface="微软雅黑" panose="020B0503020204020204" charset="-122"/>
              </a:rPr>
              <a:t>是</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国际性组织</a:t>
            </a:r>
            <a:r>
              <a:rPr lang="zh-CN" altLang="en-US" sz="3600" b="1" dirty="0">
                <a:latin typeface="微软雅黑" panose="020B0503020204020204" charset="-122"/>
                <a:ea typeface="微软雅黑" panose="020B0503020204020204" charset="-122"/>
                <a:cs typeface="微软雅黑" panose="020B0503020204020204" charset="-122"/>
              </a:rPr>
              <a:t>，而关贸总协定只是</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临时性</a:t>
            </a:r>
            <a:r>
              <a:rPr lang="zh-CN" altLang="en-US" sz="3600" b="1" dirty="0">
                <a:latin typeface="微软雅黑" panose="020B0503020204020204" charset="-122"/>
                <a:ea typeface="微软雅黑" panose="020B0503020204020204" charset="-122"/>
                <a:cs typeface="微软雅黑" panose="020B0503020204020204" charset="-122"/>
              </a:rPr>
              <a:t>的多边贸易协定。</a:t>
            </a:r>
            <a:endParaRPr lang="zh-CN" altLang="en-US" sz="3600" b="1" dirty="0">
              <a:latin typeface="微软雅黑" panose="020B0503020204020204" charset="-122"/>
              <a:ea typeface="微软雅黑" panose="020B0503020204020204" charset="-122"/>
              <a:cs typeface="微软雅黑" panose="020B0503020204020204" charset="-122"/>
            </a:endParaRPr>
          </a:p>
          <a:p>
            <a:pPr marL="0" lvl="0" indent="0" eaLnBrk="1" hangingPunct="1">
              <a:lnSpc>
                <a:spcPct val="150000"/>
              </a:lnSpc>
              <a:spcBef>
                <a:spcPct val="0"/>
              </a:spcBef>
              <a:buNone/>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同：</a:t>
            </a:r>
            <a:r>
              <a:rPr lang="zh-CN" altLang="en-US" sz="3600" b="1" dirty="0">
                <a:latin typeface="微软雅黑" panose="020B0503020204020204" charset="-122"/>
                <a:ea typeface="微软雅黑" panose="020B0503020204020204" charset="-122"/>
                <a:cs typeface="微软雅黑" panose="020B0503020204020204" charset="-122"/>
              </a:rPr>
              <a:t>关贸总协定与布雷顿森林体系都曾是美国对外经济扩张的工具。</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222885" y="374015"/>
            <a:ext cx="11977370" cy="706755"/>
          </a:xfrm>
          <a:prstGeom prst="rect">
            <a:avLst/>
          </a:prstGeom>
          <a:noFill/>
        </p:spPr>
        <p:txBody>
          <a:bodyPr wrap="square" rtlCol="0" anchor="t">
            <a:spAutoFit/>
          </a:bodyPr>
          <a:p>
            <a:r>
              <a:rPr lang="zh-CN" altLang="en-US" sz="4000" b="1" dirty="0">
                <a:solidFill>
                  <a:srgbClr val="FF0000"/>
                </a:solidFill>
                <a:latin typeface="微软雅黑" panose="020B0503020204020204" charset="-122"/>
                <a:ea typeface="微软雅黑" panose="020B0503020204020204" charset="-122"/>
                <a:sym typeface="+mn-ea"/>
              </a:rPr>
              <a:t>探究</a:t>
            </a:r>
            <a:r>
              <a:rPr lang="en-US" altLang="zh-CN" sz="4000" b="1" dirty="0">
                <a:solidFill>
                  <a:srgbClr val="FF0000"/>
                </a:solidFill>
                <a:latin typeface="微软雅黑" panose="020B0503020204020204" charset="-122"/>
                <a:ea typeface="微软雅黑" panose="020B0503020204020204" charset="-122"/>
                <a:sym typeface="+mn-ea"/>
              </a:rPr>
              <a:t>1</a:t>
            </a:r>
            <a:r>
              <a:rPr lang="zh-CN" altLang="en-US"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0766D4"/>
                </a:solidFill>
                <a:latin typeface="微软雅黑" panose="020B0503020204020204" charset="-122"/>
                <a:ea typeface="微软雅黑" panose="020B0503020204020204" charset="-122"/>
                <a:sym typeface="+mn-ea"/>
              </a:rPr>
              <a:t>关贸总协定与布雷顿森林体系有何异同</a:t>
            </a:r>
            <a:endParaRPr lang="zh-CN" altLang="en-US" sz="4000" b="1" dirty="0">
              <a:solidFill>
                <a:srgbClr val="0766D4"/>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42" name="文本框 51241"/>
          <p:cNvSpPr txBox="1"/>
          <p:nvPr/>
        </p:nvSpPr>
        <p:spPr>
          <a:xfrm>
            <a:off x="226695" y="2583815"/>
            <a:ext cx="1752600" cy="645160"/>
          </a:xfrm>
          <a:prstGeom prst="rect">
            <a:avLst/>
          </a:prstGeom>
          <a:noFill/>
          <a:ln w="9525">
            <a:noFill/>
          </a:ln>
        </p:spPr>
        <p:txBody>
          <a:bodyPr>
            <a:spAutoFit/>
          </a:bodyPr>
          <a:p>
            <a:pPr>
              <a:spcBef>
                <a:spcPct val="50000"/>
              </a:spcBef>
            </a:pPr>
            <a:r>
              <a:rPr lang="zh-CN" altLang="en-US" sz="3600" b="1" dirty="0">
                <a:solidFill>
                  <a:srgbClr val="FF0066"/>
                </a:solidFill>
                <a:latin typeface="微软雅黑" panose="020B0503020204020204" charset="-122"/>
                <a:ea typeface="微软雅黑" panose="020B0503020204020204" charset="-122"/>
                <a:cs typeface="微软雅黑" panose="020B0503020204020204" charset="-122"/>
              </a:rPr>
              <a:t>相同点</a:t>
            </a:r>
            <a:r>
              <a:rPr lang="en-US" altLang="zh-CN" sz="3600" b="1">
                <a:solidFill>
                  <a:srgbClr val="FF0066"/>
                </a:solidFill>
                <a:latin typeface="微软雅黑" panose="020B0503020204020204" charset="-122"/>
                <a:ea typeface="微软雅黑" panose="020B0503020204020204" charset="-122"/>
                <a:cs typeface="微软雅黑" panose="020B0503020204020204" charset="-122"/>
              </a:rPr>
              <a:t>:</a:t>
            </a:r>
            <a:endParaRPr lang="en-US" altLang="zh-CN" sz="3600" b="1">
              <a:solidFill>
                <a:srgbClr val="FF0066"/>
              </a:solidFill>
              <a:latin typeface="微软雅黑" panose="020B0503020204020204" charset="-122"/>
              <a:ea typeface="微软雅黑" panose="020B0503020204020204" charset="-122"/>
              <a:cs typeface="微软雅黑" panose="020B0503020204020204" charset="-122"/>
            </a:endParaRPr>
          </a:p>
        </p:txBody>
      </p:sp>
      <p:sp>
        <p:nvSpPr>
          <p:cNvPr id="51243" name="文本框 51242"/>
          <p:cNvSpPr txBox="1"/>
          <p:nvPr/>
        </p:nvSpPr>
        <p:spPr>
          <a:xfrm>
            <a:off x="283210" y="3412490"/>
            <a:ext cx="11849100" cy="645160"/>
          </a:xfrm>
          <a:prstGeom prst="rect">
            <a:avLst/>
          </a:prstGeom>
          <a:noFill/>
          <a:ln w="9525">
            <a:noFill/>
          </a:ln>
        </p:spPr>
        <p:txBody>
          <a:bodyPr wrap="square">
            <a:spAutoFit/>
          </a:bodyPr>
          <a:p>
            <a:pPr>
              <a:spcBef>
                <a:spcPct val="50000"/>
              </a:spcBef>
            </a:pPr>
            <a:r>
              <a:rPr lang="en-US" altLang="zh-CN" sz="3600" b="1" dirty="0">
                <a:latin typeface="微软雅黑" panose="020B0503020204020204" charset="-122"/>
                <a:ea typeface="微软雅黑" panose="020B0503020204020204" charset="-122"/>
                <a:cs typeface="微软雅黑" panose="020B0503020204020204" charset="-122"/>
              </a:rPr>
              <a:t>1</a:t>
            </a:r>
            <a:r>
              <a:rPr lang="zh-CN" altLang="en-US" sz="3600" b="1" dirty="0">
                <a:latin typeface="微软雅黑" panose="020B0503020204020204" charset="-122"/>
                <a:ea typeface="微软雅黑" panose="020B0503020204020204" charset="-122"/>
                <a:cs typeface="微软雅黑" panose="020B0503020204020204" charset="-122"/>
              </a:rPr>
              <a:t>、都受经济全球化的影响，而且也推动了经济全球化</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51244" name="文本框 51243"/>
          <p:cNvSpPr txBox="1"/>
          <p:nvPr/>
        </p:nvSpPr>
        <p:spPr>
          <a:xfrm>
            <a:off x="283210" y="4488815"/>
            <a:ext cx="11624310" cy="645160"/>
          </a:xfrm>
          <a:prstGeom prst="rect">
            <a:avLst/>
          </a:prstGeom>
          <a:noFill/>
          <a:ln w="9525">
            <a:noFill/>
          </a:ln>
        </p:spPr>
        <p:txBody>
          <a:bodyPr wrap="square">
            <a:spAutoFit/>
          </a:bodyPr>
          <a:p>
            <a:pPr>
              <a:spcBef>
                <a:spcPct val="50000"/>
              </a:spcBef>
            </a:pPr>
            <a:r>
              <a:rPr lang="en-US" altLang="zh-CN" sz="3600" b="1" dirty="0">
                <a:latin typeface="微软雅黑" panose="020B0503020204020204" charset="-122"/>
                <a:ea typeface="微软雅黑" panose="020B0503020204020204" charset="-122"/>
                <a:cs typeface="微软雅黑" panose="020B0503020204020204" charset="-122"/>
              </a:rPr>
              <a:t>2</a:t>
            </a:r>
            <a:r>
              <a:rPr lang="zh-CN" altLang="en-US" sz="3600" b="1" dirty="0">
                <a:latin typeface="微软雅黑" panose="020B0503020204020204" charset="-122"/>
                <a:ea typeface="微软雅黑" panose="020B0503020204020204" charset="-122"/>
                <a:cs typeface="微软雅黑" panose="020B0503020204020204" charset="-122"/>
              </a:rPr>
              <a:t>、都是少数国家的主导，并不是公正、合理的经济秩序</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51245" name="文本框 51244"/>
          <p:cNvSpPr txBox="1"/>
          <p:nvPr/>
        </p:nvSpPr>
        <p:spPr>
          <a:xfrm>
            <a:off x="220980" y="5671820"/>
            <a:ext cx="8918575" cy="645160"/>
          </a:xfrm>
          <a:prstGeom prst="rect">
            <a:avLst/>
          </a:prstGeom>
          <a:noFill/>
          <a:ln w="9525">
            <a:noFill/>
          </a:ln>
        </p:spPr>
        <p:txBody>
          <a:bodyPr wrap="square">
            <a:spAutoFit/>
          </a:bodyPr>
          <a:p>
            <a:pPr>
              <a:spcBef>
                <a:spcPct val="50000"/>
              </a:spcBef>
            </a:pPr>
            <a:r>
              <a:rPr lang="en-US" altLang="zh-CN" sz="3600" b="1" dirty="0">
                <a:latin typeface="微软雅黑" panose="020B0503020204020204" charset="-122"/>
                <a:ea typeface="微软雅黑" panose="020B0503020204020204" charset="-122"/>
                <a:cs typeface="微软雅黑" panose="020B0503020204020204" charset="-122"/>
              </a:rPr>
              <a:t>3</a:t>
            </a:r>
            <a:r>
              <a:rPr lang="zh-CN" altLang="en-US" sz="3600" b="1" dirty="0">
                <a:latin typeface="微软雅黑" panose="020B0503020204020204" charset="-122"/>
                <a:ea typeface="微软雅黑" panose="020B0503020204020204" charset="-122"/>
                <a:cs typeface="微软雅黑" panose="020B0503020204020204" charset="-122"/>
              </a:rPr>
              <a:t>、都有利于资本主义的经济恢复和发展</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12291" name="内容占位符 2"/>
          <p:cNvSpPr>
            <a:spLocks noGrp="1"/>
          </p:cNvSpPr>
          <p:nvPr/>
        </p:nvSpPr>
        <p:spPr>
          <a:xfrm>
            <a:off x="226695" y="42545"/>
            <a:ext cx="11737975" cy="1765935"/>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zh-CN" altLang="en-US" sz="3600" b="1" dirty="0">
                <a:solidFill>
                  <a:srgbClr val="FF0000"/>
                </a:solidFill>
                <a:latin typeface="微软雅黑" panose="020B0503020204020204" charset="-122"/>
                <a:ea typeface="微软雅黑" panose="020B0503020204020204" charset="-122"/>
              </a:rPr>
              <a:t>探究</a:t>
            </a:r>
            <a:r>
              <a:rPr lang="en-US" altLang="zh-CN" sz="3600" b="1" dirty="0">
                <a:solidFill>
                  <a:srgbClr val="FF0000"/>
                </a:solidFill>
                <a:latin typeface="微软雅黑" panose="020B0503020204020204" charset="-122"/>
                <a:ea typeface="微软雅黑" panose="020B0503020204020204" charset="-122"/>
              </a:rPr>
              <a:t>2</a:t>
            </a:r>
            <a:r>
              <a:rPr lang="zh-CN" altLang="en-US" sz="3600" b="1" dirty="0">
                <a:solidFill>
                  <a:srgbClr val="FF0000"/>
                </a:solidFill>
                <a:latin typeface="微软雅黑" panose="020B0503020204020204" charset="-122"/>
                <a:ea typeface="微软雅黑" panose="020B0503020204020204" charset="-122"/>
              </a:rPr>
              <a:t>、</a:t>
            </a:r>
            <a:r>
              <a:rPr lang="zh-CN" altLang="en-US" sz="3600" b="1" dirty="0">
                <a:solidFill>
                  <a:srgbClr val="0766D4"/>
                </a:solidFill>
                <a:latin typeface="微软雅黑" panose="020B0503020204020204" charset="-122"/>
                <a:ea typeface="微软雅黑" panose="020B0503020204020204" charset="-122"/>
              </a:rPr>
              <a:t>近代资本主义世界经济体系和二战后资本主义世界经济体系的异同点</a:t>
            </a:r>
            <a:endParaRPr lang="zh-CN" altLang="en-US" sz="3600" b="1" dirty="0">
              <a:solidFill>
                <a:srgbClr val="0766D4"/>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42"/>
                                        </p:tgtEl>
                                        <p:attrNameLst>
                                          <p:attrName>style.visibility</p:attrName>
                                        </p:attrNameLst>
                                      </p:cBhvr>
                                      <p:to>
                                        <p:strVal val="visible"/>
                                      </p:to>
                                    </p:set>
                                    <p:animEffect transition="in" filter="blinds(horizontal)">
                                      <p:cBhvr>
                                        <p:cTn id="7" dur="500"/>
                                        <p:tgtEl>
                                          <p:spTgt spid="512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43"/>
                                        </p:tgtEl>
                                        <p:attrNameLst>
                                          <p:attrName>style.visibility</p:attrName>
                                        </p:attrNameLst>
                                      </p:cBhvr>
                                      <p:to>
                                        <p:strVal val="visible"/>
                                      </p:to>
                                    </p:set>
                                    <p:animEffect transition="in" filter="blinds(horizontal)">
                                      <p:cBhvr>
                                        <p:cTn id="12" dur="500"/>
                                        <p:tgtEl>
                                          <p:spTgt spid="5124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44"/>
                                        </p:tgtEl>
                                        <p:attrNameLst>
                                          <p:attrName>style.visibility</p:attrName>
                                        </p:attrNameLst>
                                      </p:cBhvr>
                                      <p:to>
                                        <p:strVal val="visible"/>
                                      </p:to>
                                    </p:set>
                                    <p:animEffect transition="in" filter="blinds(horizontal)">
                                      <p:cBhvr>
                                        <p:cTn id="17" dur="500"/>
                                        <p:tgtEl>
                                          <p:spTgt spid="5124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245"/>
                                        </p:tgtEl>
                                        <p:attrNameLst>
                                          <p:attrName>style.visibility</p:attrName>
                                        </p:attrNameLst>
                                      </p:cBhvr>
                                      <p:to>
                                        <p:strVal val="visible"/>
                                      </p:to>
                                    </p:set>
                                    <p:animEffect transition="in" filter="blinds(horizontal)">
                                      <p:cBhvr>
                                        <p:cTn id="22" dur="500"/>
                                        <p:tgtEl>
                                          <p:spTgt spid="51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2" grpId="0"/>
      <p:bldP spid="51243" grpId="0"/>
      <p:bldP spid="51244" grpId="0"/>
      <p:bldP spid="512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表格 5"/>
          <p:cNvGraphicFramePr/>
          <p:nvPr/>
        </p:nvGraphicFramePr>
        <p:xfrm>
          <a:off x="58420" y="1418590"/>
          <a:ext cx="12094210" cy="5394960"/>
        </p:xfrm>
        <a:graphic>
          <a:graphicData uri="http://schemas.openxmlformats.org/drawingml/2006/table">
            <a:tbl>
              <a:tblPr firstRow="1" bandRow="1">
                <a:tableStyleId>{5C22544A-7EE6-4342-B048-85BDC9FD1C3A}</a:tableStyleId>
              </a:tblPr>
              <a:tblGrid>
                <a:gridCol w="1988820"/>
                <a:gridCol w="4584065"/>
                <a:gridCol w="5521325"/>
              </a:tblGrid>
              <a:tr h="381000">
                <a:tc>
                  <a:txBody>
                    <a:bodyPr/>
                    <a:p>
                      <a:pPr>
                        <a:buNone/>
                      </a:pPr>
                      <a:endParaRPr lang="zh-CN" altLang="en-US" sz="3200" b="1">
                        <a:latin typeface="微软雅黑" panose="020B0503020204020204" charset="-122"/>
                        <a:ea typeface="微软雅黑" panose="020B0503020204020204" charset="-122"/>
                      </a:endParaRPr>
                    </a:p>
                  </a:txBody>
                  <a:tcPr/>
                </a:tc>
                <a:tc>
                  <a:txBody>
                    <a:bodyPr/>
                    <a:p>
                      <a:pPr algn="ctr">
                        <a:buNone/>
                      </a:pPr>
                      <a:r>
                        <a:rPr lang="zh-CN" altLang="en-US" sz="3600" b="1">
                          <a:latin typeface="微软雅黑" panose="020B0503020204020204" charset="-122"/>
                          <a:ea typeface="微软雅黑" panose="020B0503020204020204" charset="-122"/>
                        </a:rPr>
                        <a:t>近代</a:t>
                      </a:r>
                      <a:endParaRPr lang="zh-CN" altLang="en-US" sz="3600" b="1">
                        <a:latin typeface="微软雅黑" panose="020B0503020204020204" charset="-122"/>
                        <a:ea typeface="微软雅黑" panose="020B0503020204020204" charset="-122"/>
                      </a:endParaRPr>
                    </a:p>
                  </a:txBody>
                  <a:tcPr/>
                </a:tc>
                <a:tc>
                  <a:txBody>
                    <a:bodyPr/>
                    <a:p>
                      <a:pPr algn="ctr">
                        <a:buNone/>
                      </a:pPr>
                      <a:r>
                        <a:rPr lang="zh-CN" altLang="en-US" sz="3600" b="1">
                          <a:latin typeface="微软雅黑" panose="020B0503020204020204" charset="-122"/>
                          <a:ea typeface="微软雅黑" panose="020B0503020204020204" charset="-122"/>
                        </a:rPr>
                        <a:t>二战后</a:t>
                      </a:r>
                      <a:endParaRPr lang="zh-CN" altLang="en-US" sz="3600" b="1">
                        <a:latin typeface="微软雅黑" panose="020B0503020204020204" charset="-122"/>
                        <a:ea typeface="微软雅黑" panose="020B0503020204020204" charset="-122"/>
                      </a:endParaRPr>
                    </a:p>
                  </a:txBody>
                  <a:tcPr/>
                </a:tc>
              </a:tr>
              <a:tr h="1066800">
                <a:tc>
                  <a:txBody>
                    <a:bodyPr/>
                    <a:p>
                      <a:pPr>
                        <a:buNone/>
                      </a:pPr>
                      <a:r>
                        <a:rPr lang="zh-CN" altLang="en-US" sz="3200" b="1">
                          <a:solidFill>
                            <a:srgbClr val="FF0000"/>
                          </a:solidFill>
                          <a:latin typeface="微软雅黑" panose="020B0503020204020204" charset="-122"/>
                          <a:ea typeface="微软雅黑" panose="020B0503020204020204" charset="-122"/>
                        </a:rPr>
                        <a:t>成因</a:t>
                      </a:r>
                      <a:endParaRPr lang="zh-CN" altLang="en-US" sz="3200" b="1">
                        <a:solidFill>
                          <a:srgbClr val="FF0000"/>
                        </a:solidFill>
                        <a:latin typeface="微软雅黑" panose="020B0503020204020204" charset="-122"/>
                        <a:ea typeface="微软雅黑" panose="020B0503020204020204" charset="-122"/>
                      </a:endParaRPr>
                    </a:p>
                  </a:txBody>
                  <a:tcPr anchor="ctr" anchorCtr="0"/>
                </a:tc>
                <a:tc>
                  <a:txBody>
                    <a:bodyPr/>
                    <a:p>
                      <a:pPr>
                        <a:buNone/>
                      </a:pPr>
                      <a:r>
                        <a:rPr lang="zh-CN" altLang="en-US" sz="3200" b="1">
                          <a:latin typeface="微软雅黑" panose="020B0503020204020204" charset="-122"/>
                          <a:ea typeface="微软雅黑" panose="020B0503020204020204" charset="-122"/>
                        </a:rPr>
                        <a:t>两次工业革命的影响；</a:t>
                      </a:r>
                      <a:endParaRPr lang="zh-CN" altLang="en-US" sz="3200" b="1">
                        <a:latin typeface="微软雅黑" panose="020B0503020204020204" charset="-122"/>
                        <a:ea typeface="微软雅黑" panose="020B0503020204020204" charset="-122"/>
                      </a:endParaRPr>
                    </a:p>
                    <a:p>
                      <a:pPr>
                        <a:buNone/>
                      </a:pPr>
                      <a:r>
                        <a:rPr lang="zh-CN" altLang="en-US" sz="3200" b="1">
                          <a:latin typeface="微软雅黑" panose="020B0503020204020204" charset="-122"/>
                          <a:ea typeface="微软雅黑" panose="020B0503020204020204" charset="-122"/>
                        </a:rPr>
                        <a:t>西方国家的殖民扩张</a:t>
                      </a:r>
                      <a:endParaRPr lang="zh-CN" altLang="en-US" sz="3200" b="1">
                        <a:latin typeface="微软雅黑" panose="020B0503020204020204" charset="-122"/>
                        <a:ea typeface="微软雅黑" panose="020B0503020204020204" charset="-122"/>
                      </a:endParaRPr>
                    </a:p>
                  </a:txBody>
                  <a:tcPr anchor="ctr" anchorCtr="0"/>
                </a:tc>
                <a:tc>
                  <a:txBody>
                    <a:bodyPr/>
                    <a:p>
                      <a:pPr>
                        <a:buNone/>
                      </a:pPr>
                      <a:r>
                        <a:rPr lang="zh-CN" altLang="en-US" sz="3200" b="1">
                          <a:latin typeface="微软雅黑" panose="020B0503020204020204" charset="-122"/>
                          <a:ea typeface="微软雅黑" panose="020B0503020204020204" charset="-122"/>
                        </a:rPr>
                        <a:t>二战后，欧洲国家普遍衰落，而美国实力空前膨胀</a:t>
                      </a:r>
                      <a:endParaRPr lang="zh-CN" altLang="en-US" sz="3200" b="1">
                        <a:latin typeface="微软雅黑" panose="020B0503020204020204" charset="-122"/>
                        <a:ea typeface="微软雅黑" panose="020B0503020204020204" charset="-122"/>
                      </a:endParaRPr>
                    </a:p>
                  </a:txBody>
                  <a:tcPr anchor="ctr" anchorCtr="0"/>
                </a:tc>
              </a:tr>
              <a:tr h="381000">
                <a:tc>
                  <a:txBody>
                    <a:bodyPr/>
                    <a:p>
                      <a:pPr>
                        <a:buNone/>
                      </a:pPr>
                      <a:r>
                        <a:rPr lang="zh-CN" altLang="en-US" sz="3200" b="1">
                          <a:solidFill>
                            <a:srgbClr val="FF0000"/>
                          </a:solidFill>
                          <a:latin typeface="微软雅黑" panose="020B0503020204020204" charset="-122"/>
                          <a:ea typeface="微软雅黑" panose="020B0503020204020204" charset="-122"/>
                        </a:rPr>
                        <a:t>建立方式</a:t>
                      </a:r>
                      <a:endParaRPr lang="zh-CN" altLang="en-US" sz="3200" b="1">
                        <a:solidFill>
                          <a:srgbClr val="FF0000"/>
                        </a:solidFill>
                        <a:latin typeface="微软雅黑" panose="020B0503020204020204" charset="-122"/>
                        <a:ea typeface="微软雅黑" panose="020B0503020204020204" charset="-122"/>
                      </a:endParaRPr>
                    </a:p>
                  </a:txBody>
                  <a:tcPr anchor="ctr" anchorCtr="0"/>
                </a:tc>
                <a:tc>
                  <a:txBody>
                    <a:bodyPr/>
                    <a:p>
                      <a:pPr>
                        <a:buNone/>
                      </a:pPr>
                      <a:r>
                        <a:rPr lang="zh-CN" altLang="en-US" sz="3200" b="1">
                          <a:latin typeface="微软雅黑" panose="020B0503020204020204" charset="-122"/>
                          <a:ea typeface="微软雅黑" panose="020B0503020204020204" charset="-122"/>
                          <a:cs typeface="微软雅黑" panose="020B0503020204020204" charset="-122"/>
                        </a:rPr>
                        <a:t>殖民扩张和对外战争(暴力方式)</a:t>
                      </a:r>
                      <a:endParaRPr lang="zh-CN" altLang="en-US" sz="3200" b="1">
                        <a:latin typeface="微软雅黑" panose="020B0503020204020204" charset="-122"/>
                        <a:ea typeface="微软雅黑" panose="020B0503020204020204" charset="-122"/>
                        <a:cs typeface="微软雅黑" panose="020B0503020204020204" charset="-122"/>
                      </a:endParaRPr>
                    </a:p>
                  </a:txBody>
                  <a:tcPr anchor="ctr" anchorCtr="0"/>
                </a:tc>
                <a:tc>
                  <a:txBody>
                    <a:bodyPr/>
                    <a:p>
                      <a:pPr>
                        <a:buNone/>
                      </a:pPr>
                      <a:r>
                        <a:rPr lang="zh-CN" altLang="en-US" sz="3200" b="1">
                          <a:latin typeface="微软雅黑" panose="020B0503020204020204" charset="-122"/>
                          <a:ea typeface="微软雅黑" panose="020B0503020204020204" charset="-122"/>
                          <a:cs typeface="微软雅黑" panose="020B0503020204020204" charset="-122"/>
                        </a:rPr>
                        <a:t>多边协商和组织协调(和平方式)</a:t>
                      </a:r>
                      <a:endParaRPr lang="zh-CN" altLang="en-US" sz="3200" b="1">
                        <a:latin typeface="微软雅黑" panose="020B0503020204020204" charset="-122"/>
                        <a:ea typeface="微软雅黑" panose="020B0503020204020204" charset="-122"/>
                        <a:cs typeface="微软雅黑" panose="020B0503020204020204" charset="-122"/>
                      </a:endParaRPr>
                    </a:p>
                  </a:txBody>
                  <a:tcPr anchor="ctr" anchorCtr="0"/>
                </a:tc>
              </a:tr>
              <a:tr h="1066800">
                <a:tc>
                  <a:txBody>
                    <a:bodyPr/>
                    <a:p>
                      <a:pPr>
                        <a:buNone/>
                      </a:pPr>
                      <a:r>
                        <a:rPr lang="zh-CN" altLang="en-US" sz="3200" b="1">
                          <a:solidFill>
                            <a:srgbClr val="FF0000"/>
                          </a:solidFill>
                          <a:latin typeface="微软雅黑" panose="020B0503020204020204" charset="-122"/>
                          <a:ea typeface="微软雅黑" panose="020B0503020204020204" charset="-122"/>
                        </a:rPr>
                        <a:t>力量中心</a:t>
                      </a:r>
                      <a:endParaRPr lang="zh-CN" altLang="en-US" sz="3200" b="1">
                        <a:solidFill>
                          <a:srgbClr val="FF0000"/>
                        </a:solidFill>
                        <a:latin typeface="微软雅黑" panose="020B0503020204020204" charset="-122"/>
                        <a:ea typeface="微软雅黑" panose="020B0503020204020204" charset="-122"/>
                      </a:endParaRPr>
                    </a:p>
                  </a:txBody>
                  <a:tcPr anchor="ctr" anchorCtr="0"/>
                </a:tc>
                <a:tc>
                  <a:txBody>
                    <a:bodyPr/>
                    <a:p>
                      <a:pPr>
                        <a:buNone/>
                      </a:pPr>
                      <a:r>
                        <a:rPr lang="zh-CN" altLang="en-US" sz="3200" b="1">
                          <a:latin typeface="微软雅黑" panose="020B0503020204020204" charset="-122"/>
                          <a:ea typeface="微软雅黑" panose="020B0503020204020204" charset="-122"/>
                        </a:rPr>
                        <a:t>西欧主要资本主义国家</a:t>
                      </a:r>
                      <a:endParaRPr lang="zh-CN" altLang="en-US" sz="3200" b="1">
                        <a:latin typeface="微软雅黑" panose="020B0503020204020204" charset="-122"/>
                        <a:ea typeface="微软雅黑" panose="020B0503020204020204" charset="-122"/>
                      </a:endParaRPr>
                    </a:p>
                  </a:txBody>
                  <a:tcPr anchor="ctr" anchorCtr="0"/>
                </a:tc>
                <a:tc>
                  <a:txBody>
                    <a:bodyPr/>
                    <a:p>
                      <a:pPr>
                        <a:buNone/>
                      </a:pPr>
                      <a:r>
                        <a:rPr lang="zh-CN" altLang="en-US" sz="3200" b="1">
                          <a:latin typeface="微软雅黑" panose="020B0503020204020204" charset="-122"/>
                          <a:ea typeface="微软雅黑" panose="020B0503020204020204" charset="-122"/>
                        </a:rPr>
                        <a:t>美国</a:t>
                      </a:r>
                      <a:endParaRPr lang="zh-CN" altLang="en-US" sz="3200" b="1">
                        <a:latin typeface="微软雅黑" panose="020B0503020204020204" charset="-122"/>
                        <a:ea typeface="微软雅黑" panose="020B0503020204020204" charset="-122"/>
                      </a:endParaRPr>
                    </a:p>
                  </a:txBody>
                  <a:tcPr anchor="ctr" anchorCtr="0"/>
                </a:tc>
              </a:tr>
              <a:tr h="381000">
                <a:tc>
                  <a:txBody>
                    <a:bodyPr/>
                    <a:p>
                      <a:pPr>
                        <a:buNone/>
                      </a:pPr>
                      <a:r>
                        <a:rPr lang="zh-CN" altLang="en-US" sz="3200" b="1">
                          <a:solidFill>
                            <a:srgbClr val="FF0000"/>
                          </a:solidFill>
                          <a:latin typeface="微软雅黑" panose="020B0503020204020204" charset="-122"/>
                          <a:ea typeface="微软雅黑" panose="020B0503020204020204" charset="-122"/>
                        </a:rPr>
                        <a:t>运行机制</a:t>
                      </a:r>
                      <a:endParaRPr lang="zh-CN" altLang="en-US" sz="3200" b="1">
                        <a:solidFill>
                          <a:srgbClr val="FF0000"/>
                        </a:solidFill>
                        <a:latin typeface="微软雅黑" panose="020B0503020204020204" charset="-122"/>
                        <a:ea typeface="微软雅黑" panose="020B0503020204020204" charset="-122"/>
                      </a:endParaRPr>
                    </a:p>
                  </a:txBody>
                  <a:tcPr anchor="ctr" anchorCtr="0"/>
                </a:tc>
                <a:tc>
                  <a:txBody>
                    <a:bodyPr/>
                    <a:p>
                      <a:pPr>
                        <a:buNone/>
                      </a:pPr>
                      <a:r>
                        <a:rPr lang="zh-CN" altLang="en-US" sz="3200" b="1">
                          <a:latin typeface="微软雅黑" panose="020B0503020204020204" charset="-122"/>
                          <a:ea typeface="微软雅黑" panose="020B0503020204020204" charset="-122"/>
                        </a:rPr>
                        <a:t>缺乏内部统一有效的管理机制，贸易保护主义盛行</a:t>
                      </a:r>
                      <a:endParaRPr lang="zh-CN" altLang="en-US" sz="3200" b="1">
                        <a:latin typeface="微软雅黑" panose="020B0503020204020204" charset="-122"/>
                        <a:ea typeface="微软雅黑" panose="020B0503020204020204" charset="-122"/>
                      </a:endParaRPr>
                    </a:p>
                  </a:txBody>
                  <a:tcPr anchor="ctr" anchorCtr="0"/>
                </a:tc>
                <a:tc>
                  <a:txBody>
                    <a:bodyPr/>
                    <a:p>
                      <a:pPr>
                        <a:buNone/>
                      </a:pPr>
                      <a:r>
                        <a:rPr lang="zh-CN" altLang="en-US" sz="3200" b="1">
                          <a:latin typeface="微软雅黑" panose="020B0503020204020204" charset="-122"/>
                          <a:ea typeface="微软雅黑" panose="020B0503020204020204" charset="-122"/>
                        </a:rPr>
                        <a:t>建立了系统的管理、协调机制来解决矛盾冲突</a:t>
                      </a:r>
                      <a:endParaRPr lang="zh-CN" altLang="en-US" sz="3200" b="1">
                        <a:latin typeface="微软雅黑" panose="020B0503020204020204" charset="-122"/>
                        <a:ea typeface="微软雅黑" panose="020B0503020204020204" charset="-122"/>
                      </a:endParaRPr>
                    </a:p>
                  </a:txBody>
                  <a:tcPr anchor="ctr" anchorCtr="0"/>
                </a:tc>
              </a:tr>
            </a:tbl>
          </a:graphicData>
        </a:graphic>
      </p:graphicFrame>
      <p:sp>
        <p:nvSpPr>
          <p:cNvPr id="12291" name="内容占位符 2"/>
          <p:cNvSpPr>
            <a:spLocks noGrp="1"/>
          </p:cNvSpPr>
          <p:nvPr/>
        </p:nvSpPr>
        <p:spPr>
          <a:xfrm>
            <a:off x="226695" y="-158750"/>
            <a:ext cx="11737975" cy="1765935"/>
          </a:xfrm>
          <a:prstGeom prst="rect">
            <a:avLst/>
          </a:prstGeom>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zh-CN" altLang="en-US" sz="3600" b="1" dirty="0">
                <a:solidFill>
                  <a:srgbClr val="FF0000"/>
                </a:solidFill>
                <a:latin typeface="微软雅黑" panose="020B0503020204020204" charset="-122"/>
                <a:ea typeface="微软雅黑" panose="020B0503020204020204" charset="-122"/>
              </a:rPr>
              <a:t>探究</a:t>
            </a:r>
            <a:r>
              <a:rPr lang="en-US" altLang="zh-CN" sz="3600" b="1" dirty="0">
                <a:solidFill>
                  <a:srgbClr val="FF0000"/>
                </a:solidFill>
                <a:latin typeface="微软雅黑" panose="020B0503020204020204" charset="-122"/>
                <a:ea typeface="微软雅黑" panose="020B0503020204020204" charset="-122"/>
              </a:rPr>
              <a:t>2</a:t>
            </a:r>
            <a:r>
              <a:rPr lang="zh-CN" altLang="en-US" sz="3600" b="1" dirty="0">
                <a:solidFill>
                  <a:srgbClr val="FF0000"/>
                </a:solidFill>
                <a:latin typeface="微软雅黑" panose="020B0503020204020204" charset="-122"/>
                <a:ea typeface="微软雅黑" panose="020B0503020204020204" charset="-122"/>
              </a:rPr>
              <a:t>、</a:t>
            </a:r>
            <a:r>
              <a:rPr lang="zh-CN" altLang="en-US" sz="3600" b="1" dirty="0">
                <a:solidFill>
                  <a:srgbClr val="0766D4"/>
                </a:solidFill>
                <a:latin typeface="微软雅黑" panose="020B0503020204020204" charset="-122"/>
                <a:ea typeface="微软雅黑" panose="020B0503020204020204" charset="-122"/>
              </a:rPr>
              <a:t>近代资本主义世界经济体系和二战后资本主义世界经济体系的异同点（</a:t>
            </a:r>
            <a:r>
              <a:rPr lang="zh-CN" altLang="en-US" sz="4000" b="1" dirty="0">
                <a:solidFill>
                  <a:srgbClr val="FF0000"/>
                </a:solidFill>
                <a:latin typeface="微软雅黑" panose="020B0503020204020204" charset="-122"/>
                <a:ea typeface="微软雅黑" panose="020B0503020204020204" charset="-122"/>
              </a:rPr>
              <a:t>异</a:t>
            </a:r>
            <a:r>
              <a:rPr lang="zh-CN" altLang="en-US" sz="3600" b="1" dirty="0">
                <a:solidFill>
                  <a:srgbClr val="0766D4"/>
                </a:solidFill>
                <a:latin typeface="微软雅黑" panose="020B0503020204020204" charset="-122"/>
                <a:ea typeface="微软雅黑" panose="020B0503020204020204" charset="-122"/>
              </a:rPr>
              <a:t>）</a:t>
            </a:r>
            <a:endParaRPr lang="zh-CN" altLang="en-US" sz="3600" b="1" dirty="0">
              <a:solidFill>
                <a:srgbClr val="0766D4"/>
              </a:solidFill>
              <a:latin typeface="微软雅黑" panose="020B0503020204020204" charset="-122"/>
              <a:ea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7810" y="-31750"/>
            <a:ext cx="11675745" cy="1753235"/>
          </a:xfrm>
          <a:prstGeom prst="rect">
            <a:avLst/>
          </a:prstGeom>
          <a:noFill/>
        </p:spPr>
        <p:txBody>
          <a:bodyPr wrap="square" rtlCol="0" anchor="t">
            <a:spAutoFit/>
          </a:bodyPr>
          <a:p>
            <a:r>
              <a:rPr lang="zh-CN" altLang="en-US" sz="3600" b="1">
                <a:solidFill>
                  <a:srgbClr val="FF0000"/>
                </a:solidFill>
                <a:latin typeface="微软雅黑" panose="020B0503020204020204" charset="-122"/>
                <a:ea typeface="微软雅黑" panose="020B0503020204020204" charset="-122"/>
              </a:rPr>
              <a:t>探究</a:t>
            </a:r>
            <a:r>
              <a:rPr lang="en-US" altLang="zh-CN" sz="3600" b="1">
                <a:solidFill>
                  <a:srgbClr val="FF0000"/>
                </a:solidFill>
                <a:latin typeface="微软雅黑" panose="020B0503020204020204" charset="-122"/>
                <a:ea typeface="微软雅黑" panose="020B0503020204020204" charset="-122"/>
              </a:rPr>
              <a:t>3</a:t>
            </a:r>
            <a:r>
              <a:rPr lang="zh-CN" altLang="en-US" sz="3600" b="1">
                <a:solidFill>
                  <a:srgbClr val="FF0000"/>
                </a:solidFill>
                <a:latin typeface="微软雅黑" panose="020B0503020204020204" charset="-122"/>
                <a:ea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rPr>
              <a:t>二战后初期，美国在经济、政治领域采取了哪些重大举措确立了资本主义世界的经济霸权，进而谋取世界霸权的？</a:t>
            </a:r>
            <a:endParaRPr lang="zh-CN" altLang="en-US" sz="3600" b="1">
              <a:solidFill>
                <a:srgbClr val="0766D4"/>
              </a:solidFill>
              <a:latin typeface="微软雅黑" panose="020B0503020204020204" charset="-122"/>
              <a:ea typeface="微软雅黑" panose="020B0503020204020204" charset="-122"/>
            </a:endParaRPr>
          </a:p>
        </p:txBody>
      </p:sp>
      <p:sp>
        <p:nvSpPr>
          <p:cNvPr id="3" name="文本框 2"/>
          <p:cNvSpPr txBox="1"/>
          <p:nvPr/>
        </p:nvSpPr>
        <p:spPr>
          <a:xfrm>
            <a:off x="257810" y="1721485"/>
            <a:ext cx="11675745" cy="4741545"/>
          </a:xfrm>
          <a:prstGeom prst="rect">
            <a:avLst/>
          </a:prstGeom>
          <a:noFill/>
        </p:spPr>
        <p:txBody>
          <a:bodyPr wrap="square" rtlCol="0" anchor="t">
            <a:spAutoFit/>
          </a:bodyPr>
          <a:p>
            <a:pPr>
              <a:lnSpc>
                <a:spcPct val="12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（1）在国际金融领域 ：</a:t>
            </a:r>
            <a:r>
              <a:rPr lang="en-US" altLang="zh-CN" sz="3600" b="1">
                <a:latin typeface="微软雅黑" panose="020B0503020204020204" charset="-122"/>
                <a:ea typeface="微软雅黑" panose="020B0503020204020204" charset="-122"/>
                <a:cs typeface="微软雅黑" panose="020B0503020204020204" charset="-122"/>
              </a:rPr>
              <a:t>1945</a:t>
            </a:r>
            <a:r>
              <a:rPr lang="zh-CN" altLang="en-US" sz="3600" b="1">
                <a:latin typeface="微软雅黑" panose="020B0503020204020204" charset="-122"/>
                <a:ea typeface="微软雅黑" panose="020B0503020204020204" charset="-122"/>
                <a:cs typeface="微软雅黑" panose="020B0503020204020204" charset="-122"/>
              </a:rPr>
              <a:t>年建立了以美元为中心的“布雷顿森林体系”（</a:t>
            </a:r>
            <a:r>
              <a:rPr lang="zh-CN" altLang="en-US" sz="3600" b="1">
                <a:latin typeface="微软雅黑" panose="020B0503020204020204" charset="-122"/>
                <a:ea typeface="微软雅黑" panose="020B0503020204020204" charset="-122"/>
                <a:cs typeface="微软雅黑" panose="020B0503020204020204" charset="-122"/>
                <a:sym typeface="+mn-ea"/>
              </a:rPr>
              <a:t>世界货币体系</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（2）在世界贸易领域：</a:t>
            </a:r>
            <a:r>
              <a:rPr lang="zh-CN" altLang="en-US" sz="3600" b="1">
                <a:latin typeface="微软雅黑" panose="020B0503020204020204" charset="-122"/>
                <a:ea typeface="微软雅黑" panose="020B0503020204020204" charset="-122"/>
                <a:cs typeface="微软雅黑" panose="020B0503020204020204" charset="-122"/>
              </a:rPr>
              <a:t>1947年建立了以美国为主导的资本主义世界经济体系形成</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（3）控制西欧：</a:t>
            </a:r>
            <a:r>
              <a:rPr lang="zh-CN" altLang="en-US" sz="3600" b="1">
                <a:latin typeface="微软雅黑" panose="020B0503020204020204" charset="-122"/>
                <a:ea typeface="微软雅黑" panose="020B0503020204020204" charset="-122"/>
                <a:cs typeface="微软雅黑" panose="020B0503020204020204" charset="-122"/>
              </a:rPr>
              <a:t>1947年推行马歇尔计划</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（4）操纵联合国：</a:t>
            </a:r>
            <a:r>
              <a:rPr lang="zh-CN" altLang="en-US" sz="3600" b="1">
                <a:latin typeface="微软雅黑" panose="020B0503020204020204" charset="-122"/>
                <a:ea typeface="微软雅黑" panose="020B0503020204020204" charset="-122"/>
                <a:cs typeface="微软雅黑" panose="020B0503020204020204" charset="-122"/>
              </a:rPr>
              <a:t>二战后初期，美国暂时控制了联合国，并以此作为推行世界霸权政策的工具</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3670" y="10795"/>
            <a:ext cx="11779885" cy="1322070"/>
          </a:xfrm>
          <a:prstGeom prst="rect">
            <a:avLst/>
          </a:prstGeom>
          <a:noFill/>
        </p:spPr>
        <p:txBody>
          <a:bodyPr wrap="square" rtlCol="0">
            <a:spAutoFit/>
          </a:bodyPr>
          <a:p>
            <a:r>
              <a:rPr lang="zh-CN" altLang="en-US" sz="4000" b="1">
                <a:solidFill>
                  <a:srgbClr val="0766D4"/>
                </a:solidFill>
                <a:latin typeface="微软雅黑" panose="020B0503020204020204" charset="-122"/>
                <a:ea typeface="微软雅黑" panose="020B0503020204020204" charset="-122"/>
              </a:rPr>
              <a:t>布雷顿森林体系什么时候瓦解？为什么会瓦解？瓦解后对美元的霸主地位有什么影响？</a:t>
            </a:r>
            <a:endParaRPr lang="zh-CN" altLang="en-US" sz="4000" b="1">
              <a:solidFill>
                <a:srgbClr val="0766D4"/>
              </a:solidFill>
              <a:latin typeface="微软雅黑" panose="020B0503020204020204" charset="-122"/>
              <a:ea typeface="微软雅黑" panose="020B0503020204020204" charset="-122"/>
            </a:endParaRPr>
          </a:p>
        </p:txBody>
      </p:sp>
      <p:sp>
        <p:nvSpPr>
          <p:cNvPr id="9" name="文本框 8"/>
          <p:cNvSpPr txBox="1"/>
          <p:nvPr/>
        </p:nvSpPr>
        <p:spPr>
          <a:xfrm>
            <a:off x="2078355" y="3422650"/>
            <a:ext cx="309880" cy="368300"/>
          </a:xfrm>
          <a:prstGeom prst="rect">
            <a:avLst/>
          </a:prstGeom>
          <a:noFill/>
        </p:spPr>
        <p:txBody>
          <a:bodyPr wrap="none" rtlCol="0">
            <a:spAutoFit/>
          </a:bodyPr>
          <a:p>
            <a:endParaRPr lang="zh-CN" altLang="en-US"/>
          </a:p>
        </p:txBody>
      </p:sp>
      <p:sp>
        <p:nvSpPr>
          <p:cNvPr id="2" name="文本框 1"/>
          <p:cNvSpPr txBox="1"/>
          <p:nvPr/>
        </p:nvSpPr>
        <p:spPr>
          <a:xfrm>
            <a:off x="153670" y="1332865"/>
            <a:ext cx="11779885" cy="5692775"/>
          </a:xfrm>
          <a:prstGeom prst="rect">
            <a:avLst/>
          </a:prstGeom>
          <a:noFill/>
        </p:spPr>
        <p:txBody>
          <a:bodyPr wrap="square" rtlCol="0">
            <a:spAutoFit/>
          </a:bodyPr>
          <a:p>
            <a:pPr>
              <a:lnSpc>
                <a:spcPct val="13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瓦解时间：</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4000" b="1">
                <a:latin typeface="微软雅黑" panose="020B0503020204020204" charset="-122"/>
                <a:ea typeface="微软雅黑" panose="020B0503020204020204" charset="-122"/>
                <a:cs typeface="微软雅黑" panose="020B0503020204020204" charset="-122"/>
              </a:rPr>
              <a:t>    </a:t>
            </a:r>
            <a:r>
              <a:rPr lang="en-US" altLang="zh-CN" sz="4000" b="1">
                <a:latin typeface="微软雅黑" panose="020B0503020204020204" charset="-122"/>
                <a:ea typeface="微软雅黑" panose="020B0503020204020204" charset="-122"/>
                <a:cs typeface="微软雅黑" panose="020B0503020204020204" charset="-122"/>
              </a:rPr>
              <a:t>20</a:t>
            </a:r>
            <a:r>
              <a:rPr lang="zh-CN" altLang="en-US" sz="4000" b="1">
                <a:latin typeface="微软雅黑" panose="020B0503020204020204" charset="-122"/>
                <a:ea typeface="微软雅黑" panose="020B0503020204020204" charset="-122"/>
                <a:cs typeface="微软雅黑" panose="020B0503020204020204" charset="-122"/>
              </a:rPr>
              <a:t>世纪</a:t>
            </a:r>
            <a:r>
              <a:rPr lang="en-US" altLang="zh-CN" sz="4000" b="1">
                <a:latin typeface="微软雅黑" panose="020B0503020204020204" charset="-122"/>
                <a:ea typeface="微软雅黑" panose="020B0503020204020204" charset="-122"/>
                <a:cs typeface="微软雅黑" panose="020B0503020204020204" charset="-122"/>
              </a:rPr>
              <a:t>70</a:t>
            </a:r>
            <a:r>
              <a:rPr lang="zh-CN" altLang="en-US" sz="4000" b="1">
                <a:latin typeface="微软雅黑" panose="020B0503020204020204" charset="-122"/>
                <a:ea typeface="微软雅黑" panose="020B0503020204020204" charset="-122"/>
                <a:cs typeface="微软雅黑" panose="020B0503020204020204" charset="-122"/>
              </a:rPr>
              <a:t>年代初（</a:t>
            </a:r>
            <a:r>
              <a:rPr lang="en-US" altLang="zh-CN" sz="4000" b="1">
                <a:latin typeface="微软雅黑" panose="020B0503020204020204" charset="-122"/>
                <a:ea typeface="微软雅黑" panose="020B0503020204020204" charset="-122"/>
                <a:cs typeface="微软雅黑" panose="020B0503020204020204" charset="-122"/>
              </a:rPr>
              <a:t>1971</a:t>
            </a:r>
            <a:r>
              <a:rPr lang="zh-CN" altLang="en-US" sz="4000" b="1">
                <a:latin typeface="微软雅黑" panose="020B0503020204020204" charset="-122"/>
                <a:ea typeface="微软雅黑" panose="020B0503020204020204" charset="-122"/>
                <a:cs typeface="微软雅黑" panose="020B0503020204020204" charset="-122"/>
              </a:rPr>
              <a:t>年动摇，</a:t>
            </a:r>
            <a:r>
              <a:rPr lang="en-US" altLang="zh-CN" sz="4000" b="1">
                <a:latin typeface="微软雅黑" panose="020B0503020204020204" charset="-122"/>
                <a:ea typeface="微软雅黑" panose="020B0503020204020204" charset="-122"/>
                <a:cs typeface="微软雅黑" panose="020B0503020204020204" charset="-122"/>
              </a:rPr>
              <a:t>1973</a:t>
            </a:r>
            <a:r>
              <a:rPr lang="zh-CN" altLang="en-US" sz="4000" b="1">
                <a:latin typeface="微软雅黑" panose="020B0503020204020204" charset="-122"/>
                <a:ea typeface="微软雅黑" panose="020B0503020204020204" charset="-122"/>
                <a:cs typeface="微软雅黑" panose="020B0503020204020204" charset="-122"/>
              </a:rPr>
              <a:t>年崩溃）</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瓦解原因：</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4000" b="1">
                <a:latin typeface="微软雅黑" panose="020B0503020204020204" charset="-122"/>
                <a:ea typeface="微软雅黑" panose="020B0503020204020204" charset="-122"/>
                <a:cs typeface="微软雅黑" panose="020B0503020204020204" charset="-122"/>
              </a:rPr>
              <a:t>    日本西欧的崛起；</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4000" b="1">
                <a:latin typeface="微软雅黑" panose="020B0503020204020204" charset="-122"/>
                <a:ea typeface="微软雅黑" panose="020B0503020204020204" charset="-122"/>
                <a:cs typeface="微软雅黑" panose="020B0503020204020204" charset="-122"/>
              </a:rPr>
              <a:t>    美国经济实力相对削弱；</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4000" b="1">
                <a:latin typeface="微软雅黑" panose="020B0503020204020204" charset="-122"/>
                <a:ea typeface="微软雅黑" panose="020B0503020204020204" charset="-122"/>
                <a:cs typeface="微软雅黑" panose="020B0503020204020204" charset="-122"/>
              </a:rPr>
              <a:t>    经济危机冲击；</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4000" b="1">
                <a:latin typeface="微软雅黑" panose="020B0503020204020204" charset="-122"/>
                <a:ea typeface="微软雅黑" panose="020B0503020204020204" charset="-122"/>
                <a:cs typeface="微软雅黑" panose="020B0503020204020204" charset="-122"/>
              </a:rPr>
              <a:t>    体系自身局限</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64514" name="标题 64513"/>
          <p:cNvSpPr>
            <a:spLocks noGrp="1"/>
          </p:cNvSpPr>
          <p:nvPr>
            <p:ph type="title"/>
          </p:nvPr>
        </p:nvSpPr>
        <p:spPr>
          <a:xfrm>
            <a:off x="2066290" y="100965"/>
            <a:ext cx="10555605" cy="782320"/>
          </a:xfrm>
        </p:spPr>
        <p:txBody>
          <a:bodyPr anchor="ctr">
            <a:noAutofit/>
          </a:bodyPr>
          <a:p>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特里芬难题”（</a:t>
            </a:r>
            <a:r>
              <a:rPr lang="en-US" altLang="zh-CN" sz="4000" b="1" err="1">
                <a:solidFill>
                  <a:srgbClr val="FF0000"/>
                </a:solidFill>
                <a:latin typeface="微软雅黑" panose="020B0503020204020204" charset="-122"/>
                <a:ea typeface="微软雅黑" panose="020B0503020204020204" charset="-122"/>
                <a:cs typeface="微软雅黑" panose="020B0503020204020204" charset="-122"/>
              </a:rPr>
              <a:t>Triffin Delimma</a:t>
            </a:r>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4515" name="矩形 64514"/>
          <p:cNvSpPr/>
          <p:nvPr/>
        </p:nvSpPr>
        <p:spPr>
          <a:xfrm>
            <a:off x="1597025" y="3068638"/>
            <a:ext cx="9036050" cy="553085"/>
          </a:xfrm>
          <a:prstGeom prst="rect">
            <a:avLst/>
          </a:prstGeom>
          <a:noFill/>
          <a:ln w="9525">
            <a:noFill/>
          </a:ln>
        </p:spPr>
        <p:txBody>
          <a:bodyPr>
            <a:spAutoFit/>
          </a:bodyPr>
          <a:p>
            <a:r>
              <a:rPr lang="en-US" altLang="zh-CN" sz="3000" dirty="0">
                <a:latin typeface="Arial" panose="020B0604020202020204" pitchFamily="34" charset="0"/>
                <a:ea typeface="黑体" panose="02010609060101010101" pitchFamily="49" charset="-122"/>
              </a:rPr>
              <a:t>	</a:t>
            </a:r>
            <a:endParaRPr lang="zh-CN" altLang="en-US" sz="3000" dirty="0">
              <a:latin typeface="Arial" panose="020B0604020202020204" pitchFamily="34" charset="0"/>
              <a:ea typeface="黑体" panose="02010609060101010101" pitchFamily="49" charset="-122"/>
            </a:endParaRPr>
          </a:p>
        </p:txBody>
      </p:sp>
      <p:sp>
        <p:nvSpPr>
          <p:cNvPr id="64516" name="矩形 64515"/>
          <p:cNvSpPr/>
          <p:nvPr/>
        </p:nvSpPr>
        <p:spPr>
          <a:xfrm>
            <a:off x="97155" y="774700"/>
            <a:ext cx="11639550" cy="5996940"/>
          </a:xfrm>
          <a:prstGeom prst="rect">
            <a:avLst/>
          </a:prstGeom>
          <a:noFill/>
          <a:ln w="9525">
            <a:noFill/>
          </a:ln>
        </p:spPr>
        <p:txBody>
          <a:bodyPr wrap="square">
            <a:spAutoFit/>
          </a:bodyPr>
          <a:p>
            <a:pPr>
              <a:lnSpc>
                <a:spcPct val="120000"/>
              </a:lnSpc>
            </a:pPr>
            <a:r>
              <a:rPr lang="en-US" altLang="zh-CN" sz="3200" b="1" dirty="0">
                <a:latin typeface="微软雅黑" panose="020B0503020204020204" charset="-122"/>
                <a:ea typeface="微软雅黑" panose="020B0503020204020204" charset="-122"/>
                <a:cs typeface="微软雅黑" panose="020B0503020204020204" charset="-122"/>
              </a:rPr>
              <a:t>	</a:t>
            </a:r>
            <a:r>
              <a:rPr lang="zh-CN" altLang="en-US" sz="3200" b="1" dirty="0">
                <a:latin typeface="微软雅黑" panose="020B0503020204020204" charset="-122"/>
                <a:ea typeface="微软雅黑" panose="020B0503020204020204" charset="-122"/>
                <a:cs typeface="微软雅黑" panose="020B0503020204020204" charset="-122"/>
              </a:rPr>
              <a:t>布雷顿森林体系是以美元为中心、以美国为主导的资本主义世界货币体系，这是</a:t>
            </a:r>
            <a:r>
              <a:rPr lang="zh-CN" altLang="en-US" sz="3200" b="1" dirty="0">
                <a:solidFill>
                  <a:srgbClr val="0766D4"/>
                </a:solidFill>
                <a:latin typeface="微软雅黑" panose="020B0503020204020204" charset="-122"/>
                <a:ea typeface="微软雅黑" panose="020B0503020204020204" charset="-122"/>
                <a:cs typeface="微软雅黑" panose="020B0503020204020204" charset="-122"/>
              </a:rPr>
              <a:t>以美国强大的经济实力和足量的黄金储备为前提的</a:t>
            </a:r>
            <a:r>
              <a:rPr lang="zh-CN" altLang="en-US" sz="3200" b="1" dirty="0">
                <a:latin typeface="微软雅黑" panose="020B0503020204020204" charset="-122"/>
                <a:ea typeface="微软雅黑" panose="020B0503020204020204" charset="-122"/>
                <a:cs typeface="微软雅黑" panose="020B0503020204020204" charset="-122"/>
              </a:rPr>
              <a:t>，美国能否维系对他国强大的经济优势和足量的黄金储备将成为这一体系能否长久的依据。</a:t>
            </a:r>
            <a:r>
              <a:rPr lang="zh-CN" altLang="en-US" sz="3200" b="1" dirty="0">
                <a:latin typeface="微软雅黑" panose="020B0503020204020204" charset="-122"/>
                <a:ea typeface="微软雅黑" panose="020B0503020204020204" charset="-122"/>
                <a:cs typeface="微软雅黑" panose="020B0503020204020204" charset="-122"/>
                <a:sym typeface="+mn-ea"/>
              </a:rPr>
              <a:t>如果美国要成为世界经济体系的霸主，让美元成为世界货币，那么就必须保持经常项目下的</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贸易赤字，让美元流出美国</a:t>
            </a:r>
            <a:r>
              <a:rPr lang="zh-CN" altLang="en-US" sz="3200" b="1" dirty="0">
                <a:latin typeface="微软雅黑" panose="020B0503020204020204" charset="-122"/>
                <a:ea typeface="微软雅黑" panose="020B0503020204020204" charset="-122"/>
                <a:cs typeface="微软雅黑" panose="020B0503020204020204" charset="-122"/>
                <a:sym typeface="+mn-ea"/>
              </a:rPr>
              <a:t>，让其他国家获得足够的美元；另一方面，随着美元的流出，和持续增长的赤字，</a:t>
            </a:r>
            <a:r>
              <a:rPr lang="zh-CN" altLang="en-US" sz="3200" b="1" dirty="0">
                <a:solidFill>
                  <a:srgbClr val="FF0000"/>
                </a:solidFill>
                <a:latin typeface="微软雅黑" panose="020B0503020204020204" charset="-122"/>
                <a:ea typeface="微软雅黑" panose="020B0503020204020204" charset="-122"/>
                <a:cs typeface="微软雅黑" panose="020B0503020204020204" charset="-122"/>
                <a:sym typeface="+mn-ea"/>
              </a:rPr>
              <a:t>会影响美元持有国对于美元信心，一旦有任何波动，会出现恐慌性的抛售</a:t>
            </a:r>
            <a:r>
              <a:rPr lang="zh-CN" altLang="en-US" sz="3200" b="1" dirty="0">
                <a:latin typeface="微软雅黑" panose="020B0503020204020204" charset="-122"/>
                <a:ea typeface="微软雅黑" panose="020B0503020204020204" charset="-122"/>
                <a:cs typeface="微软雅黑" panose="020B0503020204020204" charset="-122"/>
                <a:sym typeface="+mn-ea"/>
              </a:rPr>
              <a:t>。该命题揭示了美元国际清偿力与信心的矛盾，其结论是世界货币体系的稳定不能依赖任何单一国家来保障。</a:t>
            </a:r>
            <a:endParaRPr lang="zh-CN" altLang="en-US" sz="32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7150" y="783590"/>
            <a:ext cx="11970385" cy="6069965"/>
          </a:xfrm>
          <a:prstGeom prst="rect">
            <a:avLst/>
          </a:prstGeom>
          <a:noFill/>
        </p:spPr>
        <p:txBody>
          <a:bodyPr wrap="square" rtlCol="0" anchor="t">
            <a:spAutoFit/>
          </a:bodyPr>
          <a:p>
            <a:pPr>
              <a:lnSpc>
                <a:spcPct val="120000"/>
              </a:lnSpc>
            </a:pPr>
            <a:r>
              <a:rPr lang="en-US" altLang="zh-CN" sz="3600" b="1">
                <a:latin typeface="微软雅黑" panose="020B0503020204020204" charset="-122"/>
                <a:ea typeface="微软雅黑" panose="020B0503020204020204" charset="-122"/>
                <a:cs typeface="微软雅黑" panose="020B0503020204020204" charset="-122"/>
              </a:rPr>
              <a:t>       </a:t>
            </a:r>
            <a:r>
              <a:rPr lang="zh-CN" altLang="en-US" sz="3600" b="1">
                <a:latin typeface="微软雅黑" panose="020B0503020204020204" charset="-122"/>
                <a:ea typeface="微软雅黑" panose="020B0503020204020204" charset="-122"/>
                <a:cs typeface="微软雅黑" panose="020B0503020204020204" charset="-122"/>
              </a:rPr>
              <a:t>特里芬难题是由美国耶鲁大学教授罗伯特·特里芬在《美元与黄金危机》一书中提出的观点，他认为任何一个国家的货币如果充当国际货币，则必然在货币的币制稳定方面处于两难境地。一方面，随着世界经济的发展，各国持有的国际货币增加，这就要求该国通过国际收支</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逆差</a:t>
            </a:r>
            <a:r>
              <a:rPr lang="zh-CN" altLang="en-US" sz="3600" b="1">
                <a:latin typeface="微软雅黑" panose="020B0503020204020204" charset="-122"/>
                <a:ea typeface="微软雅黑" panose="020B0503020204020204" charset="-122"/>
                <a:cs typeface="微软雅黑" panose="020B0503020204020204" charset="-122"/>
              </a:rPr>
              <a:t>来实现，这就必然会带来该货币的贬值；另一方面，作为国际货币又必须要求货币币制比较稳定，而</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不能持续逆差</a:t>
            </a:r>
            <a:r>
              <a:rPr lang="zh-CN" altLang="en-US" sz="3600" b="1">
                <a:latin typeface="微软雅黑" panose="020B0503020204020204" charset="-122"/>
                <a:ea typeface="微软雅黑" panose="020B0503020204020204" charset="-122"/>
                <a:cs typeface="微软雅黑" panose="020B0503020204020204" charset="-122"/>
              </a:rPr>
              <a:t>。这就使充当国际货币的国家处于左右为难的困境，这就是特里芬难题。</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64514" name="标题 64513"/>
          <p:cNvSpPr>
            <a:spLocks noGrp="1"/>
          </p:cNvSpPr>
          <p:nvPr/>
        </p:nvSpPr>
        <p:spPr>
          <a:xfrm>
            <a:off x="2066290" y="100965"/>
            <a:ext cx="10555605" cy="7823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特里芬难题”（</a:t>
            </a:r>
            <a:r>
              <a:rPr lang="en-US" altLang="zh-CN" sz="4000" b="1" err="1">
                <a:solidFill>
                  <a:srgbClr val="FF0000"/>
                </a:solidFill>
                <a:latin typeface="微软雅黑" panose="020B0503020204020204" charset="-122"/>
                <a:ea typeface="微软雅黑" panose="020B0503020204020204" charset="-122"/>
                <a:cs typeface="微软雅黑" panose="020B0503020204020204" charset="-122"/>
              </a:rPr>
              <a:t>Triffin Delimma</a:t>
            </a:r>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2875" y="120015"/>
            <a:ext cx="11906250" cy="6369685"/>
          </a:xfrm>
          <a:prstGeom prst="rect">
            <a:avLst/>
          </a:prstGeom>
          <a:noFill/>
        </p:spPr>
        <p:txBody>
          <a:bodyPr wrap="square" rtlCol="0">
            <a:spAutoFit/>
          </a:bodyPr>
          <a:p>
            <a:pPr>
              <a:lnSpc>
                <a:spcPct val="170000"/>
              </a:lnSpc>
            </a:pPr>
            <a:r>
              <a:rPr lang="zh-CN" altLang="en-US" sz="4000" b="1">
                <a:solidFill>
                  <a:srgbClr val="FF0000"/>
                </a:solidFill>
                <a:latin typeface="微软雅黑" panose="020B0503020204020204" charset="-122"/>
                <a:ea typeface="微软雅黑" panose="020B0503020204020204" charset="-122"/>
              </a:rPr>
              <a:t>自测</a:t>
            </a:r>
            <a:r>
              <a:rPr lang="en-US" altLang="zh-CN" sz="4000" b="1">
                <a:solidFill>
                  <a:srgbClr val="FF0000"/>
                </a:solidFill>
                <a:latin typeface="微软雅黑" panose="020B0503020204020204" charset="-122"/>
                <a:ea typeface="微软雅黑" panose="020B0503020204020204" charset="-122"/>
              </a:rPr>
              <a:t>1</a:t>
            </a:r>
            <a:r>
              <a:rPr lang="zh-CN" altLang="en-US" sz="4000" b="1">
                <a:solidFill>
                  <a:srgbClr val="FF0000"/>
                </a:solidFill>
                <a:latin typeface="微软雅黑" panose="020B0503020204020204" charset="-122"/>
                <a:ea typeface="微软雅黑" panose="020B0503020204020204" charset="-122"/>
              </a:rPr>
              <a:t>、</a:t>
            </a:r>
            <a:r>
              <a:rPr lang="zh-CN" altLang="en-US" sz="4000" b="1">
                <a:latin typeface="微软雅黑" panose="020B0503020204020204" charset="-122"/>
                <a:ea typeface="微软雅黑" panose="020B0503020204020204" charset="-122"/>
              </a:rPr>
              <a:t>战后资本主义世界经济体系形成的背景、内容、特点与作用？</a:t>
            </a:r>
            <a:endParaRPr lang="zh-CN" altLang="en-US" sz="4000" b="1">
              <a:latin typeface="微软雅黑" panose="020B0503020204020204" charset="-122"/>
              <a:ea typeface="微软雅黑" panose="020B0503020204020204" charset="-122"/>
            </a:endParaRPr>
          </a:p>
          <a:p>
            <a:pPr>
              <a:lnSpc>
                <a:spcPct val="170000"/>
              </a:lnSpc>
            </a:pPr>
            <a:r>
              <a:rPr lang="zh-CN" altLang="en-US" sz="4000" b="1" dirty="0">
                <a:solidFill>
                  <a:srgbClr val="FF0000"/>
                </a:solidFill>
                <a:latin typeface="微软雅黑" panose="020B0503020204020204" charset="-122"/>
                <a:ea typeface="微软雅黑" panose="020B0503020204020204" charset="-122"/>
                <a:sym typeface="+mn-ea"/>
              </a:rPr>
              <a:t>自测</a:t>
            </a:r>
            <a:r>
              <a:rPr lang="en-US" altLang="zh-CN" sz="4000" b="1" dirty="0">
                <a:solidFill>
                  <a:srgbClr val="FF0000"/>
                </a:solidFill>
                <a:latin typeface="微软雅黑" panose="020B0503020204020204" charset="-122"/>
                <a:ea typeface="微软雅黑" panose="020B0503020204020204" charset="-122"/>
                <a:sym typeface="+mn-ea"/>
              </a:rPr>
              <a:t>2</a:t>
            </a:r>
            <a:r>
              <a:rPr lang="zh-CN" altLang="en-US" sz="4000" b="1" dirty="0">
                <a:solidFill>
                  <a:srgbClr val="FF0000"/>
                </a:solidFill>
                <a:latin typeface="微软雅黑" panose="020B0503020204020204" charset="-122"/>
                <a:ea typeface="微软雅黑" panose="020B0503020204020204" charset="-122"/>
                <a:sym typeface="+mn-ea"/>
              </a:rPr>
              <a:t>、</a:t>
            </a:r>
            <a:r>
              <a:rPr lang="zh-CN" altLang="en-US" sz="4000" b="1" dirty="0">
                <a:latin typeface="微软雅黑" panose="020B0503020204020204" charset="-122"/>
                <a:ea typeface="微软雅黑" panose="020B0503020204020204" charset="-122"/>
                <a:sym typeface="+mn-ea"/>
              </a:rPr>
              <a:t>布雷顿森林体系最基本的特征是什么？美国如何在布雷顿森林体系中起主导作用？</a:t>
            </a:r>
            <a:endParaRPr lang="zh-CN" altLang="en-US" sz="4000" b="1" dirty="0">
              <a:latin typeface="微软雅黑" panose="020B0503020204020204" charset="-122"/>
              <a:ea typeface="微软雅黑" panose="020B0503020204020204" charset="-122"/>
              <a:sym typeface="+mn-ea"/>
            </a:endParaRPr>
          </a:p>
          <a:p>
            <a:pPr>
              <a:lnSpc>
                <a:spcPct val="170000"/>
              </a:lnSpc>
            </a:pPr>
            <a:r>
              <a:rPr lang="zh-CN" altLang="en-US" sz="4000" b="1" dirty="0">
                <a:solidFill>
                  <a:srgbClr val="FF0000"/>
                </a:solidFill>
                <a:latin typeface="微软雅黑" panose="020B0503020204020204" charset="-122"/>
                <a:ea typeface="微软雅黑" panose="020B0503020204020204" charset="-122"/>
                <a:sym typeface="+mn-ea"/>
              </a:rPr>
              <a:t>自测</a:t>
            </a:r>
            <a:r>
              <a:rPr lang="en-US" altLang="zh-CN" sz="4000" b="1" dirty="0">
                <a:solidFill>
                  <a:srgbClr val="FF0000"/>
                </a:solidFill>
                <a:latin typeface="微软雅黑" panose="020B0503020204020204" charset="-122"/>
                <a:ea typeface="微软雅黑" panose="020B0503020204020204" charset="-122"/>
                <a:sym typeface="+mn-ea"/>
              </a:rPr>
              <a:t>3</a:t>
            </a:r>
            <a:r>
              <a:rPr lang="zh-CN" altLang="en-US" sz="4000" b="1" dirty="0">
                <a:solidFill>
                  <a:srgbClr val="FF0000"/>
                </a:solidFill>
                <a:latin typeface="微软雅黑" panose="020B0503020204020204" charset="-122"/>
                <a:ea typeface="微软雅黑" panose="020B0503020204020204" charset="-122"/>
                <a:sym typeface="+mn-ea"/>
              </a:rPr>
              <a:t>、</a:t>
            </a:r>
            <a:r>
              <a:rPr lang="zh-CN" altLang="en-US" sz="4000" b="1" dirty="0">
                <a:solidFill>
                  <a:schemeClr val="tx1"/>
                </a:solidFill>
                <a:latin typeface="微软雅黑" panose="020B0503020204020204" charset="-122"/>
                <a:ea typeface="微软雅黑" panose="020B0503020204020204" charset="-122"/>
                <a:sym typeface="+mn-ea"/>
              </a:rPr>
              <a:t>关贸总协定的特点是什么？美国为什么要积极倡导建立世界贸易体系？</a:t>
            </a:r>
            <a:endParaRPr lang="zh-CN" altLang="en-US" sz="4000" b="1" dirty="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90245" y="45085"/>
            <a:ext cx="10813415" cy="706755"/>
          </a:xfrm>
          <a:prstGeom prst="rect">
            <a:avLst/>
          </a:prstGeom>
          <a:ln>
            <a:noFill/>
          </a:ln>
        </p:spPr>
        <p:style>
          <a:lnRef idx="2">
            <a:schemeClr val="accent3"/>
          </a:lnRef>
          <a:fillRef idx="1">
            <a:schemeClr val="lt1"/>
          </a:fillRef>
          <a:effectRef idx="0">
            <a:schemeClr val="accent3"/>
          </a:effectRef>
          <a:fontRef idx="minor">
            <a:schemeClr val="dk1"/>
          </a:fontRef>
        </p:style>
        <p:txBody>
          <a:bodyPr wrap="square" anchor="t">
            <a:spAutoFit/>
          </a:bodyPr>
          <a:p>
            <a:pPr marL="0" marR="0" lvl="0" indent="0" algn="ctr" defTabSz="914400" rtl="0" eaLnBrk="1" fontAlgn="base" latinLnBrk="0" hangingPunct="1">
              <a:lnSpc>
                <a:spcPct val="100000"/>
              </a:lnSpc>
              <a:spcBef>
                <a:spcPct val="0"/>
              </a:spcBef>
              <a:spcAft>
                <a:spcPct val="0"/>
              </a:spcAft>
              <a:buClr>
                <a:srgbClr val="000000"/>
              </a:buClr>
              <a:buNone/>
            </a:pPr>
            <a:r>
              <a:rPr kumimoji="0" lang="zh-CN" altLang="zh-CN" sz="4000" b="1" i="0" u="none" strike="noStrike" kern="1200" cap="none" spc="0" normalizeH="0" baseline="0" noProof="1" dirty="0">
                <a:solidFill>
                  <a:srgbClr val="0766D4"/>
                </a:solidFill>
                <a:latin typeface="微软雅黑" panose="020B0503020204020204" charset="-122"/>
                <a:ea typeface="微软雅黑" panose="020B0503020204020204" charset="-122"/>
                <a:cs typeface="+mn-cs"/>
                <a:sym typeface="宋体" panose="02010600030101010101" pitchFamily="2" charset="-122"/>
              </a:rPr>
              <a:t>布雷顿森林体系瓦解是美元的灾难吗？</a:t>
            </a:r>
            <a:endParaRPr kumimoji="0" lang="zh-CN" altLang="zh-CN" sz="4000" b="1" i="0" u="none" strike="noStrike" kern="1200" cap="none" spc="0" normalizeH="0" baseline="0" noProof="1" dirty="0">
              <a:solidFill>
                <a:srgbClr val="0766D4"/>
              </a:solidFill>
              <a:latin typeface="微软雅黑" panose="020B0503020204020204" charset="-122"/>
              <a:ea typeface="微软雅黑" panose="020B0503020204020204" charset="-122"/>
              <a:cs typeface="+mn-cs"/>
              <a:sym typeface="宋体" panose="02010600030101010101" pitchFamily="2" charset="-122"/>
            </a:endParaRPr>
          </a:p>
        </p:txBody>
      </p:sp>
      <p:sp>
        <p:nvSpPr>
          <p:cNvPr id="4" name="文本框 3"/>
          <p:cNvSpPr txBox="1"/>
          <p:nvPr/>
        </p:nvSpPr>
        <p:spPr>
          <a:xfrm>
            <a:off x="426720" y="1134745"/>
            <a:ext cx="11529695" cy="5132070"/>
          </a:xfrm>
          <a:prstGeom prst="rect">
            <a:avLst/>
          </a:prstGeom>
          <a:noFill/>
        </p:spPr>
        <p:txBody>
          <a:bodyPr wrap="square" rtlCol="0" anchor="t">
            <a:spAutoFit/>
          </a:bodyPr>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材料：“表面看来布雷顿森林体系解体是美元的灾难，动摇了美元的地位，是美国全球霸权衰落的象征。其实相反，</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美元从此获得了黄金的生命</a:t>
            </a:r>
            <a:r>
              <a:rPr lang="zh-CN" altLang="en-US" sz="3600" b="1">
                <a:latin typeface="微软雅黑" panose="020B0503020204020204" charset="-122"/>
                <a:ea typeface="微软雅黑" panose="020B0503020204020204" charset="-122"/>
                <a:cs typeface="微软雅黑" panose="020B0503020204020204" charset="-122"/>
              </a:rPr>
              <a:t>，而不是和黄金共享生命。美国依靠独步全球的经济总量，垄断了国际贸易结算货币的地位，刺杀了黄金，偷取了黄金的生命，</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建立了全球美元经济独裁</a:t>
            </a:r>
            <a:r>
              <a:rPr lang="zh-CN" altLang="en-US" sz="3600" b="1">
                <a:latin typeface="微软雅黑" panose="020B0503020204020204" charset="-122"/>
                <a:ea typeface="微软雅黑" panose="020B0503020204020204" charset="-122"/>
                <a:cs typeface="微软雅黑" panose="020B0503020204020204" charset="-122"/>
              </a:rPr>
              <a:t>。”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                            ——谭智元《金融战争与美元霸权》</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96585" y="6172835"/>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A </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50825" y="-10160"/>
            <a:ext cx="11690350" cy="5739130"/>
          </a:xfrm>
          <a:prstGeom prst="rect">
            <a:avLst/>
          </a:prstGeom>
          <a:noFill/>
        </p:spPr>
        <p:txBody>
          <a:bodyPr wrap="square" rtlCol="0" anchor="t">
            <a:spAutoFit/>
          </a:bodyPr>
          <a:p>
            <a:pPr>
              <a:lnSpc>
                <a:spcPct val="170000"/>
              </a:lnSpc>
            </a:pPr>
            <a:r>
              <a:rPr lang="zh-CN" altLang="en-US" sz="3600" b="1">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2009·广东历史·24</a:t>
            </a:r>
            <a:r>
              <a:rPr lang="zh-CN" altLang="en-US" sz="3600" b="1">
                <a:latin typeface="微软雅黑" panose="020B0503020204020204" charset="-122"/>
                <a:ea typeface="微软雅黑" panose="020B0503020204020204" charset="-122"/>
                <a:cs typeface="微软雅黑" panose="020B0503020204020204" charset="-122"/>
              </a:rPr>
              <a:t>）20世纪60年代后期，布雷顿森林体系出现危机，美国一度出动军用飞机紧急空运黄金供应伦敦黄金市场，美国的黄金储备因此遭受损失。美国这样做的目的是(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70000"/>
              </a:lnSpc>
            </a:pPr>
            <a:r>
              <a:rPr lang="zh-CN" altLang="en-US" sz="3600" b="1">
                <a:latin typeface="微软雅黑" panose="020B0503020204020204" charset="-122"/>
                <a:ea typeface="微软雅黑" panose="020B0503020204020204" charset="-122"/>
                <a:cs typeface="微软雅黑" panose="020B0503020204020204" charset="-122"/>
              </a:rPr>
              <a:t>A．维持美元价格  		B．赚取更多英镑   </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70000"/>
              </a:lnSpc>
            </a:pPr>
            <a:r>
              <a:rPr lang="zh-CN" altLang="en-US" sz="3600" b="1">
                <a:latin typeface="微软雅黑" panose="020B0503020204020204" charset="-122"/>
                <a:ea typeface="微软雅黑" panose="020B0503020204020204" charset="-122"/>
                <a:cs typeface="微软雅黑" panose="020B0503020204020204" charset="-122"/>
              </a:rPr>
              <a:t>C．支持浮动汇率    	       D．制造金融混乱</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330200" y="250190"/>
            <a:ext cx="11252835" cy="6294120"/>
          </a:xfrm>
          <a:prstGeom prst="rect">
            <a:avLst/>
          </a:prstGeom>
          <a:noFill/>
          <a:ln w="9525">
            <a:noFill/>
          </a:ln>
        </p:spPr>
        <p:txBody>
          <a:bodyPr wrap="square">
            <a:spAutoFit/>
          </a:bodyPr>
          <a:p>
            <a:pPr marL="200025" indent="-200025">
              <a:lnSpc>
                <a:spcPct val="16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2007·</a:t>
            </a:r>
            <a:r>
              <a:rPr lang="zh-CN" sz="3600" b="1">
                <a:solidFill>
                  <a:srgbClr val="FF0000"/>
                </a:solidFill>
                <a:latin typeface="微软雅黑" panose="020B0503020204020204" charset="-122"/>
                <a:ea typeface="微软雅黑" panose="020B0503020204020204" charset="-122"/>
                <a:cs typeface="微软雅黑" panose="020B0503020204020204" charset="-122"/>
              </a:rPr>
              <a:t>广东单科</a:t>
            </a:r>
            <a:r>
              <a:rPr lang="en-US" sz="3600" b="1">
                <a:solidFill>
                  <a:srgbClr val="FF0000"/>
                </a:solidFill>
                <a:latin typeface="微软雅黑" panose="020B0503020204020204" charset="-122"/>
                <a:ea typeface="微软雅黑" panose="020B0503020204020204" charset="-122"/>
                <a:cs typeface="微软雅黑" panose="020B0503020204020204" charset="-122"/>
              </a:rPr>
              <a:t>·23</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1971</a:t>
            </a:r>
            <a:r>
              <a:rPr lang="zh-CN" sz="3600" b="1">
                <a:latin typeface="微软雅黑" panose="020B0503020204020204" charset="-122"/>
                <a:ea typeface="微软雅黑" panose="020B0503020204020204" charset="-122"/>
                <a:cs typeface="微软雅黑" panose="020B0503020204020204" charset="-122"/>
              </a:rPr>
              <a:t>年尼克松宣称：美国将不接受以美元兑换黄金，外国人可以任意处置美元，外国银行家可以任意决定美元价值。这表明</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．美国和西欧盟友关系严重恶化</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．布雷顿森林体系发生动摇</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．欧元出现导致美元地位下降</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．北大西洋公约组织解体</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06895" y="5892800"/>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B</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206375" y="283845"/>
            <a:ext cx="6908800" cy="5077460"/>
          </a:xfrm>
          <a:prstGeom prst="rect">
            <a:avLst/>
          </a:prstGeom>
          <a:noFill/>
          <a:ln w="9525">
            <a:noFill/>
          </a:ln>
        </p:spPr>
        <p:txBody>
          <a:bodyPr wrap="square">
            <a:spAutoFit/>
          </a:bodyPr>
          <a:p>
            <a:pPr marL="200025" indent="-200025">
              <a:lnSpc>
                <a:spcPct val="15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2011·</a:t>
            </a:r>
            <a:r>
              <a:rPr lang="zh-CN" sz="3600" b="1">
                <a:solidFill>
                  <a:srgbClr val="FF0000"/>
                </a:solidFill>
                <a:latin typeface="微软雅黑" panose="020B0503020204020204" charset="-122"/>
                <a:ea typeface="微软雅黑" panose="020B0503020204020204" charset="-122"/>
                <a:cs typeface="微软雅黑" panose="020B0503020204020204" charset="-122"/>
              </a:rPr>
              <a:t>天津文综</a:t>
            </a:r>
            <a:r>
              <a:rPr lang="en-US" sz="3600" b="1">
                <a:solidFill>
                  <a:srgbClr val="FF0000"/>
                </a:solidFill>
                <a:latin typeface="微软雅黑" panose="020B0503020204020204" charset="-122"/>
                <a:ea typeface="微软雅黑" panose="020B0503020204020204" charset="-122"/>
                <a:cs typeface="微软雅黑" panose="020B0503020204020204" charset="-122"/>
              </a:rPr>
              <a:t>·10</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右图所示现象出现的最可能的原因是</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．德国汽车出现了质量问题</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．燃料不够，用马拉作动力</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．兴起了一种新的旅游形式</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．提倡低碳生活，保护环境</a:t>
            </a:r>
            <a:endParaRPr lang="zh-CN" altLang="en-US" sz="3600" b="1">
              <a:latin typeface="微软雅黑" panose="020B0503020204020204" charset="-122"/>
              <a:ea typeface="微软雅黑" panose="020B0503020204020204" charset="-122"/>
              <a:cs typeface="微软雅黑" panose="020B0503020204020204" charset="-122"/>
            </a:endParaRPr>
          </a:p>
        </p:txBody>
      </p:sp>
      <p:grpSp>
        <p:nvGrpSpPr>
          <p:cNvPr id="1073742910" name="组合 1073742909"/>
          <p:cNvGrpSpPr/>
          <p:nvPr/>
        </p:nvGrpSpPr>
        <p:grpSpPr>
          <a:xfrm>
            <a:off x="6867796" y="615001"/>
            <a:ext cx="5126372" cy="4679653"/>
            <a:chOff x="-671" y="-296"/>
            <a:chExt cx="5098" cy="3579"/>
          </a:xfrm>
        </p:grpSpPr>
        <p:pic>
          <p:nvPicPr>
            <p:cNvPr id="1073742911" name="图片 1073742910" descr="C:\Documents and Settings\lenovo\Application Data\Tencent\Users\35152082\QQ\WinTemp\RichOle\(O@8)}N@899WMBH~37M)(_B.jpg"/>
            <p:cNvPicPr>
              <a:picLocks noChangeAspect="1"/>
            </p:cNvPicPr>
            <p:nvPr/>
          </p:nvPicPr>
          <p:blipFill>
            <a:blip r:embed="rId1" r:link="rId2"/>
            <a:stretch>
              <a:fillRect/>
            </a:stretch>
          </p:blipFill>
          <p:spPr>
            <a:xfrm>
              <a:off x="38" y="-296"/>
              <a:ext cx="3885" cy="2787"/>
            </a:xfrm>
            <a:prstGeom prst="rect">
              <a:avLst/>
            </a:prstGeom>
            <a:noFill/>
            <a:ln w="9525">
              <a:noFill/>
            </a:ln>
          </p:spPr>
        </p:pic>
        <p:sp>
          <p:nvSpPr>
            <p:cNvPr id="1073742912" name="矩形 1073742911"/>
            <p:cNvSpPr/>
            <p:nvPr/>
          </p:nvSpPr>
          <p:spPr>
            <a:xfrm>
              <a:off x="-671" y="2944"/>
              <a:ext cx="5098" cy="339"/>
            </a:xfrm>
            <a:prstGeom prst="rect">
              <a:avLst/>
            </a:prstGeom>
            <a:solidFill>
              <a:srgbClr val="FFFFFF"/>
            </a:solidFill>
            <a:ln w="9525">
              <a:noFill/>
            </a:ln>
          </p:spPr>
          <p:txBody>
            <a:bodyPr wrap="square" lIns="0" tIns="0" rIns="0" bIns="0">
              <a:spAutoFit/>
            </a:bodyPr>
            <a:p>
              <a:pPr>
                <a:lnSpc>
                  <a:spcPct val="3000"/>
                </a:lnSpc>
              </a:pPr>
              <a:r>
                <a:rPr lang="zh-CN" altLang="en-US" sz="2800" b="1">
                  <a:solidFill>
                    <a:srgbClr val="0766D4"/>
                  </a:solidFill>
                </a:rPr>
                <a:t>1973年德国公路上的马拉汽车</a:t>
              </a:r>
              <a:endParaRPr lang="zh-CN" altLang="en-US" sz="2800" b="1">
                <a:solidFill>
                  <a:srgbClr val="0766D4"/>
                </a:solidFill>
              </a:endParaRPr>
            </a:p>
            <a:p>
              <a:endParaRPr lang="zh-CN" altLang="en-US" sz="2800" b="1">
                <a:solidFill>
                  <a:srgbClr val="0766D4"/>
                </a:solidFill>
              </a:endParaRPr>
            </a:p>
          </p:txBody>
        </p:sp>
      </p:grpSp>
      <p:sp>
        <p:nvSpPr>
          <p:cNvPr id="2" name="文本框 1"/>
          <p:cNvSpPr txBox="1"/>
          <p:nvPr/>
        </p:nvSpPr>
        <p:spPr>
          <a:xfrm>
            <a:off x="7542530" y="5939155"/>
            <a:ext cx="5080000" cy="645160"/>
          </a:xfrm>
          <a:prstGeom prst="rect">
            <a:avLst/>
          </a:prstGeom>
          <a:noFill/>
          <a:ln w="9525">
            <a:noFill/>
          </a:ln>
        </p:spPr>
        <p:txBody>
          <a:bodyPr>
            <a:spAutoFit/>
          </a:bodyPr>
          <a:p>
            <a:pPr marL="66675" indent="-66675"/>
            <a:r>
              <a:rPr lang="zh-CN" sz="3600" b="1">
                <a:solidFill>
                  <a:srgbClr val="FF0000"/>
                </a:solidFill>
                <a:ea typeface="黑体" panose="02010609060101010101" pitchFamily="49" charset="-122"/>
              </a:rPr>
              <a:t>【答案】</a:t>
            </a:r>
            <a:r>
              <a:rPr lang="en-US" sz="3600" b="1">
                <a:solidFill>
                  <a:srgbClr val="FF0000"/>
                </a:solidFill>
                <a:latin typeface="Times New Roman" panose="02020603050405020304" pitchFamily="18" charset="0"/>
              </a:rPr>
              <a:t>B </a:t>
            </a:r>
            <a:endParaRPr lang="en-US" altLang="en-US" sz="36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59385" y="59055"/>
            <a:ext cx="11872595" cy="2061210"/>
          </a:xfrm>
          <a:prstGeom prst="rect">
            <a:avLst/>
          </a:prstGeom>
          <a:noFill/>
          <a:ln w="9525">
            <a:noFill/>
          </a:ln>
        </p:spPr>
        <p:txBody>
          <a:bodyPr wrap="square">
            <a:spAutoFit/>
          </a:bodyPr>
          <a:p>
            <a:pPr marL="200025" indent="-200025"/>
            <a:r>
              <a:rPr lang="zh-CN" altLang="en-US" sz="3200" b="1">
                <a:solidFill>
                  <a:srgbClr val="FF0000"/>
                </a:solidFill>
                <a:latin typeface="微软雅黑" panose="020B0503020204020204" charset="-122"/>
                <a:ea typeface="微软雅黑" panose="020B0503020204020204" charset="-122"/>
                <a:cs typeface="微软雅黑" panose="020B0503020204020204" charset="-122"/>
              </a:rPr>
              <a:t>（</a:t>
            </a:r>
            <a:r>
              <a:rPr lang="en-US" sz="3200" b="1">
                <a:solidFill>
                  <a:srgbClr val="FF0000"/>
                </a:solidFill>
                <a:latin typeface="微软雅黑" panose="020B0503020204020204" charset="-122"/>
                <a:ea typeface="微软雅黑" panose="020B0503020204020204" charset="-122"/>
                <a:cs typeface="微软雅黑" panose="020B0503020204020204" charset="-122"/>
              </a:rPr>
              <a:t>2011·</a:t>
            </a:r>
            <a:r>
              <a:rPr lang="zh-CN" sz="3200" b="1">
                <a:solidFill>
                  <a:srgbClr val="FF0000"/>
                </a:solidFill>
                <a:latin typeface="微软雅黑" panose="020B0503020204020204" charset="-122"/>
                <a:ea typeface="微软雅黑" panose="020B0503020204020204" charset="-122"/>
                <a:cs typeface="微软雅黑" panose="020B0503020204020204" charset="-122"/>
              </a:rPr>
              <a:t>福建文综</a:t>
            </a:r>
            <a:r>
              <a:rPr lang="en-US" sz="3200" b="1">
                <a:solidFill>
                  <a:srgbClr val="FF0000"/>
                </a:solidFill>
                <a:latin typeface="微软雅黑" panose="020B0503020204020204" charset="-122"/>
                <a:ea typeface="微软雅黑" panose="020B0503020204020204" charset="-122"/>
                <a:cs typeface="微软雅黑" panose="020B0503020204020204" charset="-122"/>
              </a:rPr>
              <a:t>·24</a:t>
            </a:r>
            <a:r>
              <a:rPr lang="zh-CN" sz="3200" b="1">
                <a:solidFill>
                  <a:srgbClr val="FF0000"/>
                </a:solidFill>
                <a:latin typeface="微软雅黑" panose="020B0503020204020204" charset="-122"/>
                <a:ea typeface="微软雅黑" panose="020B0503020204020204" charset="-122"/>
                <a:cs typeface="微软雅黑" panose="020B0503020204020204" charset="-122"/>
              </a:rPr>
              <a:t>）</a:t>
            </a:r>
            <a:r>
              <a:rPr lang="en-US" sz="3200" b="1">
                <a:latin typeface="微软雅黑" panose="020B0503020204020204" charset="-122"/>
                <a:ea typeface="微软雅黑" panose="020B0503020204020204" charset="-122"/>
                <a:cs typeface="微软雅黑" panose="020B0503020204020204" charset="-122"/>
              </a:rPr>
              <a:t>1944</a:t>
            </a:r>
            <a:r>
              <a:rPr lang="zh-CN" sz="3200" b="1">
                <a:latin typeface="微软雅黑" panose="020B0503020204020204" charset="-122"/>
                <a:ea typeface="微软雅黑" panose="020B0503020204020204" charset="-122"/>
                <a:cs typeface="微软雅黑" panose="020B0503020204020204" charset="-122"/>
              </a:rPr>
              <a:t>年签订的《布雷顿森林协议》规定：美元与黄金直接挂钩；国际货币基金组织会员国的货币与美元挂钩。美元由此获得了“等同黄金”的特殊地位。据此，对图9的推论正确的是</a:t>
            </a:r>
            <a:r>
              <a:rPr lang="en-US" sz="3200" b="1">
                <a:latin typeface="微软雅黑" panose="020B0503020204020204" charset="-122"/>
                <a:ea typeface="微软雅黑" panose="020B0503020204020204" charset="-122"/>
                <a:cs typeface="微软雅黑" panose="020B0503020204020204" charset="-122"/>
              </a:rPr>
              <a:t>(</a:t>
            </a:r>
            <a:r>
              <a:rPr lang="zh-CN" sz="3200" b="1">
                <a:latin typeface="微软雅黑" panose="020B0503020204020204" charset="-122"/>
                <a:ea typeface="微软雅黑" panose="020B0503020204020204" charset="-122"/>
                <a:cs typeface="微软雅黑" panose="020B0503020204020204" charset="-122"/>
              </a:rPr>
              <a:t>　　</a:t>
            </a:r>
            <a:r>
              <a:rPr lang="en-US" sz="3200" b="1">
                <a:latin typeface="微软雅黑" panose="020B0503020204020204" charset="-122"/>
                <a:ea typeface="微软雅黑" panose="020B0503020204020204" charset="-122"/>
                <a:cs typeface="微软雅黑" panose="020B0503020204020204" charset="-122"/>
              </a:rPr>
              <a:t>)</a:t>
            </a:r>
            <a:endParaRPr lang="zh-CN" altLang="en-US" sz="3200" b="1">
              <a:latin typeface="微软雅黑" panose="020B0503020204020204" charset="-122"/>
              <a:ea typeface="微软雅黑" panose="020B0503020204020204" charset="-122"/>
              <a:cs typeface="微软雅黑" panose="020B0503020204020204" charset="-122"/>
            </a:endParaRPr>
          </a:p>
        </p:txBody>
      </p:sp>
      <p:pic>
        <p:nvPicPr>
          <p:cNvPr id="2" name="图片 -2147482618"/>
          <p:cNvPicPr>
            <a:picLocks noChangeAspect="1"/>
          </p:cNvPicPr>
          <p:nvPr/>
        </p:nvPicPr>
        <p:blipFill>
          <a:blip r:embed="rId1"/>
          <a:stretch>
            <a:fillRect/>
          </a:stretch>
        </p:blipFill>
        <p:spPr>
          <a:xfrm>
            <a:off x="-25400" y="2120265"/>
            <a:ext cx="12057380" cy="4197350"/>
          </a:xfrm>
          <a:prstGeom prst="rect">
            <a:avLst/>
          </a:prstGeom>
          <a:noFill/>
          <a:ln w="9525">
            <a:noFill/>
          </a:ln>
        </p:spPr>
      </p:pic>
      <p:sp>
        <p:nvSpPr>
          <p:cNvPr id="3" name="文本框 2"/>
          <p:cNvSpPr txBox="1"/>
          <p:nvPr/>
        </p:nvSpPr>
        <p:spPr>
          <a:xfrm>
            <a:off x="276860" y="2193290"/>
            <a:ext cx="11638915" cy="3969385"/>
          </a:xfrm>
          <a:prstGeom prst="rect">
            <a:avLst/>
          </a:prstGeom>
          <a:solidFill>
            <a:schemeClr val="bg1"/>
          </a:solidFill>
          <a:ln w="9525">
            <a:noFill/>
          </a:ln>
        </p:spPr>
        <p:txBody>
          <a:bodyPr wrap="square">
            <a:spAutoFit/>
          </a:bodyPr>
          <a:p>
            <a:pPr indent="0"/>
            <a:r>
              <a:rPr lang="en-US" sz="3600" b="1">
                <a:solidFill>
                  <a:srgbClr val="0766D4"/>
                </a:solidFill>
                <a:latin typeface="微软雅黑" panose="020B0503020204020204" charset="-122"/>
                <a:ea typeface="微软雅黑" panose="020B0503020204020204" charset="-122"/>
                <a:cs typeface="微软雅黑" panose="020B0503020204020204" charset="-122"/>
              </a:rPr>
              <a:t>A</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70</a:t>
            </a:r>
            <a:r>
              <a:rPr lang="zh-CN" sz="3600" b="1">
                <a:solidFill>
                  <a:srgbClr val="0766D4"/>
                </a:solidFill>
                <a:latin typeface="微软雅黑" panose="020B0503020204020204" charset="-122"/>
                <a:ea typeface="微软雅黑" panose="020B0503020204020204" charset="-122"/>
                <a:cs typeface="微软雅黑" panose="020B0503020204020204" charset="-122"/>
              </a:rPr>
              <a:t>年代之前，各国货币可与黄金直接兑换，美元居强势地位</a:t>
            </a:r>
            <a:r>
              <a:rPr lang="en-US" sz="3600" b="1">
                <a:solidFill>
                  <a:srgbClr val="0766D4"/>
                </a:solidFill>
                <a:latin typeface="微软雅黑" panose="020B0503020204020204" charset="-122"/>
                <a:ea typeface="微软雅黑" panose="020B0503020204020204" charset="-122"/>
                <a:cs typeface="微软雅黑" panose="020B0503020204020204" charset="-122"/>
              </a:rPr>
              <a:t>B</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70</a:t>
            </a:r>
            <a:r>
              <a:rPr lang="zh-CN" sz="3600" b="1">
                <a:solidFill>
                  <a:srgbClr val="0766D4"/>
                </a:solidFill>
                <a:latin typeface="微软雅黑" panose="020B0503020204020204" charset="-122"/>
                <a:ea typeface="微软雅黑" panose="020B0503020204020204" charset="-122"/>
                <a:cs typeface="微软雅黑" panose="020B0503020204020204" charset="-122"/>
              </a:rPr>
              <a:t>年代初，美元不再与黄金挂钩，黄金价格上扬</a:t>
            </a:r>
            <a:r>
              <a:rPr lang="en-US" sz="3600" b="1">
                <a:solidFill>
                  <a:srgbClr val="0766D4"/>
                </a:solidFill>
                <a:latin typeface="微软雅黑" panose="020B0503020204020204" charset="-122"/>
                <a:ea typeface="微软雅黑" panose="020B0503020204020204" charset="-122"/>
                <a:cs typeface="微软雅黑" panose="020B0503020204020204" charset="-122"/>
              </a:rPr>
              <a:t>C</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70</a:t>
            </a:r>
            <a:r>
              <a:rPr lang="zh-CN" sz="3600" b="1">
                <a:solidFill>
                  <a:srgbClr val="0766D4"/>
                </a:solidFill>
                <a:latin typeface="微软雅黑" panose="020B0503020204020204" charset="-122"/>
                <a:ea typeface="微软雅黑" panose="020B0503020204020204" charset="-122"/>
                <a:cs typeface="微软雅黑" panose="020B0503020204020204" charset="-122"/>
              </a:rPr>
              <a:t>年代末，美元与黄金比价急剧上升，美国经济总量不再居各国之首</a:t>
            </a:r>
            <a:r>
              <a:rPr lang="en-US" sz="3600" b="1">
                <a:solidFill>
                  <a:srgbClr val="0766D4"/>
                </a:solidFill>
                <a:latin typeface="微软雅黑" panose="020B0503020204020204" charset="-122"/>
                <a:ea typeface="微软雅黑" panose="020B0503020204020204" charset="-122"/>
                <a:cs typeface="微软雅黑" panose="020B0503020204020204" charset="-122"/>
              </a:rPr>
              <a:t>D</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90</a:t>
            </a:r>
            <a:r>
              <a:rPr lang="zh-CN" sz="3600" b="1">
                <a:solidFill>
                  <a:srgbClr val="0766D4"/>
                </a:solidFill>
                <a:latin typeface="微软雅黑" panose="020B0503020204020204" charset="-122"/>
                <a:ea typeface="微软雅黑" panose="020B0503020204020204" charset="-122"/>
                <a:cs typeface="微软雅黑" panose="020B0503020204020204" charset="-122"/>
              </a:rPr>
              <a:t>年代，欧元的发行和流通导致美元与黄金比价持续回落，美元居弱势地位</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867015" y="6162675"/>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B</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0" name="文本框 99"/>
          <p:cNvSpPr txBox="1"/>
          <p:nvPr/>
        </p:nvSpPr>
        <p:spPr>
          <a:xfrm>
            <a:off x="1229360" y="882650"/>
            <a:ext cx="5080000" cy="252730"/>
          </a:xfrm>
          <a:prstGeom prst="rect">
            <a:avLst/>
          </a:prstGeom>
          <a:noFill/>
          <a:ln w="9525">
            <a:noFill/>
          </a:ln>
        </p:spPr>
        <p:txBody>
          <a:bodyPr>
            <a:spAutoFit/>
          </a:bodyPr>
          <a:p>
            <a:pPr indent="0"/>
            <a:r>
              <a:rPr lang="zh-CN" sz="1050" b="0">
                <a:solidFill>
                  <a:srgbClr val="000000"/>
                </a:solidFill>
                <a:ea typeface="宋体" panose="02010600030101010101" pitchFamily="2" charset="-122"/>
              </a:rPr>
              <a:t>（</a:t>
            </a:r>
            <a:r>
              <a:rPr lang="en-US" sz="1050" b="0">
                <a:solidFill>
                  <a:srgbClr val="000000"/>
                </a:solidFill>
                <a:latin typeface="宋体" panose="02010600030101010101" pitchFamily="2" charset="-122"/>
                <a:ea typeface="宋体" panose="02010600030101010101" pitchFamily="2" charset="-122"/>
                <a:cs typeface="Times New Roman" panose="02020603050405020304" pitchFamily="18" charset="0"/>
              </a:rPr>
              <a:t>2015</a:t>
            </a:r>
            <a:r>
              <a:rPr lang="zh-CN" sz="1050" b="0">
                <a:solidFill>
                  <a:srgbClr val="000000"/>
                </a:solidFill>
                <a:ea typeface="宋体" panose="02010600030101010101" pitchFamily="2" charset="-122"/>
              </a:rPr>
              <a:t>年</a:t>
            </a:r>
            <a:r>
              <a:rPr lang="zh-CN" sz="1050" b="0">
                <a:ea typeface="宋体" panose="02010600030101010101" pitchFamily="2" charset="-122"/>
              </a:rPr>
              <a:t>安徽卷文综</a:t>
            </a:r>
            <a:r>
              <a:rPr lang="en-US" sz="1050" b="0">
                <a:latin typeface="宋体" panose="02010600030101010101" pitchFamily="2" charset="-122"/>
                <a:ea typeface="宋体" panose="02010600030101010101" pitchFamily="2" charset="-122"/>
                <a:cs typeface="Times New Roman" panose="02020603050405020304" pitchFamily="18" charset="0"/>
              </a:rPr>
              <a:t>37</a:t>
            </a:r>
            <a:r>
              <a:rPr lang="zh-CN" sz="1050" b="0">
                <a:ea typeface="宋体" panose="02010600030101010101" pitchFamily="2" charset="-122"/>
              </a:rPr>
              <a:t>）（</a:t>
            </a:r>
            <a:r>
              <a:rPr lang="en-US" sz="1050" b="0">
                <a:latin typeface="Times New Roman" panose="02020603050405020304" pitchFamily="18" charset="0"/>
                <a:ea typeface="宋体" panose="02010600030101010101" pitchFamily="2" charset="-122"/>
              </a:rPr>
              <a:t>30</a:t>
            </a:r>
            <a:r>
              <a:rPr lang="zh-CN" sz="1050" b="0">
                <a:latin typeface="Times New Roman" panose="02020603050405020304" pitchFamily="18" charset="0"/>
                <a:ea typeface="宋体" panose="02010600030101010101" pitchFamily="2" charset="-122"/>
              </a:rPr>
              <a:t>分）阅读材料，回答下列问题。</a:t>
            </a:r>
            <a:endParaRPr lang="zh-CN" altLang="en-US"/>
          </a:p>
        </p:txBody>
      </p:sp>
      <p:sp>
        <p:nvSpPr>
          <p:cNvPr id="2" name="文本框 1"/>
          <p:cNvSpPr txBox="1"/>
          <p:nvPr/>
        </p:nvSpPr>
        <p:spPr>
          <a:xfrm>
            <a:off x="3556000" y="1061403"/>
            <a:ext cx="5080000" cy="3646170"/>
          </a:xfrm>
          <a:prstGeom prst="rect">
            <a:avLst/>
          </a:prstGeom>
          <a:noFill/>
          <a:ln w="9525">
            <a:noFill/>
          </a:ln>
        </p:spPr>
        <p:txBody>
          <a:bodyPr>
            <a:spAutoFit/>
          </a:bodyPr>
          <a:p>
            <a:pPr indent="0"/>
            <a:r>
              <a:rPr lang="zh-CN" sz="1050" b="0">
                <a:latin typeface="Times New Roman" panose="02020603050405020304" pitchFamily="18" charset="0"/>
                <a:ea typeface="宋体" panose="02010600030101010101" pitchFamily="2" charset="-122"/>
              </a:rPr>
              <a:t>材料二</a:t>
            </a:r>
            <a:r>
              <a:rPr lang="en-US" sz="1050" b="0">
                <a:latin typeface="Times New Roman" panose="02020603050405020304" pitchFamily="18" charset="0"/>
                <a:ea typeface="宋体" panose="02010600030101010101" pitchFamily="2" charset="-122"/>
              </a:rPr>
              <a:t>     </a:t>
            </a:r>
            <a:r>
              <a:rPr lang="zh-CN" sz="1050" b="0">
                <a:latin typeface="Times New Roman" panose="02020603050405020304" pitchFamily="18" charset="0"/>
                <a:ea typeface="宋体" panose="02010600030101010101" pitchFamily="2" charset="-122"/>
                <a:cs typeface="Times New Roman" panose="02020603050405020304" pitchFamily="18" charset="0"/>
              </a:rPr>
              <a:t>“二战”后，世界经济的演进路线，是由解决了欧洲欠美国债务的盟国间的金融协定所决定的。针对这些协定的谈判，将冲突从战场上转移到了外交家的会议室里。盟国与轴心国之间此前的角逐让位于盟国彼此之间的竞赛。而美国则从这场竞赛中胜出。</a:t>
            </a:r>
            <a:r>
              <a:rPr lang="en-US" sz="1050" b="0">
                <a:latin typeface="Times New Roman" panose="02020603050405020304" pitchFamily="18" charset="0"/>
                <a:ea typeface="宋体" panose="02010600030101010101" pitchFamily="2" charset="-122"/>
              </a:rPr>
              <a:t>——[</a:t>
            </a:r>
            <a:r>
              <a:rPr lang="zh-CN" sz="1050" b="0">
                <a:latin typeface="Times New Roman" panose="02020603050405020304" pitchFamily="18" charset="0"/>
                <a:ea typeface="宋体" panose="02010600030101010101" pitchFamily="2" charset="-122"/>
              </a:rPr>
              <a:t>美</a:t>
            </a:r>
            <a:r>
              <a:rPr lang="en-US" sz="1050" b="0">
                <a:latin typeface="Times New Roman" panose="02020603050405020304" pitchFamily="18" charset="0"/>
                <a:ea typeface="宋体" panose="02010600030101010101" pitchFamily="2" charset="-122"/>
              </a:rPr>
              <a:t>]</a:t>
            </a:r>
            <a:r>
              <a:rPr lang="zh-CN" sz="1050" b="0">
                <a:latin typeface="Times New Roman" panose="02020603050405020304" pitchFamily="18" charset="0"/>
                <a:ea typeface="宋体" panose="02010600030101010101" pitchFamily="2" charset="-122"/>
              </a:rPr>
              <a:t>迈克尔</a:t>
            </a:r>
            <a:r>
              <a:rPr lang="en-US" sz="1050" b="0">
                <a:latin typeface="宋体" panose="02010600030101010101" pitchFamily="2" charset="-122"/>
                <a:ea typeface="宋体" panose="02010600030101010101" pitchFamily="2" charset="-122"/>
                <a:cs typeface="Times New Roman" panose="02020603050405020304" pitchFamily="18" charset="0"/>
              </a:rPr>
              <a:t>·</a:t>
            </a:r>
            <a:r>
              <a:rPr lang="zh-CN" sz="1050" b="0">
                <a:latin typeface="Times New Roman" panose="02020603050405020304" pitchFamily="18" charset="0"/>
                <a:ea typeface="宋体" panose="02010600030101010101" pitchFamily="2" charset="-122"/>
              </a:rPr>
              <a:t>赫德森《金融帝国：美国金融霸权的来源和基础》材料三</a:t>
            </a:r>
            <a:r>
              <a:rPr lang="en-US" sz="1050" b="0">
                <a:latin typeface="Times New Roman" panose="02020603050405020304" pitchFamily="18" charset="0"/>
                <a:ea typeface="宋体" panose="02010600030101010101" pitchFamily="2" charset="-122"/>
              </a:rPr>
              <a:t>     </a:t>
            </a:r>
            <a:r>
              <a:rPr lang="zh-CN" sz="1050" b="0">
                <a:latin typeface="Times New Roman" panose="02020603050405020304" pitchFamily="18" charset="0"/>
                <a:ea typeface="宋体" panose="02010600030101010101" pitchFamily="2" charset="-122"/>
              </a:rPr>
              <a:t>任何国家和民族在追求自身发展时，若一直忽视甚至无视全人类共同利益的存在，则不仅危害自己，更要殃及全人类。</a:t>
            </a:r>
            <a:r>
              <a:rPr lang="en-US" sz="1050" b="0">
                <a:latin typeface="Times New Roman" panose="02020603050405020304" pitchFamily="18" charset="0"/>
                <a:ea typeface="宋体" panose="02010600030101010101" pitchFamily="2" charset="-122"/>
              </a:rPr>
              <a:t>——</a:t>
            </a:r>
            <a:r>
              <a:rPr lang="zh-CN" sz="1050" b="0">
                <a:latin typeface="Times New Roman" panose="02020603050405020304" pitchFamily="18" charset="0"/>
                <a:ea typeface="宋体" panose="02010600030101010101" pitchFamily="2" charset="-122"/>
              </a:rPr>
              <a:t>贺金瑞《全球化与交往实践》（</a:t>
            </a:r>
            <a:r>
              <a:rPr lang="en-US" sz="1050" b="0">
                <a:latin typeface="Times New Roman" panose="02020603050405020304" pitchFamily="18" charset="0"/>
                <a:ea typeface="宋体" panose="02010600030101010101" pitchFamily="2" charset="-122"/>
              </a:rPr>
              <a:t>1</a:t>
            </a:r>
            <a:r>
              <a:rPr lang="zh-CN" sz="1050" b="0">
                <a:latin typeface="Times New Roman" panose="02020603050405020304" pitchFamily="18" charset="0"/>
                <a:ea typeface="宋体" panose="02010600030101010101" pitchFamily="2" charset="-122"/>
              </a:rPr>
              <a:t>）结合所学知识，为材料一中</a:t>
            </a:r>
            <a:r>
              <a:rPr lang="zh-CN" sz="1050" b="0">
                <a:latin typeface="Times New Roman" panose="02020603050405020304" pitchFamily="18" charset="0"/>
                <a:ea typeface="宋体" panose="02010600030101010101" pitchFamily="2" charset="-122"/>
                <a:cs typeface="Times New Roman" panose="02020603050405020304" pitchFamily="18" charset="0"/>
              </a:rPr>
              <a:t>“英国历史大事年表”补充两件大事并说明理由。（</a:t>
            </a:r>
            <a:r>
              <a:rPr lang="en-US" sz="1050" b="0">
                <a:latin typeface="Times New Roman" panose="02020603050405020304" pitchFamily="18" charset="0"/>
                <a:ea typeface="宋体" panose="02010600030101010101" pitchFamily="2" charset="-122"/>
              </a:rPr>
              <a:t>8</a:t>
            </a:r>
            <a:r>
              <a:rPr lang="zh-CN" sz="1050" b="0">
                <a:latin typeface="Times New Roman" panose="02020603050405020304" pitchFamily="18" charset="0"/>
                <a:ea typeface="宋体" panose="02010600030101010101" pitchFamily="2" charset="-122"/>
              </a:rPr>
              <a:t>分）（</a:t>
            </a:r>
            <a:r>
              <a:rPr lang="en-US" sz="1050" b="0">
                <a:latin typeface="Times New Roman" panose="02020603050405020304" pitchFamily="18" charset="0"/>
                <a:ea typeface="宋体" panose="02010600030101010101" pitchFamily="2" charset="-122"/>
              </a:rPr>
              <a:t>2</a:t>
            </a:r>
            <a:r>
              <a:rPr lang="zh-CN" sz="1050" b="0">
                <a:latin typeface="Times New Roman" panose="02020603050405020304" pitchFamily="18" charset="0"/>
                <a:ea typeface="宋体" panose="02010600030101010101" pitchFamily="2" charset="-122"/>
              </a:rPr>
              <a:t>）根据材料二，结合所学知识，分析美国在</a:t>
            </a:r>
            <a:r>
              <a:rPr lang="zh-CN" sz="1050" b="0">
                <a:latin typeface="Times New Roman" panose="02020603050405020304" pitchFamily="18" charset="0"/>
                <a:ea typeface="宋体" panose="02010600030101010101" pitchFamily="2" charset="-122"/>
                <a:cs typeface="Times New Roman" panose="02020603050405020304" pitchFamily="18" charset="0"/>
              </a:rPr>
              <a:t>“二战”后世界经济演进中是如何胜出的。（</a:t>
            </a:r>
            <a:r>
              <a:rPr lang="en-US" sz="1050" b="0">
                <a:latin typeface="Times New Roman" panose="02020603050405020304" pitchFamily="18" charset="0"/>
                <a:ea typeface="宋体" panose="02010600030101010101" pitchFamily="2" charset="-122"/>
              </a:rPr>
              <a:t>12</a:t>
            </a:r>
            <a:r>
              <a:rPr lang="zh-CN" sz="1050" b="0">
                <a:latin typeface="Times New Roman" panose="02020603050405020304" pitchFamily="18" charset="0"/>
                <a:ea typeface="宋体" panose="02010600030101010101" pitchFamily="2" charset="-122"/>
              </a:rPr>
              <a:t>分）（</a:t>
            </a:r>
            <a:r>
              <a:rPr lang="en-US" sz="1050" b="0">
                <a:latin typeface="Times New Roman" panose="02020603050405020304" pitchFamily="18" charset="0"/>
                <a:ea typeface="宋体" panose="02010600030101010101" pitchFamily="2" charset="-122"/>
              </a:rPr>
              <a:t>3</a:t>
            </a:r>
            <a:r>
              <a:rPr lang="zh-CN" sz="1050" b="0">
                <a:latin typeface="Times New Roman" panose="02020603050405020304" pitchFamily="18" charset="0"/>
                <a:ea typeface="宋体" panose="02010600030101010101" pitchFamily="2" charset="-122"/>
              </a:rPr>
              <a:t>）根据以上材料，结合所学知识，说明英国和美国确立各自经济地位主要方式的不同及其启示。（</a:t>
            </a:r>
            <a:r>
              <a:rPr lang="en-US" sz="1050" b="0">
                <a:latin typeface="Times New Roman" panose="02020603050405020304" pitchFamily="18" charset="0"/>
                <a:ea typeface="宋体" panose="02010600030101010101" pitchFamily="2" charset="-122"/>
              </a:rPr>
              <a:t>12</a:t>
            </a:r>
            <a:r>
              <a:rPr lang="zh-CN" sz="1050" b="0">
                <a:latin typeface="Times New Roman" panose="02020603050405020304" pitchFamily="18" charset="0"/>
                <a:ea typeface="宋体" panose="02010600030101010101" pitchFamily="2" charset="-122"/>
              </a:rPr>
              <a:t>分）</a:t>
            </a:r>
            <a:r>
              <a:rPr lang="zh-CN" sz="1050" b="0">
                <a:solidFill>
                  <a:srgbClr val="FF0000"/>
                </a:solidFill>
                <a:latin typeface="Times New Roman" panose="02020603050405020304" pitchFamily="18" charset="0"/>
                <a:ea typeface="宋体" panose="02010600030101010101" pitchFamily="2" charset="-122"/>
              </a:rPr>
              <a:t>【答案】（</a:t>
            </a:r>
            <a:r>
              <a:rPr lang="en-US" sz="1050" b="0">
                <a:solidFill>
                  <a:srgbClr val="FF0000"/>
                </a:solidFill>
                <a:latin typeface="Times New Roman" panose="02020603050405020304" pitchFamily="18" charset="0"/>
                <a:ea typeface="宋体" panose="02010600030101010101" pitchFamily="2" charset="-122"/>
              </a:rPr>
              <a:t>2</a:t>
            </a:r>
            <a:r>
              <a:rPr lang="zh-CN" sz="1050" b="0">
                <a:solidFill>
                  <a:srgbClr val="FF0000"/>
                </a:solidFill>
                <a:latin typeface="Times New Roman" panose="02020603050405020304" pitchFamily="18" charset="0"/>
                <a:ea typeface="宋体" panose="02010600030101010101" pitchFamily="2" charset="-122"/>
              </a:rPr>
              <a:t>）二战后，西欧各国普遍衰落，美国成为世界最大的债权国；以英镑为中心的资本主义世界货币体系难以维系，美国利用布雷顿森林体系和关贸协定，加强其在国际金融和贸易领域的特权和支配地位；实施马歇尔计划扶持和控制西欧国家（</a:t>
            </a:r>
            <a:r>
              <a:rPr lang="en-US" sz="1050" b="0">
                <a:solidFill>
                  <a:srgbClr val="FF0000"/>
                </a:solidFill>
                <a:latin typeface="Times New Roman" panose="02020603050405020304" pitchFamily="18" charset="0"/>
                <a:ea typeface="宋体" panose="02010600030101010101" pitchFamily="2" charset="-122"/>
              </a:rPr>
              <a:t>3</a:t>
            </a:r>
            <a:r>
              <a:rPr lang="zh-CN" sz="1050" b="0">
                <a:solidFill>
                  <a:srgbClr val="FF0000"/>
                </a:solidFill>
                <a:latin typeface="Times New Roman" panose="02020603050405020304" pitchFamily="18" charset="0"/>
                <a:ea typeface="宋体" panose="02010600030101010101" pitchFamily="2" charset="-122"/>
              </a:rPr>
              <a:t>）不同：英国：通过殖民扩张，商品输出和不平等贸易，在</a:t>
            </a:r>
            <a:r>
              <a:rPr lang="en-US" sz="1050" b="0">
                <a:solidFill>
                  <a:srgbClr val="FF0000"/>
                </a:solidFill>
                <a:latin typeface="Times New Roman" panose="02020603050405020304" pitchFamily="18" charset="0"/>
                <a:ea typeface="宋体" panose="02010600030101010101" pitchFamily="2" charset="-122"/>
              </a:rPr>
              <a:t>19</a:t>
            </a:r>
            <a:r>
              <a:rPr lang="zh-CN" sz="1050" b="0">
                <a:solidFill>
                  <a:srgbClr val="FF0000"/>
                </a:solidFill>
                <a:latin typeface="Times New Roman" panose="02020603050405020304" pitchFamily="18" charset="0"/>
                <a:ea typeface="宋体" panose="02010600030101010101" pitchFamily="2" charset="-122"/>
              </a:rPr>
              <a:t>世纪中后期成为世界工厂和贸易中心；美国：利用资金，技术和经营管理等方面的优势，以资本输出为主，通过谈判协商，在二</a:t>
            </a:r>
            <a:endParaRPr lang="zh-CN" altLang="en-US"/>
          </a:p>
        </p:txBody>
      </p:sp>
      <p:pic>
        <p:nvPicPr>
          <p:cNvPr id="3" name="图片 2"/>
          <p:cNvPicPr/>
          <p:nvPr/>
        </p:nvPicPr>
        <p:blipFill>
          <a:blip r:embed="rId1"/>
          <a:stretch>
            <a:fillRect/>
          </a:stretch>
        </p:blipFill>
        <p:spPr>
          <a:xfrm>
            <a:off x="3556000" y="5030788"/>
            <a:ext cx="19050" cy="28575"/>
          </a:xfrm>
          <a:prstGeom prst="rect">
            <a:avLst/>
          </a:prstGeom>
          <a:noFill/>
          <a:ln w="9525">
            <a:noFill/>
          </a:ln>
        </p:spPr>
      </p:pic>
      <p:sp>
        <p:nvSpPr>
          <p:cNvPr id="101" name="文本框 100"/>
          <p:cNvSpPr txBox="1"/>
          <p:nvPr/>
        </p:nvSpPr>
        <p:spPr>
          <a:xfrm>
            <a:off x="3556000" y="5059363"/>
            <a:ext cx="5080000" cy="737235"/>
          </a:xfrm>
          <a:prstGeom prst="rect">
            <a:avLst/>
          </a:prstGeom>
          <a:noFill/>
          <a:ln w="9525">
            <a:noFill/>
          </a:ln>
        </p:spPr>
        <p:txBody>
          <a:bodyPr>
            <a:spAutoFit/>
          </a:bodyPr>
          <a:p>
            <a:pPr indent="0"/>
            <a:r>
              <a:rPr lang="zh-CN" sz="1050" b="0">
                <a:solidFill>
                  <a:srgbClr val="FF0000"/>
                </a:solidFill>
                <a:latin typeface="Times New Roman" panose="02020603050405020304" pitchFamily="18" charset="0"/>
                <a:ea typeface="宋体" panose="02010600030101010101" pitchFamily="2" charset="-122"/>
              </a:rPr>
              <a:t>战的世界金融和贸易体系占主导地位。启示：世界经济体系的中心不是一成不变的；促使世界经济体系变化的因素是多样的；世界经济日益朝着体系化，制度化方向发展；各国追求自身发展时，应注重全人类共同利益，追求互利共赢。</a:t>
            </a:r>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矩形 32769"/>
          <p:cNvSpPr/>
          <p:nvPr/>
        </p:nvSpPr>
        <p:spPr>
          <a:xfrm>
            <a:off x="307340" y="4052570"/>
            <a:ext cx="11577320" cy="2306955"/>
          </a:xfrm>
          <a:prstGeom prst="rect">
            <a:avLst/>
          </a:prstGeom>
          <a:noFill/>
          <a:ln w="9525">
            <a:noFill/>
          </a:ln>
        </p:spPr>
        <p:txBody>
          <a:bodyPr wrap="square" anchor="t">
            <a:spAutoFit/>
          </a:bodyPr>
          <a:p>
            <a:pPr>
              <a:spcBef>
                <a:spcPct val="50000"/>
              </a:spcBef>
              <a:buClr>
                <a:schemeClr val="bg1"/>
              </a:buClr>
            </a:pPr>
            <a:r>
              <a:rPr lang="en-US" altLang="zh-CN" sz="3600" b="1" dirty="0">
                <a:latin typeface="微软雅黑" panose="020B0503020204020204" charset="-122"/>
                <a:ea typeface="微软雅黑" panose="020B0503020204020204" charset="-122"/>
                <a:cs typeface="微软雅黑" panose="020B0503020204020204" charset="-122"/>
              </a:rPr>
              <a:t>1</a:t>
            </a:r>
            <a:r>
              <a:rPr lang="zh-CN" altLang="en-US" sz="3600" b="1" dirty="0">
                <a:latin typeface="微软雅黑" panose="020B0503020204020204" charset="-122"/>
                <a:ea typeface="微软雅黑" panose="020B0503020204020204" charset="-122"/>
                <a:cs typeface="微软雅黑" panose="020B0503020204020204" charset="-122"/>
              </a:rPr>
              <a:t>、经济大危机及二战的惨痛教训（秩序混乱）</a:t>
            </a: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dirty="0">
                <a:solidFill>
                  <a:srgbClr val="FF3300"/>
                </a:solidFill>
                <a:latin typeface="微软雅黑" panose="020B0503020204020204" charset="-122"/>
                <a:ea typeface="微软雅黑" panose="020B0503020204020204" charset="-122"/>
                <a:cs typeface="微软雅黑" panose="020B0503020204020204" charset="-122"/>
              </a:rPr>
              <a:t>必要</a:t>
            </a:r>
            <a:endParaRPr lang="zh-CN" altLang="en-US" sz="3600" b="1" dirty="0">
              <a:solidFill>
                <a:srgbClr val="FF3300"/>
              </a:solidFill>
              <a:latin typeface="微软雅黑" panose="020B0503020204020204" charset="-122"/>
              <a:ea typeface="微软雅黑" panose="020B0503020204020204" charset="-122"/>
              <a:cs typeface="微软雅黑" panose="020B0503020204020204" charset="-122"/>
            </a:endParaRPr>
          </a:p>
          <a:p>
            <a:pPr>
              <a:spcBef>
                <a:spcPct val="50000"/>
              </a:spcBef>
              <a:buClr>
                <a:schemeClr val="bg1"/>
              </a:buClr>
            </a:pPr>
            <a:r>
              <a:rPr lang="en-US" altLang="zh-CN" sz="3600" b="1" dirty="0">
                <a:latin typeface="微软雅黑" panose="020B0503020204020204" charset="-122"/>
                <a:ea typeface="微软雅黑" panose="020B0503020204020204" charset="-122"/>
                <a:cs typeface="微软雅黑" panose="020B0503020204020204" charset="-122"/>
                <a:sym typeface="+mn-ea"/>
              </a:rPr>
              <a:t>2</a:t>
            </a:r>
            <a:r>
              <a:rPr lang="zh-CN" altLang="en-US" sz="3600" b="1" dirty="0">
                <a:latin typeface="微软雅黑" panose="020B0503020204020204" charset="-122"/>
                <a:ea typeface="微软雅黑" panose="020B0503020204020204" charset="-122"/>
                <a:cs typeface="微软雅黑" panose="020B0503020204020204" charset="-122"/>
                <a:sym typeface="+mn-ea"/>
              </a:rPr>
              <a:t>、世界经济格局的变化</a:t>
            </a:r>
            <a:r>
              <a:rPr lang="en-US" altLang="zh-CN" sz="3600" b="1">
                <a:latin typeface="微软雅黑" panose="020B0503020204020204" charset="-122"/>
                <a:ea typeface="微软雅黑" panose="020B0503020204020204" charset="-122"/>
                <a:cs typeface="微软雅黑" panose="020B0503020204020204" charset="-122"/>
                <a:sym typeface="+mn-ea"/>
              </a:rPr>
              <a:t>——</a:t>
            </a:r>
            <a:r>
              <a:rPr lang="zh-CN" altLang="en-US" sz="3600" b="1" dirty="0">
                <a:solidFill>
                  <a:srgbClr val="FF3300"/>
                </a:solidFill>
                <a:latin typeface="微软雅黑" panose="020B0503020204020204" charset="-122"/>
                <a:ea typeface="微软雅黑" panose="020B0503020204020204" charset="-122"/>
                <a:cs typeface="微软雅黑" panose="020B0503020204020204" charset="-122"/>
                <a:sym typeface="+mn-ea"/>
              </a:rPr>
              <a:t>契机</a:t>
            </a:r>
            <a:endParaRPr lang="zh-CN" altLang="en-US" sz="3600" b="1" dirty="0">
              <a:solidFill>
                <a:srgbClr val="FF3300"/>
              </a:solidFill>
              <a:latin typeface="微软雅黑" panose="020B0503020204020204" charset="-122"/>
              <a:ea typeface="微软雅黑" panose="020B0503020204020204" charset="-122"/>
              <a:cs typeface="微软雅黑" panose="020B0503020204020204" charset="-122"/>
            </a:endParaRPr>
          </a:p>
          <a:p>
            <a:pPr>
              <a:spcBef>
                <a:spcPct val="50000"/>
              </a:spcBef>
              <a:buClr>
                <a:schemeClr val="bg1"/>
              </a:buClr>
            </a:pPr>
            <a:r>
              <a:rPr lang="en-US" altLang="zh-CN" sz="3600" b="1" dirty="0">
                <a:latin typeface="微软雅黑" panose="020B0503020204020204" charset="-122"/>
                <a:ea typeface="微软雅黑" panose="020B0503020204020204" charset="-122"/>
                <a:cs typeface="微软雅黑" panose="020B0503020204020204" charset="-122"/>
                <a:sym typeface="+mn-ea"/>
              </a:rPr>
              <a:t>3</a:t>
            </a:r>
            <a:r>
              <a:rPr lang="zh-CN" altLang="en-US" sz="3600" b="1" dirty="0">
                <a:latin typeface="微软雅黑" panose="020B0503020204020204" charset="-122"/>
                <a:ea typeface="微软雅黑" panose="020B0503020204020204" charset="-122"/>
                <a:cs typeface="微软雅黑" panose="020B0503020204020204" charset="-122"/>
                <a:sym typeface="+mn-ea"/>
              </a:rPr>
              <a:t>、美国经济实力的膨胀和称霸世界的野心</a:t>
            </a:r>
            <a:r>
              <a:rPr lang="en-US" altLang="zh-CN" sz="3600" b="1">
                <a:latin typeface="微软雅黑" panose="020B0503020204020204" charset="-122"/>
                <a:ea typeface="微软雅黑" panose="020B0503020204020204" charset="-122"/>
                <a:cs typeface="微软雅黑" panose="020B0503020204020204" charset="-122"/>
                <a:sym typeface="+mn-ea"/>
              </a:rPr>
              <a:t>——</a:t>
            </a:r>
            <a:r>
              <a:rPr lang="zh-CN" altLang="en-US" sz="3600" b="1" dirty="0">
                <a:solidFill>
                  <a:srgbClr val="FF3300"/>
                </a:solidFill>
                <a:latin typeface="微软雅黑" panose="020B0503020204020204" charset="-122"/>
                <a:ea typeface="微软雅黑" panose="020B0503020204020204" charset="-122"/>
                <a:cs typeface="微软雅黑" panose="020B0503020204020204" charset="-122"/>
                <a:sym typeface="+mn-ea"/>
              </a:rPr>
              <a:t>动力</a:t>
            </a:r>
            <a:endParaRPr lang="zh-CN" altLang="en-US" sz="3600" b="1" dirty="0">
              <a:solidFill>
                <a:srgbClr val="FF3300"/>
              </a:solidFill>
              <a:latin typeface="微软雅黑" panose="020B0503020204020204" charset="-122"/>
              <a:ea typeface="微软雅黑" panose="020B0503020204020204" charset="-122"/>
              <a:cs typeface="微软雅黑" panose="020B0503020204020204" charset="-122"/>
            </a:endParaRPr>
          </a:p>
        </p:txBody>
      </p:sp>
      <p:sp>
        <p:nvSpPr>
          <p:cNvPr id="21508" name="矩形 32772"/>
          <p:cNvSpPr/>
          <p:nvPr/>
        </p:nvSpPr>
        <p:spPr>
          <a:xfrm>
            <a:off x="307340" y="2611120"/>
            <a:ext cx="9144000" cy="706755"/>
          </a:xfrm>
          <a:prstGeom prst="rect">
            <a:avLst/>
          </a:prstGeom>
          <a:solidFill>
            <a:schemeClr val="bg1"/>
          </a:solidFill>
          <a:ln w="9525">
            <a:noFill/>
          </a:ln>
        </p:spPr>
        <p:txBody>
          <a:bodyPr anchor="t">
            <a:spAutoFit/>
          </a:bodyPr>
          <a:p>
            <a:r>
              <a:rPr lang="zh-CN" altLang="en-US" sz="4000" b="1" dirty="0">
                <a:solidFill>
                  <a:srgbClr val="FF0000"/>
                </a:solidFill>
                <a:latin typeface="微软雅黑" panose="020B0503020204020204" charset="-122"/>
                <a:ea typeface="微软雅黑" panose="020B0503020204020204" charset="-122"/>
              </a:rPr>
              <a:t>背景</a:t>
            </a:r>
            <a:endParaRPr lang="zh-CN" altLang="en-US" sz="4000" b="1" dirty="0">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271780" y="-90805"/>
            <a:ext cx="11647805" cy="1863725"/>
          </a:xfrm>
          <a:prstGeom prst="rect">
            <a:avLst/>
          </a:prstGeom>
          <a:noFill/>
        </p:spPr>
        <p:txBody>
          <a:bodyPr wrap="square" rtlCol="0" anchor="t">
            <a:spAutoFit/>
          </a:bodyPr>
          <a:p>
            <a:pPr>
              <a:lnSpc>
                <a:spcPct val="160000"/>
              </a:lnSpc>
            </a:pPr>
            <a:r>
              <a:rPr lang="zh-CN" altLang="en-US" sz="3600" b="1">
                <a:solidFill>
                  <a:srgbClr val="FF0000"/>
                </a:solidFill>
                <a:latin typeface="微软雅黑" panose="020B0503020204020204" charset="-122"/>
                <a:ea typeface="微软雅黑" panose="020B0503020204020204" charset="-122"/>
                <a:sym typeface="+mn-ea"/>
              </a:rPr>
              <a:t>自测</a:t>
            </a:r>
            <a:r>
              <a:rPr lang="en-US" altLang="zh-CN" sz="3600" b="1">
                <a:solidFill>
                  <a:srgbClr val="FF0000"/>
                </a:solidFill>
                <a:latin typeface="微软雅黑" panose="020B0503020204020204" charset="-122"/>
                <a:ea typeface="微软雅黑" panose="020B0503020204020204" charset="-122"/>
                <a:sym typeface="+mn-ea"/>
              </a:rPr>
              <a:t>1</a:t>
            </a:r>
            <a:r>
              <a:rPr lang="zh-CN" altLang="en-US" sz="3600" b="1">
                <a:solidFill>
                  <a:srgbClr val="FF0000"/>
                </a:solidFill>
                <a:latin typeface="微软雅黑" panose="020B0503020204020204" charset="-122"/>
                <a:ea typeface="微软雅黑" panose="020B0503020204020204" charset="-122"/>
                <a:sym typeface="+mn-ea"/>
              </a:rPr>
              <a:t>、</a:t>
            </a:r>
            <a:r>
              <a:rPr lang="zh-CN" altLang="en-US" sz="3600" b="1">
                <a:solidFill>
                  <a:srgbClr val="0766D4"/>
                </a:solidFill>
                <a:latin typeface="微软雅黑" panose="020B0503020204020204" charset="-122"/>
                <a:ea typeface="微软雅黑" panose="020B0503020204020204" charset="-122"/>
                <a:sym typeface="+mn-ea"/>
              </a:rPr>
              <a:t>战后资本主义世界经济体系形成的背景、内容、特点与作用？</a:t>
            </a:r>
            <a:endParaRPr lang="zh-CN" altLang="en-US" sz="3600" b="1">
              <a:solidFill>
                <a:srgbClr val="0766D4"/>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2770">
                                            <p:txEl>
                                              <p:charRg st="0" end="20"/>
                                            </p:txEl>
                                          </p:spTgt>
                                        </p:tgtEl>
                                        <p:attrNameLst>
                                          <p:attrName>style.visibility</p:attrName>
                                        </p:attrNameLst>
                                      </p:cBhvr>
                                      <p:to>
                                        <p:strVal val="visible"/>
                                      </p:to>
                                    </p:set>
                                    <p:anim calcmode="discrete" valueType="clr">
                                      <p:cBhvr override="childStyle">
                                        <p:cTn id="7" dur="80"/>
                                        <p:tgtEl>
                                          <p:spTgt spid="32770">
                                            <p:txEl>
                                              <p:charRg st="0" end="2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2770">
                                            <p:txEl>
                                              <p:charRg st="0" end="20"/>
                                            </p:txEl>
                                          </p:spTgt>
                                        </p:tgtEl>
                                        <p:attrNameLst>
                                          <p:attrName>fillcolor</p:attrName>
                                        </p:attrNameLst>
                                      </p:cBhvr>
                                      <p:tavLst>
                                        <p:tav tm="0">
                                          <p:val>
                                            <p:clrVal>
                                              <a:schemeClr val="accent2"/>
                                            </p:clrVal>
                                          </p:val>
                                        </p:tav>
                                        <p:tav tm="50000">
                                          <p:val>
                                            <p:clrVal>
                                              <a:schemeClr val="hlink"/>
                                            </p:clrVal>
                                          </p:val>
                                        </p:tav>
                                      </p:tavLst>
                                    </p:anim>
                                    <p:set>
                                      <p:cBhvr>
                                        <p:cTn id="9" dur="80"/>
                                        <p:tgtEl>
                                          <p:spTgt spid="32770">
                                            <p:txEl>
                                              <p:charRg st="0" end="2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2770">
                                            <p:txEl>
                                              <p:charRg st="1" end="1"/>
                                            </p:txEl>
                                          </p:spTgt>
                                        </p:tgtEl>
                                        <p:attrNameLst>
                                          <p:attrName>style.visibility</p:attrName>
                                        </p:attrNameLst>
                                      </p:cBhvr>
                                      <p:to>
                                        <p:strVal val="visible"/>
                                      </p:to>
                                    </p:set>
                                    <p:anim calcmode="discrete" valueType="clr">
                                      <p:cBhvr override="childStyle">
                                        <p:cTn id="14" dur="80"/>
                                        <p:tgtEl>
                                          <p:spTgt spid="32770">
                                            <p:txEl>
                                              <p:char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2770">
                                            <p:txEl>
                                              <p:char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2770">
                                            <p:txEl>
                                              <p:char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2770">
                                            <p:txEl>
                                              <p:charRg st="2" end="2"/>
                                            </p:txEl>
                                          </p:spTgt>
                                        </p:tgtEl>
                                        <p:attrNameLst>
                                          <p:attrName>style.visibility</p:attrName>
                                        </p:attrNameLst>
                                      </p:cBhvr>
                                      <p:to>
                                        <p:strVal val="visible"/>
                                      </p:to>
                                    </p:set>
                                    <p:anim calcmode="discrete" valueType="clr">
                                      <p:cBhvr override="childStyle">
                                        <p:cTn id="21" dur="80"/>
                                        <p:tgtEl>
                                          <p:spTgt spid="32770">
                                            <p:txEl>
                                              <p:char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2770">
                                            <p:txEl>
                                              <p:char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2770">
                                            <p:txEl>
                                              <p:char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8120" y="2800350"/>
            <a:ext cx="11795760" cy="2915285"/>
          </a:xfrm>
          <a:prstGeom prst="rect">
            <a:avLst/>
          </a:prstGeom>
          <a:noFill/>
        </p:spPr>
        <p:txBody>
          <a:bodyPr wrap="square" rtlCol="0">
            <a:spAutoFit/>
          </a:bodyPr>
          <a:p>
            <a:pPr>
              <a:lnSpc>
                <a:spcPct val="17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内容：</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70000"/>
              </a:lnSpc>
            </a:pP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 货币体系</a:t>
            </a:r>
            <a:r>
              <a:rPr lang="en-US" altLang="zh-CN" sz="3600" b="1">
                <a:latin typeface="微软雅黑" panose="020B0503020204020204" charset="-122"/>
                <a:ea typeface="微软雅黑" panose="020B0503020204020204" charset="-122"/>
                <a:cs typeface="微软雅黑" panose="020B0503020204020204" charset="-122"/>
              </a:rPr>
              <a:t>---   </a:t>
            </a:r>
            <a:r>
              <a:rPr lang="zh-CN" altLang="en-US" sz="3600" b="1">
                <a:latin typeface="微软雅黑" panose="020B0503020204020204" charset="-122"/>
                <a:ea typeface="微软雅黑" panose="020B0503020204020204" charset="-122"/>
                <a:cs typeface="微软雅黑" panose="020B0503020204020204" charset="-122"/>
              </a:rPr>
              <a:t>国际货币基金组织、国际复兴开发银行</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70000"/>
              </a:lnSpc>
            </a:pP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 贸易体系</a:t>
            </a: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a:latin typeface="微软雅黑" panose="020B0503020204020204" charset="-122"/>
                <a:ea typeface="微软雅黑" panose="020B0503020204020204" charset="-122"/>
                <a:cs typeface="微软雅黑" panose="020B0503020204020204" charset="-122"/>
              </a:rPr>
              <a:t>关贸总协定</a:t>
            </a:r>
            <a:r>
              <a:rPr lang="en-US" altLang="zh-CN" sz="3600" b="1">
                <a:latin typeface="微软雅黑" panose="020B0503020204020204" charset="-122"/>
                <a:ea typeface="微软雅黑" panose="020B0503020204020204" charset="-122"/>
                <a:cs typeface="微软雅黑" panose="020B0503020204020204" charset="-122"/>
              </a:rPr>
              <a:t>”</a:t>
            </a:r>
            <a:endParaRPr lang="en-US" altLang="zh-CN"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71780" y="-90805"/>
            <a:ext cx="11647805" cy="1863725"/>
          </a:xfrm>
          <a:prstGeom prst="rect">
            <a:avLst/>
          </a:prstGeom>
          <a:noFill/>
        </p:spPr>
        <p:txBody>
          <a:bodyPr wrap="square" rtlCol="0" anchor="t">
            <a:spAutoFit/>
          </a:bodyPr>
          <a:p>
            <a:pPr>
              <a:lnSpc>
                <a:spcPct val="160000"/>
              </a:lnSpc>
            </a:pPr>
            <a:r>
              <a:rPr lang="zh-CN" altLang="en-US" sz="3600" b="1">
                <a:solidFill>
                  <a:srgbClr val="FF0000"/>
                </a:solidFill>
                <a:latin typeface="微软雅黑" panose="020B0503020204020204" charset="-122"/>
                <a:ea typeface="微软雅黑" panose="020B0503020204020204" charset="-122"/>
                <a:sym typeface="+mn-ea"/>
              </a:rPr>
              <a:t>自测</a:t>
            </a:r>
            <a:r>
              <a:rPr lang="en-US" altLang="zh-CN" sz="3600" b="1">
                <a:solidFill>
                  <a:srgbClr val="FF0000"/>
                </a:solidFill>
                <a:latin typeface="微软雅黑" panose="020B0503020204020204" charset="-122"/>
                <a:ea typeface="微软雅黑" panose="020B0503020204020204" charset="-122"/>
                <a:sym typeface="+mn-ea"/>
              </a:rPr>
              <a:t>1</a:t>
            </a:r>
            <a:r>
              <a:rPr lang="zh-CN" altLang="en-US" sz="3600" b="1">
                <a:solidFill>
                  <a:srgbClr val="FF0000"/>
                </a:solidFill>
                <a:latin typeface="微软雅黑" panose="020B0503020204020204" charset="-122"/>
                <a:ea typeface="微软雅黑" panose="020B0503020204020204" charset="-122"/>
                <a:sym typeface="+mn-ea"/>
              </a:rPr>
              <a:t>、</a:t>
            </a:r>
            <a:r>
              <a:rPr lang="zh-CN" altLang="en-US" sz="3600" b="1">
                <a:solidFill>
                  <a:srgbClr val="0766D4"/>
                </a:solidFill>
                <a:latin typeface="微软雅黑" panose="020B0503020204020204" charset="-122"/>
                <a:ea typeface="微软雅黑" panose="020B0503020204020204" charset="-122"/>
                <a:sym typeface="+mn-ea"/>
              </a:rPr>
              <a:t>战后资本主义世界经济体系形成的背景、内容、特点与作用？</a:t>
            </a:r>
            <a:endParaRPr lang="zh-CN" altLang="en-US" sz="3600" b="1">
              <a:solidFill>
                <a:srgbClr val="0766D4"/>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71780" y="1621155"/>
            <a:ext cx="11506200" cy="5076825"/>
          </a:xfrm>
          <a:prstGeom prst="rect">
            <a:avLst/>
          </a:prstGeom>
          <a:noFill/>
        </p:spPr>
        <p:txBody>
          <a:bodyPr wrap="square" rtlCol="0">
            <a:spAutoFit/>
          </a:bodyPr>
          <a:p>
            <a:pPr algn="l">
              <a:lnSpc>
                <a:spcPct val="18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特点：</a:t>
            </a:r>
            <a:endParaRPr lang="zh-CN" altLang="en-US" sz="3600" b="1">
              <a:latin typeface="微软雅黑" panose="020B0503020204020204" charset="-122"/>
              <a:ea typeface="微软雅黑" panose="020B0503020204020204" charset="-122"/>
              <a:cs typeface="微软雅黑" panose="020B0503020204020204" charset="-122"/>
            </a:endParaRPr>
          </a:p>
          <a:p>
            <a:pPr algn="l" eaLnBrk="1" hangingPunct="1">
              <a:lnSpc>
                <a:spcPct val="180000"/>
              </a:lnSpc>
              <a:buNone/>
            </a:pP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1</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、主导力量：</a:t>
            </a:r>
            <a:r>
              <a:rPr lang="zh-CN" altLang="en-US" sz="3600" b="1">
                <a:latin typeface="微软雅黑" panose="020B0503020204020204" charset="-122"/>
                <a:ea typeface="微软雅黑" panose="020B0503020204020204" charset="-122"/>
                <a:cs typeface="微软雅黑" panose="020B0503020204020204" charset="-122"/>
              </a:rPr>
              <a:t>美国</a:t>
            </a:r>
            <a:endParaRPr lang="zh-CN" altLang="en-US" sz="3600" b="1">
              <a:latin typeface="微软雅黑" panose="020B0503020204020204" charset="-122"/>
              <a:ea typeface="微软雅黑" panose="020B0503020204020204" charset="-122"/>
              <a:cs typeface="微软雅黑" panose="020B0503020204020204" charset="-122"/>
            </a:endParaRPr>
          </a:p>
          <a:p>
            <a:pPr algn="l" eaLnBrk="1" hangingPunct="1">
              <a:lnSpc>
                <a:spcPct val="180000"/>
              </a:lnSpc>
              <a:buNone/>
            </a:pPr>
            <a:r>
              <a:rPr lang="zh-CN" altLang="en-US" sz="3600" b="1">
                <a:latin typeface="微软雅黑" panose="020B0503020204020204" charset="-122"/>
                <a:ea typeface="微软雅黑" panose="020B0503020204020204" charset="-122"/>
                <a:cs typeface="微软雅黑" panose="020B0503020204020204" charset="-122"/>
              </a:rPr>
              <a:t>（</a:t>
            </a:r>
            <a:r>
              <a:rPr lang="en-US" altLang="zh-CN" sz="3600" b="1" dirty="0">
                <a:latin typeface="微软雅黑" panose="020B0503020204020204" charset="-122"/>
                <a:ea typeface="微软雅黑" panose="020B0503020204020204" charset="-122"/>
                <a:cs typeface="微软雅黑" panose="020B0503020204020204" charset="-122"/>
                <a:sym typeface="+mn-ea"/>
              </a:rPr>
              <a:t>①</a:t>
            </a:r>
            <a:r>
              <a:rPr lang="zh-CN" altLang="en-US" sz="3600" b="1" dirty="0">
                <a:solidFill>
                  <a:srgbClr val="0000CC"/>
                </a:solidFill>
                <a:latin typeface="微软雅黑" panose="020B0503020204020204" charset="-122"/>
                <a:ea typeface="微软雅黑" panose="020B0503020204020204" charset="-122"/>
                <a:cs typeface="微软雅黑" panose="020B0503020204020204" charset="-122"/>
                <a:sym typeface="+mn-ea"/>
              </a:rPr>
              <a:t>以美元为中心的</a:t>
            </a:r>
            <a:r>
              <a:rPr lang="zh-CN" altLang="en-US" sz="3600" b="1" dirty="0">
                <a:latin typeface="微软雅黑" panose="020B0503020204020204" charset="-122"/>
                <a:ea typeface="微软雅黑" panose="020B0503020204020204" charset="-122"/>
                <a:cs typeface="微软雅黑" panose="020B0503020204020204" charset="-122"/>
                <a:sym typeface="+mn-ea"/>
              </a:rPr>
              <a:t>世界货币体系；②</a:t>
            </a:r>
            <a:r>
              <a:rPr lang="zh-CN" altLang="en-US" sz="3600" b="1" dirty="0">
                <a:solidFill>
                  <a:srgbClr val="CC0099"/>
                </a:solidFill>
                <a:latin typeface="微软雅黑" panose="020B0503020204020204" charset="-122"/>
                <a:ea typeface="微软雅黑" panose="020B0503020204020204" charset="-122"/>
                <a:cs typeface="微软雅黑" panose="020B0503020204020204" charset="-122"/>
                <a:sym typeface="+mn-ea"/>
              </a:rPr>
              <a:t>以美国为主导的</a:t>
            </a:r>
            <a:r>
              <a:rPr lang="zh-CN" altLang="en-US" sz="3600" b="1" dirty="0">
                <a:latin typeface="微软雅黑" panose="020B0503020204020204" charset="-122"/>
                <a:ea typeface="微软雅黑" panose="020B0503020204020204" charset="-122"/>
                <a:cs typeface="微软雅黑" panose="020B0503020204020204" charset="-122"/>
                <a:sym typeface="+mn-ea"/>
              </a:rPr>
              <a:t>国际贸易体系</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a:p>
            <a:pPr algn="l" eaLnBrk="1" hangingPunct="1">
              <a:lnSpc>
                <a:spcPct val="180000"/>
              </a:lnSpc>
              <a:buNone/>
            </a:pP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2</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、发展</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方向</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latin typeface="微软雅黑" panose="020B0503020204020204" charset="-122"/>
                <a:ea typeface="微软雅黑" panose="020B0503020204020204" charset="-122"/>
                <a:cs typeface="微软雅黑" panose="020B0503020204020204" charset="-122"/>
              </a:rPr>
              <a:t>体系化、制度化</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71780" y="-90805"/>
            <a:ext cx="11647805" cy="1863725"/>
          </a:xfrm>
          <a:prstGeom prst="rect">
            <a:avLst/>
          </a:prstGeom>
          <a:noFill/>
        </p:spPr>
        <p:txBody>
          <a:bodyPr wrap="square" rtlCol="0" anchor="t">
            <a:spAutoFit/>
          </a:bodyPr>
          <a:p>
            <a:pPr>
              <a:lnSpc>
                <a:spcPct val="160000"/>
              </a:lnSpc>
            </a:pPr>
            <a:r>
              <a:rPr lang="zh-CN" altLang="en-US" sz="3600" b="1">
                <a:solidFill>
                  <a:srgbClr val="FF0000"/>
                </a:solidFill>
                <a:latin typeface="微软雅黑" panose="020B0503020204020204" charset="-122"/>
                <a:ea typeface="微软雅黑" panose="020B0503020204020204" charset="-122"/>
                <a:sym typeface="+mn-ea"/>
              </a:rPr>
              <a:t>自测</a:t>
            </a:r>
            <a:r>
              <a:rPr lang="en-US" altLang="zh-CN" sz="3600" b="1">
                <a:solidFill>
                  <a:srgbClr val="FF0000"/>
                </a:solidFill>
                <a:latin typeface="微软雅黑" panose="020B0503020204020204" charset="-122"/>
                <a:ea typeface="微软雅黑" panose="020B0503020204020204" charset="-122"/>
                <a:sym typeface="+mn-ea"/>
              </a:rPr>
              <a:t>1</a:t>
            </a:r>
            <a:r>
              <a:rPr lang="zh-CN" altLang="en-US" sz="3600" b="1">
                <a:solidFill>
                  <a:srgbClr val="FF0000"/>
                </a:solidFill>
                <a:latin typeface="微软雅黑" panose="020B0503020204020204" charset="-122"/>
                <a:ea typeface="微软雅黑" panose="020B0503020204020204" charset="-122"/>
                <a:sym typeface="+mn-ea"/>
              </a:rPr>
              <a:t>、</a:t>
            </a:r>
            <a:r>
              <a:rPr lang="zh-CN" altLang="en-US" sz="3600" b="1">
                <a:solidFill>
                  <a:srgbClr val="0766D4"/>
                </a:solidFill>
                <a:latin typeface="微软雅黑" panose="020B0503020204020204" charset="-122"/>
                <a:ea typeface="微软雅黑" panose="020B0503020204020204" charset="-122"/>
                <a:sym typeface="+mn-ea"/>
              </a:rPr>
              <a:t>战后资本主义世界经济体系形成的背景、内容、特点与作用？</a:t>
            </a:r>
            <a:endParaRPr lang="zh-CN" altLang="en-US" sz="3600" b="1">
              <a:solidFill>
                <a:srgbClr val="0766D4"/>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4" name="Text Box 6"/>
          <p:cNvSpPr txBox="1"/>
          <p:nvPr/>
        </p:nvSpPr>
        <p:spPr>
          <a:xfrm>
            <a:off x="1325245" y="5892165"/>
            <a:ext cx="9062085" cy="638810"/>
          </a:xfrm>
          <a:prstGeom prst="rect">
            <a:avLst/>
          </a:prstGeom>
          <a:noFill/>
          <a:ln w="9525">
            <a:noFill/>
          </a:ln>
        </p:spPr>
        <p:txBody>
          <a:bodyPr wrap="square" lIns="91431" tIns="45715" rIns="91431" bIns="45715">
            <a:spAutoFit/>
          </a:bodyPr>
          <a:lstStyle>
            <a:lvl1pPr marL="268605" indent="-268605" algn="l" defTabSz="717550" rtl="0" fontAlgn="base">
              <a:spcBef>
                <a:spcPct val="20000"/>
              </a:spcBef>
              <a:spcAft>
                <a:spcPct val="0"/>
              </a:spcAft>
              <a:buChar char="•"/>
              <a:defRPr kumimoji="1" sz="2500" b="0">
                <a:solidFill>
                  <a:schemeClr val="tx1"/>
                </a:solidFill>
                <a:latin typeface="+mn-lt"/>
                <a:ea typeface="+mn-ea"/>
                <a:cs typeface="+mn-cs"/>
              </a:defRPr>
            </a:lvl1pPr>
            <a:lvl2pPr marL="582930" indent="-224155" algn="l" defTabSz="717550" rtl="0" fontAlgn="base">
              <a:spcBef>
                <a:spcPct val="20000"/>
              </a:spcBef>
              <a:spcAft>
                <a:spcPct val="0"/>
              </a:spcAft>
              <a:buChar char="–"/>
              <a:defRPr kumimoji="1" sz="2200">
                <a:solidFill>
                  <a:schemeClr val="tx1"/>
                </a:solidFill>
                <a:latin typeface="+mn-lt"/>
                <a:ea typeface="+mn-ea"/>
              </a:defRPr>
            </a:lvl2pPr>
            <a:lvl3pPr marL="895350" indent="-177800" algn="l" defTabSz="717550" rtl="0" fontAlgn="base">
              <a:spcBef>
                <a:spcPct val="20000"/>
              </a:spcBef>
              <a:spcAft>
                <a:spcPct val="0"/>
              </a:spcAft>
              <a:buChar char="•"/>
              <a:defRPr kumimoji="1" sz="1900">
                <a:solidFill>
                  <a:schemeClr val="tx1"/>
                </a:solidFill>
                <a:latin typeface="+mn-lt"/>
                <a:ea typeface="+mn-ea"/>
              </a:defRPr>
            </a:lvl3pPr>
            <a:lvl4pPr marL="1254125" indent="-179705" algn="l" defTabSz="717550" rtl="0" fontAlgn="base">
              <a:spcBef>
                <a:spcPct val="20000"/>
              </a:spcBef>
              <a:spcAft>
                <a:spcPct val="0"/>
              </a:spcAft>
              <a:buChar char="–"/>
              <a:defRPr kumimoji="1" sz="1600">
                <a:solidFill>
                  <a:schemeClr val="tx1"/>
                </a:solidFill>
                <a:latin typeface="+mn-lt"/>
                <a:ea typeface="+mn-ea"/>
              </a:defRPr>
            </a:lvl4pPr>
            <a:lvl5pPr marL="1612900" indent="-179705" algn="l" defTabSz="717550" rtl="0" fontAlgn="base">
              <a:spcBef>
                <a:spcPct val="20000"/>
              </a:spcBef>
              <a:spcAft>
                <a:spcPct val="0"/>
              </a:spcAft>
              <a:buChar char="»"/>
              <a:defRPr kumimoji="1" sz="1600">
                <a:solidFill>
                  <a:schemeClr val="tx1"/>
                </a:solidFill>
                <a:latin typeface="+mn-lt"/>
                <a:ea typeface="+mn-ea"/>
              </a:defRPr>
            </a:lvl5pPr>
          </a:lstStyle>
          <a:p>
            <a:pPr marL="0" lvl="0" indent="0" eaLnBrk="1" hangingPunct="1">
              <a:spcBef>
                <a:spcPct val="0"/>
              </a:spcBef>
              <a:buNone/>
            </a:pPr>
            <a:r>
              <a:rPr lang="en-US" altLang="zh-CN" sz="3570" b="1" dirty="0">
                <a:latin typeface="微软雅黑" panose="020B0503020204020204" charset="-122"/>
                <a:ea typeface="微软雅黑" panose="020B0503020204020204" charset="-122"/>
                <a:cs typeface="微软雅黑" panose="020B0503020204020204" charset="-122"/>
              </a:rPr>
              <a:t>③</a:t>
            </a:r>
            <a:r>
              <a:rPr lang="zh-CN" altLang="en-US" sz="3570" b="1" dirty="0">
                <a:latin typeface="微软雅黑" panose="020B0503020204020204" charset="-122"/>
                <a:ea typeface="微软雅黑" panose="020B0503020204020204" charset="-122"/>
                <a:cs typeface="微软雅黑" panose="020B0503020204020204" charset="-122"/>
              </a:rPr>
              <a:t>确立美国资本主义世界</a:t>
            </a:r>
            <a:r>
              <a:rPr lang="zh-CN" altLang="en-US" sz="3570" b="1" dirty="0">
                <a:solidFill>
                  <a:srgbClr val="0000FF"/>
                </a:solidFill>
                <a:latin typeface="微软雅黑" panose="020B0503020204020204" charset="-122"/>
                <a:ea typeface="微软雅黑" panose="020B0503020204020204" charset="-122"/>
                <a:cs typeface="微软雅黑" panose="020B0503020204020204" charset="-122"/>
              </a:rPr>
              <a:t>经济霸主</a:t>
            </a:r>
            <a:r>
              <a:rPr lang="zh-CN" altLang="en-US" sz="3570" b="1" dirty="0">
                <a:latin typeface="微软雅黑" panose="020B0503020204020204" charset="-122"/>
                <a:ea typeface="微软雅黑" panose="020B0503020204020204" charset="-122"/>
                <a:cs typeface="微软雅黑" panose="020B0503020204020204" charset="-122"/>
              </a:rPr>
              <a:t>地位 </a:t>
            </a:r>
            <a:endParaRPr lang="zh-CN" altLang="en-US" sz="3570" b="1" dirty="0">
              <a:latin typeface="微软雅黑" panose="020B0503020204020204" charset="-122"/>
              <a:ea typeface="微软雅黑" panose="020B0503020204020204" charset="-122"/>
              <a:cs typeface="微软雅黑" panose="020B0503020204020204" charset="-122"/>
            </a:endParaRPr>
          </a:p>
        </p:txBody>
      </p:sp>
      <p:sp>
        <p:nvSpPr>
          <p:cNvPr id="109575" name="Text Box 7"/>
          <p:cNvSpPr txBox="1"/>
          <p:nvPr/>
        </p:nvSpPr>
        <p:spPr>
          <a:xfrm>
            <a:off x="1325245" y="4170680"/>
            <a:ext cx="9342120" cy="1423035"/>
          </a:xfrm>
          <a:prstGeom prst="rect">
            <a:avLst/>
          </a:prstGeom>
          <a:noFill/>
          <a:ln w="9525">
            <a:noFill/>
          </a:ln>
        </p:spPr>
        <p:txBody>
          <a:bodyPr wrap="square" lIns="91431" tIns="45715" rIns="91431" bIns="45715">
            <a:spAutoFit/>
          </a:bodyPr>
          <a:lstStyle>
            <a:lvl1pPr marL="268605" indent="-268605" algn="l" defTabSz="717550" rtl="0" fontAlgn="base">
              <a:spcBef>
                <a:spcPct val="20000"/>
              </a:spcBef>
              <a:spcAft>
                <a:spcPct val="0"/>
              </a:spcAft>
              <a:buChar char="•"/>
              <a:defRPr kumimoji="1" sz="2500" b="0">
                <a:solidFill>
                  <a:schemeClr val="tx1"/>
                </a:solidFill>
                <a:latin typeface="+mn-lt"/>
                <a:ea typeface="+mn-ea"/>
                <a:cs typeface="+mn-cs"/>
              </a:defRPr>
            </a:lvl1pPr>
            <a:lvl2pPr marL="582930" indent="-224155" algn="l" defTabSz="717550" rtl="0" fontAlgn="base">
              <a:spcBef>
                <a:spcPct val="20000"/>
              </a:spcBef>
              <a:spcAft>
                <a:spcPct val="0"/>
              </a:spcAft>
              <a:buChar char="–"/>
              <a:defRPr kumimoji="1" sz="2200">
                <a:solidFill>
                  <a:schemeClr val="tx1"/>
                </a:solidFill>
                <a:latin typeface="+mn-lt"/>
                <a:ea typeface="+mn-ea"/>
              </a:defRPr>
            </a:lvl2pPr>
            <a:lvl3pPr marL="895350" indent="-177800" algn="l" defTabSz="717550" rtl="0" fontAlgn="base">
              <a:spcBef>
                <a:spcPct val="20000"/>
              </a:spcBef>
              <a:spcAft>
                <a:spcPct val="0"/>
              </a:spcAft>
              <a:buChar char="•"/>
              <a:defRPr kumimoji="1" sz="1900">
                <a:solidFill>
                  <a:schemeClr val="tx1"/>
                </a:solidFill>
                <a:latin typeface="+mn-lt"/>
                <a:ea typeface="+mn-ea"/>
              </a:defRPr>
            </a:lvl3pPr>
            <a:lvl4pPr marL="1254125" indent="-179705" algn="l" defTabSz="717550" rtl="0" fontAlgn="base">
              <a:spcBef>
                <a:spcPct val="20000"/>
              </a:spcBef>
              <a:spcAft>
                <a:spcPct val="0"/>
              </a:spcAft>
              <a:buChar char="–"/>
              <a:defRPr kumimoji="1" sz="1600">
                <a:solidFill>
                  <a:schemeClr val="tx1"/>
                </a:solidFill>
                <a:latin typeface="+mn-lt"/>
                <a:ea typeface="+mn-ea"/>
              </a:defRPr>
            </a:lvl4pPr>
            <a:lvl5pPr marL="1612900" indent="-179705" algn="l" defTabSz="717550" rtl="0" fontAlgn="base">
              <a:spcBef>
                <a:spcPct val="20000"/>
              </a:spcBef>
              <a:spcAft>
                <a:spcPct val="0"/>
              </a:spcAft>
              <a:buChar char="»"/>
              <a:defRPr kumimoji="1" sz="1600">
                <a:solidFill>
                  <a:schemeClr val="tx1"/>
                </a:solidFill>
                <a:latin typeface="+mn-lt"/>
                <a:ea typeface="+mn-ea"/>
              </a:defRPr>
            </a:lvl5pPr>
          </a:lstStyle>
          <a:p>
            <a:pPr marL="0" lvl="0" indent="0" eaLnBrk="1" hangingPunct="1">
              <a:spcBef>
                <a:spcPct val="0"/>
              </a:spcBef>
              <a:buNone/>
            </a:pPr>
            <a:r>
              <a:rPr lang="en-US" altLang="zh-CN" sz="3570" b="1" dirty="0">
                <a:latin typeface="微软雅黑" panose="020B0503020204020204" charset="-122"/>
                <a:ea typeface="微软雅黑" panose="020B0503020204020204" charset="-122"/>
              </a:rPr>
              <a:t>①</a:t>
            </a:r>
            <a:r>
              <a:rPr lang="zh-CN" altLang="en-US" sz="3570" b="1" dirty="0">
                <a:latin typeface="微软雅黑" panose="020B0503020204020204" charset="-122"/>
                <a:ea typeface="微软雅黑" panose="020B0503020204020204" charset="-122"/>
              </a:rPr>
              <a:t>使世界经济朝</a:t>
            </a:r>
            <a:r>
              <a:rPr lang="zh-CN" altLang="en-US" sz="3570" b="1" dirty="0">
                <a:solidFill>
                  <a:srgbClr val="CC0000"/>
                </a:solidFill>
                <a:latin typeface="微软雅黑" panose="020B0503020204020204" charset="-122"/>
                <a:ea typeface="微软雅黑" panose="020B0503020204020204" charset="-122"/>
              </a:rPr>
              <a:t>体系化、制度化</a:t>
            </a:r>
            <a:r>
              <a:rPr lang="zh-CN" altLang="en-US" sz="3570" b="1" dirty="0">
                <a:solidFill>
                  <a:srgbClr val="FF0000"/>
                </a:solidFill>
                <a:latin typeface="微软雅黑" panose="020B0503020204020204" charset="-122"/>
                <a:ea typeface="微软雅黑" panose="020B0503020204020204" charset="-122"/>
              </a:rPr>
              <a:t>方向</a:t>
            </a:r>
            <a:r>
              <a:rPr lang="zh-CN" altLang="en-US" sz="3570" b="1" dirty="0">
                <a:latin typeface="微软雅黑" panose="020B0503020204020204" charset="-122"/>
                <a:ea typeface="微软雅黑" panose="020B0503020204020204" charset="-122"/>
              </a:rPr>
              <a:t>发展</a:t>
            </a:r>
            <a:endParaRPr lang="zh-CN" altLang="en-US" sz="3570" b="1" dirty="0">
              <a:latin typeface="微软雅黑" panose="020B0503020204020204" charset="-122"/>
              <a:ea typeface="微软雅黑" panose="020B0503020204020204" charset="-122"/>
            </a:endParaRPr>
          </a:p>
          <a:p>
            <a:pPr marL="0" lvl="0" indent="0" eaLnBrk="1" hangingPunct="1">
              <a:spcBef>
                <a:spcPct val="0"/>
              </a:spcBef>
              <a:buNone/>
            </a:pPr>
            <a:endParaRPr lang="zh-CN" altLang="en-US" sz="1530" b="1" dirty="0">
              <a:latin typeface="微软雅黑" panose="020B0503020204020204" charset="-122"/>
              <a:ea typeface="微软雅黑" panose="020B0503020204020204" charset="-122"/>
            </a:endParaRPr>
          </a:p>
          <a:p>
            <a:pPr marL="0" lvl="0" indent="0" eaLnBrk="1" hangingPunct="1">
              <a:spcBef>
                <a:spcPct val="0"/>
              </a:spcBef>
              <a:buNone/>
            </a:pPr>
            <a:r>
              <a:rPr lang="zh-CN" altLang="en-US" sz="3570" b="1" dirty="0">
                <a:latin typeface="微软雅黑" panose="020B0503020204020204" charset="-122"/>
                <a:ea typeface="微软雅黑" panose="020B0503020204020204" charset="-122"/>
              </a:rPr>
              <a:t>②促进了</a:t>
            </a:r>
            <a:r>
              <a:rPr lang="zh-CN" altLang="en-US" sz="3570" b="1" dirty="0">
                <a:solidFill>
                  <a:srgbClr val="CC0000"/>
                </a:solidFill>
                <a:latin typeface="微软雅黑" panose="020B0503020204020204" charset="-122"/>
                <a:ea typeface="微软雅黑" panose="020B0503020204020204" charset="-122"/>
              </a:rPr>
              <a:t>世界经济</a:t>
            </a:r>
            <a:r>
              <a:rPr lang="zh-CN" altLang="en-US" sz="3570" b="1" dirty="0">
                <a:latin typeface="微软雅黑" panose="020B0503020204020204" charset="-122"/>
                <a:ea typeface="微软雅黑" panose="020B0503020204020204" charset="-122"/>
              </a:rPr>
              <a:t>的</a:t>
            </a:r>
            <a:r>
              <a:rPr lang="zh-CN" altLang="en-US" sz="3570" b="1" dirty="0">
                <a:solidFill>
                  <a:srgbClr val="CC0000"/>
                </a:solidFill>
                <a:latin typeface="微软雅黑" panose="020B0503020204020204" charset="-122"/>
                <a:ea typeface="微软雅黑" panose="020B0503020204020204" charset="-122"/>
              </a:rPr>
              <a:t>稳定</a:t>
            </a:r>
            <a:r>
              <a:rPr lang="zh-CN" altLang="en-US" sz="3570" b="1" dirty="0">
                <a:latin typeface="微软雅黑" panose="020B0503020204020204" charset="-122"/>
                <a:ea typeface="微软雅黑" panose="020B0503020204020204" charset="-122"/>
              </a:rPr>
              <a:t>与</a:t>
            </a:r>
            <a:r>
              <a:rPr lang="zh-CN" altLang="en-US" sz="3570" b="1" dirty="0">
                <a:solidFill>
                  <a:srgbClr val="CC0000"/>
                </a:solidFill>
                <a:latin typeface="微软雅黑" panose="020B0503020204020204" charset="-122"/>
                <a:ea typeface="微软雅黑" panose="020B0503020204020204" charset="-122"/>
              </a:rPr>
              <a:t>发展</a:t>
            </a:r>
            <a:endParaRPr lang="zh-CN" altLang="en-US" sz="3570" b="1" dirty="0">
              <a:latin typeface="微软雅黑" panose="020B0503020204020204" charset="-122"/>
              <a:ea typeface="微软雅黑" panose="020B0503020204020204" charset="-122"/>
            </a:endParaRPr>
          </a:p>
        </p:txBody>
      </p:sp>
      <p:sp>
        <p:nvSpPr>
          <p:cNvPr id="109577" name="Rectangle 9"/>
          <p:cNvSpPr>
            <a:spLocks noChangeArrowheads="1"/>
          </p:cNvSpPr>
          <p:nvPr/>
        </p:nvSpPr>
        <p:spPr bwMode="auto">
          <a:xfrm>
            <a:off x="954611" y="2603603"/>
            <a:ext cx="7922578" cy="71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1" tIns="45715" rIns="91431" bIns="45715" anchor="ctr">
            <a:spAutoFit/>
          </a:bodyPr>
          <a:lstStyle>
            <a:lvl1pPr indent="209550" algn="l" defTabSz="717550">
              <a:defRPr kumimoji="1" sz="2400">
                <a:solidFill>
                  <a:schemeClr val="tx1"/>
                </a:solidFill>
                <a:latin typeface="Times New Roman" panose="02020603050405020304" pitchFamily="18" charset="0"/>
                <a:ea typeface="宋体" panose="02010600030101010101" pitchFamily="2" charset="-122"/>
              </a:defRPr>
            </a:lvl1pPr>
            <a:lvl2pPr marL="358775" algn="l" defTabSz="717550">
              <a:defRPr kumimoji="1" sz="2400">
                <a:solidFill>
                  <a:schemeClr val="tx1"/>
                </a:solidFill>
                <a:latin typeface="Times New Roman" panose="02020603050405020304" pitchFamily="18" charset="0"/>
                <a:ea typeface="宋体" panose="02010600030101010101" pitchFamily="2" charset="-122"/>
              </a:defRPr>
            </a:lvl2pPr>
            <a:lvl3pPr marL="717550" algn="l" defTabSz="717550">
              <a:defRPr kumimoji="1" sz="2400">
                <a:solidFill>
                  <a:schemeClr val="tx1"/>
                </a:solidFill>
                <a:latin typeface="Times New Roman" panose="02020603050405020304" pitchFamily="18" charset="0"/>
                <a:ea typeface="宋体" panose="02010600030101010101" pitchFamily="2" charset="-122"/>
              </a:defRPr>
            </a:lvl3pPr>
            <a:lvl4pPr marL="1075055" algn="l" defTabSz="717550">
              <a:defRPr kumimoji="1" sz="2400">
                <a:solidFill>
                  <a:schemeClr val="tx1"/>
                </a:solidFill>
                <a:latin typeface="Times New Roman" panose="02020603050405020304" pitchFamily="18" charset="0"/>
                <a:ea typeface="宋体" panose="02010600030101010101" pitchFamily="2" charset="-122"/>
              </a:defRPr>
            </a:lvl4pPr>
            <a:lvl5pPr marL="1433830" algn="l" defTabSz="717550">
              <a:defRPr kumimoji="1" sz="2400">
                <a:solidFill>
                  <a:schemeClr val="tx1"/>
                </a:solidFill>
                <a:latin typeface="Times New Roman" panose="02020603050405020304" pitchFamily="18" charset="0"/>
                <a:ea typeface="宋体" panose="02010600030101010101" pitchFamily="2" charset="-122"/>
              </a:defRPr>
            </a:lvl5pPr>
            <a:lvl6pPr marL="1891030" defTabSz="71755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348230" defTabSz="71755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2805430" defTabSz="71755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262630" defTabSz="71755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209550" algn="l" defTabSz="717550" rtl="0" eaLnBrk="1" fontAlgn="base" latinLnBrk="0" hangingPunct="1">
              <a:lnSpc>
                <a:spcPct val="100000"/>
              </a:lnSpc>
              <a:spcBef>
                <a:spcPct val="0"/>
              </a:spcBef>
              <a:spcAft>
                <a:spcPct val="0"/>
              </a:spcAft>
              <a:buClrTx/>
              <a:buSzTx/>
              <a:buFontTx/>
              <a:buNone/>
              <a:defRPr/>
            </a:pPr>
            <a:r>
              <a:rPr kumimoji="1" lang="zh-CN" altLang="en-US" sz="408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作用</a:t>
            </a:r>
            <a:endParaRPr kumimoji="1" lang="zh-CN" altLang="en-US" sz="408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
        <p:nvSpPr>
          <p:cNvPr id="2" name="文本框 1"/>
          <p:cNvSpPr txBox="1"/>
          <p:nvPr/>
        </p:nvSpPr>
        <p:spPr>
          <a:xfrm>
            <a:off x="271780" y="-90805"/>
            <a:ext cx="11647805" cy="1863725"/>
          </a:xfrm>
          <a:prstGeom prst="rect">
            <a:avLst/>
          </a:prstGeom>
          <a:noFill/>
        </p:spPr>
        <p:txBody>
          <a:bodyPr wrap="square" rtlCol="0" anchor="t">
            <a:spAutoFit/>
          </a:bodyPr>
          <a:p>
            <a:pPr>
              <a:lnSpc>
                <a:spcPct val="160000"/>
              </a:lnSpc>
            </a:pPr>
            <a:r>
              <a:rPr lang="zh-CN" altLang="en-US" sz="3600" b="1">
                <a:solidFill>
                  <a:srgbClr val="FF0000"/>
                </a:solidFill>
                <a:latin typeface="微软雅黑" panose="020B0503020204020204" charset="-122"/>
                <a:ea typeface="微软雅黑" panose="020B0503020204020204" charset="-122"/>
                <a:sym typeface="+mn-ea"/>
              </a:rPr>
              <a:t>自测</a:t>
            </a:r>
            <a:r>
              <a:rPr lang="en-US" altLang="zh-CN" sz="3600" b="1">
                <a:solidFill>
                  <a:srgbClr val="FF0000"/>
                </a:solidFill>
                <a:latin typeface="微软雅黑" panose="020B0503020204020204" charset="-122"/>
                <a:ea typeface="微软雅黑" panose="020B0503020204020204" charset="-122"/>
                <a:sym typeface="+mn-ea"/>
              </a:rPr>
              <a:t>1</a:t>
            </a:r>
            <a:r>
              <a:rPr lang="zh-CN" altLang="en-US" sz="3600" b="1">
                <a:solidFill>
                  <a:srgbClr val="FF0000"/>
                </a:solidFill>
                <a:latin typeface="微软雅黑" panose="020B0503020204020204" charset="-122"/>
                <a:ea typeface="微软雅黑" panose="020B0503020204020204" charset="-122"/>
                <a:sym typeface="+mn-ea"/>
              </a:rPr>
              <a:t>、</a:t>
            </a:r>
            <a:r>
              <a:rPr lang="zh-CN" altLang="en-US" sz="3600" b="1">
                <a:solidFill>
                  <a:srgbClr val="0766D4"/>
                </a:solidFill>
                <a:latin typeface="微软雅黑" panose="020B0503020204020204" charset="-122"/>
                <a:ea typeface="微软雅黑" panose="020B0503020204020204" charset="-122"/>
                <a:sym typeface="+mn-ea"/>
              </a:rPr>
              <a:t>战后资本主义世界经济体系形成的背景、内容、特点与作用？</a:t>
            </a:r>
            <a:endParaRPr lang="zh-CN" altLang="en-US" sz="3600" b="1">
              <a:solidFill>
                <a:srgbClr val="0766D4"/>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9575"/>
                                        </p:tgtEl>
                                        <p:attrNameLst>
                                          <p:attrName>style.visibility</p:attrName>
                                        </p:attrNameLst>
                                      </p:cBhvr>
                                      <p:to>
                                        <p:strVal val="visible"/>
                                      </p:to>
                                    </p:set>
                                    <p:animEffect transition="in" filter="dissolve">
                                      <p:cBhvr>
                                        <p:cTn id="7" dur="500"/>
                                        <p:tgtEl>
                                          <p:spTgt spid="10957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9574"/>
                                        </p:tgtEl>
                                        <p:attrNameLst>
                                          <p:attrName>style.visibility</p:attrName>
                                        </p:attrNameLst>
                                      </p:cBhvr>
                                      <p:to>
                                        <p:strVal val="visible"/>
                                      </p:to>
                                    </p:set>
                                    <p:animEffect transition="in" filter="dissolve">
                                      <p:cBhvr>
                                        <p:cTn id="12" dur="500"/>
                                        <p:tgtEl>
                                          <p:spTgt spid="1095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4" grpId="0"/>
      <p:bldP spid="10957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102235" y="-69850"/>
            <a:ext cx="12275185" cy="2306955"/>
          </a:xfrm>
          <a:prstGeom prst="rect">
            <a:avLst/>
          </a:prstGeom>
          <a:noFill/>
          <a:ln w="9525">
            <a:noFill/>
          </a:ln>
        </p:spPr>
        <p:txBody>
          <a:bodyPr wrap="square">
            <a:spAutoFit/>
          </a:bodyPr>
          <a:p>
            <a:pPr marL="200025" indent="-200025"/>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2009·</a:t>
            </a:r>
            <a:r>
              <a:rPr lang="zh-CN" sz="3600" b="1">
                <a:solidFill>
                  <a:srgbClr val="FF0000"/>
                </a:solidFill>
                <a:latin typeface="微软雅黑" panose="020B0503020204020204" charset="-122"/>
                <a:ea typeface="微软雅黑" panose="020B0503020204020204" charset="-122"/>
                <a:cs typeface="微软雅黑" panose="020B0503020204020204" charset="-122"/>
              </a:rPr>
              <a:t>江苏历史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·24</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000000"/>
                </a:solidFill>
                <a:latin typeface="微软雅黑" panose="020B0503020204020204" charset="-122"/>
                <a:ea typeface="微软雅黑" panose="020B0503020204020204" charset="-122"/>
                <a:cs typeface="微软雅黑" panose="020B0503020204020204" charset="-122"/>
              </a:rPr>
              <a:t>(8</a:t>
            </a:r>
            <a:r>
              <a:rPr lang="zh-CN" sz="3600" b="1">
                <a:solidFill>
                  <a:srgbClr val="000000"/>
                </a:solidFill>
                <a:latin typeface="微软雅黑" panose="020B0503020204020204" charset="-122"/>
                <a:ea typeface="微软雅黑" panose="020B0503020204020204" charset="-122"/>
                <a:cs typeface="微软雅黑" panose="020B0503020204020204" charset="-122"/>
              </a:rPr>
              <a:t>分</a:t>
            </a:r>
            <a:r>
              <a:rPr lang="en-US" sz="3600" b="1">
                <a:solidFill>
                  <a:srgbClr val="000000"/>
                </a:solidFill>
                <a:latin typeface="微软雅黑" panose="020B0503020204020204" charset="-122"/>
                <a:ea typeface="微软雅黑" panose="020B0503020204020204" charset="-122"/>
                <a:cs typeface="微软雅黑" panose="020B0503020204020204" charset="-122"/>
              </a:rPr>
              <a:t>)  </a:t>
            </a:r>
            <a:r>
              <a:rPr lang="zh-CN" sz="3600" b="1">
                <a:solidFill>
                  <a:srgbClr val="000000"/>
                </a:solidFill>
                <a:latin typeface="微软雅黑" panose="020B0503020204020204" charset="-122"/>
                <a:ea typeface="微软雅黑" panose="020B0503020204020204" charset="-122"/>
                <a:cs typeface="微软雅黑" panose="020B0503020204020204" charset="-122"/>
              </a:rPr>
              <a:t>第二次世界大战期间，美国就积极谋求世界经济霸权。战后布雷顿森林体系的建立则是其具体表现之一。该体系虽然于上世纪</a:t>
            </a:r>
            <a:r>
              <a:rPr lang="en-US" sz="3600" b="1">
                <a:solidFill>
                  <a:srgbClr val="000000"/>
                </a:solidFill>
                <a:latin typeface="微软雅黑" panose="020B0503020204020204" charset="-122"/>
                <a:ea typeface="微软雅黑" panose="020B0503020204020204" charset="-122"/>
                <a:cs typeface="微软雅黑" panose="020B0503020204020204" charset="-122"/>
              </a:rPr>
              <a:t>70</a:t>
            </a:r>
            <a:r>
              <a:rPr lang="zh-CN" sz="3600" b="1">
                <a:solidFill>
                  <a:srgbClr val="000000"/>
                </a:solidFill>
                <a:latin typeface="微软雅黑" panose="020B0503020204020204" charset="-122"/>
                <a:ea typeface="微软雅黑" panose="020B0503020204020204" charset="-122"/>
                <a:cs typeface="微软雅黑" panose="020B0503020204020204" charset="-122"/>
              </a:rPr>
              <a:t>年代初崩溃，但美国凭借其实力在国际货币格局中仍占主导地位。请回答：</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6520" y="2237105"/>
            <a:ext cx="11626850" cy="1309370"/>
          </a:xfrm>
          <a:prstGeom prst="rect">
            <a:avLst/>
          </a:prstGeom>
          <a:noFill/>
          <a:ln w="9525">
            <a:noFill/>
          </a:ln>
        </p:spPr>
        <p:txBody>
          <a:bodyPr wrap="square">
            <a:spAutoFit/>
          </a:bodyPr>
          <a:p>
            <a:pPr marL="66675" indent="-66675">
              <a:lnSpc>
                <a:spcPct val="110000"/>
              </a:lnSpc>
            </a:pPr>
            <a:r>
              <a:rPr lang="zh-CN" sz="3600" b="1">
                <a:solidFill>
                  <a:schemeClr val="tx1"/>
                </a:solidFill>
                <a:latin typeface="微软雅黑" panose="020B0503020204020204" charset="-122"/>
                <a:ea typeface="微软雅黑" panose="020B0503020204020204" charset="-122"/>
                <a:cs typeface="微软雅黑" panose="020B0503020204020204" charset="-122"/>
              </a:rPr>
              <a:t>（</a:t>
            </a:r>
            <a:r>
              <a:rPr lang="en-US" sz="3600" b="1">
                <a:solidFill>
                  <a:schemeClr val="tx1"/>
                </a:solidFill>
                <a:latin typeface="微软雅黑" panose="020B0503020204020204" charset="-122"/>
                <a:ea typeface="微软雅黑" panose="020B0503020204020204" charset="-122"/>
                <a:cs typeface="微软雅黑" panose="020B0503020204020204" charset="-122"/>
              </a:rPr>
              <a:t>1</a:t>
            </a:r>
            <a:r>
              <a:rPr lang="zh-CN" sz="3600" b="1">
                <a:solidFill>
                  <a:schemeClr val="tx1"/>
                </a:solidFill>
                <a:latin typeface="微软雅黑" panose="020B0503020204020204" charset="-122"/>
                <a:ea typeface="微软雅黑" panose="020B0503020204020204" charset="-122"/>
                <a:cs typeface="微软雅黑" panose="020B0503020204020204" charset="-122"/>
              </a:rPr>
              <a:t>）布雷顿森林体系建立的背景是什么</a:t>
            </a:r>
            <a:r>
              <a:rPr lang="en-US" sz="3600" b="1">
                <a:solidFill>
                  <a:schemeClr val="tx1"/>
                </a:solidFill>
                <a:latin typeface="微软雅黑" panose="020B0503020204020204" charset="-122"/>
                <a:ea typeface="微软雅黑" panose="020B0503020204020204" charset="-122"/>
                <a:cs typeface="微软雅黑" panose="020B0503020204020204" charset="-122"/>
              </a:rPr>
              <a:t>?</a:t>
            </a:r>
            <a:r>
              <a:rPr lang="zh-CN" sz="3600" b="1">
                <a:solidFill>
                  <a:schemeClr val="tx1"/>
                </a:solidFill>
                <a:latin typeface="微软雅黑" panose="020B0503020204020204" charset="-122"/>
                <a:ea typeface="微软雅黑" panose="020B0503020204020204" charset="-122"/>
                <a:cs typeface="微软雅黑" panose="020B0503020204020204" charset="-122"/>
              </a:rPr>
              <a:t>该体系是如何设定汇率机制的</a:t>
            </a:r>
            <a:r>
              <a:rPr lang="en-US" sz="3600" b="1">
                <a:solidFill>
                  <a:schemeClr val="tx1"/>
                </a:solidFill>
                <a:latin typeface="微软雅黑" panose="020B0503020204020204" charset="-122"/>
                <a:ea typeface="微软雅黑" panose="020B0503020204020204" charset="-122"/>
                <a:cs typeface="微软雅黑" panose="020B0503020204020204" charset="-122"/>
              </a:rPr>
              <a:t>?</a:t>
            </a:r>
            <a:r>
              <a:rPr lang="zh-CN" sz="3600" b="1">
                <a:solidFill>
                  <a:schemeClr val="tx1"/>
                </a:solidFill>
                <a:latin typeface="微软雅黑" panose="020B0503020204020204" charset="-122"/>
                <a:ea typeface="微软雅黑" panose="020B0503020204020204" charset="-122"/>
                <a:cs typeface="微软雅黑" panose="020B0503020204020204" charset="-122"/>
              </a:rPr>
              <a:t>这一机制对美国有何特殊意义？</a:t>
            </a:r>
            <a:r>
              <a:rPr lang="en-US" sz="3600" b="1">
                <a:solidFill>
                  <a:schemeClr val="tx1"/>
                </a:solidFill>
                <a:latin typeface="微软雅黑" panose="020B0503020204020204" charset="-122"/>
                <a:ea typeface="微软雅黑" panose="020B0503020204020204" charset="-122"/>
                <a:cs typeface="微软雅黑" panose="020B0503020204020204" charset="-122"/>
              </a:rPr>
              <a:t>(6</a:t>
            </a:r>
            <a:r>
              <a:rPr lang="zh-CN" sz="3600" b="1">
                <a:solidFill>
                  <a:schemeClr val="tx1"/>
                </a:solidFill>
                <a:latin typeface="微软雅黑" panose="020B0503020204020204" charset="-122"/>
                <a:ea typeface="微软雅黑" panose="020B0503020204020204" charset="-122"/>
                <a:cs typeface="微软雅黑" panose="020B0503020204020204" charset="-122"/>
              </a:rPr>
              <a:t>分</a:t>
            </a:r>
            <a:r>
              <a:rPr lang="en-US" sz="3600" b="1">
                <a:solidFill>
                  <a:schemeClr val="tx1"/>
                </a:solidFill>
                <a:latin typeface="微软雅黑" panose="020B0503020204020204" charset="-122"/>
                <a:ea typeface="微软雅黑" panose="020B0503020204020204" charset="-122"/>
                <a:cs typeface="微软雅黑" panose="020B0503020204020204" charset="-122"/>
              </a:rPr>
              <a:t>)</a:t>
            </a:r>
            <a:endParaRPr lang="en-US" altLang="en-US" sz="36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8900" y="3665855"/>
            <a:ext cx="12075795" cy="3136900"/>
          </a:xfrm>
          <a:prstGeom prst="rect">
            <a:avLst/>
          </a:prstGeom>
          <a:noFill/>
          <a:ln w="9525">
            <a:noFill/>
          </a:ln>
        </p:spPr>
        <p:txBody>
          <a:bodyPr wrap="square">
            <a:spAutoFit/>
          </a:bodyPr>
          <a:p>
            <a:pPr marL="66675" indent="-66675">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1</a:t>
            </a:r>
            <a:r>
              <a:rPr lang="zh-CN" sz="3600" b="1">
                <a:solidFill>
                  <a:srgbClr val="FF0000"/>
                </a:solidFill>
                <a:latin typeface="微软雅黑" panose="020B0503020204020204" charset="-122"/>
                <a:ea typeface="微软雅黑" panose="020B0503020204020204" charset="-122"/>
                <a:cs typeface="微软雅黑" panose="020B0503020204020204" charset="-122"/>
              </a:rPr>
              <a:t>）背景：</a:t>
            </a:r>
            <a:r>
              <a:rPr lang="zh-CN" sz="3600" b="1">
                <a:solidFill>
                  <a:srgbClr val="0766D4"/>
                </a:solidFill>
                <a:latin typeface="微软雅黑" panose="020B0503020204020204" charset="-122"/>
                <a:ea typeface="微软雅黑" panose="020B0503020204020204" charset="-122"/>
                <a:cs typeface="微软雅黑" panose="020B0503020204020204" charset="-122"/>
              </a:rPr>
              <a:t>国际金融秩序混乱；二战后美国跃升为资本主义世界头号强国。汇率机制：美元与黄金挂钩；其他国家货币与美元挂钩。</a:t>
            </a:r>
            <a:endParaRPr lang="zh-CN" sz="3600" b="1">
              <a:solidFill>
                <a:srgbClr val="0766D4"/>
              </a:solidFill>
              <a:latin typeface="微软雅黑" panose="020B0503020204020204" charset="-122"/>
              <a:ea typeface="微软雅黑" panose="020B0503020204020204" charset="-122"/>
              <a:cs typeface="微软雅黑" panose="020B0503020204020204" charset="-122"/>
            </a:endParaRPr>
          </a:p>
          <a:p>
            <a:pPr marL="66675" indent="-66675">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意义：</a:t>
            </a:r>
            <a:r>
              <a:rPr lang="zh-CN" sz="3600" b="1">
                <a:solidFill>
                  <a:srgbClr val="0766D4"/>
                </a:solidFill>
                <a:latin typeface="微软雅黑" panose="020B0503020204020204" charset="-122"/>
                <a:ea typeface="微软雅黑" panose="020B0503020204020204" charset="-122"/>
                <a:cs typeface="微软雅黑" panose="020B0503020204020204" charset="-122"/>
              </a:rPr>
              <a:t>美元取得等同黄金的特殊地位</a:t>
            </a:r>
            <a:r>
              <a:rPr lang="en-US" sz="3600" b="1">
                <a:solidFill>
                  <a:srgbClr val="0766D4"/>
                </a:solidFill>
                <a:latin typeface="微软雅黑" panose="020B0503020204020204" charset="-122"/>
                <a:ea typeface="微软雅黑" panose="020B0503020204020204" charset="-122"/>
                <a:cs typeface="微软雅黑" panose="020B0503020204020204" charset="-122"/>
              </a:rPr>
              <a:t>(</a:t>
            </a:r>
            <a:r>
              <a:rPr lang="zh-CN" sz="3600" b="1">
                <a:solidFill>
                  <a:srgbClr val="0766D4"/>
                </a:solidFill>
                <a:latin typeface="微软雅黑" panose="020B0503020204020204" charset="-122"/>
                <a:ea typeface="微软雅黑" panose="020B0503020204020204" charset="-122"/>
                <a:cs typeface="微软雅黑" panose="020B0503020204020204" charset="-122"/>
              </a:rPr>
              <a:t>美元充当黄金等价物</a:t>
            </a:r>
            <a:r>
              <a:rPr lang="en-US" sz="3600" b="1">
                <a:solidFill>
                  <a:srgbClr val="0766D4"/>
                </a:solidFill>
                <a:latin typeface="微软雅黑" panose="020B0503020204020204" charset="-122"/>
                <a:ea typeface="微软雅黑" panose="020B0503020204020204" charset="-122"/>
                <a:cs typeface="微软雅黑" panose="020B0503020204020204" charset="-122"/>
              </a:rPr>
              <a:t>)</a:t>
            </a:r>
            <a:r>
              <a:rPr lang="zh-CN" sz="3600" b="1">
                <a:solidFill>
                  <a:srgbClr val="0766D4"/>
                </a:solidFill>
                <a:latin typeface="微软雅黑" panose="020B0503020204020204" charset="-122"/>
                <a:ea typeface="微软雅黑" panose="020B0503020204020204" charset="-122"/>
                <a:cs typeface="微软雅黑" panose="020B0503020204020204" charset="-122"/>
              </a:rPr>
              <a:t>；确立了以美元为中心的国际货币体系。</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6220" y="265430"/>
            <a:ext cx="11221085" cy="6680200"/>
          </a:xfrm>
          <a:prstGeom prst="rect">
            <a:avLst/>
          </a:prstGeom>
          <a:noFill/>
          <a:ln w="9525">
            <a:noFill/>
          </a:ln>
        </p:spPr>
        <p:txBody>
          <a:bodyPr wrap="square">
            <a:spAutoFit/>
          </a:bodyPr>
          <a:p>
            <a:pPr indent="0">
              <a:lnSpc>
                <a:spcPct val="170000"/>
              </a:lnSpc>
            </a:pPr>
            <a:r>
              <a:rPr lang="zh-CN" altLang="en-US"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年天津卷文综历史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8</a:t>
            </a:r>
            <a:r>
              <a:rPr lang="zh-CN" sz="3600" b="1">
                <a:latin typeface="微软雅黑" panose="020B0503020204020204" charset="-122"/>
                <a:ea typeface="微软雅黑" panose="020B0503020204020204" charset="-122"/>
                <a:cs typeface="微软雅黑" panose="020B0503020204020204" charset="-122"/>
              </a:rPr>
              <a:t>）美国总统威尔逊曾这样说道：“金融领导地位将属于我们，工业首要地位将属于我们，贸易优势将属于我们，世界上其他国家期待着我们给以领导和指引。”美国实现这一意图是在</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．威尔逊时期</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．罗斯福时期</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7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．杜鲁门时期</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．肯尼迪时期</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340850" y="5913755"/>
            <a:ext cx="231965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5758</Words>
  <Application>WPS 演示</Application>
  <PresentationFormat>宽屏</PresentationFormat>
  <Paragraphs>299</Paragraphs>
  <Slides>35</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35</vt:i4>
      </vt:variant>
    </vt:vector>
  </HeadingPairs>
  <TitlesOfParts>
    <vt:vector size="45" baseType="lpstr">
      <vt:lpstr>Arial</vt:lpstr>
      <vt:lpstr>宋体</vt:lpstr>
      <vt:lpstr>Wingdings</vt:lpstr>
      <vt:lpstr>微软雅黑</vt:lpstr>
      <vt:lpstr>Times New Roman</vt:lpstr>
      <vt:lpstr>Arial Unicode MS</vt:lpstr>
      <vt:lpstr>Calibri Light</vt:lpstr>
      <vt:lpstr>Calibri</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“特里芬难题”（Triffin Delimma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37</cp:revision>
  <dcterms:created xsi:type="dcterms:W3CDTF">2018-09-12T08:18:00Z</dcterms:created>
  <dcterms:modified xsi:type="dcterms:W3CDTF">2018-10-07T06:50:34Z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2052-11.1.0.7875</vt:lpwstr>
  </property>
</Properties>
</file>