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6" r:id="rId3"/>
    <p:sldId id="382" r:id="rId4"/>
    <p:sldId id="387" r:id="rId5"/>
    <p:sldId id="388" r:id="rId6"/>
    <p:sldId id="391" r:id="rId7"/>
    <p:sldId id="350" r:id="rId8"/>
    <p:sldId id="351" r:id="rId9"/>
    <p:sldId id="348" r:id="rId10"/>
    <p:sldId id="353" r:id="rId11"/>
    <p:sldId id="428" r:id="rId12"/>
    <p:sldId id="425" r:id="rId13"/>
    <p:sldId id="429" r:id="rId14"/>
    <p:sldId id="430" r:id="rId15"/>
    <p:sldId id="434" r:id="rId16"/>
    <p:sldId id="432" r:id="rId17"/>
    <p:sldId id="427" r:id="rId18"/>
    <p:sldId id="413" r:id="rId19"/>
    <p:sldId id="365" r:id="rId20"/>
    <p:sldId id="359" r:id="rId21"/>
    <p:sldId id="426" r:id="rId22"/>
    <p:sldId id="431" r:id="rId23"/>
    <p:sldId id="433" r:id="rId24"/>
    <p:sldId id="364" r:id="rId25"/>
    <p:sldId id="414" r:id="rId26"/>
    <p:sldId id="435" r:id="rId27"/>
    <p:sldId id="436" r:id="rId28"/>
    <p:sldId id="366" r:id="rId29"/>
    <p:sldId id="358" r:id="rId30"/>
    <p:sldId id="369" r:id="rId31"/>
    <p:sldId id="367" r:id="rId32"/>
    <p:sldId id="368" r:id="rId33"/>
    <p:sldId id="356" r:id="rId34"/>
    <p:sldId id="352"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notesMaster" Target="notesMasters/notesMaster1.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7813"/>
            <a:ext cx="10972800" cy="585311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buClrTx/>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buClrTx/>
            </a:pPr>
            <a:endParaRPr lang="zh-CN" altLang="en-US" dirty="0"/>
          </a:p>
        </p:txBody>
      </p:sp>
      <p:sp>
        <p:nvSpPr>
          <p:cNvPr id="5" name="灯片编号占位符 4"/>
          <p:cNvSpPr>
            <a:spLocks noGrp="1"/>
          </p:cNvSpPr>
          <p:nvPr>
            <p:ph type="sldNum" sz="quarter" idx="12"/>
          </p:nvPr>
        </p:nvSpPr>
        <p:spPr/>
        <p:txBody>
          <a:body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93165" y="1386840"/>
            <a:ext cx="9477375" cy="2245360"/>
          </a:xfrm>
          <a:prstGeom prst="rect">
            <a:avLst/>
          </a:prstGeom>
          <a:noFill/>
        </p:spPr>
        <p:txBody>
          <a:bodyPr wrap="square" rtlCol="0">
            <a:spAutoFit/>
          </a:bodyPr>
          <a:p>
            <a:r>
              <a:rPr lang="zh-CN" altLang="en-US" sz="6000" b="1" u="sng">
                <a:latin typeface="微软雅黑" panose="020B0503020204020204" charset="-122"/>
                <a:ea typeface="微软雅黑" panose="020B0503020204020204" charset="-122"/>
              </a:rPr>
              <a:t>第</a:t>
            </a:r>
            <a:r>
              <a:rPr lang="en-US" altLang="zh-CN" sz="8000" b="1" u="sng">
                <a:solidFill>
                  <a:srgbClr val="FF0000"/>
                </a:solidFill>
                <a:latin typeface="微软雅黑" panose="020B0503020204020204" charset="-122"/>
                <a:ea typeface="微软雅黑" panose="020B0503020204020204" charset="-122"/>
              </a:rPr>
              <a:t>28</a:t>
            </a:r>
            <a:r>
              <a:rPr lang="zh-CN" altLang="en-US" sz="6000" b="1" u="sng">
                <a:latin typeface="微软雅黑" panose="020B0503020204020204" charset="-122"/>
                <a:ea typeface="微软雅黑" panose="020B0503020204020204" charset="-122"/>
              </a:rPr>
              <a:t>讲</a:t>
            </a:r>
            <a:endParaRPr lang="zh-CN" altLang="en-US" sz="6000" b="1" u="sng">
              <a:latin typeface="微软雅黑" panose="020B0503020204020204" charset="-122"/>
              <a:ea typeface="微软雅黑" panose="020B0503020204020204" charset="-122"/>
            </a:endParaRPr>
          </a:p>
          <a:p>
            <a:r>
              <a:rPr lang="zh-CN" altLang="en-US" sz="6000" b="1">
                <a:latin typeface="微软雅黑" panose="020B0503020204020204" charset="-122"/>
                <a:ea typeface="微软雅黑" panose="020B0503020204020204" charset="-122"/>
              </a:rPr>
              <a:t>         古代商业的发展</a:t>
            </a:r>
            <a:endParaRPr lang="zh-CN" altLang="en-US" sz="6000" b="1">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5260" y="59690"/>
            <a:ext cx="11733530" cy="6623685"/>
          </a:xfrm>
          <a:prstGeom prst="rect">
            <a:avLst/>
          </a:prstGeom>
          <a:noFill/>
          <a:ln w="9525">
            <a:noFill/>
          </a:ln>
        </p:spPr>
        <p:txBody>
          <a:bodyPr wrap="square">
            <a:spAutoFit/>
          </a:bodyPr>
          <a:p>
            <a:pPr indent="0">
              <a:lnSpc>
                <a:spcPct val="12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年北京卷文综历史</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15</a:t>
            </a:r>
            <a:r>
              <a:rPr lang="zh-CN" altLang="en-US" sz="3600" b="1">
                <a:latin typeface="微软雅黑" panose="020B0503020204020204" charset="-122"/>
                <a:ea typeface="微软雅黑" panose="020B0503020204020204" charset="-122"/>
                <a:cs typeface="宋体" panose="02010600030101010101" pitchFamily="2" charset="-122"/>
              </a:rPr>
              <a:t>）黄崇德是</a:t>
            </a:r>
            <a:r>
              <a:rPr lang="en-US" altLang="zh-CN" sz="3600" b="1">
                <a:latin typeface="微软雅黑" panose="020B0503020204020204" charset="-122"/>
                <a:ea typeface="微软雅黑" panose="020B0503020204020204" charset="-122"/>
                <a:cs typeface="宋体" panose="02010600030101010101" pitchFamily="2" charset="-122"/>
              </a:rPr>
              <a:t>16</a:t>
            </a:r>
            <a:r>
              <a:rPr lang="zh-CN" altLang="en-US" sz="3600" b="1">
                <a:latin typeface="微软雅黑" panose="020B0503020204020204" charset="-122"/>
                <a:ea typeface="微软雅黑" panose="020B0503020204020204" charset="-122"/>
                <a:cs typeface="宋体" panose="02010600030101010101" pitchFamily="2" charset="-122"/>
              </a:rPr>
              <a:t>世纪一位典型徽商。最初他只是经营棉布、粮食等，后获得政府许可，转而从事利润更大的食盐贸易，积累了巨额财富，用于购田置地。这说明当时</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3600" b="1">
                <a:latin typeface="微软雅黑" panose="020B0503020204020204" charset="-122"/>
                <a:ea typeface="微软雅黑" panose="020B0503020204020204" charset="-122"/>
                <a:cs typeface="宋体" panose="02010600030101010101" pitchFamily="2" charset="-122"/>
              </a:rPr>
              <a:t>①</a:t>
            </a:r>
            <a:r>
              <a:rPr lang="zh-CN" altLang="en-US" sz="3600" b="1">
                <a:latin typeface="微软雅黑" panose="020B0503020204020204" charset="-122"/>
                <a:ea typeface="微软雅黑" panose="020B0503020204020204" charset="-122"/>
                <a:cs typeface="宋体" panose="02010600030101010101" pitchFamily="2" charset="-122"/>
              </a:rPr>
              <a:t>农产品大量进入商品流通领域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3600" b="1">
                <a:latin typeface="微软雅黑" panose="020B0503020204020204" charset="-122"/>
                <a:ea typeface="微软雅黑" panose="020B0503020204020204" charset="-122"/>
                <a:cs typeface="宋体" panose="02010600030101010101" pitchFamily="2" charset="-122"/>
              </a:rPr>
              <a:t>②</a:t>
            </a:r>
            <a:r>
              <a:rPr lang="zh-CN" altLang="en-US" sz="3600" b="1">
                <a:latin typeface="微软雅黑" panose="020B0503020204020204" charset="-122"/>
                <a:ea typeface="微软雅黑" panose="020B0503020204020204" charset="-122"/>
                <a:cs typeface="宋体" panose="02010600030101010101" pitchFamily="2" charset="-122"/>
              </a:rPr>
              <a:t>农本思想依然占主导地位</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3600" b="1">
                <a:latin typeface="微软雅黑" panose="020B0503020204020204" charset="-122"/>
                <a:ea typeface="微软雅黑" panose="020B0503020204020204" charset="-122"/>
                <a:cs typeface="宋体" panose="02010600030101010101" pitchFamily="2" charset="-122"/>
              </a:rPr>
              <a:t>③</a:t>
            </a:r>
            <a:r>
              <a:rPr lang="zh-CN" altLang="en-US" sz="3600" b="1">
                <a:latin typeface="微软雅黑" panose="020B0503020204020204" charset="-122"/>
                <a:ea typeface="微软雅黑" panose="020B0503020204020204" charset="-122"/>
                <a:cs typeface="宋体" panose="02010600030101010101" pitchFamily="2" charset="-122"/>
              </a:rPr>
              <a:t>政府放弃对食盐贸易的控制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3600" b="1">
                <a:latin typeface="微软雅黑" panose="020B0503020204020204" charset="-122"/>
                <a:ea typeface="微软雅黑" panose="020B0503020204020204" charset="-122"/>
                <a:cs typeface="宋体" panose="02010600030101010101" pitchFamily="2" charset="-122"/>
              </a:rPr>
              <a:t>④</a:t>
            </a:r>
            <a:r>
              <a:rPr lang="zh-CN" altLang="en-US" sz="3600" b="1">
                <a:latin typeface="微软雅黑" panose="020B0503020204020204" charset="-122"/>
                <a:ea typeface="微软雅黑" panose="020B0503020204020204" charset="-122"/>
                <a:cs typeface="宋体" panose="02010600030101010101" pitchFamily="2" charset="-122"/>
              </a:rPr>
              <a:t>商人社会地位显著提高</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①②          B</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②③	C</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②④          D</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①④</a:t>
            </a:r>
            <a:endParaRPr lang="en-US" altLang="zh-CN" sz="3600" b="1">
              <a:solidFill>
                <a:srgbClr val="FF0000"/>
              </a:solidFill>
              <a:latin typeface="微软雅黑" panose="020B0503020204020204" charset="-122"/>
              <a:ea typeface="微软雅黑" panose="020B0503020204020204" charset="-122"/>
              <a:cs typeface="宋体" panose="02010600030101010101" pitchFamily="2" charset="-122"/>
            </a:endParaRPr>
          </a:p>
          <a:p>
            <a:pPr indent="0"/>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9018270" y="3611245"/>
            <a:ext cx="2355215" cy="645160"/>
          </a:xfrm>
          <a:prstGeom prst="rect">
            <a:avLst/>
          </a:prstGeom>
          <a:noFill/>
        </p:spPr>
        <p:txBody>
          <a:bodyPr wrap="none" rtlCol="0" anchor="t">
            <a:spAutoFit/>
          </a:bodyPr>
          <a:p>
            <a:pPr algn="l"/>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29565" y="133985"/>
            <a:ext cx="11716385" cy="6292850"/>
          </a:xfrm>
          <a:prstGeom prst="rect">
            <a:avLst/>
          </a:prstGeom>
          <a:noFill/>
          <a:ln w="9525">
            <a:noFill/>
          </a:ln>
        </p:spPr>
        <p:txBody>
          <a:bodyPr wrap="square">
            <a:spAutoFit/>
          </a:bodyPr>
          <a:p>
            <a:pPr indent="0">
              <a:lnSpc>
                <a:spcPct val="14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2017</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年江苏卷单科历史</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a:t>
            </a:r>
            <a:r>
              <a:rPr lang="zh-CN" altLang="en-US" sz="3600" b="1">
                <a:latin typeface="微软雅黑" panose="020B0503020204020204" charset="-122"/>
                <a:ea typeface="微软雅黑" panose="020B0503020204020204" charset="-122"/>
                <a:cs typeface="宋体" panose="02010600030101010101" pitchFamily="2" charset="-122"/>
              </a:rPr>
              <a:t>）</a:t>
            </a:r>
            <a:r>
              <a:rPr lang="zh-CN" altLang="en-US" sz="3600" b="1">
                <a:solidFill>
                  <a:srgbClr val="000000"/>
                </a:solidFill>
                <a:latin typeface="微软雅黑" panose="020B0503020204020204" charset="-122"/>
                <a:ea typeface="微软雅黑" panose="020B0503020204020204" charset="-122"/>
                <a:cs typeface="宋体" panose="02010600030101010101" pitchFamily="2" charset="-122"/>
              </a:rPr>
              <a:t>公元前</a:t>
            </a:r>
            <a:r>
              <a:rPr lang="en-US" altLang="zh-CN" sz="3600" b="1">
                <a:solidFill>
                  <a:srgbClr val="000000"/>
                </a:solidFill>
                <a:latin typeface="微软雅黑" panose="020B0503020204020204" charset="-122"/>
                <a:ea typeface="微软雅黑" panose="020B0503020204020204" charset="-122"/>
                <a:cs typeface="宋体" panose="02010600030101010101" pitchFamily="2" charset="-122"/>
              </a:rPr>
              <a:t>113</a:t>
            </a:r>
            <a:r>
              <a:rPr lang="zh-CN" altLang="en-US" sz="3600" b="1">
                <a:solidFill>
                  <a:srgbClr val="000000"/>
                </a:solidFill>
                <a:latin typeface="微软雅黑" panose="020B0503020204020204" charset="-122"/>
                <a:ea typeface="微软雅黑" panose="020B0503020204020204" charset="-122"/>
                <a:cs typeface="宋体" panose="02010600030101010101" pitchFamily="2" charset="-122"/>
              </a:rPr>
              <a:t>年，汉武帝下令禁止郡国和民间私铸钱币，指定专门官吏负责铸造五铢钱，作为法定货币。这一举措</a:t>
            </a:r>
            <a:endParaRPr lang="zh-CN" altLang="en-US" sz="3600" b="1">
              <a:solidFill>
                <a:srgbClr val="000000"/>
              </a:solidFill>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solidFill>
                  <a:srgbClr val="000000"/>
                </a:solidFill>
                <a:latin typeface="微软雅黑" panose="020B0503020204020204" charset="-122"/>
                <a:ea typeface="微软雅黑" panose="020B0503020204020204" charset="-122"/>
                <a:cs typeface="宋体" panose="02010600030101010101" pitchFamily="2" charset="-122"/>
              </a:rPr>
              <a:t>A.</a:t>
            </a:r>
            <a:r>
              <a:rPr lang="zh-CN" altLang="en-US" sz="3600" b="1">
                <a:solidFill>
                  <a:srgbClr val="000000"/>
                </a:solidFill>
                <a:latin typeface="微软雅黑" panose="020B0503020204020204" charset="-122"/>
                <a:ea typeface="微软雅黑" panose="020B0503020204020204" charset="-122"/>
                <a:cs typeface="宋体" panose="02010600030101010101" pitchFamily="2" charset="-122"/>
              </a:rPr>
              <a:t>有利于加强中央集权</a:t>
            </a:r>
            <a:endParaRPr lang="zh-CN" altLang="en-US" sz="3600" b="1">
              <a:solidFill>
                <a:srgbClr val="000000"/>
              </a:solidFill>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solidFill>
                  <a:srgbClr val="000000"/>
                </a:solidFill>
                <a:latin typeface="微软雅黑" panose="020B0503020204020204" charset="-122"/>
                <a:ea typeface="微软雅黑" panose="020B0503020204020204" charset="-122"/>
                <a:cs typeface="宋体" panose="02010600030101010101" pitchFamily="2" charset="-122"/>
              </a:rPr>
              <a:t>B.</a:t>
            </a:r>
            <a:r>
              <a:rPr lang="zh-CN" altLang="en-US" sz="3600" b="1">
                <a:solidFill>
                  <a:srgbClr val="000000"/>
                </a:solidFill>
                <a:latin typeface="微软雅黑" panose="020B0503020204020204" charset="-122"/>
                <a:ea typeface="微软雅黑" panose="020B0503020204020204" charset="-122"/>
                <a:cs typeface="宋体" panose="02010600030101010101" pitchFamily="2" charset="-122"/>
              </a:rPr>
              <a:t>首次实现了国家统一</a:t>
            </a:r>
            <a:endParaRPr lang="zh-CN" altLang="en-US" sz="3600" b="1">
              <a:solidFill>
                <a:srgbClr val="000000"/>
              </a:solidFill>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solidFill>
                  <a:srgbClr val="000000"/>
                </a:solidFill>
                <a:latin typeface="微软雅黑" panose="020B0503020204020204" charset="-122"/>
                <a:ea typeface="微软雅黑" panose="020B0503020204020204" charset="-122"/>
                <a:cs typeface="宋体" panose="02010600030101010101" pitchFamily="2" charset="-122"/>
              </a:rPr>
              <a:t>C.</a:t>
            </a:r>
            <a:r>
              <a:rPr lang="zh-CN" altLang="en-US" sz="3600" b="1">
                <a:solidFill>
                  <a:srgbClr val="000000"/>
                </a:solidFill>
                <a:latin typeface="微软雅黑" panose="020B0503020204020204" charset="-122"/>
                <a:ea typeface="微软雅黑" panose="020B0503020204020204" charset="-122"/>
                <a:cs typeface="宋体" panose="02010600030101010101" pitchFamily="2" charset="-122"/>
              </a:rPr>
              <a:t>加重了百姓赋税负担</a:t>
            </a:r>
            <a:endParaRPr lang="zh-CN" altLang="en-US" sz="3600" b="1">
              <a:solidFill>
                <a:srgbClr val="000000"/>
              </a:solidFill>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solidFill>
                  <a:srgbClr val="000000"/>
                </a:solidFill>
                <a:latin typeface="微软雅黑" panose="020B0503020204020204" charset="-122"/>
                <a:ea typeface="微软雅黑" panose="020B0503020204020204" charset="-122"/>
                <a:cs typeface="宋体" panose="02010600030101010101" pitchFamily="2" charset="-122"/>
              </a:rPr>
              <a:t>D.</a:t>
            </a:r>
            <a:r>
              <a:rPr lang="zh-CN" altLang="en-US" sz="3600" b="1">
                <a:solidFill>
                  <a:srgbClr val="000000"/>
                </a:solidFill>
                <a:latin typeface="微软雅黑" panose="020B0503020204020204" charset="-122"/>
                <a:ea typeface="微软雅黑" panose="020B0503020204020204" charset="-122"/>
                <a:cs typeface="宋体" panose="02010600030101010101" pitchFamily="2" charset="-122"/>
              </a:rPr>
              <a:t>空前强化了君主专制</a:t>
            </a:r>
            <a:endParaRPr lang="zh-CN" altLang="en-US" sz="3600" b="1">
              <a:solidFill>
                <a:srgbClr val="000000"/>
              </a:solidFill>
              <a:latin typeface="微软雅黑" panose="020B0503020204020204" charset="-122"/>
              <a:ea typeface="微软雅黑" panose="020B0503020204020204" charset="-122"/>
              <a:cs typeface="宋体" panose="02010600030101010101" pitchFamily="2" charset="-122"/>
            </a:endParaRPr>
          </a:p>
          <a:p>
            <a:endParaRPr lang="en-US" altLang="zh-CN" sz="36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7962265" y="3362960"/>
            <a:ext cx="2355215" cy="866140"/>
          </a:xfrm>
          <a:prstGeom prst="rect">
            <a:avLst/>
          </a:prstGeom>
          <a:noFill/>
        </p:spPr>
        <p:txBody>
          <a:bodyPr wrap="none" rtlCol="0" anchor="t">
            <a:spAutoFit/>
          </a:bodyPr>
          <a:p>
            <a:pPr algn="l">
              <a:lnSpc>
                <a:spcPct val="14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1460" y="203200"/>
            <a:ext cx="11795760" cy="5132070"/>
          </a:xfrm>
          <a:prstGeom prst="rect">
            <a:avLst/>
          </a:prstGeom>
          <a:noFill/>
          <a:ln w="9525">
            <a:noFill/>
          </a:ln>
        </p:spPr>
        <p:txBody>
          <a:bodyPr wrap="square">
            <a:spAutoFit/>
          </a:bodyPr>
          <a:p>
            <a:pPr indent="0">
              <a:lnSpc>
                <a:spcPct val="13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年天津卷文综历史</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a:t>
            </a:r>
            <a:r>
              <a:rPr lang="zh-CN" altLang="en-US" sz="3600" b="1">
                <a:latin typeface="微软雅黑" panose="020B0503020204020204" charset="-122"/>
                <a:ea typeface="微软雅黑" panose="020B0503020204020204" charset="-122"/>
                <a:cs typeface="宋体" panose="02010600030101010101" pitchFamily="2" charset="-122"/>
              </a:rPr>
              <a:t>）右图是北宋纸币铜版拓片，其上文字为：“除四川外，许于诸路州县公私从便</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流转行使。”这一铜版</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①</a:t>
            </a:r>
            <a:r>
              <a:rPr lang="zh-CN" altLang="en-US" sz="3600" b="1">
                <a:latin typeface="微软雅黑" panose="020B0503020204020204" charset="-122"/>
                <a:ea typeface="微软雅黑" panose="020B0503020204020204" charset="-122"/>
                <a:cs typeface="宋体" panose="02010600030101010101" pitchFamily="2" charset="-122"/>
              </a:rPr>
              <a:t>证实了宋代纸币的发行</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②</a:t>
            </a:r>
            <a:r>
              <a:rPr lang="zh-CN" altLang="en-US" sz="3600" b="1">
                <a:latin typeface="微软雅黑" panose="020B0503020204020204" charset="-122"/>
                <a:ea typeface="微软雅黑" panose="020B0503020204020204" charset="-122"/>
                <a:cs typeface="宋体" panose="02010600030101010101" pitchFamily="2" charset="-122"/>
              </a:rPr>
              <a:t>反映了宋代的印刷技术</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③</a:t>
            </a:r>
            <a:r>
              <a:rPr lang="zh-CN" altLang="en-US" sz="3600" b="1">
                <a:latin typeface="微软雅黑" panose="020B0503020204020204" charset="-122"/>
                <a:ea typeface="微软雅黑" panose="020B0503020204020204" charset="-122"/>
                <a:cs typeface="宋体" panose="02010600030101010101" pitchFamily="2" charset="-122"/>
              </a:rPr>
              <a:t>是纸币交子的文物材料</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④</a:t>
            </a:r>
            <a:r>
              <a:rPr lang="zh-CN" altLang="en-US" sz="3600" b="1">
                <a:latin typeface="微软雅黑" panose="020B0503020204020204" charset="-122"/>
                <a:ea typeface="微软雅黑" panose="020B0503020204020204" charset="-122"/>
                <a:cs typeface="宋体" panose="02010600030101010101" pitchFamily="2" charset="-122"/>
              </a:rPr>
              <a:t>是商品经济发展的见证</a:t>
            </a:r>
            <a:endParaRPr lang="zh-CN" altLang="en-US" sz="3600" b="1">
              <a:latin typeface="微软雅黑" panose="020B0503020204020204" charset="-122"/>
              <a:ea typeface="微软雅黑" panose="020B0503020204020204" charset="-122"/>
            </a:endParaRPr>
          </a:p>
        </p:txBody>
      </p:sp>
      <p:pic>
        <p:nvPicPr>
          <p:cNvPr id="2" name="图片 1"/>
          <p:cNvPicPr/>
          <p:nvPr/>
        </p:nvPicPr>
        <p:blipFill>
          <a:blip r:embed="rId1"/>
          <a:stretch>
            <a:fillRect/>
          </a:stretch>
        </p:blipFill>
        <p:spPr>
          <a:xfrm>
            <a:off x="7600950" y="1812290"/>
            <a:ext cx="2680970" cy="2682875"/>
          </a:xfrm>
          <a:prstGeom prst="rect">
            <a:avLst/>
          </a:prstGeom>
          <a:noFill/>
          <a:ln w="9525">
            <a:noFill/>
          </a:ln>
        </p:spPr>
      </p:pic>
      <p:sp>
        <p:nvSpPr>
          <p:cNvPr id="101" name="文本框 100"/>
          <p:cNvSpPr txBox="1"/>
          <p:nvPr/>
        </p:nvSpPr>
        <p:spPr>
          <a:xfrm>
            <a:off x="480695" y="5556885"/>
            <a:ext cx="11903075" cy="645160"/>
          </a:xfrm>
          <a:prstGeom prst="rect">
            <a:avLst/>
          </a:prstGeom>
          <a:noFill/>
          <a:ln w="9525">
            <a:noFill/>
          </a:ln>
        </p:spPr>
        <p:txBody>
          <a:bodyPr wrap="square">
            <a:spAutoFit/>
          </a:bodyPr>
          <a:p>
            <a:pPr indent="0"/>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①②③      B</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①②④     </a:t>
            </a:r>
            <a:r>
              <a:rPr lang="en-US" altLang="zh-CN" sz="3600" b="1">
                <a:latin typeface="微软雅黑" panose="020B0503020204020204" charset="-122"/>
                <a:ea typeface="微软雅黑" panose="020B0503020204020204" charset="-122"/>
                <a:cs typeface="宋体" panose="02010600030101010101" pitchFamily="2" charset="-122"/>
                <a:sym typeface="+mn-ea"/>
              </a:rPr>
              <a:t>C</a:t>
            </a:r>
            <a:r>
              <a:rPr lang="zh-CN" altLang="en-US" sz="3600" b="1">
                <a:latin typeface="微软雅黑" panose="020B0503020204020204" charset="-122"/>
                <a:ea typeface="微软雅黑" panose="020B0503020204020204" charset="-122"/>
                <a:cs typeface="宋体" panose="02010600030101010101" pitchFamily="2" charset="-122"/>
                <a:sym typeface="+mn-ea"/>
              </a:rPr>
              <a:t>．</a:t>
            </a:r>
            <a:r>
              <a:rPr lang="en-US" altLang="zh-CN" sz="3600" b="1">
                <a:latin typeface="微软雅黑" panose="020B0503020204020204" charset="-122"/>
                <a:ea typeface="微软雅黑" panose="020B0503020204020204" charset="-122"/>
                <a:cs typeface="宋体" panose="02010600030101010101" pitchFamily="2" charset="-122"/>
                <a:sym typeface="+mn-ea"/>
              </a:rPr>
              <a:t>①③④      D</a:t>
            </a:r>
            <a:r>
              <a:rPr lang="zh-CN" altLang="en-US" sz="3600" b="1">
                <a:latin typeface="微软雅黑" panose="020B0503020204020204" charset="-122"/>
                <a:ea typeface="微软雅黑" panose="020B0503020204020204" charset="-122"/>
                <a:cs typeface="宋体" panose="02010600030101010101" pitchFamily="2" charset="-122"/>
                <a:sym typeface="+mn-ea"/>
              </a:rPr>
              <a:t>．</a:t>
            </a:r>
            <a:r>
              <a:rPr lang="en-US" altLang="zh-CN" sz="3600" b="1">
                <a:latin typeface="微软雅黑" panose="020B0503020204020204" charset="-122"/>
                <a:ea typeface="微软雅黑" panose="020B0503020204020204" charset="-122"/>
                <a:cs typeface="宋体" panose="02010600030101010101" pitchFamily="2" charset="-122"/>
                <a:sym typeface="+mn-ea"/>
              </a:rPr>
              <a:t>②③④</a:t>
            </a:r>
            <a:endParaRPr lang="zh-CN" altLang="en-US" sz="3600" b="1">
              <a:latin typeface="微软雅黑" panose="020B0503020204020204" charset="-122"/>
              <a:ea typeface="微软雅黑" panose="020B0503020204020204" charset="-122"/>
            </a:endParaRPr>
          </a:p>
        </p:txBody>
      </p:sp>
      <p:pic>
        <p:nvPicPr>
          <p:cNvPr id="3" name="图片 2"/>
          <p:cNvPicPr/>
          <p:nvPr/>
        </p:nvPicPr>
        <p:blipFill>
          <a:blip r:embed="rId2"/>
          <a:stretch>
            <a:fillRect/>
          </a:stretch>
        </p:blipFill>
        <p:spPr>
          <a:xfrm>
            <a:off x="3556000" y="5287963"/>
            <a:ext cx="19050" cy="19050"/>
          </a:xfrm>
          <a:prstGeom prst="rect">
            <a:avLst/>
          </a:prstGeom>
          <a:noFill/>
          <a:ln w="9525">
            <a:noFill/>
          </a:ln>
        </p:spPr>
      </p:pic>
      <p:sp>
        <p:nvSpPr>
          <p:cNvPr id="102" name="文本框 101"/>
          <p:cNvSpPr txBox="1"/>
          <p:nvPr/>
        </p:nvSpPr>
        <p:spPr>
          <a:xfrm>
            <a:off x="3556000" y="5948998"/>
            <a:ext cx="5080000" cy="252730"/>
          </a:xfrm>
          <a:prstGeom prst="rect">
            <a:avLst/>
          </a:prstGeom>
          <a:noFill/>
          <a:ln w="9525">
            <a:noFill/>
          </a:ln>
        </p:spPr>
        <p:txBody>
          <a:bodyPr>
            <a:spAutoFit/>
          </a:bodyPr>
          <a:p>
            <a:pPr indent="0"/>
            <a:r>
              <a:rPr lang="en-US" altLang="zh-CN"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sp>
        <p:nvSpPr>
          <p:cNvPr id="4" name="文本框 3"/>
          <p:cNvSpPr txBox="1"/>
          <p:nvPr/>
        </p:nvSpPr>
        <p:spPr>
          <a:xfrm>
            <a:off x="7779385" y="4786630"/>
            <a:ext cx="2324100" cy="645160"/>
          </a:xfrm>
          <a:prstGeom prst="rect">
            <a:avLst/>
          </a:prstGeom>
          <a:noFill/>
        </p:spPr>
        <p:txBody>
          <a:bodyPr wrap="none" rtlCol="0" anchor="t">
            <a:spAutoFit/>
          </a:bodyPr>
          <a:p>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75565" y="118745"/>
            <a:ext cx="11824970" cy="5517515"/>
          </a:xfrm>
          <a:prstGeom prst="rect">
            <a:avLst/>
          </a:prstGeom>
          <a:noFill/>
          <a:ln w="9525">
            <a:noFill/>
          </a:ln>
        </p:spPr>
        <p:txBody>
          <a:bodyPr wrap="square">
            <a:spAutoFit/>
          </a:bodyPr>
          <a:p>
            <a:pPr indent="0">
              <a:lnSpc>
                <a:spcPct val="14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年新课标</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Ⅱ</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卷文综</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27</a:t>
            </a:r>
            <a:r>
              <a:rPr lang="zh-CN" altLang="en-US" sz="3600" b="1">
                <a:latin typeface="微软雅黑" panose="020B0503020204020204" charset="-122"/>
                <a:ea typeface="微软雅黑" panose="020B0503020204020204" charset="-122"/>
                <a:cs typeface="宋体" panose="02010600030101010101" pitchFamily="2" charset="-122"/>
              </a:rPr>
              <a:t>）明成祖朱棣认为，北京“山川形胜，足以控四夷，制天下”，将都城从南京迁至北京，这一举措客观上（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．推动了国家政治统一进程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latin typeface="微软雅黑" panose="020B0503020204020204" charset="-122"/>
                <a:ea typeface="微软雅黑" panose="020B0503020204020204" charset="-122"/>
                <a:cs typeface="宋体" panose="02010600030101010101" pitchFamily="2" charset="-122"/>
              </a:rPr>
              <a:t>B</a:t>
            </a:r>
            <a:r>
              <a:rPr lang="zh-CN" altLang="en-US" sz="3600" b="1">
                <a:latin typeface="微软雅黑" panose="020B0503020204020204" charset="-122"/>
                <a:ea typeface="微软雅黑" panose="020B0503020204020204" charset="-122"/>
                <a:cs typeface="宋体" panose="02010600030101010101" pitchFamily="2" charset="-122"/>
              </a:rPr>
              <a:t>．促进了跨区域贸易的繁荣</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latin typeface="微软雅黑" panose="020B0503020204020204" charset="-122"/>
                <a:ea typeface="微软雅黑" panose="020B0503020204020204" charset="-122"/>
                <a:cs typeface="宋体" panose="02010600030101010101" pitchFamily="2" charset="-122"/>
              </a:rPr>
              <a:t>C</a:t>
            </a:r>
            <a:r>
              <a:rPr lang="zh-CN" altLang="en-US" sz="3600" b="1">
                <a:latin typeface="微软雅黑" panose="020B0503020204020204" charset="-122"/>
                <a:ea typeface="微软雅黑" panose="020B0503020204020204" charset="-122"/>
                <a:cs typeface="宋体" panose="02010600030101010101" pitchFamily="2" charset="-122"/>
              </a:rPr>
              <a:t>．抑制了区域性商帮的形成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latin typeface="微软雅黑" panose="020B0503020204020204" charset="-122"/>
                <a:ea typeface="微软雅黑" panose="020B0503020204020204" charset="-122"/>
                <a:cs typeface="宋体" panose="02010600030101010101" pitchFamily="2" charset="-122"/>
              </a:rPr>
              <a:t>D</a:t>
            </a:r>
            <a:r>
              <a:rPr lang="zh-CN" altLang="en-US" sz="3600" b="1">
                <a:latin typeface="微软雅黑" panose="020B0503020204020204" charset="-122"/>
                <a:ea typeface="微软雅黑" panose="020B0503020204020204" charset="-122"/>
                <a:cs typeface="宋体" panose="02010600030101010101" pitchFamily="2" charset="-122"/>
              </a:rPr>
              <a:t>．改变了南北经济文化格局</a:t>
            </a:r>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8620125" y="5636260"/>
            <a:ext cx="2324100" cy="866140"/>
          </a:xfrm>
          <a:prstGeom prst="rect">
            <a:avLst/>
          </a:prstGeom>
          <a:noFill/>
        </p:spPr>
        <p:txBody>
          <a:bodyPr wrap="none" rtlCol="0" anchor="t">
            <a:spAutoFit/>
          </a:bodyPr>
          <a:p>
            <a:pPr algn="l">
              <a:lnSpc>
                <a:spcPct val="14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403860" y="102870"/>
            <a:ext cx="11121390" cy="6071870"/>
          </a:xfrm>
          <a:prstGeom prst="rect">
            <a:avLst/>
          </a:prstGeom>
          <a:noFill/>
          <a:ln w="9525">
            <a:noFill/>
          </a:ln>
        </p:spPr>
        <p:txBody>
          <a:bodyPr wrap="square">
            <a:spAutoFit/>
          </a:bodyPr>
          <a:p>
            <a:pPr indent="0">
              <a:lnSpc>
                <a:spcPct val="14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年海南卷历史</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6</a:t>
            </a:r>
            <a:r>
              <a:rPr lang="zh-CN" altLang="en-US" sz="3600" b="1">
                <a:latin typeface="微软雅黑" panose="020B0503020204020204" charset="-122"/>
                <a:ea typeface="微软雅黑" panose="020B0503020204020204" charset="-122"/>
                <a:cs typeface="宋体" panose="02010600030101010101" pitchFamily="2" charset="-122"/>
              </a:rPr>
              <a:t>）元朝时，大规模的漕粮海运前所未有，海外贸易繁荣，泉州还被誉为“世界第一大港”。这反映出当时（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．重农抑商政策废止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latin typeface="微软雅黑" panose="020B0503020204020204" charset="-122"/>
                <a:ea typeface="微软雅黑" panose="020B0503020204020204" charset="-122"/>
                <a:cs typeface="宋体" panose="02010600030101010101" pitchFamily="2" charset="-122"/>
              </a:rPr>
              <a:t>B</a:t>
            </a:r>
            <a:r>
              <a:rPr lang="zh-CN" altLang="en-US" sz="3600" b="1">
                <a:latin typeface="微软雅黑" panose="020B0503020204020204" charset="-122"/>
                <a:ea typeface="微软雅黑" panose="020B0503020204020204" charset="-122"/>
                <a:cs typeface="宋体" panose="02010600030101010101" pitchFamily="2" charset="-122"/>
              </a:rPr>
              <a:t>．造船航海技术进步</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latin typeface="微软雅黑" panose="020B0503020204020204" charset="-122"/>
                <a:ea typeface="微软雅黑" panose="020B0503020204020204" charset="-122"/>
                <a:cs typeface="宋体" panose="02010600030101010101" pitchFamily="2" charset="-122"/>
              </a:rPr>
              <a:t>C</a:t>
            </a:r>
            <a:r>
              <a:rPr lang="zh-CN" altLang="en-US" sz="3600" b="1">
                <a:latin typeface="微软雅黑" panose="020B0503020204020204" charset="-122"/>
                <a:ea typeface="微软雅黑" panose="020B0503020204020204" charset="-122"/>
                <a:cs typeface="宋体" panose="02010600030101010101" pitchFamily="2" charset="-122"/>
              </a:rPr>
              <a:t>．内河航运严重不畅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latin typeface="微软雅黑" panose="020B0503020204020204" charset="-122"/>
                <a:ea typeface="微软雅黑" panose="020B0503020204020204" charset="-122"/>
                <a:cs typeface="宋体" panose="02010600030101010101" pitchFamily="2" charset="-122"/>
              </a:rPr>
              <a:t>D</a:t>
            </a:r>
            <a:r>
              <a:rPr lang="zh-CN" altLang="en-US" sz="3600" b="1">
                <a:latin typeface="微软雅黑" panose="020B0503020204020204" charset="-122"/>
                <a:ea typeface="微软雅黑" panose="020B0503020204020204" charset="-122"/>
                <a:cs typeface="宋体" panose="02010600030101010101" pitchFamily="2" charset="-122"/>
              </a:rPr>
              <a:t>．陆上丝绸之路受阻</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9309100" y="5955030"/>
            <a:ext cx="2324100" cy="811530"/>
          </a:xfrm>
          <a:prstGeom prst="rect">
            <a:avLst/>
          </a:prstGeom>
          <a:noFill/>
        </p:spPr>
        <p:txBody>
          <a:bodyPr wrap="none" rtlCol="0" anchor="t">
            <a:spAutoFit/>
          </a:bodyPr>
          <a:p>
            <a:pPr algn="l">
              <a:lnSpc>
                <a:spcPct val="13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236855" y="156210"/>
            <a:ext cx="11717020" cy="6294120"/>
          </a:xfrm>
          <a:prstGeom prst="rect">
            <a:avLst/>
          </a:prstGeom>
          <a:noFill/>
          <a:ln w="9525">
            <a:noFill/>
          </a:ln>
        </p:spPr>
        <p:txBody>
          <a:bodyPr wrap="square">
            <a:spAutoFit/>
          </a:bodyPr>
          <a:p>
            <a:pPr indent="0">
              <a:lnSpc>
                <a:spcPct val="16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年浙江卷文综</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16</a:t>
            </a:r>
            <a:r>
              <a:rPr lang="zh-CN" altLang="en-US" sz="3600" b="1">
                <a:latin typeface="微软雅黑" panose="020B0503020204020204" charset="-122"/>
                <a:ea typeface="微软雅黑" panose="020B0503020204020204" charset="-122"/>
                <a:cs typeface="宋体" panose="02010600030101010101" pitchFamily="2" charset="-122"/>
              </a:rPr>
              <a:t>）“丝绸之路”是古代沟通东西方文明的桥梁。下列说法不正确的是（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汉唐以来“海上丝绸之路”被称为“瓷路”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B.</a:t>
            </a:r>
            <a:r>
              <a:rPr lang="zh-CN" altLang="en-US" sz="3600" b="1">
                <a:latin typeface="微软雅黑" panose="020B0503020204020204" charset="-122"/>
                <a:ea typeface="微软雅黑" panose="020B0503020204020204" charset="-122"/>
                <a:cs typeface="宋体" panose="02010600030101010101" pitchFamily="2" charset="-122"/>
              </a:rPr>
              <a:t>罗马为中心的地中海地区称中国为“丝国”</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C.</a:t>
            </a:r>
            <a:r>
              <a:rPr lang="zh-CN" altLang="en-US" sz="3600" b="1">
                <a:latin typeface="微软雅黑" panose="020B0503020204020204" charset="-122"/>
                <a:ea typeface="微软雅黑" panose="020B0503020204020204" charset="-122"/>
                <a:cs typeface="宋体" panose="02010600030101010101" pitchFamily="2" charset="-122"/>
              </a:rPr>
              <a:t>明清政府的严格管理限制了丝路商贸繁荣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D.15</a:t>
            </a:r>
            <a:r>
              <a:rPr lang="zh-CN" altLang="en-US" sz="3600" b="1">
                <a:latin typeface="微软雅黑" panose="020B0503020204020204" charset="-122"/>
                <a:ea typeface="微软雅黑" panose="020B0503020204020204" charset="-122"/>
                <a:cs typeface="宋体" panose="02010600030101010101" pitchFamily="2" charset="-122"/>
              </a:rPr>
              <a:t>世纪以前的丝路贸易不具有全球化意义</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9323705" y="5982335"/>
            <a:ext cx="2355215" cy="645160"/>
          </a:xfrm>
          <a:prstGeom prst="rect">
            <a:avLst/>
          </a:prstGeom>
          <a:noFill/>
        </p:spPr>
        <p:txBody>
          <a:bodyPr wrap="none" rtlCol="0" anchor="t">
            <a:spAutoFit/>
          </a:bodyPr>
          <a:p>
            <a:pPr algn="l"/>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340" y="-1270"/>
            <a:ext cx="12085320" cy="6570980"/>
          </a:xfrm>
          <a:prstGeom prst="rect">
            <a:avLst/>
          </a:prstGeom>
          <a:noFill/>
          <a:ln w="9525">
            <a:noFill/>
          </a:ln>
        </p:spPr>
        <p:txBody>
          <a:bodyPr wrap="square">
            <a:spAutoFit/>
          </a:bodyPr>
          <a:p>
            <a:pPr indent="0">
              <a:lnSpc>
                <a:spcPct val="130000"/>
              </a:lnSpc>
            </a:pPr>
            <a:r>
              <a:rPr lang="zh-CN" altLang="en-US" sz="3200" b="1">
                <a:latin typeface="微软雅黑" panose="020B0503020204020204" charset="-122"/>
                <a:ea typeface="微软雅黑" panose="020B0503020204020204" charset="-122"/>
                <a:cs typeface="宋体" panose="02010600030101010101" pitchFamily="2" charset="-122"/>
              </a:rPr>
              <a:t>（</a:t>
            </a:r>
            <a:r>
              <a:rPr lang="en-US" altLang="zh-CN" sz="3200" b="1">
                <a:solidFill>
                  <a:srgbClr val="FF0000"/>
                </a:solidFill>
                <a:latin typeface="微软雅黑" panose="020B0503020204020204" charset="-122"/>
                <a:ea typeface="微软雅黑" panose="020B0503020204020204" charset="-122"/>
                <a:cs typeface="宋体" panose="02010600030101010101" pitchFamily="2" charset="-122"/>
              </a:rPr>
              <a:t>2017</a:t>
            </a:r>
            <a:r>
              <a:rPr lang="zh-CN" altLang="en-US" sz="3200" b="1">
                <a:solidFill>
                  <a:srgbClr val="FF0000"/>
                </a:solidFill>
                <a:latin typeface="微软雅黑" panose="020B0503020204020204" charset="-122"/>
                <a:ea typeface="微软雅黑" panose="020B0503020204020204" charset="-122"/>
                <a:cs typeface="宋体" panose="02010600030101010101" pitchFamily="2" charset="-122"/>
              </a:rPr>
              <a:t>年北京卷文综历史</a:t>
            </a:r>
            <a:r>
              <a:rPr lang="en-US" altLang="zh-CN" sz="3200" b="1">
                <a:solidFill>
                  <a:srgbClr val="FF0000"/>
                </a:solidFill>
                <a:latin typeface="微软雅黑" panose="020B0503020204020204" charset="-122"/>
                <a:ea typeface="微软雅黑" panose="020B0503020204020204" charset="-122"/>
                <a:cs typeface="宋体" panose="02010600030101010101" pitchFamily="2" charset="-122"/>
              </a:rPr>
              <a:t>41</a:t>
            </a:r>
            <a:r>
              <a:rPr lang="zh-CN" altLang="en-US" sz="3200" b="1">
                <a:latin typeface="微软雅黑" panose="020B0503020204020204" charset="-122"/>
                <a:ea typeface="微软雅黑" panose="020B0503020204020204" charset="-122"/>
                <a:cs typeface="宋体" panose="02010600030101010101" pitchFamily="2" charset="-122"/>
              </a:rPr>
              <a:t>）</a:t>
            </a:r>
            <a:r>
              <a:rPr lang="zh-CN" altLang="en-US" sz="3600" b="1">
                <a:solidFill>
                  <a:srgbClr val="000000"/>
                </a:solidFill>
                <a:latin typeface="微软雅黑" panose="020B0503020204020204" charset="-122"/>
                <a:ea typeface="微软雅黑" panose="020B0503020204020204" charset="-122"/>
                <a:cs typeface="宋体" panose="02010600030101010101" pitchFamily="2" charset="-122"/>
              </a:rPr>
              <a:t>（</a:t>
            </a:r>
            <a:r>
              <a:rPr lang="en-US" altLang="zh-CN" sz="3600" b="1">
                <a:solidFill>
                  <a:srgbClr val="000000"/>
                </a:solidFill>
                <a:latin typeface="微软雅黑" panose="020B0503020204020204" charset="-122"/>
                <a:ea typeface="微软雅黑" panose="020B0503020204020204" charset="-122"/>
                <a:cs typeface="宋体" panose="02010600030101010101" pitchFamily="2" charset="-122"/>
              </a:rPr>
              <a:t>24</a:t>
            </a:r>
            <a:r>
              <a:rPr lang="zh-CN" altLang="en-US" sz="3200" b="1">
                <a:solidFill>
                  <a:srgbClr val="000000"/>
                </a:solidFill>
                <a:latin typeface="微软雅黑" panose="020B0503020204020204" charset="-122"/>
                <a:ea typeface="微软雅黑" panose="020B0503020204020204" charset="-122"/>
                <a:cs typeface="宋体" panose="02010600030101010101" pitchFamily="2" charset="-122"/>
              </a:rPr>
              <a:t>分）伴随着古代陆上和海上丝绸之路的开通，东西方交往不断增加。</a:t>
            </a:r>
            <a:r>
              <a:rPr lang="zh-CN" altLang="en-US" sz="3200" b="1">
                <a:latin typeface="微软雅黑" panose="020B0503020204020204" charset="-122"/>
                <a:ea typeface="微软雅黑" panose="020B0503020204020204" charset="-122"/>
                <a:cs typeface="宋体" panose="02010600030101010101" pitchFamily="2" charset="-122"/>
              </a:rPr>
              <a:t>在埃及、伊朗、巴基斯坦等地，发现了大量唐代瓷器碎片，其中包括唐三彩、邢州白瓷、越州黄褐釉瓷等。在我国海南岛东南部海滩和西沙群岛海域，也发现了成捆叠堆的唐宋时期瓷器。  唐宋时期，广州出现几种新行业：和香（把舶来的香料制成香品）、解犀（把舶来的象牙和犀牛角进行切割）、译人（翻译）和舶牙（舶来品交易经纪人）。每年进入广州的外国人约一万人次，广州出现了供外国人居住、经商的“蕃坊”。</a:t>
            </a:r>
            <a:endParaRPr lang="zh-CN" altLang="en-US" sz="2800" b="1">
              <a:solidFill>
                <a:srgbClr val="000000"/>
              </a:solidFill>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zh-CN" altLang="en-US" sz="3200" b="1">
                <a:solidFill>
                  <a:srgbClr val="0000CC"/>
                </a:solidFill>
                <a:latin typeface="微软雅黑" panose="020B0503020204020204" charset="-122"/>
                <a:ea typeface="微软雅黑" panose="020B0503020204020204" charset="-122"/>
                <a:cs typeface="宋体" panose="02010600030101010101" pitchFamily="2" charset="-122"/>
              </a:rPr>
              <a:t>（</a:t>
            </a:r>
            <a:r>
              <a:rPr lang="en-US" altLang="zh-CN" sz="3200" b="1">
                <a:solidFill>
                  <a:srgbClr val="0000CC"/>
                </a:solidFill>
                <a:latin typeface="微软雅黑" panose="020B0503020204020204" charset="-122"/>
                <a:ea typeface="微软雅黑" panose="020B0503020204020204" charset="-122"/>
                <a:cs typeface="Times New Roman" panose="02020603050405020304" pitchFamily="18" charset="0"/>
              </a:rPr>
              <a:t>2</a:t>
            </a:r>
            <a:r>
              <a:rPr lang="zh-CN" altLang="en-US" sz="3200" b="1">
                <a:solidFill>
                  <a:srgbClr val="0000CC"/>
                </a:solidFill>
                <a:latin typeface="微软雅黑" panose="020B0503020204020204" charset="-122"/>
                <a:ea typeface="微软雅黑" panose="020B0503020204020204" charset="-122"/>
                <a:cs typeface="宋体" panose="02010600030101010101" pitchFamily="2" charset="-122"/>
              </a:rPr>
              <a:t>）结合所学，概述海上丝绸之路对唐宋社会经济的影响。（</a:t>
            </a:r>
            <a:r>
              <a:rPr lang="en-US" altLang="zh-CN" sz="3200" b="1">
                <a:solidFill>
                  <a:srgbClr val="0000CC"/>
                </a:solidFill>
                <a:latin typeface="微软雅黑" panose="020B0503020204020204" charset="-122"/>
                <a:ea typeface="微软雅黑" panose="020B0503020204020204" charset="-122"/>
                <a:cs typeface="Times New Roman" panose="02020603050405020304" pitchFamily="18" charset="0"/>
              </a:rPr>
              <a:t>6</a:t>
            </a:r>
            <a:r>
              <a:rPr lang="zh-CN" altLang="en-US" sz="2800" b="1">
                <a:solidFill>
                  <a:srgbClr val="0000CC"/>
                </a:solidFill>
                <a:latin typeface="微软雅黑" panose="020B0503020204020204" charset="-122"/>
                <a:ea typeface="微软雅黑" panose="020B0503020204020204" charset="-122"/>
                <a:cs typeface="宋体" panose="02010600030101010101" pitchFamily="2" charset="-122"/>
              </a:rPr>
              <a:t>分）</a:t>
            </a:r>
            <a:endParaRPr lang="zh-CN" altLang="en-US" sz="2800" b="1">
              <a:solidFill>
                <a:srgbClr val="0000CC"/>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53340" y="3256915"/>
            <a:ext cx="12085955" cy="3537585"/>
          </a:xfrm>
          <a:prstGeom prst="rect">
            <a:avLst/>
          </a:prstGeom>
          <a:solidFill>
            <a:schemeClr val="bg1"/>
          </a:solidFill>
        </p:spPr>
        <p:txBody>
          <a:bodyPr wrap="square" rtlCol="0" anchor="t">
            <a:spAutoFit/>
          </a:bodyPr>
          <a:p>
            <a:pPr>
              <a:lnSpc>
                <a:spcPct val="140000"/>
              </a:lnSpc>
            </a:pPr>
            <a:r>
              <a:rPr lang="zh-CN" altLang="en-US" sz="3200" b="1">
                <a:solidFill>
                  <a:srgbClr val="FF0000"/>
                </a:solidFill>
                <a:latin typeface="微软雅黑" panose="020B0503020204020204" charset="-122"/>
                <a:ea typeface="微软雅黑" panose="020B0503020204020204" charset="-122"/>
                <a:cs typeface="宋体" panose="02010600030101010101" pitchFamily="2" charset="-122"/>
                <a:sym typeface="+mn-ea"/>
              </a:rPr>
              <a:t>【答案】影响：</a:t>
            </a:r>
            <a:endParaRPr lang="zh-CN" altLang="en-US" sz="3200" b="1">
              <a:solidFill>
                <a:srgbClr val="FF0000"/>
              </a:solidFill>
              <a:latin typeface="微软雅黑" panose="020B0503020204020204" charset="-122"/>
              <a:ea typeface="微软雅黑" panose="020B0503020204020204" charset="-122"/>
              <a:cs typeface="宋体" panose="02010600030101010101" pitchFamily="2" charset="-122"/>
              <a:sym typeface="+mn-ea"/>
            </a:endParaRPr>
          </a:p>
          <a:p>
            <a:pPr>
              <a:lnSpc>
                <a:spcPct val="140000"/>
              </a:lnSpc>
            </a:pPr>
            <a:r>
              <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rPr>
              <a:t>海外贸易地域广阔，商品品种丰富，交易规模扩大；</a:t>
            </a:r>
            <a:endPar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endParaRPr>
          </a:p>
          <a:p>
            <a:pPr>
              <a:lnSpc>
                <a:spcPct val="140000"/>
              </a:lnSpc>
            </a:pPr>
            <a:r>
              <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rPr>
              <a:t>促进了以制瓷业为代表的手工业的繁荣；</a:t>
            </a:r>
            <a:endPar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endParaRPr>
          </a:p>
          <a:p>
            <a:pPr>
              <a:lnSpc>
                <a:spcPct val="140000"/>
              </a:lnSpc>
            </a:pPr>
            <a:r>
              <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rPr>
              <a:t>广州作为海上丝绸的重要港口，出现了新兴行业和外国人居住的“蕃坊”，成为国际都市。</a:t>
            </a:r>
            <a:endParaRPr lang="zh-CN" altLang="en-US" sz="3200" b="1">
              <a:solidFill>
                <a:srgbClr val="0000CC"/>
              </a:solidFill>
              <a:latin typeface="微软雅黑" panose="020B0503020204020204" charset="-122"/>
              <a:ea typeface="微软雅黑" panose="020B0503020204020204"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2080" y="283210"/>
            <a:ext cx="11927205" cy="5262245"/>
          </a:xfrm>
          <a:prstGeom prst="rect">
            <a:avLst/>
          </a:prstGeom>
          <a:noFill/>
        </p:spPr>
        <p:txBody>
          <a:bodyPr wrap="square" rtlCol="0">
            <a:spAutoFit/>
          </a:bodyPr>
          <a:p>
            <a:pPr>
              <a:lnSpc>
                <a:spcPct val="150000"/>
              </a:lnSpc>
            </a:pPr>
            <a:r>
              <a:rPr lang="zh-CN" altLang="en-US" sz="4400" b="1">
                <a:solidFill>
                  <a:srgbClr val="0000CC"/>
                </a:solidFill>
                <a:latin typeface="微软雅黑" panose="020B0503020204020204" charset="-122"/>
                <a:ea typeface="微软雅黑" panose="020B0503020204020204" charset="-122"/>
              </a:rPr>
              <a:t>二、难点问题探究：</a:t>
            </a:r>
            <a:r>
              <a:rPr lang="zh-CN" altLang="en-US" sz="4400" b="1">
                <a:solidFill>
                  <a:srgbClr val="FF0000"/>
                </a:solidFill>
                <a:latin typeface="微软雅黑" panose="020B0503020204020204" charset="-122"/>
                <a:ea typeface="微软雅黑" panose="020B0503020204020204" charset="-122"/>
              </a:rPr>
              <a:t>（</a:t>
            </a:r>
            <a:r>
              <a:rPr lang="en-US" altLang="zh-CN" sz="4400" b="1">
                <a:solidFill>
                  <a:srgbClr val="FF0000"/>
                </a:solidFill>
                <a:latin typeface="微软雅黑" panose="020B0503020204020204" charset="-122"/>
                <a:ea typeface="微软雅黑" panose="020B0503020204020204" charset="-122"/>
              </a:rPr>
              <a:t>15</a:t>
            </a:r>
            <a:r>
              <a:rPr lang="zh-CN" altLang="en-US" sz="4400" b="1">
                <a:solidFill>
                  <a:srgbClr val="FF0000"/>
                </a:solidFill>
                <a:latin typeface="微软雅黑" panose="020B0503020204020204" charset="-122"/>
                <a:ea typeface="微软雅黑" panose="020B0503020204020204" charset="-122"/>
              </a:rPr>
              <a:t>分钟）</a:t>
            </a:r>
            <a:endParaRPr lang="zh-CN" altLang="en-US" sz="4400" b="1">
              <a:solidFill>
                <a:srgbClr val="FF0000"/>
              </a:solidFill>
              <a:latin typeface="微软雅黑" panose="020B0503020204020204" charset="-122"/>
              <a:ea typeface="微软雅黑" panose="020B0503020204020204" charset="-122"/>
            </a:endParaRPr>
          </a:p>
          <a:p>
            <a:pPr>
              <a:lnSpc>
                <a:spcPct val="150000"/>
              </a:lnSpc>
            </a:pPr>
            <a:r>
              <a:rPr lang="en-US" altLang="zh-CN" sz="3600" b="1">
                <a:latin typeface="微软雅黑" panose="020B0503020204020204" charset="-122"/>
                <a:ea typeface="微软雅黑" panose="020B0503020204020204" charset="-122"/>
              </a:rPr>
              <a:t>1</a:t>
            </a:r>
            <a:r>
              <a:rPr lang="zh-CN" altLang="en-US" sz="3600" b="1">
                <a:latin typeface="微软雅黑" panose="020B0503020204020204" charset="-122"/>
                <a:ea typeface="微软雅黑" panose="020B0503020204020204" charset="-122"/>
              </a:rPr>
              <a:t>、秦汉以来，统治者多推行重农抑商政策，为什么古代商业还是得到了发展？</a:t>
            </a:r>
            <a:endParaRPr lang="zh-CN" altLang="en-US" sz="3600" b="1">
              <a:latin typeface="微软雅黑" panose="020B0503020204020204" charset="-122"/>
              <a:ea typeface="微软雅黑" panose="020B0503020204020204" charset="-122"/>
            </a:endParaRPr>
          </a:p>
          <a:p>
            <a:pPr>
              <a:lnSpc>
                <a:spcPct val="150000"/>
              </a:lnSpc>
            </a:pPr>
            <a:r>
              <a:rPr lang="en-US" altLang="zh-CN" sz="3600" b="1" dirty="0">
                <a:solidFill>
                  <a:schemeClr val="tx1"/>
                </a:solidFill>
                <a:latin typeface="微软雅黑" panose="020B0503020204020204" charset="-122"/>
                <a:ea typeface="微软雅黑" panose="020B0503020204020204" charset="-122"/>
                <a:sym typeface="+mn-ea"/>
              </a:rPr>
              <a:t>2</a:t>
            </a:r>
            <a:r>
              <a:rPr lang="zh-CN" altLang="en-US" sz="3600" b="1" dirty="0">
                <a:solidFill>
                  <a:schemeClr val="tx1"/>
                </a:solidFill>
                <a:latin typeface="微软雅黑" panose="020B0503020204020204" charset="-122"/>
                <a:ea typeface="微软雅黑" panose="020B0503020204020204" charset="-122"/>
                <a:sym typeface="+mn-ea"/>
              </a:rPr>
              <a:t>、中国古代城镇发展有什么特点？</a:t>
            </a:r>
            <a:endParaRPr lang="zh-CN" altLang="en-US" sz="3600" b="1" dirty="0">
              <a:solidFill>
                <a:schemeClr val="tx1"/>
              </a:solidFill>
              <a:latin typeface="微软雅黑" panose="020B0503020204020204" charset="-122"/>
              <a:ea typeface="微软雅黑" panose="020B0503020204020204" charset="-122"/>
              <a:sym typeface="+mn-ea"/>
            </a:endParaRPr>
          </a:p>
          <a:p>
            <a:pPr>
              <a:lnSpc>
                <a:spcPct val="150000"/>
              </a:lnSpc>
            </a:pPr>
            <a:r>
              <a:rPr lang="en-US" altLang="zh-CN" sz="3600" b="1">
                <a:latin typeface="微软雅黑" panose="020B0503020204020204" charset="-122"/>
                <a:ea typeface="微软雅黑" panose="020B0503020204020204" charset="-122"/>
                <a:sym typeface="+mn-ea"/>
              </a:rPr>
              <a:t>3</a:t>
            </a:r>
            <a:r>
              <a:rPr lang="zh-CN" altLang="en-US" sz="3600" b="1">
                <a:latin typeface="微软雅黑" panose="020B0503020204020204" charset="-122"/>
                <a:ea typeface="微软雅黑" panose="020B0503020204020204" charset="-122"/>
                <a:sym typeface="+mn-ea"/>
              </a:rPr>
              <a:t>、宋朝的</a:t>
            </a:r>
            <a:r>
              <a:rPr lang="en-US" altLang="zh-CN" sz="3600" b="1">
                <a:latin typeface="微软雅黑" panose="020B0503020204020204" charset="-122"/>
                <a:ea typeface="微软雅黑" panose="020B0503020204020204" charset="-122"/>
                <a:sym typeface="+mn-ea"/>
              </a:rPr>
              <a:t>“</a:t>
            </a:r>
            <a:r>
              <a:rPr lang="zh-CN" altLang="en-US" sz="3600" b="1">
                <a:latin typeface="微软雅黑" panose="020B0503020204020204" charset="-122"/>
                <a:ea typeface="微软雅黑" panose="020B0503020204020204" charset="-122"/>
                <a:sym typeface="+mn-ea"/>
              </a:rPr>
              <a:t>商业革命</a:t>
            </a:r>
            <a:r>
              <a:rPr lang="en-US" altLang="zh-CN" sz="3600" b="1">
                <a:latin typeface="微软雅黑" panose="020B0503020204020204" charset="-122"/>
                <a:ea typeface="微软雅黑" panose="020B0503020204020204" charset="-122"/>
                <a:sym typeface="+mn-ea"/>
              </a:rPr>
              <a:t>”</a:t>
            </a:r>
            <a:r>
              <a:rPr lang="zh-CN" altLang="en-US" sz="3600" b="1">
                <a:latin typeface="微软雅黑" panose="020B0503020204020204" charset="-122"/>
                <a:ea typeface="微软雅黑" panose="020B0503020204020204" charset="-122"/>
                <a:sym typeface="+mn-ea"/>
              </a:rPr>
              <a:t>有什么表现？与西欧的</a:t>
            </a:r>
            <a:r>
              <a:rPr lang="en-US" altLang="zh-CN" sz="3600" b="1">
                <a:latin typeface="微软雅黑" panose="020B0503020204020204" charset="-122"/>
                <a:ea typeface="微软雅黑" panose="020B0503020204020204" charset="-122"/>
                <a:sym typeface="+mn-ea"/>
              </a:rPr>
              <a:t>“</a:t>
            </a:r>
            <a:r>
              <a:rPr lang="zh-CN" altLang="en-US" sz="3600" b="1">
                <a:latin typeface="微软雅黑" panose="020B0503020204020204" charset="-122"/>
                <a:ea typeface="微软雅黑" panose="020B0503020204020204" charset="-122"/>
                <a:sym typeface="+mn-ea"/>
              </a:rPr>
              <a:t>商业革命</a:t>
            </a:r>
            <a:r>
              <a:rPr lang="en-US" altLang="zh-CN" sz="3600" b="1">
                <a:latin typeface="微软雅黑" panose="020B0503020204020204" charset="-122"/>
                <a:ea typeface="微软雅黑" panose="020B0503020204020204" charset="-122"/>
                <a:sym typeface="+mn-ea"/>
              </a:rPr>
              <a:t>”</a:t>
            </a:r>
            <a:r>
              <a:rPr lang="zh-CN" altLang="en-US" sz="3600" b="1">
                <a:latin typeface="微软雅黑" panose="020B0503020204020204" charset="-122"/>
                <a:ea typeface="微软雅黑" panose="020B0503020204020204" charset="-122"/>
                <a:sym typeface="+mn-ea"/>
              </a:rPr>
              <a:t>产生的结果有什么不同，为什么会有这样的不同？</a:t>
            </a:r>
            <a:endParaRPr lang="zh-CN" altLang="en-US" sz="3600" b="1">
              <a:latin typeface="微软雅黑" panose="020B0503020204020204" charset="-122"/>
              <a:ea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7" name="Text Box 3"/>
          <p:cNvSpPr txBox="1"/>
          <p:nvPr/>
        </p:nvSpPr>
        <p:spPr>
          <a:xfrm>
            <a:off x="2552700" y="2493645"/>
            <a:ext cx="8952865" cy="1198880"/>
          </a:xfrm>
          <a:prstGeom prst="rect">
            <a:avLst/>
          </a:prstGeom>
          <a:noFill/>
          <a:ln w="12700">
            <a:noFill/>
          </a:ln>
        </p:spPr>
        <p:txBody>
          <a:bodyPr wrap="square">
            <a:spAutoFit/>
          </a:bodyPr>
          <a:p>
            <a:pPr>
              <a:spcBef>
                <a:spcPct val="50000"/>
              </a:spcBef>
            </a:pPr>
            <a:r>
              <a:rPr lang="zh-CN" altLang="en-US" sz="3600" b="1" dirty="0">
                <a:effectLst>
                  <a:outerShdw blurRad="38100" dist="38100" dir="2700000" algn="tl">
                    <a:srgbClr val="000000">
                      <a:alpha val="43137"/>
                    </a:srgbClr>
                  </a:outerShdw>
                </a:effectLst>
                <a:latin typeface="华文楷体" panose="02010600040101010101" charset="-122"/>
                <a:ea typeface="华文楷体" panose="02010600040101010101" charset="-122"/>
              </a:rPr>
              <a:t>农业、手工业的高度发展，为商业的兴盛提供了坚实的物质基础</a:t>
            </a:r>
            <a:endParaRPr lang="zh-CN" altLang="en-US" sz="3600" b="1" dirty="0">
              <a:effectLst>
                <a:outerShdw blurRad="38100" dist="38100" dir="2700000" algn="tl">
                  <a:srgbClr val="000000">
                    <a:alpha val="43137"/>
                  </a:srgbClr>
                </a:outerShdw>
              </a:effectLst>
              <a:latin typeface="华文楷体" panose="02010600040101010101" charset="-122"/>
              <a:ea typeface="华文楷体" panose="02010600040101010101" charset="-122"/>
            </a:endParaRPr>
          </a:p>
        </p:txBody>
      </p:sp>
      <p:sp>
        <p:nvSpPr>
          <p:cNvPr id="82948" name="Rectangle 4"/>
          <p:cNvSpPr/>
          <p:nvPr/>
        </p:nvSpPr>
        <p:spPr>
          <a:xfrm>
            <a:off x="867410" y="2684780"/>
            <a:ext cx="1154430" cy="609600"/>
          </a:xfrm>
          <a:prstGeom prst="rect">
            <a:avLst/>
          </a:prstGeom>
          <a:solidFill>
            <a:schemeClr val="bg1"/>
          </a:solidFill>
          <a:ln w="12700" cap="sq" cmpd="sng">
            <a:solidFill>
              <a:schemeClr val="tx1"/>
            </a:solidFill>
            <a:prstDash val="solid"/>
            <a:miter/>
            <a:headEnd type="none" w="sm" len="sm"/>
            <a:tailEnd type="none" w="sm" len="sm"/>
          </a:ln>
        </p:spPr>
        <p:txBody>
          <a:bodyPr wrap="none" anchor="ctr"/>
          <a:p>
            <a:pPr algn="ctr"/>
            <a:r>
              <a:rPr lang="zh-CN" altLang="en-US" sz="4000" b="1" dirty="0">
                <a:solidFill>
                  <a:srgbClr val="FF0000"/>
                </a:solidFill>
                <a:latin typeface="微软雅黑" panose="020B0503020204020204" charset="-122"/>
                <a:ea typeface="微软雅黑" panose="020B0503020204020204" charset="-122"/>
              </a:rPr>
              <a:t>经济</a:t>
            </a:r>
            <a:endParaRPr lang="zh-CN" altLang="en-US" sz="4000" b="1" dirty="0">
              <a:solidFill>
                <a:srgbClr val="FF0000"/>
              </a:solidFill>
              <a:latin typeface="微软雅黑" panose="020B0503020204020204" charset="-122"/>
              <a:ea typeface="微软雅黑" panose="020B0503020204020204" charset="-122"/>
            </a:endParaRPr>
          </a:p>
        </p:txBody>
      </p:sp>
      <p:sp>
        <p:nvSpPr>
          <p:cNvPr id="82949" name="Rectangle 5"/>
          <p:cNvSpPr/>
          <p:nvPr/>
        </p:nvSpPr>
        <p:spPr>
          <a:xfrm>
            <a:off x="914400" y="1780540"/>
            <a:ext cx="1154430" cy="609600"/>
          </a:xfrm>
          <a:prstGeom prst="rect">
            <a:avLst/>
          </a:prstGeom>
          <a:solidFill>
            <a:schemeClr val="bg1"/>
          </a:solidFill>
          <a:ln w="12700" cap="sq" cmpd="sng">
            <a:solidFill>
              <a:schemeClr val="tx1"/>
            </a:solidFill>
            <a:prstDash val="solid"/>
            <a:miter/>
            <a:headEnd type="none" w="sm" len="sm"/>
            <a:tailEnd type="none" w="sm" len="sm"/>
          </a:ln>
        </p:spPr>
        <p:txBody>
          <a:bodyPr wrap="none" anchor="ctr"/>
          <a:p>
            <a:pPr algn="ctr"/>
            <a:r>
              <a:rPr lang="zh-CN" altLang="en-US" sz="4000" b="1" dirty="0">
                <a:solidFill>
                  <a:srgbClr val="FF0000"/>
                </a:solidFill>
                <a:latin typeface="微软雅黑" panose="020B0503020204020204" charset="-122"/>
                <a:ea typeface="微软雅黑" panose="020B0503020204020204" charset="-122"/>
              </a:rPr>
              <a:t>政治</a:t>
            </a:r>
            <a:endParaRPr lang="zh-CN" altLang="en-US" sz="4000" b="1" dirty="0">
              <a:solidFill>
                <a:srgbClr val="FF0000"/>
              </a:solidFill>
              <a:latin typeface="微软雅黑" panose="020B0503020204020204" charset="-122"/>
              <a:ea typeface="微软雅黑" panose="020B0503020204020204" charset="-122"/>
            </a:endParaRPr>
          </a:p>
        </p:txBody>
      </p:sp>
      <p:sp>
        <p:nvSpPr>
          <p:cNvPr id="82950" name="Text Box 6"/>
          <p:cNvSpPr txBox="1"/>
          <p:nvPr/>
        </p:nvSpPr>
        <p:spPr>
          <a:xfrm>
            <a:off x="2598420" y="1744980"/>
            <a:ext cx="8800465" cy="645160"/>
          </a:xfrm>
          <a:prstGeom prst="rect">
            <a:avLst/>
          </a:prstGeom>
          <a:noFill/>
          <a:ln w="12700">
            <a:noFill/>
          </a:ln>
        </p:spPr>
        <p:txBody>
          <a:bodyPr wrap="square">
            <a:spAutoFit/>
          </a:bodyPr>
          <a:p>
            <a:pPr>
              <a:spcBef>
                <a:spcPct val="50000"/>
              </a:spcBef>
            </a:pPr>
            <a:r>
              <a:rPr lang="zh-CN" altLang="en-US" sz="3600" b="1" dirty="0">
                <a:effectLst>
                  <a:outerShdw blurRad="38100" dist="38100" dir="2700000" algn="tl">
                    <a:srgbClr val="000000">
                      <a:alpha val="43137"/>
                    </a:srgbClr>
                  </a:outerShdw>
                </a:effectLst>
                <a:latin typeface="华文楷体" panose="02010600040101010101" charset="-122"/>
                <a:ea typeface="华文楷体" panose="02010600040101010101" charset="-122"/>
              </a:rPr>
              <a:t>政治统一是主流，为经济发展奠定基础</a:t>
            </a:r>
            <a:endParaRPr lang="zh-CN" altLang="en-US" sz="3600" b="1" dirty="0">
              <a:effectLst>
                <a:outerShdw blurRad="38100" dist="38100" dir="2700000" algn="tl">
                  <a:srgbClr val="000000">
                    <a:alpha val="43137"/>
                  </a:srgbClr>
                </a:outerShdw>
              </a:effectLst>
              <a:latin typeface="华文楷体" panose="02010600040101010101" charset="-122"/>
              <a:ea typeface="华文楷体" panose="02010600040101010101" charset="-122"/>
            </a:endParaRPr>
          </a:p>
        </p:txBody>
      </p:sp>
      <p:sp>
        <p:nvSpPr>
          <p:cNvPr id="82951" name="Rectangle 7"/>
          <p:cNvSpPr/>
          <p:nvPr/>
        </p:nvSpPr>
        <p:spPr>
          <a:xfrm>
            <a:off x="883285" y="3831590"/>
            <a:ext cx="1154430" cy="609600"/>
          </a:xfrm>
          <a:prstGeom prst="rect">
            <a:avLst/>
          </a:prstGeom>
          <a:solidFill>
            <a:schemeClr val="bg1"/>
          </a:solidFill>
          <a:ln w="12700" cap="sq" cmpd="sng">
            <a:solidFill>
              <a:schemeClr val="tx1"/>
            </a:solidFill>
            <a:prstDash val="solid"/>
            <a:miter/>
            <a:headEnd type="none" w="sm" len="sm"/>
            <a:tailEnd type="none" w="sm" len="sm"/>
          </a:ln>
        </p:spPr>
        <p:txBody>
          <a:bodyPr wrap="none" anchor="ctr"/>
          <a:p>
            <a:pPr algn="ctr"/>
            <a:r>
              <a:rPr lang="zh-CN" altLang="en-US" sz="4000" b="1" dirty="0">
                <a:solidFill>
                  <a:srgbClr val="FF0000"/>
                </a:solidFill>
                <a:latin typeface="微软雅黑" panose="020B0503020204020204" charset="-122"/>
                <a:ea typeface="微软雅黑" panose="020B0503020204020204" charset="-122"/>
              </a:rPr>
              <a:t>政策</a:t>
            </a:r>
            <a:endParaRPr lang="zh-CN" altLang="en-US" sz="4000" b="1" dirty="0">
              <a:solidFill>
                <a:srgbClr val="FF0000"/>
              </a:solidFill>
              <a:latin typeface="微软雅黑" panose="020B0503020204020204" charset="-122"/>
              <a:ea typeface="微软雅黑" panose="020B0503020204020204" charset="-122"/>
            </a:endParaRPr>
          </a:p>
        </p:txBody>
      </p:sp>
      <p:sp>
        <p:nvSpPr>
          <p:cNvPr id="82952" name="Text Box 8"/>
          <p:cNvSpPr txBox="1"/>
          <p:nvPr/>
        </p:nvSpPr>
        <p:spPr>
          <a:xfrm>
            <a:off x="2598420" y="3831590"/>
            <a:ext cx="8291830" cy="645160"/>
          </a:xfrm>
          <a:prstGeom prst="rect">
            <a:avLst/>
          </a:prstGeom>
          <a:noFill/>
          <a:ln w="12700">
            <a:noFill/>
          </a:ln>
        </p:spPr>
        <p:txBody>
          <a:bodyPr wrap="square">
            <a:spAutoFit/>
          </a:bodyPr>
          <a:p>
            <a:pPr>
              <a:spcBef>
                <a:spcPct val="50000"/>
              </a:spcBef>
            </a:pPr>
            <a:r>
              <a:rPr lang="zh-CN" altLang="en-US" sz="3600" b="1" dirty="0">
                <a:effectLst>
                  <a:outerShdw blurRad="38100" dist="38100" dir="2700000" algn="tl">
                    <a:srgbClr val="000000">
                      <a:alpha val="43137"/>
                    </a:srgbClr>
                  </a:outerShdw>
                </a:effectLst>
                <a:latin typeface="华文楷体" panose="02010600040101010101" charset="-122"/>
                <a:ea typeface="华文楷体" panose="02010600040101010101" charset="-122"/>
              </a:rPr>
              <a:t>政府逐渐放松对商品交易的限制</a:t>
            </a:r>
            <a:endParaRPr lang="zh-CN" altLang="en-US" sz="3600" b="1" dirty="0">
              <a:effectLst>
                <a:outerShdw blurRad="38100" dist="38100" dir="2700000" algn="tl">
                  <a:srgbClr val="000000">
                    <a:alpha val="43137"/>
                  </a:srgbClr>
                </a:outerShdw>
              </a:effectLst>
              <a:latin typeface="华文楷体" panose="02010600040101010101" charset="-122"/>
              <a:ea typeface="华文楷体" panose="02010600040101010101" charset="-122"/>
            </a:endParaRPr>
          </a:p>
        </p:txBody>
      </p:sp>
      <p:sp>
        <p:nvSpPr>
          <p:cNvPr id="82953" name="Rectangle 9"/>
          <p:cNvSpPr/>
          <p:nvPr/>
        </p:nvSpPr>
        <p:spPr>
          <a:xfrm>
            <a:off x="883285" y="4805680"/>
            <a:ext cx="1154430" cy="609600"/>
          </a:xfrm>
          <a:prstGeom prst="rect">
            <a:avLst/>
          </a:prstGeom>
          <a:solidFill>
            <a:schemeClr val="bg1"/>
          </a:solidFill>
          <a:ln w="12700" cap="sq" cmpd="sng">
            <a:solidFill>
              <a:schemeClr val="tx1"/>
            </a:solidFill>
            <a:prstDash val="solid"/>
            <a:miter/>
            <a:headEnd type="none" w="sm" len="sm"/>
            <a:tailEnd type="none" w="sm" len="sm"/>
          </a:ln>
        </p:spPr>
        <p:txBody>
          <a:bodyPr wrap="none" anchor="ctr"/>
          <a:p>
            <a:pPr algn="ctr"/>
            <a:r>
              <a:rPr lang="zh-CN" altLang="en-US" sz="4000" b="1" dirty="0">
                <a:solidFill>
                  <a:srgbClr val="FF0000"/>
                </a:solidFill>
                <a:latin typeface="微软雅黑" panose="020B0503020204020204" charset="-122"/>
                <a:ea typeface="微软雅黑" panose="020B0503020204020204" charset="-122"/>
              </a:rPr>
              <a:t>交通</a:t>
            </a:r>
            <a:endParaRPr lang="zh-CN" altLang="en-US" sz="4000" b="1" dirty="0">
              <a:solidFill>
                <a:srgbClr val="FF0000"/>
              </a:solidFill>
              <a:latin typeface="微软雅黑" panose="020B0503020204020204" charset="-122"/>
              <a:ea typeface="微软雅黑" panose="020B0503020204020204" charset="-122"/>
            </a:endParaRPr>
          </a:p>
        </p:txBody>
      </p:sp>
      <p:sp>
        <p:nvSpPr>
          <p:cNvPr id="82954" name="Text Box 10"/>
          <p:cNvSpPr txBox="1"/>
          <p:nvPr/>
        </p:nvSpPr>
        <p:spPr>
          <a:xfrm>
            <a:off x="2598420" y="4770120"/>
            <a:ext cx="8578850" cy="645160"/>
          </a:xfrm>
          <a:prstGeom prst="rect">
            <a:avLst/>
          </a:prstGeom>
          <a:noFill/>
          <a:ln w="12700">
            <a:noFill/>
          </a:ln>
        </p:spPr>
        <p:txBody>
          <a:bodyPr wrap="square">
            <a:spAutoFit/>
          </a:bodyPr>
          <a:p>
            <a:pPr>
              <a:spcBef>
                <a:spcPct val="50000"/>
              </a:spcBef>
            </a:pPr>
            <a:r>
              <a:rPr lang="zh-CN" altLang="en-US" sz="3600" b="1" dirty="0">
                <a:effectLst>
                  <a:outerShdw blurRad="38100" dist="38100" dir="2700000" algn="tl">
                    <a:srgbClr val="000000">
                      <a:alpha val="43137"/>
                    </a:srgbClr>
                  </a:outerShdw>
                </a:effectLst>
                <a:latin typeface="华文楷体" panose="02010600040101010101" charset="-122"/>
                <a:ea typeface="华文楷体" panose="02010600040101010101" charset="-122"/>
              </a:rPr>
              <a:t>水陆交通的便利有利于对外贸易的发展</a:t>
            </a:r>
            <a:endParaRPr lang="zh-CN" altLang="en-US" sz="3600" b="1" dirty="0">
              <a:effectLst>
                <a:outerShdw blurRad="38100" dist="38100" dir="2700000" algn="tl">
                  <a:srgbClr val="000000">
                    <a:alpha val="43137"/>
                  </a:srgbClr>
                </a:outerShdw>
              </a:effectLst>
              <a:latin typeface="华文楷体" panose="02010600040101010101" charset="-122"/>
              <a:ea typeface="华文楷体" panose="02010600040101010101" charset="-122"/>
            </a:endParaRPr>
          </a:p>
        </p:txBody>
      </p:sp>
      <p:sp>
        <p:nvSpPr>
          <p:cNvPr id="82955" name="Rectangle 11"/>
          <p:cNvSpPr/>
          <p:nvPr/>
        </p:nvSpPr>
        <p:spPr>
          <a:xfrm>
            <a:off x="914400" y="5750560"/>
            <a:ext cx="1154430" cy="609600"/>
          </a:xfrm>
          <a:prstGeom prst="rect">
            <a:avLst/>
          </a:prstGeom>
          <a:solidFill>
            <a:schemeClr val="bg1"/>
          </a:solidFill>
          <a:ln w="12700" cap="sq" cmpd="sng">
            <a:solidFill>
              <a:schemeClr val="tx1"/>
            </a:solidFill>
            <a:prstDash val="solid"/>
            <a:miter/>
            <a:headEnd type="none" w="sm" len="sm"/>
            <a:tailEnd type="none" w="sm" len="sm"/>
          </a:ln>
        </p:spPr>
        <p:txBody>
          <a:bodyPr wrap="none" anchor="ctr"/>
          <a:p>
            <a:pPr algn="ctr"/>
            <a:r>
              <a:rPr lang="zh-CN" altLang="en-US" sz="4000" b="1" dirty="0">
                <a:solidFill>
                  <a:srgbClr val="FF0000"/>
                </a:solidFill>
                <a:latin typeface="微软雅黑" panose="020B0503020204020204" charset="-122"/>
                <a:ea typeface="微软雅黑" panose="020B0503020204020204" charset="-122"/>
              </a:rPr>
              <a:t>金融</a:t>
            </a:r>
            <a:endParaRPr lang="zh-CN" altLang="en-US" sz="4000" b="1" dirty="0">
              <a:solidFill>
                <a:srgbClr val="FF0000"/>
              </a:solidFill>
              <a:latin typeface="微软雅黑" panose="020B0503020204020204" charset="-122"/>
              <a:ea typeface="微软雅黑" panose="020B0503020204020204" charset="-122"/>
            </a:endParaRPr>
          </a:p>
        </p:txBody>
      </p:sp>
      <p:sp>
        <p:nvSpPr>
          <p:cNvPr id="82956" name="Text Box 12"/>
          <p:cNvSpPr txBox="1"/>
          <p:nvPr/>
        </p:nvSpPr>
        <p:spPr>
          <a:xfrm>
            <a:off x="2598420" y="5732780"/>
            <a:ext cx="7863840" cy="645160"/>
          </a:xfrm>
          <a:prstGeom prst="rect">
            <a:avLst/>
          </a:prstGeom>
          <a:noFill/>
          <a:ln w="12700">
            <a:noFill/>
          </a:ln>
        </p:spPr>
        <p:txBody>
          <a:bodyPr wrap="square">
            <a:spAutoFit/>
          </a:bodyPr>
          <a:p>
            <a:pPr>
              <a:spcBef>
                <a:spcPct val="50000"/>
              </a:spcBef>
            </a:pPr>
            <a:r>
              <a:rPr lang="zh-CN" altLang="en-US" sz="3600" b="1" dirty="0">
                <a:effectLst>
                  <a:outerShdw blurRad="38100" dist="38100" dir="2700000" algn="tl">
                    <a:srgbClr val="000000">
                      <a:alpha val="43137"/>
                    </a:srgbClr>
                  </a:outerShdw>
                </a:effectLst>
                <a:latin typeface="华文楷体" panose="02010600040101010101" charset="-122"/>
                <a:ea typeface="华文楷体" panose="02010600040101010101" charset="-122"/>
              </a:rPr>
              <a:t>纸币的出现和使用促进了商业的繁荣</a:t>
            </a:r>
            <a:endParaRPr lang="zh-CN" altLang="en-US" sz="3600" b="1" dirty="0">
              <a:effectLst>
                <a:outerShdw blurRad="38100" dist="38100" dir="2700000" algn="tl">
                  <a:srgbClr val="000000">
                    <a:alpha val="43137"/>
                  </a:srgbClr>
                </a:outerShdw>
              </a:effectLst>
              <a:latin typeface="华文楷体" panose="02010600040101010101" charset="-122"/>
              <a:ea typeface="华文楷体" panose="02010600040101010101" charset="-122"/>
            </a:endParaRPr>
          </a:p>
        </p:txBody>
      </p:sp>
      <p:sp>
        <p:nvSpPr>
          <p:cNvPr id="2" name="文本框 1"/>
          <p:cNvSpPr txBox="1"/>
          <p:nvPr/>
        </p:nvSpPr>
        <p:spPr>
          <a:xfrm>
            <a:off x="38100" y="-52705"/>
            <a:ext cx="12002135" cy="1641475"/>
          </a:xfrm>
          <a:prstGeom prst="rect">
            <a:avLst/>
          </a:prstGeom>
          <a:noFill/>
        </p:spPr>
        <p:txBody>
          <a:bodyPr wrap="square" rtlCol="0" anchor="t">
            <a:spAutoFit/>
          </a:bodyPr>
          <a:p>
            <a:pPr>
              <a:lnSpc>
                <a:spcPct val="140000"/>
              </a:lnSpc>
            </a:pPr>
            <a:r>
              <a:rPr lang="en-US" altLang="zh-CN" sz="3600" b="1">
                <a:solidFill>
                  <a:srgbClr val="0000CC"/>
                </a:solidFill>
                <a:latin typeface="微软雅黑" panose="020B0503020204020204" charset="-122"/>
                <a:ea typeface="微软雅黑" panose="020B0503020204020204" charset="-122"/>
                <a:sym typeface="+mn-ea"/>
              </a:rPr>
              <a:t>  </a:t>
            </a:r>
            <a:r>
              <a:rPr lang="zh-CN" altLang="en-US" sz="3600" b="1">
                <a:solidFill>
                  <a:srgbClr val="0000CC"/>
                </a:solidFill>
                <a:latin typeface="微软雅黑" panose="020B0503020204020204" charset="-122"/>
                <a:ea typeface="微软雅黑" panose="020B0503020204020204" charset="-122"/>
                <a:sym typeface="+mn-ea"/>
              </a:rPr>
              <a:t>秦汉以来，统治者多推行重农抑商政策，为什么古代商业还是得到了发展？</a:t>
            </a:r>
            <a:endParaRPr lang="zh-CN" altLang="en-US" sz="3600" b="1">
              <a:solidFill>
                <a:srgbClr val="0000CC"/>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2949"/>
                                        </p:tgtEl>
                                        <p:attrNameLst>
                                          <p:attrName>style.visibility</p:attrName>
                                        </p:attrNameLst>
                                      </p:cBhvr>
                                      <p:to>
                                        <p:strVal val="visible"/>
                                      </p:to>
                                    </p:set>
                                    <p:anim calcmode="lin" valueType="num">
                                      <p:cBhvr additive="base">
                                        <p:cTn id="7" dur="500" fill="hold"/>
                                        <p:tgtEl>
                                          <p:spTgt spid="82949"/>
                                        </p:tgtEl>
                                        <p:attrNameLst>
                                          <p:attrName>ppt_x</p:attrName>
                                        </p:attrNameLst>
                                      </p:cBhvr>
                                      <p:tavLst>
                                        <p:tav tm="0">
                                          <p:val>
                                            <p:strVal val="0-#ppt_w/2"/>
                                          </p:val>
                                        </p:tav>
                                        <p:tav tm="100000">
                                          <p:val>
                                            <p:strVal val="#ppt_x"/>
                                          </p:val>
                                        </p:tav>
                                      </p:tavLst>
                                    </p:anim>
                                    <p:anim calcmode="lin" valueType="num">
                                      <p:cBhvr additive="base">
                                        <p:cTn id="8" dur="500" fill="hold"/>
                                        <p:tgtEl>
                                          <p:spTgt spid="8294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2948"/>
                                        </p:tgtEl>
                                        <p:attrNameLst>
                                          <p:attrName>style.visibility</p:attrName>
                                        </p:attrNameLst>
                                      </p:cBhvr>
                                      <p:to>
                                        <p:strVal val="visible"/>
                                      </p:to>
                                    </p:set>
                                    <p:anim calcmode="lin" valueType="num">
                                      <p:cBhvr additive="base">
                                        <p:cTn id="11" dur="500" fill="hold"/>
                                        <p:tgtEl>
                                          <p:spTgt spid="82948"/>
                                        </p:tgtEl>
                                        <p:attrNameLst>
                                          <p:attrName>ppt_x</p:attrName>
                                        </p:attrNameLst>
                                      </p:cBhvr>
                                      <p:tavLst>
                                        <p:tav tm="0">
                                          <p:val>
                                            <p:strVal val="0-#ppt_w/2"/>
                                          </p:val>
                                        </p:tav>
                                        <p:tav tm="100000">
                                          <p:val>
                                            <p:strVal val="#ppt_x"/>
                                          </p:val>
                                        </p:tav>
                                      </p:tavLst>
                                    </p:anim>
                                    <p:anim calcmode="lin" valueType="num">
                                      <p:cBhvr additive="base">
                                        <p:cTn id="12" dur="500" fill="hold"/>
                                        <p:tgtEl>
                                          <p:spTgt spid="8294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2951"/>
                                        </p:tgtEl>
                                        <p:attrNameLst>
                                          <p:attrName>style.visibility</p:attrName>
                                        </p:attrNameLst>
                                      </p:cBhvr>
                                      <p:to>
                                        <p:strVal val="visible"/>
                                      </p:to>
                                    </p:set>
                                    <p:anim calcmode="lin" valueType="num">
                                      <p:cBhvr additive="base">
                                        <p:cTn id="15" dur="500" fill="hold"/>
                                        <p:tgtEl>
                                          <p:spTgt spid="82951"/>
                                        </p:tgtEl>
                                        <p:attrNameLst>
                                          <p:attrName>ppt_x</p:attrName>
                                        </p:attrNameLst>
                                      </p:cBhvr>
                                      <p:tavLst>
                                        <p:tav tm="0">
                                          <p:val>
                                            <p:strVal val="0-#ppt_w/2"/>
                                          </p:val>
                                        </p:tav>
                                        <p:tav tm="100000">
                                          <p:val>
                                            <p:strVal val="#ppt_x"/>
                                          </p:val>
                                        </p:tav>
                                      </p:tavLst>
                                    </p:anim>
                                    <p:anim calcmode="lin" valueType="num">
                                      <p:cBhvr additive="base">
                                        <p:cTn id="16" dur="500" fill="hold"/>
                                        <p:tgtEl>
                                          <p:spTgt spid="8295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2953"/>
                                        </p:tgtEl>
                                        <p:attrNameLst>
                                          <p:attrName>style.visibility</p:attrName>
                                        </p:attrNameLst>
                                      </p:cBhvr>
                                      <p:to>
                                        <p:strVal val="visible"/>
                                      </p:to>
                                    </p:set>
                                    <p:anim calcmode="lin" valueType="num">
                                      <p:cBhvr additive="base">
                                        <p:cTn id="19" dur="500" fill="hold"/>
                                        <p:tgtEl>
                                          <p:spTgt spid="82953"/>
                                        </p:tgtEl>
                                        <p:attrNameLst>
                                          <p:attrName>ppt_x</p:attrName>
                                        </p:attrNameLst>
                                      </p:cBhvr>
                                      <p:tavLst>
                                        <p:tav tm="0">
                                          <p:val>
                                            <p:strVal val="0-#ppt_w/2"/>
                                          </p:val>
                                        </p:tav>
                                        <p:tav tm="100000">
                                          <p:val>
                                            <p:strVal val="#ppt_x"/>
                                          </p:val>
                                        </p:tav>
                                      </p:tavLst>
                                    </p:anim>
                                    <p:anim calcmode="lin" valueType="num">
                                      <p:cBhvr additive="base">
                                        <p:cTn id="20" dur="500" fill="hold"/>
                                        <p:tgtEl>
                                          <p:spTgt spid="8295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2955"/>
                                        </p:tgtEl>
                                        <p:attrNameLst>
                                          <p:attrName>style.visibility</p:attrName>
                                        </p:attrNameLst>
                                      </p:cBhvr>
                                      <p:to>
                                        <p:strVal val="visible"/>
                                      </p:to>
                                    </p:set>
                                    <p:anim calcmode="lin" valueType="num">
                                      <p:cBhvr additive="base">
                                        <p:cTn id="23" dur="500" fill="hold"/>
                                        <p:tgtEl>
                                          <p:spTgt spid="82955"/>
                                        </p:tgtEl>
                                        <p:attrNameLst>
                                          <p:attrName>ppt_x</p:attrName>
                                        </p:attrNameLst>
                                      </p:cBhvr>
                                      <p:tavLst>
                                        <p:tav tm="0">
                                          <p:val>
                                            <p:strVal val="0-#ppt_w/2"/>
                                          </p:val>
                                        </p:tav>
                                        <p:tav tm="100000">
                                          <p:val>
                                            <p:strVal val="#ppt_x"/>
                                          </p:val>
                                        </p:tav>
                                      </p:tavLst>
                                    </p:anim>
                                    <p:anim calcmode="lin" valueType="num">
                                      <p:cBhvr additive="base">
                                        <p:cTn id="24" dur="500" fill="hold"/>
                                        <p:tgtEl>
                                          <p:spTgt spid="8295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82950"/>
                                        </p:tgtEl>
                                        <p:attrNameLst>
                                          <p:attrName>style.visibility</p:attrName>
                                        </p:attrNameLst>
                                      </p:cBhvr>
                                      <p:to>
                                        <p:strVal val="visible"/>
                                      </p:to>
                                    </p:set>
                                    <p:anim calcmode="lin" valueType="num">
                                      <p:cBhvr additive="base">
                                        <p:cTn id="29" dur="500" fill="hold"/>
                                        <p:tgtEl>
                                          <p:spTgt spid="82950"/>
                                        </p:tgtEl>
                                        <p:attrNameLst>
                                          <p:attrName>ppt_x</p:attrName>
                                        </p:attrNameLst>
                                      </p:cBhvr>
                                      <p:tavLst>
                                        <p:tav tm="0">
                                          <p:val>
                                            <p:strVal val="0-#ppt_w/2"/>
                                          </p:val>
                                        </p:tav>
                                        <p:tav tm="100000">
                                          <p:val>
                                            <p:strVal val="#ppt_x"/>
                                          </p:val>
                                        </p:tav>
                                      </p:tavLst>
                                    </p:anim>
                                    <p:anim calcmode="lin" valueType="num">
                                      <p:cBhvr additive="base">
                                        <p:cTn id="30" dur="500" fill="hold"/>
                                        <p:tgtEl>
                                          <p:spTgt spid="8295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82947"/>
                                        </p:tgtEl>
                                        <p:attrNameLst>
                                          <p:attrName>style.visibility</p:attrName>
                                        </p:attrNameLst>
                                      </p:cBhvr>
                                      <p:to>
                                        <p:strVal val="visible"/>
                                      </p:to>
                                    </p:set>
                                    <p:anim calcmode="lin" valueType="num">
                                      <p:cBhvr additive="base">
                                        <p:cTn id="35" dur="500" fill="hold"/>
                                        <p:tgtEl>
                                          <p:spTgt spid="82947"/>
                                        </p:tgtEl>
                                        <p:attrNameLst>
                                          <p:attrName>ppt_x</p:attrName>
                                        </p:attrNameLst>
                                      </p:cBhvr>
                                      <p:tavLst>
                                        <p:tav tm="0">
                                          <p:val>
                                            <p:strVal val="0-#ppt_w/2"/>
                                          </p:val>
                                        </p:tav>
                                        <p:tav tm="100000">
                                          <p:val>
                                            <p:strVal val="#ppt_x"/>
                                          </p:val>
                                        </p:tav>
                                      </p:tavLst>
                                    </p:anim>
                                    <p:anim calcmode="lin" valueType="num">
                                      <p:cBhvr additive="base">
                                        <p:cTn id="36" dur="500" fill="hold"/>
                                        <p:tgtEl>
                                          <p:spTgt spid="82947"/>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82952"/>
                                        </p:tgtEl>
                                        <p:attrNameLst>
                                          <p:attrName>style.visibility</p:attrName>
                                        </p:attrNameLst>
                                      </p:cBhvr>
                                      <p:to>
                                        <p:strVal val="visible"/>
                                      </p:to>
                                    </p:set>
                                    <p:anim calcmode="lin" valueType="num">
                                      <p:cBhvr additive="base">
                                        <p:cTn id="41" dur="500" fill="hold"/>
                                        <p:tgtEl>
                                          <p:spTgt spid="82952"/>
                                        </p:tgtEl>
                                        <p:attrNameLst>
                                          <p:attrName>ppt_x</p:attrName>
                                        </p:attrNameLst>
                                      </p:cBhvr>
                                      <p:tavLst>
                                        <p:tav tm="0">
                                          <p:val>
                                            <p:strVal val="0-#ppt_w/2"/>
                                          </p:val>
                                        </p:tav>
                                        <p:tav tm="100000">
                                          <p:val>
                                            <p:strVal val="#ppt_x"/>
                                          </p:val>
                                        </p:tav>
                                      </p:tavLst>
                                    </p:anim>
                                    <p:anim calcmode="lin" valueType="num">
                                      <p:cBhvr additive="base">
                                        <p:cTn id="42" dur="500" fill="hold"/>
                                        <p:tgtEl>
                                          <p:spTgt spid="8295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82954"/>
                                        </p:tgtEl>
                                        <p:attrNameLst>
                                          <p:attrName>style.visibility</p:attrName>
                                        </p:attrNameLst>
                                      </p:cBhvr>
                                      <p:to>
                                        <p:strVal val="visible"/>
                                      </p:to>
                                    </p:set>
                                    <p:anim calcmode="lin" valueType="num">
                                      <p:cBhvr additive="base">
                                        <p:cTn id="47" dur="500" fill="hold"/>
                                        <p:tgtEl>
                                          <p:spTgt spid="82954"/>
                                        </p:tgtEl>
                                        <p:attrNameLst>
                                          <p:attrName>ppt_x</p:attrName>
                                        </p:attrNameLst>
                                      </p:cBhvr>
                                      <p:tavLst>
                                        <p:tav tm="0">
                                          <p:val>
                                            <p:strVal val="0-#ppt_w/2"/>
                                          </p:val>
                                        </p:tav>
                                        <p:tav tm="100000">
                                          <p:val>
                                            <p:strVal val="#ppt_x"/>
                                          </p:val>
                                        </p:tav>
                                      </p:tavLst>
                                    </p:anim>
                                    <p:anim calcmode="lin" valueType="num">
                                      <p:cBhvr additive="base">
                                        <p:cTn id="48" dur="500" fill="hold"/>
                                        <p:tgtEl>
                                          <p:spTgt spid="8295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82956"/>
                                        </p:tgtEl>
                                        <p:attrNameLst>
                                          <p:attrName>style.visibility</p:attrName>
                                        </p:attrNameLst>
                                      </p:cBhvr>
                                      <p:to>
                                        <p:strVal val="visible"/>
                                      </p:to>
                                    </p:set>
                                    <p:anim calcmode="lin" valueType="num">
                                      <p:cBhvr additive="base">
                                        <p:cTn id="53" dur="500" fill="hold"/>
                                        <p:tgtEl>
                                          <p:spTgt spid="82956"/>
                                        </p:tgtEl>
                                        <p:attrNameLst>
                                          <p:attrName>ppt_x</p:attrName>
                                        </p:attrNameLst>
                                      </p:cBhvr>
                                      <p:tavLst>
                                        <p:tav tm="0">
                                          <p:val>
                                            <p:strVal val="0-#ppt_w/2"/>
                                          </p:val>
                                        </p:tav>
                                        <p:tav tm="100000">
                                          <p:val>
                                            <p:strVal val="#ppt_x"/>
                                          </p:val>
                                        </p:tav>
                                      </p:tavLst>
                                    </p:anim>
                                    <p:anim calcmode="lin" valueType="num">
                                      <p:cBhvr additive="base">
                                        <p:cTn id="54" dur="500" fill="hold"/>
                                        <p:tgtEl>
                                          <p:spTgt spid="829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p:bldP spid="82948" grpId="0" bldLvl="0" animBg="1"/>
      <p:bldP spid="82949" grpId="0" bldLvl="0" animBg="1"/>
      <p:bldP spid="82950" grpId="0"/>
      <p:bldP spid="82951" grpId="0" bldLvl="0" animBg="1"/>
      <p:bldP spid="82952" grpId="0"/>
      <p:bldP spid="82953" grpId="0" bldLvl="0" animBg="1"/>
      <p:bldP spid="82954" grpId="0"/>
      <p:bldP spid="82955" grpId="0" bldLvl="0" animBg="1"/>
      <p:bldP spid="829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Text Box 2"/>
          <p:cNvSpPr txBox="1"/>
          <p:nvPr/>
        </p:nvSpPr>
        <p:spPr>
          <a:xfrm>
            <a:off x="1820545" y="400050"/>
            <a:ext cx="8551545" cy="706755"/>
          </a:xfrm>
          <a:prstGeom prst="rect">
            <a:avLst/>
          </a:prstGeom>
          <a:noFill/>
          <a:ln w="9525">
            <a:noFill/>
          </a:ln>
        </p:spPr>
        <p:txBody>
          <a:bodyPr wrap="square">
            <a:spAutoFit/>
          </a:bodyPr>
          <a:p>
            <a:r>
              <a:rPr lang="zh-CN" altLang="en-US" sz="4000" b="1" dirty="0">
                <a:solidFill>
                  <a:srgbClr val="0000CC"/>
                </a:solidFill>
                <a:latin typeface="微软雅黑" panose="020B0503020204020204" charset="-122"/>
                <a:ea typeface="微软雅黑" panose="020B0503020204020204" charset="-122"/>
              </a:rPr>
              <a:t>中国古代城镇发展有什么特点</a:t>
            </a:r>
            <a:endParaRPr lang="zh-CN" altLang="en-US" sz="4000" b="1" dirty="0">
              <a:solidFill>
                <a:srgbClr val="0000CC"/>
              </a:solidFill>
              <a:latin typeface="微软雅黑" panose="020B0503020204020204" charset="-122"/>
              <a:ea typeface="微软雅黑" panose="020B0503020204020204" charset="-122"/>
            </a:endParaRPr>
          </a:p>
        </p:txBody>
      </p:sp>
      <p:sp>
        <p:nvSpPr>
          <p:cNvPr id="29699" name="Text Box 3"/>
          <p:cNvSpPr txBox="1"/>
          <p:nvPr/>
        </p:nvSpPr>
        <p:spPr>
          <a:xfrm>
            <a:off x="349250" y="4185285"/>
            <a:ext cx="10699750" cy="645160"/>
          </a:xfrm>
          <a:prstGeom prst="rect">
            <a:avLst/>
          </a:prstGeom>
          <a:noFill/>
          <a:ln w="9525">
            <a:noFill/>
          </a:ln>
        </p:spPr>
        <p:txBody>
          <a:bodyPr wrap="square">
            <a:spAutoFit/>
          </a:bodyPr>
          <a:p>
            <a:r>
              <a:rPr lang="zh-CN" altLang="en-US" sz="3600" b="1" dirty="0">
                <a:latin typeface="微软雅黑" panose="020B0503020204020204" charset="-122"/>
                <a:ea typeface="微软雅黑" panose="020B0503020204020204" charset="-122"/>
              </a:rPr>
              <a:t>（</a:t>
            </a:r>
            <a:r>
              <a:rPr lang="en-US" altLang="zh-CN" sz="3600" b="1" dirty="0">
                <a:latin typeface="微软雅黑" panose="020B0503020204020204" charset="-122"/>
                <a:ea typeface="微软雅黑" panose="020B0503020204020204" charset="-122"/>
              </a:rPr>
              <a:t>3</a:t>
            </a:r>
            <a:r>
              <a:rPr lang="zh-CN" altLang="en-US" sz="3600" b="1" dirty="0">
                <a:latin typeface="微软雅黑" panose="020B0503020204020204" charset="-122"/>
                <a:ea typeface="微软雅黑" panose="020B0503020204020204" charset="-122"/>
              </a:rPr>
              <a:t>）政治和经济格局变更影响城市商业活动。</a:t>
            </a:r>
            <a:endParaRPr lang="zh-CN" altLang="en-US" sz="3600" b="1" dirty="0">
              <a:latin typeface="微软雅黑" panose="020B0503020204020204" charset="-122"/>
              <a:ea typeface="微软雅黑" panose="020B0503020204020204" charset="-122"/>
            </a:endParaRPr>
          </a:p>
        </p:txBody>
      </p:sp>
      <p:sp>
        <p:nvSpPr>
          <p:cNvPr id="29700" name="Text Box 4"/>
          <p:cNvSpPr txBox="1"/>
          <p:nvPr/>
        </p:nvSpPr>
        <p:spPr>
          <a:xfrm>
            <a:off x="349250" y="2883535"/>
            <a:ext cx="10699750" cy="645160"/>
          </a:xfrm>
          <a:prstGeom prst="rect">
            <a:avLst/>
          </a:prstGeom>
          <a:noFill/>
          <a:ln w="9525">
            <a:noFill/>
          </a:ln>
        </p:spPr>
        <p:txBody>
          <a:bodyPr wrap="square">
            <a:spAutoFit/>
          </a:bodyPr>
          <a:p>
            <a:r>
              <a:rPr lang="zh-CN" altLang="en-US" sz="3600" b="1" dirty="0">
                <a:latin typeface="微软雅黑" panose="020B0503020204020204" charset="-122"/>
                <a:ea typeface="微软雅黑" panose="020B0503020204020204" charset="-122"/>
              </a:rPr>
              <a:t>（</a:t>
            </a:r>
            <a:r>
              <a:rPr lang="en-US" altLang="zh-CN" sz="3600" b="1" dirty="0">
                <a:latin typeface="微软雅黑" panose="020B0503020204020204" charset="-122"/>
                <a:ea typeface="微软雅黑" panose="020B0503020204020204" charset="-122"/>
              </a:rPr>
              <a:t>2</a:t>
            </a:r>
            <a:r>
              <a:rPr lang="zh-CN" altLang="en-US" sz="3600" b="1" dirty="0">
                <a:latin typeface="微软雅黑" panose="020B0503020204020204" charset="-122"/>
                <a:ea typeface="微软雅黑" panose="020B0503020204020204" charset="-122"/>
              </a:rPr>
              <a:t>）政府对其限制逐渐放松，但重农抑商政策没变。</a:t>
            </a:r>
            <a:endParaRPr lang="zh-CN" altLang="en-US" sz="3600" b="1" dirty="0">
              <a:latin typeface="微软雅黑" panose="020B0503020204020204" charset="-122"/>
              <a:ea typeface="微软雅黑" panose="020B0503020204020204" charset="-122"/>
            </a:endParaRPr>
          </a:p>
        </p:txBody>
      </p:sp>
      <p:sp>
        <p:nvSpPr>
          <p:cNvPr id="29701" name="Text Box 5"/>
          <p:cNvSpPr txBox="1"/>
          <p:nvPr/>
        </p:nvSpPr>
        <p:spPr>
          <a:xfrm>
            <a:off x="349250" y="1550035"/>
            <a:ext cx="11311890" cy="645160"/>
          </a:xfrm>
          <a:prstGeom prst="rect">
            <a:avLst/>
          </a:prstGeom>
          <a:noFill/>
          <a:ln w="9525">
            <a:noFill/>
          </a:ln>
        </p:spPr>
        <p:txBody>
          <a:bodyPr wrap="square">
            <a:spAutoFit/>
          </a:bodyPr>
          <a:p>
            <a:r>
              <a:rPr lang="zh-CN" altLang="en-US" sz="3600" b="1" dirty="0">
                <a:latin typeface="微软雅黑" panose="020B0503020204020204" charset="-122"/>
                <a:ea typeface="微软雅黑" panose="020B0503020204020204" charset="-122"/>
              </a:rPr>
              <a:t>（</a:t>
            </a:r>
            <a:r>
              <a:rPr lang="en-US" altLang="zh-CN" sz="3600" b="1" dirty="0">
                <a:latin typeface="微软雅黑" panose="020B0503020204020204" charset="-122"/>
                <a:ea typeface="微软雅黑" panose="020B0503020204020204" charset="-122"/>
              </a:rPr>
              <a:t>1</a:t>
            </a:r>
            <a:r>
              <a:rPr lang="zh-CN" altLang="en-US" sz="3600" b="1" dirty="0">
                <a:latin typeface="微软雅黑" panose="020B0503020204020204" charset="-122"/>
                <a:ea typeface="微软雅黑" panose="020B0503020204020204" charset="-122"/>
              </a:rPr>
              <a:t>）对政治中心的依附性渐减，趋向生产性和商业性。</a:t>
            </a:r>
            <a:endParaRPr lang="zh-CN" altLang="en-US" sz="3600" b="1" dirty="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blinds(horizontal)">
                                      <p:cBhvr>
                                        <p:cTn id="7" dur="500"/>
                                        <p:tgtEl>
                                          <p:spTgt spid="297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blinds(horizontal)">
                                      <p:cBhvr>
                                        <p:cTn id="12" dur="500"/>
                                        <p:tgtEl>
                                          <p:spTgt spid="2970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699"/>
                                        </p:tgtEl>
                                        <p:attrNameLst>
                                          <p:attrName>style.visibility</p:attrName>
                                        </p:attrNameLst>
                                      </p:cBhvr>
                                      <p:to>
                                        <p:strVal val="visible"/>
                                      </p:to>
                                    </p:set>
                                    <p:animEffect transition="in" filter="blinds(horizontal)">
                                      <p:cBhvr>
                                        <p:cTn id="17"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0" grpId="0"/>
      <p:bldP spid="2969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8600" y="121285"/>
            <a:ext cx="11672570" cy="6572250"/>
          </a:xfrm>
          <a:prstGeom prst="rect">
            <a:avLst/>
          </a:prstGeom>
          <a:noFill/>
          <a:ln w="9525">
            <a:noFill/>
          </a:ln>
        </p:spPr>
        <p:txBody>
          <a:bodyPr wrap="square">
            <a:spAutoFit/>
          </a:bodyPr>
          <a:p>
            <a:pPr indent="0">
              <a:lnSpc>
                <a:spcPct val="13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rPr>
              <a:t>2017</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年新课标</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Ⅰ</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卷文综历史</a:t>
            </a:r>
            <a:r>
              <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rPr>
              <a:t>27</a:t>
            </a:r>
            <a:r>
              <a:rPr lang="zh-CN" altLang="en-US" sz="3600" b="1">
                <a:latin typeface="微软雅黑" panose="020B0503020204020204" charset="-122"/>
                <a:ea typeface="微软雅黑" panose="020B0503020204020204" charset="-122"/>
                <a:cs typeface="宋体" panose="02010600030101010101" pitchFamily="2" charset="-122"/>
              </a:rPr>
              <a:t>）明前中期，朝廷在饮食器具使用上有一套严格规定，例如官员不得使用玉制器皿等。到明后期，连低级官员乃至普通人家也都使用玉制器皿。这一变化反映了</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君主专制统治逐渐加强</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B.</a:t>
            </a:r>
            <a:r>
              <a:rPr lang="zh-CN" altLang="en-US" sz="3600" b="1">
                <a:latin typeface="微软雅黑" panose="020B0503020204020204" charset="-122"/>
                <a:ea typeface="微软雅黑" panose="020B0503020204020204" charset="-122"/>
                <a:cs typeface="宋体" panose="02010600030101010101" pitchFamily="2" charset="-122"/>
              </a:rPr>
              <a:t>经济发展冲击等级秩序</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C.</a:t>
            </a:r>
            <a:r>
              <a:rPr lang="zh-CN" altLang="en-US" sz="3600" b="1">
                <a:latin typeface="微软雅黑" panose="020B0503020204020204" charset="-122"/>
                <a:ea typeface="微软雅黑" panose="020B0503020204020204" charset="-122"/>
                <a:cs typeface="宋体" panose="02010600030101010101" pitchFamily="2" charset="-122"/>
              </a:rPr>
              <a:t>市民兴起瓦解传统伦理</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D.</a:t>
            </a:r>
            <a:r>
              <a:rPr lang="zh-CN" altLang="en-US" sz="3600" b="1">
                <a:latin typeface="微软雅黑" panose="020B0503020204020204" charset="-122"/>
                <a:ea typeface="微软雅黑" panose="020B0503020204020204" charset="-122"/>
                <a:cs typeface="宋体" panose="02010600030101010101" pitchFamily="2" charset="-122"/>
              </a:rPr>
              <a:t>低级官员易染奢靡风气</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8421370" y="3115310"/>
            <a:ext cx="2324100" cy="811530"/>
          </a:xfrm>
          <a:prstGeom prst="rect">
            <a:avLst/>
          </a:prstGeom>
          <a:noFill/>
        </p:spPr>
        <p:txBody>
          <a:bodyPr wrap="none" rtlCol="0" anchor="t">
            <a:spAutoFit/>
          </a:bodyPr>
          <a:p>
            <a:pPr algn="l">
              <a:lnSpc>
                <a:spcPct val="13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8425" y="1905"/>
            <a:ext cx="11947525" cy="6680200"/>
          </a:xfrm>
          <a:prstGeom prst="rect">
            <a:avLst/>
          </a:prstGeom>
          <a:noFill/>
          <a:ln w="9525">
            <a:noFill/>
          </a:ln>
        </p:spPr>
        <p:txBody>
          <a:bodyPr wrap="square">
            <a:spAutoFit/>
          </a:bodyPr>
          <a:p>
            <a:pPr indent="0">
              <a:lnSpc>
                <a:spcPct val="17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2017</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年海南卷单科历史</a:t>
            </a:r>
            <a:r>
              <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rPr>
              <a:t>4</a:t>
            </a:r>
            <a:r>
              <a:rPr lang="zh-CN" altLang="en-US" sz="3600" b="1">
                <a:latin typeface="微软雅黑" panose="020B0503020204020204" charset="-122"/>
                <a:ea typeface="微软雅黑" panose="020B0503020204020204" charset="-122"/>
                <a:cs typeface="宋体" panose="02010600030101010101" pitchFamily="2" charset="-122"/>
              </a:rPr>
              <a:t>）“唐初，兵之戍边者，大曰军，小曰守捉，曰城，曰镇”，镇将只掌防戍守御。宋代，诸镇“置于管下火烟繁盛处，设监官，管火禁或兼酒税之事”。镇的功能变化反映了</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70000"/>
              </a:lnSpc>
            </a:pPr>
            <a:r>
              <a:rPr lang="en-US" altLang="zh-CN" sz="3600" b="1">
                <a:latin typeface="微软雅黑" panose="020B0503020204020204" charset="-122"/>
                <a:ea typeface="微软雅黑" panose="020B0503020204020204" charset="-122"/>
                <a:cs typeface="Times New Roman" panose="02020603050405020304" pitchFamily="18" charset="0"/>
              </a:rPr>
              <a:t>A</a:t>
            </a:r>
            <a:r>
              <a:rPr lang="zh-CN" altLang="en-US" sz="3600" b="1">
                <a:latin typeface="微软雅黑" panose="020B0503020204020204" charset="-122"/>
                <a:ea typeface="微软雅黑" panose="020B0503020204020204" charset="-122"/>
                <a:cs typeface="宋体" panose="02010600030101010101" pitchFamily="2" charset="-122"/>
              </a:rPr>
              <a:t>．商品经济的发展</a:t>
            </a:r>
            <a:r>
              <a:rPr lang="zh-CN" altLang="en-US" sz="3600" b="1">
                <a:latin typeface="微软雅黑" panose="020B0503020204020204" charset="-122"/>
                <a:ea typeface="微软雅黑" panose="020B0503020204020204" charset="-122"/>
                <a:cs typeface="Times New Roman" panose="02020603050405020304" pitchFamily="18" charset="0"/>
              </a:rPr>
              <a:t>             </a:t>
            </a:r>
            <a:r>
              <a:rPr lang="en-US" altLang="zh-CN" sz="3600" b="1">
                <a:latin typeface="微软雅黑" panose="020B0503020204020204" charset="-122"/>
                <a:ea typeface="微软雅黑" panose="020B0503020204020204" charset="-122"/>
                <a:cs typeface="Times New Roman" panose="02020603050405020304" pitchFamily="18" charset="0"/>
              </a:rPr>
              <a:t>B</a:t>
            </a:r>
            <a:r>
              <a:rPr lang="zh-CN" altLang="en-US" sz="3600" b="1">
                <a:latin typeface="微软雅黑" panose="020B0503020204020204" charset="-122"/>
                <a:ea typeface="微软雅黑" panose="020B0503020204020204" charset="-122"/>
                <a:cs typeface="宋体" panose="02010600030101010101" pitchFamily="2" charset="-122"/>
              </a:rPr>
              <a:t>．坊市制度被逐渐打破</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70000"/>
              </a:lnSpc>
            </a:pPr>
            <a:r>
              <a:rPr lang="en-US" altLang="zh-CN" sz="3600" b="1">
                <a:latin typeface="微软雅黑" panose="020B0503020204020204" charset="-122"/>
                <a:ea typeface="微软雅黑" panose="020B0503020204020204" charset="-122"/>
                <a:cs typeface="Times New Roman" panose="02020603050405020304" pitchFamily="18" charset="0"/>
              </a:rPr>
              <a:t>C</a:t>
            </a:r>
            <a:r>
              <a:rPr lang="zh-CN" altLang="en-US" sz="3600" b="1">
                <a:latin typeface="微软雅黑" panose="020B0503020204020204" charset="-122"/>
                <a:ea typeface="微软雅黑" panose="020B0503020204020204" charset="-122"/>
                <a:cs typeface="宋体" panose="02010600030101010101" pitchFamily="2" charset="-122"/>
              </a:rPr>
              <a:t>．地方行政机构权力扩大</a:t>
            </a:r>
            <a:r>
              <a:rPr lang="zh-CN" altLang="en-US" sz="3600" b="1">
                <a:latin typeface="微软雅黑" panose="020B0503020204020204" charset="-122"/>
                <a:ea typeface="微软雅黑" panose="020B0503020204020204" charset="-122"/>
                <a:cs typeface="Times New Roman" panose="02020603050405020304" pitchFamily="18" charset="0"/>
              </a:rPr>
              <a:t>   </a:t>
            </a:r>
            <a:r>
              <a:rPr lang="en-US" altLang="zh-CN" sz="3600" b="1">
                <a:latin typeface="微软雅黑" panose="020B0503020204020204" charset="-122"/>
                <a:ea typeface="微软雅黑" panose="020B0503020204020204" charset="-122"/>
                <a:cs typeface="Times New Roman" panose="02020603050405020304" pitchFamily="18" charset="0"/>
              </a:rPr>
              <a:t>D</a:t>
            </a:r>
            <a:r>
              <a:rPr lang="zh-CN" altLang="en-US" sz="3600" b="1">
                <a:latin typeface="微软雅黑" panose="020B0503020204020204" charset="-122"/>
                <a:ea typeface="微软雅黑" panose="020B0503020204020204" charset="-122"/>
                <a:cs typeface="宋体" panose="02010600030101010101" pitchFamily="2" charset="-122"/>
              </a:rPr>
              <a:t>．边患问题得到解决</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endParaRPr>
          </a:p>
        </p:txBody>
      </p:sp>
      <p:sp>
        <p:nvSpPr>
          <p:cNvPr id="2" name="文本框 1"/>
          <p:cNvSpPr txBox="1"/>
          <p:nvPr/>
        </p:nvSpPr>
        <p:spPr>
          <a:xfrm>
            <a:off x="9690735" y="6199505"/>
            <a:ext cx="2355215" cy="700405"/>
          </a:xfrm>
          <a:prstGeom prst="rect">
            <a:avLst/>
          </a:prstGeom>
          <a:noFill/>
        </p:spPr>
        <p:txBody>
          <a:bodyPr wrap="none" rtlCol="0" anchor="t">
            <a:spAutoFit/>
          </a:bodyPr>
          <a:p>
            <a:pPr algn="l">
              <a:lnSpc>
                <a:spcPct val="11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60655" y="114935"/>
            <a:ext cx="11870690" cy="6294120"/>
          </a:xfrm>
          <a:prstGeom prst="rect">
            <a:avLst/>
          </a:prstGeom>
          <a:noFill/>
          <a:ln w="9525">
            <a:noFill/>
          </a:ln>
        </p:spPr>
        <p:txBody>
          <a:bodyPr wrap="square">
            <a:spAutoFit/>
          </a:bodyPr>
          <a:p>
            <a:pPr indent="0">
              <a:lnSpc>
                <a:spcPct val="16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年北京卷文综</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14</a:t>
            </a:r>
            <a:r>
              <a:rPr lang="zh-CN" altLang="en-US" sz="3600" b="1">
                <a:latin typeface="微软雅黑" panose="020B0503020204020204" charset="-122"/>
                <a:ea typeface="微软雅黑" panose="020B0503020204020204" charset="-122"/>
                <a:cs typeface="宋体" panose="02010600030101010101" pitchFamily="2" charset="-122"/>
              </a:rPr>
              <a:t>）唐代长安的商业店铺主要集中在东西两市，按规定，“诸行自有正铺者，不得于铺前更造偏铺。”南宋都城中的商业店铺散布于城内各处，据记载约有“四百四十行”，上述材料可以佐证南宋时期（</a:t>
            </a:r>
            <a:r>
              <a:rPr lang="zh-CN" altLang="en-US" sz="3600" b="1">
                <a:latin typeface="微软雅黑" panose="020B0503020204020204" charset="-122"/>
                <a:ea typeface="微软雅黑" panose="020B0503020204020204" charset="-122"/>
                <a:cs typeface="Times New Roman" panose="02020603050405020304" pitchFamily="18" charset="0"/>
              </a:rPr>
              <a:t>     </a:t>
            </a:r>
            <a:r>
              <a:rPr lang="zh-CN" altLang="en-US" sz="3600" b="1">
                <a:latin typeface="微软雅黑" panose="020B0503020204020204" charset="-122"/>
                <a:ea typeface="微软雅黑" panose="020B0503020204020204" charset="-122"/>
                <a:cs typeface="宋体" panose="02010600030101010101" pitchFamily="2" charset="-122"/>
              </a:rPr>
              <a:t>）</a:t>
            </a:r>
            <a:endParaRPr lang="zh-CN" altLang="en-US" sz="3600" b="1">
              <a:latin typeface="微软雅黑" panose="020B0503020204020204" charset="-122"/>
              <a:ea typeface="微软雅黑" panose="020B0503020204020204" charset="-122"/>
              <a:cs typeface="Calibri" panose="020F0502020204030204" charset="0"/>
            </a:endParaRPr>
          </a:p>
          <a:p>
            <a:pPr indent="0">
              <a:lnSpc>
                <a:spcPct val="160000"/>
              </a:lnSpc>
            </a:pPr>
            <a:r>
              <a:rPr lang="en-US" altLang="zh-CN" sz="3600" b="1">
                <a:latin typeface="微软雅黑" panose="020B0503020204020204" charset="-122"/>
                <a:ea typeface="微软雅黑" panose="020B0503020204020204" charset="-122"/>
                <a:cs typeface="Calibri" panose="020F0502020204030204" charset="0"/>
              </a:rPr>
              <a:t>A</a:t>
            </a:r>
            <a:r>
              <a:rPr lang="zh-CN" altLang="en-US" sz="3600" b="1">
                <a:latin typeface="微软雅黑" panose="020B0503020204020204" charset="-122"/>
                <a:ea typeface="微软雅黑" panose="020B0503020204020204" charset="-122"/>
                <a:cs typeface="宋体" panose="02010600030101010101" pitchFamily="2" charset="-122"/>
              </a:rPr>
              <a:t>．私营商业已居主导地位</a:t>
            </a:r>
            <a:r>
              <a:rPr lang="zh-CN" altLang="en-US" sz="3600" b="1">
                <a:latin typeface="微软雅黑" panose="020B0503020204020204" charset="-122"/>
                <a:ea typeface="微软雅黑" panose="020B0503020204020204" charset="-122"/>
                <a:cs typeface="Calibri" panose="020F0502020204030204" charset="0"/>
              </a:rPr>
              <a:t>    </a:t>
            </a:r>
            <a:r>
              <a:rPr lang="en-US" altLang="zh-CN" sz="3600" b="1">
                <a:latin typeface="微软雅黑" panose="020B0503020204020204" charset="-122"/>
                <a:ea typeface="微软雅黑" panose="020B0503020204020204" charset="-122"/>
                <a:cs typeface="Calibri" panose="020F0502020204030204" charset="0"/>
              </a:rPr>
              <a:t>B</a:t>
            </a:r>
            <a:r>
              <a:rPr lang="zh-CN" altLang="en-US" sz="3600" b="1">
                <a:latin typeface="微软雅黑" panose="020B0503020204020204" charset="-122"/>
                <a:ea typeface="微软雅黑" panose="020B0503020204020204" charset="-122"/>
                <a:cs typeface="宋体" panose="02010600030101010101" pitchFamily="2" charset="-122"/>
              </a:rPr>
              <a:t>．坊市制度已经瓦解</a:t>
            </a:r>
            <a:endParaRPr lang="zh-CN" altLang="en-US" sz="3600" b="1">
              <a:latin typeface="微软雅黑" panose="020B0503020204020204" charset="-122"/>
              <a:ea typeface="微软雅黑" panose="020B0503020204020204" charset="-122"/>
              <a:cs typeface="Calibri" panose="020F0502020204030204" charset="0"/>
            </a:endParaRPr>
          </a:p>
          <a:p>
            <a:pPr indent="0">
              <a:lnSpc>
                <a:spcPct val="160000"/>
              </a:lnSpc>
            </a:pPr>
            <a:r>
              <a:rPr lang="en-US" altLang="zh-CN" sz="3600" b="1">
                <a:latin typeface="微软雅黑" panose="020B0503020204020204" charset="-122"/>
                <a:ea typeface="微软雅黑" panose="020B0503020204020204" charset="-122"/>
                <a:cs typeface="Calibri" panose="020F0502020204030204" charset="0"/>
              </a:rPr>
              <a:t>C</a:t>
            </a:r>
            <a:r>
              <a:rPr lang="zh-CN" altLang="en-US" sz="3600" b="1">
                <a:latin typeface="微软雅黑" panose="020B0503020204020204" charset="-122"/>
                <a:ea typeface="微软雅黑" panose="020B0503020204020204" charset="-122"/>
                <a:cs typeface="宋体" panose="02010600030101010101" pitchFamily="2" charset="-122"/>
              </a:rPr>
              <a:t>．商业发展已超过农业</a:t>
            </a:r>
            <a:r>
              <a:rPr lang="zh-CN" altLang="en-US" sz="3600" b="1">
                <a:latin typeface="微软雅黑" panose="020B0503020204020204" charset="-122"/>
                <a:ea typeface="微软雅黑" panose="020B0503020204020204" charset="-122"/>
                <a:cs typeface="Calibri" panose="020F0502020204030204" charset="0"/>
              </a:rPr>
              <a:t>        </a:t>
            </a:r>
            <a:r>
              <a:rPr lang="en-US" altLang="zh-CN" sz="3600" b="1">
                <a:latin typeface="微软雅黑" panose="020B0503020204020204" charset="-122"/>
                <a:ea typeface="微软雅黑" panose="020B0503020204020204" charset="-122"/>
                <a:cs typeface="Calibri" panose="020F0502020204030204" charset="0"/>
              </a:rPr>
              <a:t>D</a:t>
            </a:r>
            <a:r>
              <a:rPr lang="zh-CN" altLang="en-US" sz="3600" b="1">
                <a:latin typeface="微软雅黑" panose="020B0503020204020204" charset="-122"/>
                <a:ea typeface="微软雅黑" panose="020B0503020204020204" charset="-122"/>
                <a:cs typeface="宋体" panose="02010600030101010101" pitchFamily="2" charset="-122"/>
              </a:rPr>
              <a:t>．资本主义萌芽已出现</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9156700" y="6058535"/>
            <a:ext cx="2324100" cy="645160"/>
          </a:xfrm>
          <a:prstGeom prst="rect">
            <a:avLst/>
          </a:prstGeom>
          <a:noFill/>
        </p:spPr>
        <p:txBody>
          <a:bodyPr wrap="none" rtlCol="0" anchor="t">
            <a:spAutoFit/>
          </a:bodyPr>
          <a:p>
            <a:pPr algn="l"/>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14935" y="99695"/>
            <a:ext cx="11962130" cy="5517515"/>
          </a:xfrm>
          <a:prstGeom prst="rect">
            <a:avLst/>
          </a:prstGeom>
          <a:noFill/>
          <a:ln w="9525">
            <a:noFill/>
          </a:ln>
        </p:spPr>
        <p:txBody>
          <a:bodyPr wrap="square">
            <a:spAutoFit/>
          </a:bodyPr>
          <a:p>
            <a:pPr indent="0">
              <a:lnSpc>
                <a:spcPct val="14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年重庆卷文综历史</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3</a:t>
            </a:r>
            <a:r>
              <a:rPr lang="zh-CN" altLang="en-US" sz="3600" b="1">
                <a:latin typeface="微软雅黑" panose="020B0503020204020204" charset="-122"/>
                <a:ea typeface="微软雅黑" panose="020B0503020204020204" charset="-122"/>
                <a:cs typeface="宋体" panose="02010600030101010101" pitchFamily="2" charset="-122"/>
              </a:rPr>
              <a:t>）宋太宗时期，有官员上奏：“岭南村墟聚落，间日集裨贩（小贩），谓之墟市。请降条约，令于城邑交易。”该建议遭到太宗的拒绝：“徙扰民尔，可仍其旧。”这一史实主要反映了宋朝（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．专业市场每天开市    	</a:t>
            </a:r>
            <a:r>
              <a:rPr lang="en-US" altLang="zh-CN" sz="3600" b="1">
                <a:latin typeface="微软雅黑" panose="020B0503020204020204" charset="-122"/>
                <a:ea typeface="微软雅黑" panose="020B0503020204020204" charset="-122"/>
                <a:cs typeface="宋体" panose="02010600030101010101" pitchFamily="2" charset="-122"/>
              </a:rPr>
              <a:t>B</a:t>
            </a:r>
            <a:r>
              <a:rPr lang="zh-CN" altLang="en-US" sz="3600" b="1">
                <a:latin typeface="微软雅黑" panose="020B0503020204020204" charset="-122"/>
                <a:ea typeface="微软雅黑" panose="020B0503020204020204" charset="-122"/>
                <a:cs typeface="宋体" panose="02010600030101010101" pitchFamily="2" charset="-122"/>
              </a:rPr>
              <a:t>．乡村市场的繁荣</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3600" b="1">
                <a:latin typeface="微软雅黑" panose="020B0503020204020204" charset="-122"/>
                <a:ea typeface="微软雅黑" panose="020B0503020204020204" charset="-122"/>
                <a:cs typeface="宋体" panose="02010600030101010101" pitchFamily="2" charset="-122"/>
              </a:rPr>
              <a:t>C</a:t>
            </a:r>
            <a:r>
              <a:rPr lang="zh-CN" altLang="en-US" sz="3600" b="1">
                <a:latin typeface="微软雅黑" panose="020B0503020204020204" charset="-122"/>
                <a:ea typeface="微软雅黑" panose="020B0503020204020204" charset="-122"/>
                <a:cs typeface="宋体" panose="02010600030101010101" pitchFamily="2" charset="-122"/>
              </a:rPr>
              <a:t>．市场监管相对宽松    	</a:t>
            </a:r>
            <a:r>
              <a:rPr lang="en-US" altLang="zh-CN" sz="3600" b="1">
                <a:latin typeface="微软雅黑" panose="020B0503020204020204" charset="-122"/>
                <a:ea typeface="微软雅黑" panose="020B0503020204020204" charset="-122"/>
                <a:cs typeface="宋体" panose="02010600030101010101" pitchFamily="2" charset="-122"/>
              </a:rPr>
              <a:t>D</a:t>
            </a:r>
            <a:r>
              <a:rPr lang="zh-CN" altLang="en-US" sz="3600" b="1">
                <a:latin typeface="微软雅黑" panose="020B0503020204020204" charset="-122"/>
                <a:ea typeface="微软雅黑" panose="020B0503020204020204" charset="-122"/>
                <a:cs typeface="宋体" panose="02010600030101010101" pitchFamily="2" charset="-122"/>
              </a:rPr>
              <a:t>．坊市制继续实行</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8775700" y="5917565"/>
            <a:ext cx="2319655" cy="866140"/>
          </a:xfrm>
          <a:prstGeom prst="rect">
            <a:avLst/>
          </a:prstGeom>
          <a:noFill/>
        </p:spPr>
        <p:txBody>
          <a:bodyPr wrap="none" rtlCol="0" anchor="t">
            <a:spAutoFit/>
          </a:bodyPr>
          <a:p>
            <a:pPr algn="l">
              <a:lnSpc>
                <a:spcPct val="14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44780" y="5018405"/>
            <a:ext cx="12287250" cy="1568450"/>
          </a:xfrm>
          <a:prstGeom prst="rect">
            <a:avLst/>
          </a:prstGeom>
          <a:noFill/>
          <a:ln w="9525">
            <a:noFill/>
          </a:ln>
        </p:spPr>
        <p:txBody>
          <a:bodyPr wrap="square">
            <a:spAutoFit/>
          </a:bodyPr>
          <a:p>
            <a:pPr indent="0">
              <a:buFont typeface="Wingdings" panose="05000000000000000000" pitchFamily="2" charset="2"/>
              <a:buNone/>
            </a:pPr>
            <a:r>
              <a:rPr lang="zh-CN" altLang="en-US" sz="3200" b="1" dirty="0">
                <a:solidFill>
                  <a:srgbClr val="FF0000"/>
                </a:solidFill>
                <a:latin typeface="微软雅黑" panose="020B0503020204020204" charset="-122"/>
                <a:ea typeface="微软雅黑" panose="020B0503020204020204" charset="-122"/>
              </a:rPr>
              <a:t>结果：</a:t>
            </a:r>
            <a:endParaRPr lang="zh-CN" altLang="en-US" sz="3200" b="1" dirty="0">
              <a:solidFill>
                <a:srgbClr val="FF0000"/>
              </a:solidFill>
              <a:latin typeface="微软雅黑" panose="020B0503020204020204" charset="-122"/>
              <a:ea typeface="微软雅黑" panose="020B0503020204020204" charset="-122"/>
            </a:endParaRPr>
          </a:p>
          <a:p>
            <a:pPr>
              <a:buFont typeface="Wingdings" panose="05000000000000000000" pitchFamily="2" charset="2"/>
              <a:buNone/>
            </a:pPr>
            <a:r>
              <a:rPr lang="zh-CN" altLang="en-US" sz="3200" b="1" dirty="0">
                <a:solidFill>
                  <a:srgbClr val="0000CC"/>
                </a:solidFill>
                <a:latin typeface="微软雅黑" panose="020B0503020204020204" charset="-122"/>
                <a:ea typeface="微软雅黑" panose="020B0503020204020204" charset="-122"/>
              </a:rPr>
              <a:t>前者没有改变原有生产方式，而后者实现了封建生产方式向资本主义生产方式的迈进。</a:t>
            </a:r>
            <a:endParaRPr lang="zh-CN" altLang="en-US" sz="3200" b="1" dirty="0">
              <a:solidFill>
                <a:srgbClr val="0000CC"/>
              </a:solidFill>
              <a:latin typeface="微软雅黑" panose="020B0503020204020204" charset="-122"/>
              <a:ea typeface="微软雅黑" panose="020B0503020204020204" charset="-122"/>
            </a:endParaRPr>
          </a:p>
        </p:txBody>
      </p:sp>
      <p:sp>
        <p:nvSpPr>
          <p:cNvPr id="4" name="文本框 3"/>
          <p:cNvSpPr txBox="1"/>
          <p:nvPr/>
        </p:nvSpPr>
        <p:spPr>
          <a:xfrm>
            <a:off x="144780" y="-30480"/>
            <a:ext cx="11901805" cy="1137285"/>
          </a:xfrm>
          <a:prstGeom prst="rect">
            <a:avLst/>
          </a:prstGeom>
          <a:noFill/>
        </p:spPr>
        <p:txBody>
          <a:bodyPr wrap="square" rtlCol="0">
            <a:spAutoFit/>
          </a:bodyPr>
          <a:p>
            <a:r>
              <a:rPr lang="zh-CN" altLang="en-US" sz="3600" b="1">
                <a:solidFill>
                  <a:srgbClr val="FF0000"/>
                </a:solidFill>
                <a:latin typeface="微软雅黑" panose="020B0503020204020204" charset="-122"/>
                <a:ea typeface="微软雅黑" panose="020B0503020204020204" charset="-122"/>
              </a:rPr>
              <a:t>思考：</a:t>
            </a:r>
            <a:r>
              <a:rPr lang="zh-CN" altLang="en-US" sz="3200" b="1">
                <a:latin typeface="微软雅黑" panose="020B0503020204020204" charset="-122"/>
                <a:ea typeface="微软雅黑" panose="020B0503020204020204" charset="-122"/>
              </a:rPr>
              <a:t>宋朝的</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商业革命</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有什么表现？与西欧的</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商业革命</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产生的结果有什么不同，为什么会有这样的不同？</a:t>
            </a:r>
            <a:endParaRPr lang="zh-CN" altLang="en-US" sz="3200" b="1">
              <a:latin typeface="微软雅黑" panose="020B0503020204020204" charset="-122"/>
              <a:ea typeface="微软雅黑" panose="020B0503020204020204" charset="-122"/>
            </a:endParaRPr>
          </a:p>
        </p:txBody>
      </p:sp>
      <p:sp>
        <p:nvSpPr>
          <p:cNvPr id="3" name="文本框 2"/>
          <p:cNvSpPr txBox="1"/>
          <p:nvPr/>
        </p:nvSpPr>
        <p:spPr>
          <a:xfrm>
            <a:off x="46990" y="1235075"/>
            <a:ext cx="12099290" cy="3599815"/>
          </a:xfrm>
          <a:prstGeom prst="rect">
            <a:avLst/>
          </a:prstGeom>
          <a:noFill/>
        </p:spPr>
        <p:txBody>
          <a:bodyPr wrap="square" rtlCol="0" anchor="t">
            <a:spAutoFit/>
          </a:bodyPr>
          <a:p>
            <a:r>
              <a:rPr lang="zh-CN" altLang="en-US" sz="3600" b="1">
                <a:solidFill>
                  <a:srgbClr val="FF0000"/>
                </a:solidFill>
                <a:latin typeface="微软雅黑" panose="020B0503020204020204" charset="-122"/>
                <a:ea typeface="微软雅黑" panose="020B0503020204020204" charset="-122"/>
              </a:rPr>
              <a:t>表现：</a:t>
            </a:r>
            <a:endParaRPr lang="zh-CN" altLang="en-US" sz="3600" b="1">
              <a:solidFill>
                <a:srgbClr val="FF0000"/>
              </a:solidFill>
              <a:latin typeface="微软雅黑" panose="020B0503020204020204" charset="-122"/>
              <a:ea typeface="微软雅黑" panose="020B0503020204020204" charset="-122"/>
            </a:endParaRPr>
          </a:p>
          <a:p>
            <a:r>
              <a:rPr lang="zh-CN" altLang="en-US" sz="3200" b="1">
                <a:solidFill>
                  <a:srgbClr val="0000CC"/>
                </a:solidFill>
                <a:latin typeface="微软雅黑" panose="020B0503020204020204" charset="-122"/>
                <a:ea typeface="微软雅黑" panose="020B0503020204020204" charset="-122"/>
              </a:rPr>
              <a:t>坊和市的界限被打破；</a:t>
            </a:r>
            <a:endParaRPr lang="zh-CN" altLang="en-US" sz="3200" b="1">
              <a:solidFill>
                <a:srgbClr val="0000CC"/>
              </a:solidFill>
              <a:latin typeface="微软雅黑" panose="020B0503020204020204" charset="-122"/>
              <a:ea typeface="微软雅黑" panose="020B0503020204020204" charset="-122"/>
            </a:endParaRPr>
          </a:p>
          <a:p>
            <a:r>
              <a:rPr lang="zh-CN" altLang="en-US" sz="3200" b="1">
                <a:solidFill>
                  <a:srgbClr val="0000CC"/>
                </a:solidFill>
                <a:latin typeface="微软雅黑" panose="020B0503020204020204" charset="-122"/>
                <a:ea typeface="微软雅黑" panose="020B0503020204020204" charset="-122"/>
              </a:rPr>
              <a:t>经营时间不受限制；  </a:t>
            </a:r>
            <a:endParaRPr lang="zh-CN" altLang="en-US" sz="3200" b="1">
              <a:solidFill>
                <a:srgbClr val="0000CC"/>
              </a:solidFill>
              <a:latin typeface="微软雅黑" panose="020B0503020204020204" charset="-122"/>
              <a:ea typeface="微软雅黑" panose="020B0503020204020204" charset="-122"/>
            </a:endParaRPr>
          </a:p>
          <a:p>
            <a:r>
              <a:rPr lang="zh-CN" altLang="en-US" sz="3200" b="1">
                <a:solidFill>
                  <a:srgbClr val="0000CC"/>
                </a:solidFill>
                <a:latin typeface="微软雅黑" panose="020B0503020204020204" charset="-122"/>
                <a:ea typeface="微软雅黑" panose="020B0503020204020204" charset="-122"/>
              </a:rPr>
              <a:t>早市、夜市、草市兴盛；</a:t>
            </a:r>
            <a:endParaRPr lang="zh-CN" altLang="en-US" sz="3200" b="1">
              <a:solidFill>
                <a:srgbClr val="0000CC"/>
              </a:solidFill>
              <a:latin typeface="微软雅黑" panose="020B0503020204020204" charset="-122"/>
              <a:ea typeface="微软雅黑" panose="020B0503020204020204" charset="-122"/>
            </a:endParaRPr>
          </a:p>
          <a:p>
            <a:r>
              <a:rPr lang="zh-CN" altLang="en-US" sz="3200" b="1">
                <a:solidFill>
                  <a:srgbClr val="0000CC"/>
                </a:solidFill>
                <a:latin typeface="微软雅黑" panose="020B0503020204020204" charset="-122"/>
                <a:ea typeface="微软雅黑" panose="020B0503020204020204" charset="-122"/>
              </a:rPr>
              <a:t>商业活动不受官府的直接监管；</a:t>
            </a:r>
            <a:endParaRPr lang="zh-CN" altLang="en-US" sz="3200" b="1">
              <a:solidFill>
                <a:srgbClr val="0000CC"/>
              </a:solidFill>
              <a:latin typeface="微软雅黑" panose="020B0503020204020204" charset="-122"/>
              <a:ea typeface="微软雅黑" panose="020B0503020204020204" charset="-122"/>
            </a:endParaRPr>
          </a:p>
          <a:p>
            <a:r>
              <a:rPr lang="zh-CN" altLang="en-US" sz="3200" b="1">
                <a:solidFill>
                  <a:srgbClr val="0000CC"/>
                </a:solidFill>
                <a:latin typeface="微软雅黑" panose="020B0503020204020204" charset="-122"/>
                <a:ea typeface="微软雅黑" panose="020B0503020204020204" charset="-122"/>
              </a:rPr>
              <a:t>出现世界上最早的纸币；</a:t>
            </a:r>
            <a:endParaRPr lang="zh-CN" altLang="en-US" sz="3200" b="1">
              <a:solidFill>
                <a:srgbClr val="0000CC"/>
              </a:solidFill>
              <a:latin typeface="微软雅黑" panose="020B0503020204020204" charset="-122"/>
              <a:ea typeface="微软雅黑" panose="020B0503020204020204" charset="-122"/>
            </a:endParaRPr>
          </a:p>
          <a:p>
            <a:r>
              <a:rPr lang="zh-CN" altLang="en-US" sz="3200" b="1">
                <a:solidFill>
                  <a:srgbClr val="0000CC"/>
                </a:solidFill>
                <a:latin typeface="微软雅黑" panose="020B0503020204020204" charset="-122"/>
                <a:ea typeface="微软雅黑" panose="020B0503020204020204" charset="-122"/>
              </a:rPr>
              <a:t>海外贸易发达</a:t>
            </a:r>
            <a:endParaRPr lang="zh-CN" altLang="en-US" sz="3200" b="1">
              <a:solidFill>
                <a:srgbClr val="0000CC"/>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Rectangle 1"/>
          <p:cNvSpPr/>
          <p:nvPr/>
        </p:nvSpPr>
        <p:spPr>
          <a:xfrm>
            <a:off x="144780" y="1401763"/>
            <a:ext cx="12129770" cy="4742815"/>
          </a:xfrm>
          <a:prstGeom prst="rect">
            <a:avLst/>
          </a:prstGeom>
          <a:noFill/>
          <a:ln w="9525">
            <a:noFill/>
          </a:ln>
        </p:spPr>
        <p:txBody>
          <a:bodyPr wrap="square" anchor="ctr">
            <a:spAutoFit/>
          </a:bodyPr>
          <a:p>
            <a:pPr indent="0">
              <a:lnSpc>
                <a:spcPct val="140000"/>
              </a:lnSpc>
              <a:buFont typeface="Wingdings" panose="05000000000000000000" pitchFamily="2" charset="2"/>
              <a:buNone/>
            </a:pPr>
            <a:r>
              <a:rPr lang="zh-CN" altLang="en-US" sz="3600" b="1" dirty="0">
                <a:solidFill>
                  <a:srgbClr val="FF0000"/>
                </a:solidFill>
                <a:latin typeface="微软雅黑" panose="020B0503020204020204" charset="-122"/>
                <a:ea typeface="微软雅黑" panose="020B0503020204020204" charset="-122"/>
              </a:rPr>
              <a:t>原因：</a:t>
            </a:r>
            <a:endParaRPr lang="zh-CN" altLang="en-US" sz="3600" b="1" dirty="0">
              <a:solidFill>
                <a:srgbClr val="FF0000"/>
              </a:solidFill>
              <a:latin typeface="微软雅黑" panose="020B0503020204020204" charset="-122"/>
              <a:ea typeface="微软雅黑" panose="020B0503020204020204" charset="-122"/>
            </a:endParaRPr>
          </a:p>
          <a:p>
            <a:pPr indent="0">
              <a:lnSpc>
                <a:spcPct val="140000"/>
              </a:lnSpc>
              <a:buFont typeface="Wingdings" panose="05000000000000000000" pitchFamily="2" charset="2"/>
              <a:buChar char="u"/>
            </a:pPr>
            <a:r>
              <a:rPr lang="zh-CN" altLang="en-US" sz="3600" b="1" dirty="0">
                <a:solidFill>
                  <a:srgbClr val="0000CC"/>
                </a:solidFill>
                <a:latin typeface="微软雅黑" panose="020B0503020204020204" charset="-122"/>
                <a:ea typeface="微软雅黑" panose="020B0503020204020204" charset="-122"/>
                <a:cs typeface="Times New Roman" panose="02020603050405020304" pitchFamily="18" charset="0"/>
              </a:rPr>
              <a:t>经济：</a:t>
            </a:r>
            <a:r>
              <a:rPr lang="zh-CN" altLang="en-US" sz="3600" b="1" dirty="0">
                <a:solidFill>
                  <a:schemeClr val="tx1"/>
                </a:solidFill>
                <a:latin typeface="微软雅黑" panose="020B0503020204020204" charset="-122"/>
                <a:ea typeface="微软雅黑" panose="020B0503020204020204" charset="-122"/>
                <a:cs typeface="Times New Roman" panose="02020603050405020304" pitchFamily="18" charset="0"/>
              </a:rPr>
              <a:t>传统的自然经济阻碍新的生产关系的萌发</a:t>
            </a:r>
            <a:endParaRPr lang="zh-CN" altLang="en-US" sz="3600" b="1" dirty="0">
              <a:solidFill>
                <a:schemeClr val="tx1"/>
              </a:solidFill>
              <a:latin typeface="微软雅黑" panose="020B0503020204020204" charset="-122"/>
              <a:ea typeface="微软雅黑" panose="020B0503020204020204" charset="-122"/>
              <a:cs typeface="Times New Roman" panose="02020603050405020304" pitchFamily="18" charset="0"/>
            </a:endParaRPr>
          </a:p>
          <a:p>
            <a:pPr indent="0" eaLnBrk="0" hangingPunct="0">
              <a:lnSpc>
                <a:spcPct val="140000"/>
              </a:lnSpc>
              <a:buFont typeface="Wingdings" panose="05000000000000000000" pitchFamily="2" charset="2"/>
              <a:buChar char="u"/>
            </a:pPr>
            <a:r>
              <a:rPr lang="zh-CN" altLang="en-US" sz="3600" b="1" dirty="0">
                <a:solidFill>
                  <a:srgbClr val="0000CC"/>
                </a:solidFill>
                <a:latin typeface="微软雅黑" panose="020B0503020204020204" charset="-122"/>
                <a:ea typeface="微软雅黑" panose="020B0503020204020204" charset="-122"/>
                <a:cs typeface="Times New Roman" panose="02020603050405020304" pitchFamily="18" charset="0"/>
              </a:rPr>
              <a:t>政治：</a:t>
            </a:r>
            <a:r>
              <a:rPr lang="zh-CN" altLang="en-US" sz="3600" b="1" dirty="0">
                <a:solidFill>
                  <a:schemeClr val="tx1"/>
                </a:solidFill>
                <a:latin typeface="微软雅黑" panose="020B0503020204020204" charset="-122"/>
                <a:ea typeface="微软雅黑" panose="020B0503020204020204" charset="-122"/>
                <a:cs typeface="Times New Roman" panose="02020603050405020304" pitchFamily="18" charset="0"/>
              </a:rPr>
              <a:t>重农抑商的传统政策阻碍商业发展</a:t>
            </a:r>
            <a:endParaRPr lang="zh-CN" altLang="en-US" sz="3600" b="1" dirty="0">
              <a:solidFill>
                <a:schemeClr val="tx1"/>
              </a:solidFill>
              <a:latin typeface="微软雅黑" panose="020B0503020204020204" charset="-122"/>
              <a:ea typeface="微软雅黑" panose="020B0503020204020204" charset="-122"/>
              <a:cs typeface="Times New Roman" panose="02020603050405020304" pitchFamily="18" charset="0"/>
            </a:endParaRPr>
          </a:p>
          <a:p>
            <a:pPr indent="0" eaLnBrk="0" hangingPunct="0">
              <a:lnSpc>
                <a:spcPct val="140000"/>
              </a:lnSpc>
              <a:buFont typeface="Wingdings" panose="05000000000000000000" pitchFamily="2" charset="2"/>
              <a:buChar char="u"/>
            </a:pPr>
            <a:r>
              <a:rPr lang="zh-CN" altLang="en-US" sz="3600" b="1" dirty="0">
                <a:solidFill>
                  <a:srgbClr val="0000CC"/>
                </a:solidFill>
                <a:latin typeface="微软雅黑" panose="020B0503020204020204" charset="-122"/>
                <a:ea typeface="微软雅黑" panose="020B0503020204020204" charset="-122"/>
                <a:cs typeface="Times New Roman" panose="02020603050405020304" pitchFamily="18" charset="0"/>
              </a:rPr>
              <a:t>文化：</a:t>
            </a:r>
            <a:r>
              <a:rPr lang="zh-CN" altLang="en-US" sz="3600" b="1" dirty="0">
                <a:solidFill>
                  <a:schemeClr val="tx1"/>
                </a:solidFill>
                <a:latin typeface="微软雅黑" panose="020B0503020204020204" charset="-122"/>
                <a:ea typeface="微软雅黑" panose="020B0503020204020204" charset="-122"/>
                <a:cs typeface="Times New Roman" panose="02020603050405020304" pitchFamily="18" charset="0"/>
              </a:rPr>
              <a:t>理学的保守性使社会陷于僵化；科举制度限制了新观念的萌发</a:t>
            </a:r>
            <a:endParaRPr lang="zh-CN" altLang="en-US" sz="3600" b="1" dirty="0">
              <a:solidFill>
                <a:schemeClr val="tx1"/>
              </a:solidFill>
              <a:latin typeface="微软雅黑" panose="020B0503020204020204" charset="-122"/>
              <a:ea typeface="微软雅黑" panose="020B0503020204020204" charset="-122"/>
              <a:cs typeface="Times New Roman" panose="02020603050405020304" pitchFamily="18" charset="0"/>
            </a:endParaRPr>
          </a:p>
          <a:p>
            <a:pPr indent="0" eaLnBrk="0" hangingPunct="0">
              <a:lnSpc>
                <a:spcPct val="140000"/>
              </a:lnSpc>
              <a:buFont typeface="Wingdings" panose="05000000000000000000" pitchFamily="2" charset="2"/>
              <a:buChar char="u"/>
            </a:pPr>
            <a:r>
              <a:rPr lang="zh-CN" altLang="en-US" sz="3600" b="1" dirty="0">
                <a:solidFill>
                  <a:srgbClr val="0000CC"/>
                </a:solidFill>
                <a:latin typeface="微软雅黑" panose="020B0503020204020204" charset="-122"/>
                <a:ea typeface="微软雅黑" panose="020B0503020204020204" charset="-122"/>
                <a:cs typeface="Times New Roman" panose="02020603050405020304" pitchFamily="18" charset="0"/>
              </a:rPr>
              <a:t>直接原因：</a:t>
            </a:r>
            <a:r>
              <a:rPr lang="zh-CN" altLang="en-US" sz="3600" b="1" dirty="0">
                <a:solidFill>
                  <a:schemeClr val="tx1"/>
                </a:solidFill>
                <a:latin typeface="微软雅黑" panose="020B0503020204020204" charset="-122"/>
                <a:ea typeface="微软雅黑" panose="020B0503020204020204" charset="-122"/>
                <a:cs typeface="Times New Roman" panose="02020603050405020304" pitchFamily="18" charset="0"/>
              </a:rPr>
              <a:t>游牧民族的入侵打断了商业革命的进程</a:t>
            </a:r>
            <a:endParaRPr lang="zh-CN" altLang="en-US" sz="3600" b="1"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4" name="文本框 3"/>
          <p:cNvSpPr txBox="1"/>
          <p:nvPr/>
        </p:nvSpPr>
        <p:spPr>
          <a:xfrm>
            <a:off x="144780" y="92075"/>
            <a:ext cx="11901805" cy="1137285"/>
          </a:xfrm>
          <a:prstGeom prst="rect">
            <a:avLst/>
          </a:prstGeom>
          <a:noFill/>
        </p:spPr>
        <p:txBody>
          <a:bodyPr wrap="square" rtlCol="0">
            <a:spAutoFit/>
          </a:bodyPr>
          <a:p>
            <a:r>
              <a:rPr lang="zh-CN" altLang="en-US" sz="3600" b="1">
                <a:solidFill>
                  <a:srgbClr val="FF0000"/>
                </a:solidFill>
                <a:latin typeface="微软雅黑" panose="020B0503020204020204" charset="-122"/>
                <a:ea typeface="微软雅黑" panose="020B0503020204020204" charset="-122"/>
              </a:rPr>
              <a:t>思考：</a:t>
            </a:r>
            <a:r>
              <a:rPr lang="zh-CN" altLang="en-US" sz="3200" b="1">
                <a:latin typeface="微软雅黑" panose="020B0503020204020204" charset="-122"/>
                <a:ea typeface="微软雅黑" panose="020B0503020204020204" charset="-122"/>
              </a:rPr>
              <a:t>宋朝的</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商业革命</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有什么表现？与西欧的</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商业革命</a:t>
            </a:r>
            <a:r>
              <a:rPr lang="en-US" altLang="zh-CN" sz="3200" b="1">
                <a:latin typeface="微软雅黑" panose="020B0503020204020204" charset="-122"/>
                <a:ea typeface="微软雅黑" panose="020B0503020204020204" charset="-122"/>
              </a:rPr>
              <a:t>”</a:t>
            </a:r>
            <a:r>
              <a:rPr lang="zh-CN" altLang="en-US" sz="3200" b="1">
                <a:latin typeface="微软雅黑" panose="020B0503020204020204" charset="-122"/>
                <a:ea typeface="微软雅黑" panose="020B0503020204020204" charset="-122"/>
              </a:rPr>
              <a:t>产生的结果有什么不同，为什么会有这样的不同？</a:t>
            </a:r>
            <a:endParaRPr lang="zh-CN" altLang="en-US" sz="32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blinds(horizontal)">
                                      <p:cBhvr>
                                        <p:cTn id="7"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03505" y="16510"/>
            <a:ext cx="12280265" cy="1568450"/>
          </a:xfrm>
          <a:prstGeom prst="rect">
            <a:avLst/>
          </a:prstGeom>
          <a:noFill/>
          <a:ln w="9525">
            <a:noFill/>
          </a:ln>
        </p:spPr>
        <p:txBody>
          <a:bodyPr wrap="square">
            <a:spAutoFit/>
          </a:bodyPr>
          <a:p>
            <a:pPr indent="0"/>
            <a:r>
              <a:rPr lang="zh-CN" altLang="en-US" sz="3200" b="1">
                <a:latin typeface="微软雅黑" panose="020B0503020204020204" charset="-122"/>
                <a:ea typeface="微软雅黑" panose="020B0503020204020204" charset="-122"/>
                <a:cs typeface="宋体" panose="02010600030101010101" pitchFamily="2" charset="-122"/>
              </a:rPr>
              <a:t>（</a:t>
            </a:r>
            <a:r>
              <a:rPr lang="en-US" altLang="zh-CN" sz="32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200" b="1">
                <a:solidFill>
                  <a:srgbClr val="FF0000"/>
                </a:solidFill>
                <a:latin typeface="微软雅黑" panose="020B0503020204020204" charset="-122"/>
                <a:ea typeface="微软雅黑" panose="020B0503020204020204" charset="-122"/>
                <a:cs typeface="宋体" panose="02010600030101010101" pitchFamily="2" charset="-122"/>
              </a:rPr>
              <a:t>年山东卷文综</a:t>
            </a:r>
            <a:r>
              <a:rPr lang="en-US" altLang="zh-CN" sz="3200" b="1">
                <a:solidFill>
                  <a:srgbClr val="FF0000"/>
                </a:solidFill>
                <a:latin typeface="微软雅黑" panose="020B0503020204020204" charset="-122"/>
                <a:ea typeface="微软雅黑" panose="020B0503020204020204" charset="-122"/>
                <a:cs typeface="宋体" panose="02010600030101010101" pitchFamily="2" charset="-122"/>
              </a:rPr>
              <a:t>38</a:t>
            </a:r>
            <a:r>
              <a:rPr lang="zh-CN" altLang="en-US" sz="3200" b="1">
                <a:latin typeface="微软雅黑" panose="020B0503020204020204" charset="-122"/>
                <a:ea typeface="微软雅黑" panose="020B0503020204020204" charset="-122"/>
                <a:cs typeface="宋体" panose="02010600030101010101" pitchFamily="2" charset="-122"/>
              </a:rPr>
              <a:t>）（</a:t>
            </a:r>
            <a:r>
              <a:rPr lang="en-US" altLang="zh-CN" sz="3200" b="1">
                <a:latin typeface="微软雅黑" panose="020B0503020204020204" charset="-122"/>
                <a:ea typeface="微软雅黑" panose="020B0503020204020204" charset="-122"/>
                <a:cs typeface="宋体" panose="02010600030101010101" pitchFamily="2" charset="-122"/>
              </a:rPr>
              <a:t>16</a:t>
            </a:r>
            <a:r>
              <a:rPr lang="zh-CN" altLang="en-US" sz="3200" b="1">
                <a:latin typeface="微软雅黑" panose="020B0503020204020204" charset="-122"/>
                <a:ea typeface="微软雅黑" panose="020B0503020204020204" charset="-122"/>
                <a:cs typeface="宋体" panose="02010600030101010101" pitchFamily="2" charset="-122"/>
              </a:rPr>
              <a:t>分）宋代理学是传统儒学的新发展。阅读材料，回答问题。材料一  城市与生活                          材料二  生活与观念</a:t>
            </a:r>
            <a:endParaRPr lang="zh-CN" altLang="en-US" sz="3200" b="1">
              <a:latin typeface="微软雅黑" panose="020B0503020204020204" charset="-122"/>
              <a:ea typeface="微软雅黑" panose="020B0503020204020204" charset="-122"/>
              <a:cs typeface="宋体" panose="02010600030101010101" pitchFamily="2" charset="-122"/>
            </a:endParaRPr>
          </a:p>
        </p:txBody>
      </p:sp>
      <p:pic>
        <p:nvPicPr>
          <p:cNvPr id="103" name="图片 102"/>
          <p:cNvPicPr/>
          <p:nvPr/>
        </p:nvPicPr>
        <p:blipFill>
          <a:blip r:embed="rId1"/>
          <a:stretch>
            <a:fillRect/>
          </a:stretch>
        </p:blipFill>
        <p:spPr>
          <a:xfrm>
            <a:off x="103505" y="1743710"/>
            <a:ext cx="4211320" cy="3147695"/>
          </a:xfrm>
          <a:prstGeom prst="rect">
            <a:avLst/>
          </a:prstGeom>
          <a:noFill/>
          <a:ln w="9525">
            <a:noFill/>
          </a:ln>
        </p:spPr>
      </p:pic>
      <p:sp>
        <p:nvSpPr>
          <p:cNvPr id="3" name="文本框 2"/>
          <p:cNvSpPr txBox="1"/>
          <p:nvPr/>
        </p:nvSpPr>
        <p:spPr>
          <a:xfrm>
            <a:off x="4474845" y="1584960"/>
            <a:ext cx="7630160" cy="4523105"/>
          </a:xfrm>
          <a:prstGeom prst="rect">
            <a:avLst/>
          </a:prstGeom>
          <a:noFill/>
          <a:ln w="38100" cmpd="dbl">
            <a:solidFill>
              <a:schemeClr val="accent1">
                <a:shade val="50000"/>
              </a:schemeClr>
            </a:solidFill>
            <a:prstDash val="solid"/>
          </a:ln>
        </p:spPr>
        <p:txBody>
          <a:bodyPr wrap="square" rtlCol="0" anchor="t">
            <a:spAutoFit/>
          </a:bodyPr>
          <a:p>
            <a:r>
              <a:rPr lang="en-US" altLang="zh-CN" sz="3600" b="1">
                <a:latin typeface="华文楷体" panose="02010600040101010101" charset="-122"/>
                <a:ea typeface="华文楷体" panose="02010600040101010101" charset="-122"/>
              </a:rPr>
              <a:t>    </a:t>
            </a:r>
            <a:r>
              <a:rPr lang="zh-CN" altLang="en-US" sz="3600" b="1">
                <a:latin typeface="华文楷体" panose="02010600040101010101" charset="-122"/>
                <a:ea typeface="华文楷体" panose="02010600040101010101" charset="-122"/>
              </a:rPr>
              <a:t>近岁士庶之家侈靡相尚，居第服玩，僭拟公侯……</a:t>
            </a:r>
            <a:endParaRPr lang="zh-CN" altLang="en-US" sz="3600" b="1">
              <a:latin typeface="华文楷体" panose="02010600040101010101" charset="-122"/>
              <a:ea typeface="华文楷体" panose="02010600040101010101" charset="-122"/>
            </a:endParaRPr>
          </a:p>
          <a:p>
            <a:r>
              <a:rPr lang="zh-CN" altLang="en-US" sz="3600" b="1">
                <a:latin typeface="华文楷体" panose="02010600040101010101" charset="-122"/>
                <a:ea typeface="华文楷体" panose="02010600040101010101" charset="-122"/>
              </a:rPr>
              <a:t>              —— 《宋会要辑稿》刑法二</a:t>
            </a:r>
            <a:endParaRPr lang="zh-CN" altLang="en-US" sz="3600" b="1">
              <a:latin typeface="华文楷体" panose="02010600040101010101" charset="-122"/>
              <a:ea typeface="华文楷体" panose="02010600040101010101" charset="-122"/>
            </a:endParaRPr>
          </a:p>
          <a:p>
            <a:r>
              <a:rPr lang="zh-CN" altLang="en-US" sz="3600" b="1">
                <a:latin typeface="华文楷体" panose="02010600040101010101" charset="-122"/>
                <a:ea typeface="华文楷体" panose="02010600040101010101" charset="-122"/>
              </a:rPr>
              <a:t>    自淳祐（南宋理宗年号）年来，衣冠更易。有一等晚年后生，不体旧规，裹奇巾异服，三五为群，斗美夸丽，殊令人厌见，非复旧时淳朴矣。</a:t>
            </a:r>
            <a:endParaRPr lang="zh-CN" altLang="en-US" sz="3600" b="1">
              <a:latin typeface="华文楷体" panose="02010600040101010101" charset="-122"/>
              <a:ea typeface="华文楷体" panose="02010600040101010101" charset="-122"/>
            </a:endParaRPr>
          </a:p>
          <a:p>
            <a:r>
              <a:rPr lang="zh-CN" altLang="en-US" sz="3600" b="1">
                <a:latin typeface="华文楷体" panose="02010600040101010101" charset="-122"/>
                <a:ea typeface="华文楷体" panose="02010600040101010101" charset="-122"/>
              </a:rPr>
              <a:t>               —— 《梦梁录》卷十八</a:t>
            </a:r>
            <a:endParaRPr lang="zh-CN" altLang="en-US" sz="3600" b="1">
              <a:latin typeface="华文楷体" panose="02010600040101010101" charset="-122"/>
              <a:ea typeface="华文楷体" panose="02010600040101010101" charset="-122"/>
            </a:endParaRPr>
          </a:p>
        </p:txBody>
      </p:sp>
      <p:sp>
        <p:nvSpPr>
          <p:cNvPr id="5" name="文本框 4"/>
          <p:cNvSpPr txBox="1"/>
          <p:nvPr/>
        </p:nvSpPr>
        <p:spPr>
          <a:xfrm>
            <a:off x="292735" y="4891405"/>
            <a:ext cx="4021455" cy="64516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cs typeface="宋体" panose="02010600030101010101" pitchFamily="2" charset="-122"/>
                <a:sym typeface="+mn-ea"/>
              </a:rPr>
              <a:t>图</a:t>
            </a:r>
            <a:r>
              <a:rPr lang="en-US" altLang="zh-CN">
                <a:latin typeface="微软雅黑" panose="020B0503020204020204" charset="-122"/>
                <a:ea typeface="微软雅黑" panose="020B0503020204020204" charset="-122"/>
                <a:cs typeface="宋体" panose="02010600030101010101" pitchFamily="2" charset="-122"/>
                <a:sym typeface="+mn-ea"/>
              </a:rPr>
              <a:t>10  </a:t>
            </a:r>
            <a:r>
              <a:rPr lang="zh-CN" altLang="en-US">
                <a:latin typeface="微软雅黑" panose="020B0503020204020204" charset="-122"/>
                <a:ea typeface="微软雅黑" panose="020B0503020204020204" charset="-122"/>
                <a:cs typeface="宋体" panose="02010600030101010101" pitchFamily="2" charset="-122"/>
                <a:sym typeface="+mn-ea"/>
              </a:rPr>
              <a:t>北宋东京（开封）内平面示意图</a:t>
            </a:r>
            <a:endParaRPr lang="zh-CN" altLang="en-US">
              <a:latin typeface="微软雅黑" panose="020B0503020204020204" charset="-122"/>
              <a:ea typeface="微软雅黑" panose="020B0503020204020204" charset="-122"/>
              <a:cs typeface="宋体" panose="02010600030101010101" pitchFamily="2" charset="-122"/>
              <a:sym typeface="+mn-ea"/>
            </a:endParaRPr>
          </a:p>
          <a:p>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文本框 103"/>
          <p:cNvSpPr txBox="1"/>
          <p:nvPr/>
        </p:nvSpPr>
        <p:spPr>
          <a:xfrm>
            <a:off x="71755" y="-90170"/>
            <a:ext cx="12078970" cy="3117850"/>
          </a:xfrm>
          <a:prstGeom prst="rect">
            <a:avLst/>
          </a:prstGeom>
          <a:noFill/>
          <a:ln w="9525">
            <a:noFill/>
          </a:ln>
        </p:spPr>
        <p:txBody>
          <a:bodyPr wrap="square">
            <a:spAutoFit/>
          </a:bodyPr>
          <a:p>
            <a:pPr indent="0">
              <a:lnSpc>
                <a:spcPct val="120000"/>
              </a:lnSpc>
            </a:pPr>
            <a:r>
              <a:rPr lang="zh-CN" altLang="en-US" sz="3200" b="1">
                <a:latin typeface="微软雅黑" panose="020B0503020204020204" charset="-122"/>
                <a:ea typeface="微软雅黑" panose="020B0503020204020204" charset="-122"/>
                <a:cs typeface="宋体" panose="02010600030101010101" pitchFamily="2" charset="-122"/>
              </a:rPr>
              <a:t>（</a:t>
            </a:r>
            <a:r>
              <a:rPr lang="en-US" altLang="zh-CN" sz="3200" b="1">
                <a:latin typeface="微软雅黑" panose="020B0503020204020204" charset="-122"/>
                <a:ea typeface="微软雅黑" panose="020B0503020204020204" charset="-122"/>
                <a:cs typeface="宋体" panose="02010600030101010101" pitchFamily="2" charset="-122"/>
              </a:rPr>
              <a:t>1</a:t>
            </a:r>
            <a:r>
              <a:rPr lang="zh-CN" altLang="en-US" sz="3200" b="1">
                <a:latin typeface="微软雅黑" panose="020B0503020204020204" charset="-122"/>
                <a:ea typeface="微软雅黑" panose="020B0503020204020204" charset="-122"/>
                <a:cs typeface="宋体" panose="02010600030101010101" pitchFamily="2" charset="-122"/>
              </a:rPr>
              <a:t>）分析说明上述材料所反映的历史现象与宋代理学兴起和发展之间的联系。（</a:t>
            </a:r>
            <a:r>
              <a:rPr lang="en-US" altLang="zh-CN" sz="3200" b="1">
                <a:latin typeface="微软雅黑" panose="020B0503020204020204" charset="-122"/>
                <a:ea typeface="微软雅黑" panose="020B0503020204020204" charset="-122"/>
                <a:cs typeface="宋体" panose="02010600030101010101" pitchFamily="2" charset="-122"/>
              </a:rPr>
              <a:t>10</a:t>
            </a:r>
            <a:r>
              <a:rPr lang="zh-CN" altLang="en-US" sz="3200" b="1">
                <a:latin typeface="微软雅黑" panose="020B0503020204020204" charset="-122"/>
                <a:ea typeface="微软雅黑" panose="020B0503020204020204" charset="-122"/>
                <a:cs typeface="宋体" panose="02010600030101010101" pitchFamily="2" charset="-122"/>
              </a:rPr>
              <a:t>分）（</a:t>
            </a:r>
            <a:r>
              <a:rPr lang="en-US" altLang="zh-CN" sz="3200" b="1">
                <a:latin typeface="微软雅黑" panose="020B0503020204020204" charset="-122"/>
                <a:ea typeface="微软雅黑" panose="020B0503020204020204" charset="-122"/>
                <a:cs typeface="宋体" panose="02010600030101010101" pitchFamily="2" charset="-122"/>
              </a:rPr>
              <a:t>2</a:t>
            </a:r>
            <a:r>
              <a:rPr lang="zh-CN" altLang="en-US" sz="3200" b="1">
                <a:latin typeface="微软雅黑" panose="020B0503020204020204" charset="-122"/>
                <a:ea typeface="微软雅黑" panose="020B0503020204020204" charset="-122"/>
                <a:cs typeface="宋体" panose="02010600030101010101" pitchFamily="2" charset="-122"/>
              </a:rPr>
              <a:t>）若进一步探究宋代理学兴起和发展的原因，你认为还需要补充什么材料？举一例说明。（</a:t>
            </a:r>
            <a:r>
              <a:rPr lang="en-US" altLang="zh-CN" sz="3200" b="1">
                <a:latin typeface="微软雅黑" panose="020B0503020204020204" charset="-122"/>
                <a:ea typeface="微软雅黑" panose="020B0503020204020204" charset="-122"/>
                <a:cs typeface="宋体" panose="02010600030101010101" pitchFamily="2" charset="-122"/>
              </a:rPr>
              <a:t>6</a:t>
            </a:r>
            <a:r>
              <a:rPr lang="zh-CN" altLang="en-US" sz="3200" b="1">
                <a:latin typeface="微软雅黑" panose="020B0503020204020204" charset="-122"/>
                <a:ea typeface="微软雅黑" panose="020B0503020204020204" charset="-122"/>
                <a:cs typeface="宋体" panose="02010600030101010101" pitchFamily="2" charset="-122"/>
              </a:rPr>
              <a:t>分）</a:t>
            </a:r>
            <a:endParaRPr lang="zh-CN" altLang="en-US" sz="3200" b="1">
              <a:solidFill>
                <a:srgbClr val="FF0000"/>
              </a:solidFill>
              <a:latin typeface="微软雅黑" panose="020B0503020204020204" charset="-122"/>
              <a:ea typeface="微软雅黑" panose="020B0503020204020204" charset="-122"/>
              <a:cs typeface="宋体" panose="02010600030101010101" pitchFamily="2" charset="-122"/>
            </a:endParaRPr>
          </a:p>
          <a:p>
            <a:pPr indent="0">
              <a:lnSpc>
                <a:spcPct val="120000"/>
              </a:lnSpc>
            </a:pP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4" name="文本框 3"/>
          <p:cNvSpPr txBox="1"/>
          <p:nvPr/>
        </p:nvSpPr>
        <p:spPr>
          <a:xfrm>
            <a:off x="-41910" y="2228215"/>
            <a:ext cx="12352020" cy="4742815"/>
          </a:xfrm>
          <a:prstGeom prst="rect">
            <a:avLst/>
          </a:prstGeom>
          <a:noFill/>
        </p:spPr>
        <p:txBody>
          <a:bodyPr wrap="square" rtlCol="0" anchor="t">
            <a:spAutoFit/>
          </a:bodyPr>
          <a:p>
            <a:pPr indent="0">
              <a:lnSpc>
                <a:spcPct val="120000"/>
              </a:lnSpc>
            </a:pPr>
            <a:r>
              <a:rPr lang="zh-CN" altLang="en-US" sz="2800" b="1">
                <a:solidFill>
                  <a:srgbClr val="FF0000"/>
                </a:solidFill>
                <a:latin typeface="微软雅黑" panose="020B0503020204020204" charset="-122"/>
                <a:ea typeface="微软雅黑" panose="020B0503020204020204" charset="-122"/>
                <a:cs typeface="宋体" panose="02010600030101010101" pitchFamily="2" charset="-122"/>
                <a:sym typeface="+mn-ea"/>
              </a:rPr>
              <a:t>【答案】（</a:t>
            </a:r>
            <a:r>
              <a:rPr lang="en-US" altLang="zh-CN" sz="2800" b="1">
                <a:solidFill>
                  <a:srgbClr val="FF0000"/>
                </a:solidFill>
                <a:latin typeface="微软雅黑" panose="020B0503020204020204" charset="-122"/>
                <a:ea typeface="微软雅黑" panose="020B0503020204020204" charset="-122"/>
                <a:cs typeface="宋体" panose="02010600030101010101" pitchFamily="2" charset="-122"/>
                <a:sym typeface="+mn-ea"/>
              </a:rPr>
              <a:t>1</a:t>
            </a:r>
            <a:r>
              <a:rPr lang="zh-CN" altLang="en-US" sz="2800" b="1">
                <a:solidFill>
                  <a:srgbClr val="FF0000"/>
                </a:solidFill>
                <a:latin typeface="微软雅黑" panose="020B0503020204020204" charset="-122"/>
                <a:ea typeface="微软雅黑" panose="020B0503020204020204" charset="-122"/>
                <a:cs typeface="宋体" panose="02010600030101010101" pitchFamily="2" charset="-122"/>
                <a:sym typeface="+mn-ea"/>
              </a:rPr>
              <a:t>）现象：</a:t>
            </a:r>
            <a:r>
              <a:rPr lang="zh-CN" altLang="en-US" sz="2800" b="1">
                <a:solidFill>
                  <a:srgbClr val="0000CC"/>
                </a:solidFill>
                <a:latin typeface="微软雅黑" panose="020B0503020204020204" charset="-122"/>
                <a:ea typeface="微软雅黑" panose="020B0503020204020204" charset="-122"/>
                <a:cs typeface="宋体" panose="02010600030101010101" pitchFamily="2" charset="-122"/>
                <a:sym typeface="+mn-ea"/>
              </a:rPr>
              <a:t>城市坊市界限被打破，瓦子等娱乐场所出现，商品经济发展到新水平；社会上出现了追求奢靡享乐、僭越礼制的现象。</a:t>
            </a:r>
            <a:r>
              <a:rPr lang="zh-CN" altLang="en-US" sz="2800" b="1">
                <a:solidFill>
                  <a:schemeClr val="tx1"/>
                </a:solidFill>
                <a:latin typeface="微软雅黑" panose="020B0503020204020204" charset="-122"/>
                <a:ea typeface="微软雅黑" panose="020B0503020204020204" charset="-122"/>
                <a:cs typeface="宋体" panose="02010600030101010101" pitchFamily="2" charset="-122"/>
                <a:sym typeface="+mn-ea"/>
              </a:rPr>
              <a:t>（</a:t>
            </a:r>
            <a:r>
              <a:rPr lang="en-US" altLang="zh-CN" sz="2800" b="1">
                <a:solidFill>
                  <a:schemeClr val="tx1"/>
                </a:solidFill>
                <a:latin typeface="微软雅黑" panose="020B0503020204020204" charset="-122"/>
                <a:ea typeface="微软雅黑" panose="020B0503020204020204" charset="-122"/>
                <a:cs typeface="宋体" panose="02010600030101010101" pitchFamily="2" charset="-122"/>
                <a:sym typeface="+mn-ea"/>
              </a:rPr>
              <a:t>4</a:t>
            </a:r>
            <a:r>
              <a:rPr lang="zh-CN" altLang="en-US" sz="2800" b="1">
                <a:solidFill>
                  <a:schemeClr val="tx1"/>
                </a:solidFill>
                <a:latin typeface="微软雅黑" panose="020B0503020204020204" charset="-122"/>
                <a:ea typeface="微软雅黑" panose="020B0503020204020204" charset="-122"/>
                <a:cs typeface="宋体" panose="02010600030101010101" pitchFamily="2" charset="-122"/>
                <a:sym typeface="+mn-ea"/>
              </a:rPr>
              <a:t>分）</a:t>
            </a:r>
            <a:r>
              <a:rPr lang="zh-CN" altLang="en-US" sz="2800" b="1">
                <a:solidFill>
                  <a:srgbClr val="FF0000"/>
                </a:solidFill>
                <a:latin typeface="微软雅黑" panose="020B0503020204020204" charset="-122"/>
                <a:ea typeface="微软雅黑" panose="020B0503020204020204" charset="-122"/>
                <a:cs typeface="宋体" panose="02010600030101010101" pitchFamily="2" charset="-122"/>
                <a:sym typeface="+mn-ea"/>
              </a:rPr>
              <a:t>联系：</a:t>
            </a:r>
            <a:r>
              <a:rPr lang="zh-CN" altLang="en-US" sz="2800" b="1">
                <a:solidFill>
                  <a:srgbClr val="0000CC"/>
                </a:solidFill>
                <a:latin typeface="微软雅黑" panose="020B0503020204020204" charset="-122"/>
                <a:ea typeface="微软雅黑" panose="020B0503020204020204" charset="-122"/>
                <a:cs typeface="宋体" panose="02010600030101010101" pitchFamily="2" charset="-122"/>
                <a:sym typeface="+mn-ea"/>
              </a:rPr>
              <a:t>面对社会生活对传统儒家伦理秩序的冲击，儒学家把封建伦理道德上升到“理”的高度，提出了“存天理，灭人欲”等思想，以“理”来约束人们的行为，进而规范社会秩序。</a:t>
            </a:r>
            <a:endParaRPr lang="zh-CN" altLang="en-US" sz="2800" b="1">
              <a:solidFill>
                <a:srgbClr val="0000CC"/>
              </a:solidFill>
              <a:latin typeface="微软雅黑" panose="020B0503020204020204" charset="-122"/>
              <a:ea typeface="微软雅黑" panose="020B0503020204020204" charset="-122"/>
              <a:cs typeface="宋体" panose="02010600030101010101" pitchFamily="2" charset="-122"/>
              <a:sym typeface="+mn-ea"/>
            </a:endParaRPr>
          </a:p>
          <a:p>
            <a:pPr indent="0">
              <a:lnSpc>
                <a:spcPct val="120000"/>
              </a:lnSpc>
            </a:pPr>
            <a:r>
              <a:rPr lang="zh-CN" altLang="en-US" sz="2800" b="1">
                <a:solidFill>
                  <a:srgbClr val="FF0000"/>
                </a:solidFill>
                <a:latin typeface="微软雅黑" panose="020B0503020204020204" charset="-122"/>
                <a:ea typeface="微软雅黑" panose="020B0503020204020204" charset="-122"/>
                <a:cs typeface="宋体" panose="02010600030101010101" pitchFamily="2" charset="-122"/>
                <a:sym typeface="+mn-ea"/>
              </a:rPr>
              <a:t>（</a:t>
            </a:r>
            <a:r>
              <a:rPr lang="en-US" altLang="zh-CN" sz="2800" b="1">
                <a:solidFill>
                  <a:srgbClr val="FF0000"/>
                </a:solidFill>
                <a:latin typeface="微软雅黑" panose="020B0503020204020204" charset="-122"/>
                <a:ea typeface="微软雅黑" panose="020B0503020204020204" charset="-122"/>
                <a:cs typeface="宋体" panose="02010600030101010101" pitchFamily="2" charset="-122"/>
                <a:sym typeface="+mn-ea"/>
              </a:rPr>
              <a:t>2</a:t>
            </a:r>
            <a:r>
              <a:rPr lang="zh-CN" altLang="en-US" sz="2800" b="1">
                <a:solidFill>
                  <a:srgbClr val="FF0000"/>
                </a:solidFill>
                <a:latin typeface="微软雅黑" panose="020B0503020204020204" charset="-122"/>
                <a:ea typeface="微软雅黑" panose="020B0503020204020204" charset="-122"/>
                <a:cs typeface="宋体" panose="02010600030101010101" pitchFamily="2" charset="-122"/>
                <a:sym typeface="+mn-ea"/>
              </a:rPr>
              <a:t>）例：</a:t>
            </a:r>
            <a:r>
              <a:rPr lang="zh-CN" altLang="en-US" sz="2800" b="1">
                <a:solidFill>
                  <a:srgbClr val="0000CC"/>
                </a:solidFill>
                <a:latin typeface="微软雅黑" panose="020B0503020204020204" charset="-122"/>
                <a:ea typeface="微软雅黑" panose="020B0503020204020204" charset="-122"/>
                <a:cs typeface="宋体" panose="02010600030101010101" pitchFamily="2" charset="-122"/>
                <a:sym typeface="+mn-ea"/>
              </a:rPr>
              <a:t>需要补充与佛教、道教发展相关的材料。</a:t>
            </a:r>
            <a:r>
              <a:rPr lang="zh-CN" altLang="en-US" sz="2800" b="1">
                <a:solidFill>
                  <a:schemeClr val="tx1"/>
                </a:solidFill>
                <a:latin typeface="微软雅黑" panose="020B0503020204020204" charset="-122"/>
                <a:ea typeface="微软雅黑" panose="020B0503020204020204" charset="-122"/>
                <a:cs typeface="宋体" panose="02010600030101010101" pitchFamily="2" charset="-122"/>
                <a:sym typeface="+mn-ea"/>
              </a:rPr>
              <a:t>（</a:t>
            </a:r>
            <a:r>
              <a:rPr lang="en-US" altLang="zh-CN" sz="2800" b="1">
                <a:solidFill>
                  <a:schemeClr val="tx1"/>
                </a:solidFill>
                <a:latin typeface="微软雅黑" panose="020B0503020204020204" charset="-122"/>
                <a:ea typeface="微软雅黑" panose="020B0503020204020204" charset="-122"/>
                <a:cs typeface="宋体" panose="02010600030101010101" pitchFamily="2" charset="-122"/>
                <a:sym typeface="+mn-ea"/>
              </a:rPr>
              <a:t>2</a:t>
            </a:r>
            <a:r>
              <a:rPr lang="zh-CN" altLang="en-US" sz="2800" b="1">
                <a:solidFill>
                  <a:schemeClr val="tx1"/>
                </a:solidFill>
                <a:latin typeface="微软雅黑" panose="020B0503020204020204" charset="-122"/>
                <a:ea typeface="微软雅黑" panose="020B0503020204020204" charset="-122"/>
                <a:cs typeface="宋体" panose="02010600030101010101" pitchFamily="2" charset="-122"/>
                <a:sym typeface="+mn-ea"/>
              </a:rPr>
              <a:t>分）</a:t>
            </a:r>
            <a:r>
              <a:rPr lang="zh-CN" altLang="en-US" sz="2800" b="1">
                <a:solidFill>
                  <a:srgbClr val="FF0000"/>
                </a:solidFill>
                <a:latin typeface="微软雅黑" panose="020B0503020204020204" charset="-122"/>
                <a:ea typeface="微软雅黑" panose="020B0503020204020204" charset="-122"/>
                <a:cs typeface="宋体" panose="02010600030101010101" pitchFamily="2" charset="-122"/>
                <a:sym typeface="+mn-ea"/>
              </a:rPr>
              <a:t>理由</a:t>
            </a:r>
            <a:r>
              <a:rPr lang="zh-CN" altLang="en-US" sz="2800" b="1">
                <a:solidFill>
                  <a:schemeClr val="tx1"/>
                </a:solidFill>
                <a:latin typeface="微软雅黑" panose="020B0503020204020204" charset="-122"/>
                <a:ea typeface="微软雅黑" panose="020B0503020204020204" charset="-122"/>
                <a:cs typeface="宋体" panose="02010600030101010101" pitchFamily="2" charset="-122"/>
                <a:sym typeface="+mn-ea"/>
              </a:rPr>
              <a:t>：</a:t>
            </a:r>
            <a:r>
              <a:rPr lang="zh-CN" altLang="en-US" sz="2800" b="1">
                <a:solidFill>
                  <a:srgbClr val="0000CC"/>
                </a:solidFill>
                <a:latin typeface="微软雅黑" panose="020B0503020204020204" charset="-122"/>
                <a:ea typeface="微软雅黑" panose="020B0503020204020204" charset="-122"/>
                <a:cs typeface="宋体" panose="02010600030101010101" pitchFamily="2" charset="-122"/>
                <a:sym typeface="+mn-ea"/>
              </a:rPr>
              <a:t>佛教和道教的发展使传统儒学面临挑战；为应对挑战，佛学吸收了佛教和道教的部分思想，获得了新发展。</a:t>
            </a:r>
            <a:r>
              <a:rPr lang="zh-CN" altLang="en-US" sz="2800" b="1">
                <a:solidFill>
                  <a:schemeClr val="tx1"/>
                </a:solidFill>
                <a:latin typeface="微软雅黑" panose="020B0503020204020204" charset="-122"/>
                <a:ea typeface="微软雅黑" panose="020B0503020204020204" charset="-122"/>
                <a:cs typeface="宋体" panose="02010600030101010101" pitchFamily="2" charset="-122"/>
                <a:sym typeface="+mn-ea"/>
              </a:rPr>
              <a:t>（</a:t>
            </a:r>
            <a:r>
              <a:rPr lang="en-US" altLang="zh-CN" sz="2800" b="1">
                <a:solidFill>
                  <a:schemeClr val="tx1"/>
                </a:solidFill>
                <a:latin typeface="微软雅黑" panose="020B0503020204020204" charset="-122"/>
                <a:ea typeface="微软雅黑" panose="020B0503020204020204" charset="-122"/>
                <a:cs typeface="宋体" panose="02010600030101010101" pitchFamily="2" charset="-122"/>
                <a:sym typeface="+mn-ea"/>
              </a:rPr>
              <a:t>4</a:t>
            </a:r>
            <a:r>
              <a:rPr lang="zh-CN" altLang="en-US" sz="2800" b="1">
                <a:solidFill>
                  <a:schemeClr val="tx1"/>
                </a:solidFill>
                <a:latin typeface="微软雅黑" panose="020B0503020204020204" charset="-122"/>
                <a:ea typeface="微软雅黑" panose="020B0503020204020204" charset="-122"/>
                <a:cs typeface="宋体" panose="02010600030101010101" pitchFamily="2" charset="-122"/>
                <a:sym typeface="+mn-ea"/>
              </a:rPr>
              <a:t>分）（若有其他答案，言之有理，可酌情给分）</a:t>
            </a:r>
            <a:endParaRPr lang="zh-CN" altLang="en-US" sz="2800" b="1">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 name="文本框 2"/>
          <p:cNvSpPr txBox="1"/>
          <p:nvPr/>
        </p:nvSpPr>
        <p:spPr>
          <a:xfrm>
            <a:off x="313690" y="1466215"/>
            <a:ext cx="10903585" cy="4399915"/>
          </a:xfrm>
          <a:prstGeom prst="rect">
            <a:avLst/>
          </a:prstGeom>
          <a:noFill/>
        </p:spPr>
        <p:txBody>
          <a:bodyPr wrap="square" rtlCol="0" anchor="t">
            <a:spAutoFit/>
          </a:bodyPr>
          <a:p>
            <a:pPr>
              <a:lnSpc>
                <a:spcPct val="140000"/>
              </a:lnSpc>
            </a:pPr>
            <a:r>
              <a:rPr lang="zh-CN" altLang="en-US" sz="4000" b="1">
                <a:solidFill>
                  <a:srgbClr val="FF0000"/>
                </a:solidFill>
                <a:latin typeface="微软雅黑" panose="020B0503020204020204" charset="-122"/>
                <a:ea typeface="微软雅黑" panose="020B0503020204020204" charset="-122"/>
              </a:rPr>
              <a:t>地位：</a:t>
            </a:r>
            <a:r>
              <a:rPr lang="zh-CN" altLang="en-US" sz="4000" b="1">
                <a:latin typeface="微软雅黑" panose="020B0503020204020204" charset="-122"/>
                <a:ea typeface="微软雅黑" panose="020B0503020204020204" charset="-122"/>
              </a:rPr>
              <a:t>是自然经济的附庸。</a:t>
            </a:r>
            <a:endParaRPr lang="zh-CN" altLang="en-US" sz="4000" b="1">
              <a:latin typeface="微软雅黑" panose="020B0503020204020204" charset="-122"/>
              <a:ea typeface="微软雅黑" panose="020B0503020204020204" charset="-122"/>
            </a:endParaRPr>
          </a:p>
          <a:p>
            <a:pPr>
              <a:lnSpc>
                <a:spcPct val="140000"/>
              </a:lnSpc>
            </a:pPr>
            <a:r>
              <a:rPr lang="zh-CN" altLang="en-US" sz="4000" b="1">
                <a:solidFill>
                  <a:srgbClr val="FF0000"/>
                </a:solidFill>
                <a:latin typeface="微软雅黑" panose="020B0503020204020204" charset="-122"/>
                <a:ea typeface="微软雅黑" panose="020B0503020204020204" charset="-122"/>
              </a:rPr>
              <a:t>原因：</a:t>
            </a:r>
            <a:endParaRPr lang="zh-CN" altLang="en-US" sz="4000" b="1">
              <a:solidFill>
                <a:srgbClr val="FF0000"/>
              </a:solidFill>
              <a:latin typeface="微软雅黑" panose="020B0503020204020204" charset="-122"/>
              <a:ea typeface="微软雅黑" panose="020B0503020204020204" charset="-122"/>
            </a:endParaRPr>
          </a:p>
          <a:p>
            <a:pPr>
              <a:lnSpc>
                <a:spcPct val="140000"/>
              </a:lnSpc>
            </a:pPr>
            <a:r>
              <a:rPr lang="zh-CN" altLang="en-US" sz="4000" b="1">
                <a:latin typeface="微软雅黑" panose="020B0503020204020204" charset="-122"/>
                <a:ea typeface="微软雅黑" panose="020B0503020204020204" charset="-122"/>
              </a:rPr>
              <a:t>是自然经济产物，是其补充，交换总量少；</a:t>
            </a:r>
            <a:endParaRPr lang="zh-CN" altLang="en-US" sz="4000" b="1">
              <a:latin typeface="微软雅黑" panose="020B0503020204020204" charset="-122"/>
              <a:ea typeface="微软雅黑" panose="020B0503020204020204" charset="-122"/>
            </a:endParaRPr>
          </a:p>
          <a:p>
            <a:pPr>
              <a:lnSpc>
                <a:spcPct val="140000"/>
              </a:lnSpc>
            </a:pPr>
            <a:r>
              <a:rPr lang="zh-CN" altLang="en-US" sz="4000" b="1">
                <a:latin typeface="微软雅黑" panose="020B0503020204020204" charset="-122"/>
                <a:ea typeface="微软雅黑" panose="020B0503020204020204" charset="-122"/>
              </a:rPr>
              <a:t>重农抑商；</a:t>
            </a:r>
            <a:endParaRPr lang="zh-CN" altLang="en-US" sz="4000" b="1">
              <a:latin typeface="微软雅黑" panose="020B0503020204020204" charset="-122"/>
              <a:ea typeface="微软雅黑" panose="020B0503020204020204" charset="-122"/>
            </a:endParaRPr>
          </a:p>
          <a:p>
            <a:pPr>
              <a:lnSpc>
                <a:spcPct val="140000"/>
              </a:lnSpc>
            </a:pPr>
            <a:r>
              <a:rPr lang="zh-CN" altLang="en-US" sz="4000" b="1">
                <a:latin typeface="微软雅黑" panose="020B0503020204020204" charset="-122"/>
                <a:ea typeface="微软雅黑" panose="020B0503020204020204" charset="-122"/>
              </a:rPr>
              <a:t>商人喜购田产和放高利贷。</a:t>
            </a:r>
            <a:endParaRPr lang="zh-CN" altLang="en-US" sz="4000" b="1">
              <a:latin typeface="微软雅黑" panose="020B0503020204020204" charset="-122"/>
              <a:ea typeface="微软雅黑" panose="020B0503020204020204" charset="-122"/>
            </a:endParaRPr>
          </a:p>
        </p:txBody>
      </p:sp>
      <p:sp>
        <p:nvSpPr>
          <p:cNvPr id="4" name="文本框 3"/>
          <p:cNvSpPr txBox="1"/>
          <p:nvPr/>
        </p:nvSpPr>
        <p:spPr>
          <a:xfrm>
            <a:off x="-98425" y="179070"/>
            <a:ext cx="12388215" cy="706755"/>
          </a:xfrm>
          <a:prstGeom prst="rect">
            <a:avLst/>
          </a:prstGeom>
          <a:noFill/>
        </p:spPr>
        <p:txBody>
          <a:bodyPr wrap="none" rtlCol="0">
            <a:spAutoFit/>
          </a:bodyPr>
          <a:p>
            <a:r>
              <a:rPr lang="zh-CN" altLang="en-US" sz="4000" b="1">
                <a:solidFill>
                  <a:srgbClr val="FF0000"/>
                </a:solidFill>
                <a:latin typeface="微软雅黑" panose="020B0503020204020204" charset="-122"/>
                <a:ea typeface="微软雅黑" panose="020B0503020204020204" charset="-122"/>
              </a:rPr>
              <a:t>思考</a:t>
            </a:r>
            <a:r>
              <a:rPr lang="zh-CN" altLang="en-US" sz="3600" b="1">
                <a:solidFill>
                  <a:srgbClr val="0000CC"/>
                </a:solidFill>
                <a:latin typeface="微软雅黑" panose="020B0503020204020204" charset="-122"/>
                <a:ea typeface="微软雅黑" panose="020B0503020204020204" charset="-122"/>
              </a:rPr>
              <a:t>：古代商业在经济发展过程中的地位如何？并分析原因</a:t>
            </a:r>
            <a:r>
              <a:rPr lang="en-US" altLang="zh-CN" sz="3600" b="1">
                <a:solidFill>
                  <a:srgbClr val="0000CC"/>
                </a:solidFill>
                <a:latin typeface="微软雅黑" panose="020B0503020204020204" charset="-122"/>
                <a:ea typeface="微软雅黑" panose="020B0503020204020204" charset="-122"/>
              </a:rPr>
              <a:t>?</a:t>
            </a:r>
            <a:endParaRPr lang="en-US" altLang="zh-CN" sz="3600" b="1">
              <a:solidFill>
                <a:srgbClr val="0000CC"/>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文本框 1"/>
          <p:cNvSpPr txBox="1"/>
          <p:nvPr/>
        </p:nvSpPr>
        <p:spPr>
          <a:xfrm>
            <a:off x="120015" y="261620"/>
            <a:ext cx="10698480" cy="706755"/>
          </a:xfrm>
          <a:prstGeom prst="rect">
            <a:avLst/>
          </a:prstGeom>
          <a:noFill/>
        </p:spPr>
        <p:txBody>
          <a:bodyPr wrap="none" rtlCol="0" anchor="t">
            <a:spAutoFit/>
          </a:bodyPr>
          <a:p>
            <a:pPr indent="355600" algn="ctr"/>
            <a:r>
              <a:rPr lang="zh-CN" altLang="en-US" sz="4000" b="1" dirty="0">
                <a:solidFill>
                  <a:srgbClr val="0000CC"/>
                </a:solidFill>
                <a:latin typeface="微软雅黑" panose="020B0503020204020204" charset="-122"/>
                <a:ea typeface="微软雅黑" panose="020B0503020204020204" charset="-122"/>
                <a:sym typeface="+mn-ea"/>
              </a:rPr>
              <a:t>北宋时期为什么能够产生世界上最早的纸币？</a:t>
            </a:r>
            <a:endParaRPr lang="zh-CN" altLang="en-US" sz="4000" b="1" dirty="0">
              <a:solidFill>
                <a:srgbClr val="0000CC"/>
              </a:solidFill>
              <a:latin typeface="微软雅黑" panose="020B0503020204020204" charset="-122"/>
              <a:ea typeface="微软雅黑" panose="020B0503020204020204" charset="-122"/>
              <a:sym typeface="+mn-ea"/>
            </a:endParaRPr>
          </a:p>
        </p:txBody>
      </p:sp>
      <p:sp>
        <p:nvSpPr>
          <p:cNvPr id="3" name="文本框 2"/>
          <p:cNvSpPr txBox="1"/>
          <p:nvPr/>
        </p:nvSpPr>
        <p:spPr>
          <a:xfrm>
            <a:off x="206375" y="1675130"/>
            <a:ext cx="11779885" cy="3967480"/>
          </a:xfrm>
          <a:prstGeom prst="rect">
            <a:avLst/>
          </a:prstGeom>
          <a:noFill/>
        </p:spPr>
        <p:txBody>
          <a:bodyPr wrap="square" rtlCol="0" anchor="t">
            <a:spAutoFit/>
          </a:bodyPr>
          <a:p>
            <a:pPr>
              <a:lnSpc>
                <a:spcPct val="140000"/>
              </a:lnSpc>
            </a:pPr>
            <a:r>
              <a:rPr lang="zh-CN" altLang="en-US" sz="3600" b="1">
                <a:latin typeface="微软雅黑" panose="020B0503020204020204" charset="-122"/>
                <a:ea typeface="微软雅黑" panose="020B0503020204020204" charset="-122"/>
              </a:rPr>
              <a:t>①中国北宋时期，商业发达、经济繁荣，而当时使用的金属货币质重而值微，无法满足商业发展对货币的要求，急需一种既能大量复制，又方便 、便于流通的货币；</a:t>
            </a:r>
            <a:endParaRPr lang="zh-CN" altLang="en-US" sz="3600" b="1">
              <a:latin typeface="微软雅黑" panose="020B0503020204020204" charset="-122"/>
              <a:ea typeface="微软雅黑" panose="020B0503020204020204" charset="-122"/>
            </a:endParaRPr>
          </a:p>
          <a:p>
            <a:pPr>
              <a:lnSpc>
                <a:spcPct val="140000"/>
              </a:lnSpc>
            </a:pPr>
            <a:r>
              <a:rPr lang="zh-CN" altLang="en-US" sz="3600" b="1">
                <a:latin typeface="微软雅黑" panose="020B0503020204020204" charset="-122"/>
                <a:ea typeface="微软雅黑" panose="020B0503020204020204" charset="-122"/>
              </a:rPr>
              <a:t>②北宋时期的印刷工艺、技术成熟，应用广泛，恰能满足携带方便而又能大量复制这一要求。纸币便应运而生。</a:t>
            </a:r>
            <a:endParaRPr lang="zh-CN" altLang="en-US" sz="3600"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8131" name="Rectangle 3"/>
          <p:cNvSpPr>
            <a:spLocks noGrp="1"/>
          </p:cNvSpPr>
          <p:nvPr>
            <p:ph type="body"/>
          </p:nvPr>
        </p:nvSpPr>
        <p:spPr>
          <a:xfrm>
            <a:off x="231140" y="212090"/>
            <a:ext cx="10997565" cy="5638800"/>
          </a:xfrm>
        </p:spPr>
        <p:txBody>
          <a:bodyPr vert="horz" wrap="square" lIns="91440" tIns="45720" rIns="91440" bIns="45720" anchor="t">
            <a:normAutofit lnSpcReduction="20000"/>
          </a:bodyPr>
          <a:p>
            <a:pPr>
              <a:lnSpc>
                <a:spcPct val="140000"/>
              </a:lnSpc>
              <a:buNone/>
            </a:pPr>
            <a:r>
              <a:rPr lang="zh-CN" altLang="en-US" sz="4400" b="1" dirty="0">
                <a:solidFill>
                  <a:srgbClr val="FF0000"/>
                </a:solidFill>
                <a:latin typeface="微软雅黑" panose="020B0503020204020204" charset="-122"/>
                <a:ea typeface="微软雅黑" panose="020B0503020204020204" charset="-122"/>
              </a:rPr>
              <a:t>三、中国古代商业发展的特点：</a:t>
            </a:r>
            <a:r>
              <a:rPr lang="zh-CN" altLang="en-US" sz="4400" b="1" dirty="0">
                <a:solidFill>
                  <a:srgbClr val="0000FF"/>
                </a:solidFill>
                <a:latin typeface="微软雅黑" panose="020B0503020204020204" charset="-122"/>
                <a:ea typeface="微软雅黑" panose="020B0503020204020204" charset="-122"/>
              </a:rPr>
              <a:t> </a:t>
            </a:r>
            <a:endParaRPr lang="zh-CN" altLang="en-US" sz="4400" b="1" dirty="0">
              <a:solidFill>
                <a:srgbClr val="0000FF"/>
              </a:solidFill>
              <a:latin typeface="微软雅黑" panose="020B0503020204020204" charset="-122"/>
              <a:ea typeface="微软雅黑" panose="020B0503020204020204" charset="-122"/>
            </a:endParaRPr>
          </a:p>
          <a:p>
            <a:pPr>
              <a:lnSpc>
                <a:spcPct val="140000"/>
              </a:lnSpc>
              <a:buNone/>
            </a:pPr>
            <a:r>
              <a:rPr lang="en-US" altLang="zh-CN" sz="3600" b="1" dirty="0">
                <a:solidFill>
                  <a:srgbClr val="0000FF"/>
                </a:solidFill>
                <a:latin typeface="微软雅黑" panose="020B0503020204020204" charset="-122"/>
                <a:ea typeface="微软雅黑" panose="020B0503020204020204" charset="-122"/>
              </a:rPr>
              <a:t>1</a:t>
            </a:r>
            <a:r>
              <a:rPr lang="zh-CN" altLang="en-US" sz="3600" b="1" dirty="0">
                <a:solidFill>
                  <a:srgbClr val="0000FF"/>
                </a:solidFill>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在重农抑商政策的压制下，取得发展和繁荣；</a:t>
            </a:r>
            <a:r>
              <a:rPr lang="zh-CN" altLang="en-US" sz="3600" b="1" dirty="0">
                <a:solidFill>
                  <a:srgbClr val="C00000"/>
                </a:solidFill>
                <a:latin typeface="微软雅黑" panose="020B0503020204020204" charset="-122"/>
                <a:ea typeface="微软雅黑" panose="020B0503020204020204" charset="-122"/>
              </a:rPr>
              <a:t>受官府控制色彩较浓</a:t>
            </a:r>
            <a:r>
              <a:rPr lang="zh-CN" altLang="en-US" sz="3600" b="1" dirty="0">
                <a:latin typeface="微软雅黑" panose="020B0503020204020204" charset="-122"/>
                <a:ea typeface="微软雅黑" panose="020B0503020204020204" charset="-122"/>
              </a:rPr>
              <a:t>，如明清的海禁和“闭关锁国”政策。</a:t>
            </a:r>
            <a:endParaRPr lang="zh-CN" altLang="en-US" sz="3600" b="1" dirty="0">
              <a:latin typeface="微软雅黑" panose="020B0503020204020204" charset="-122"/>
              <a:ea typeface="微软雅黑" panose="020B0503020204020204" charset="-122"/>
            </a:endParaRPr>
          </a:p>
          <a:p>
            <a:pPr>
              <a:lnSpc>
                <a:spcPct val="140000"/>
              </a:lnSpc>
              <a:buNone/>
            </a:pPr>
            <a:r>
              <a:rPr lang="en-US" altLang="zh-CN" sz="3600" b="1" dirty="0">
                <a:solidFill>
                  <a:srgbClr val="0000FF"/>
                </a:solidFill>
                <a:latin typeface="微软雅黑" panose="020B0503020204020204" charset="-122"/>
                <a:ea typeface="微软雅黑" panose="020B0503020204020204" charset="-122"/>
              </a:rPr>
              <a:t>2</a:t>
            </a:r>
            <a:r>
              <a:rPr lang="zh-CN" altLang="en-US" sz="3600" b="1" dirty="0">
                <a:solidFill>
                  <a:srgbClr val="0000FF"/>
                </a:solidFill>
                <a:latin typeface="微软雅黑" panose="020B0503020204020204" charset="-122"/>
                <a:ea typeface="微软雅黑" panose="020B0503020204020204" charset="-122"/>
              </a:rPr>
              <a:t>、</a:t>
            </a:r>
            <a:r>
              <a:rPr lang="zh-CN" altLang="en-US" sz="3600" b="1" dirty="0">
                <a:solidFill>
                  <a:srgbClr val="C00000"/>
                </a:solidFill>
                <a:latin typeface="微软雅黑" panose="020B0503020204020204" charset="-122"/>
                <a:ea typeface="微软雅黑" panose="020B0503020204020204" charset="-122"/>
              </a:rPr>
              <a:t>国内贸易、城镇商业繁荣程度高；经济重心南移。</a:t>
            </a:r>
            <a:endParaRPr lang="zh-CN" altLang="en-US" sz="3600" b="1" dirty="0">
              <a:solidFill>
                <a:srgbClr val="C00000"/>
              </a:solidFill>
              <a:latin typeface="微软雅黑" panose="020B0503020204020204" charset="-122"/>
              <a:ea typeface="微软雅黑" panose="020B0503020204020204" charset="-122"/>
            </a:endParaRPr>
          </a:p>
          <a:p>
            <a:pPr>
              <a:lnSpc>
                <a:spcPct val="140000"/>
              </a:lnSpc>
              <a:buNone/>
            </a:pPr>
            <a:r>
              <a:rPr lang="en-US" altLang="zh-CN" sz="3600" b="1" dirty="0">
                <a:solidFill>
                  <a:srgbClr val="0000FF"/>
                </a:solidFill>
                <a:latin typeface="微软雅黑" panose="020B0503020204020204" charset="-122"/>
                <a:ea typeface="微软雅黑" panose="020B0503020204020204" charset="-122"/>
              </a:rPr>
              <a:t>3</a:t>
            </a:r>
            <a:r>
              <a:rPr lang="zh-CN" altLang="en-US" sz="3600" b="1" dirty="0">
                <a:solidFill>
                  <a:srgbClr val="0000FF"/>
                </a:solidFill>
                <a:latin typeface="微软雅黑" panose="020B0503020204020204" charset="-122"/>
                <a:ea typeface="微软雅黑" panose="020B0503020204020204" charset="-122"/>
              </a:rPr>
              <a:t>、</a:t>
            </a:r>
            <a:r>
              <a:rPr lang="zh-CN" altLang="en-US" sz="3600" b="1" dirty="0">
                <a:solidFill>
                  <a:srgbClr val="C00000"/>
                </a:solidFill>
                <a:latin typeface="微软雅黑" panose="020B0503020204020204" charset="-122"/>
                <a:ea typeface="微软雅黑" panose="020B0503020204020204" charset="-122"/>
              </a:rPr>
              <a:t>出现早期的金融机构</a:t>
            </a:r>
            <a:r>
              <a:rPr lang="zh-CN" altLang="en-US" sz="3600" b="1" dirty="0">
                <a:latin typeface="微软雅黑" panose="020B0503020204020204" charset="-122"/>
                <a:ea typeface="微软雅黑" panose="020B0503020204020204" charset="-122"/>
              </a:rPr>
              <a:t>如柜坊、飞钱和纸币；</a:t>
            </a:r>
            <a:endParaRPr lang="zh-CN" altLang="en-US" sz="3600" b="1" dirty="0">
              <a:latin typeface="微软雅黑" panose="020B0503020204020204" charset="-122"/>
              <a:ea typeface="微软雅黑" panose="020B0503020204020204" charset="-122"/>
            </a:endParaRPr>
          </a:p>
          <a:p>
            <a:pPr>
              <a:lnSpc>
                <a:spcPct val="140000"/>
              </a:lnSpc>
              <a:buNone/>
            </a:pPr>
            <a:r>
              <a:rPr lang="en-US" altLang="zh-CN" sz="3600" b="1" dirty="0">
                <a:solidFill>
                  <a:srgbClr val="0000FF"/>
                </a:solidFill>
                <a:latin typeface="微软雅黑" panose="020B0503020204020204" charset="-122"/>
                <a:ea typeface="微软雅黑" panose="020B0503020204020204" charset="-122"/>
              </a:rPr>
              <a:t>4</a:t>
            </a:r>
            <a:r>
              <a:rPr lang="zh-CN" altLang="en-US" sz="3600" b="1" dirty="0">
                <a:solidFill>
                  <a:srgbClr val="0000FF"/>
                </a:solidFill>
                <a:latin typeface="微软雅黑" panose="020B0503020204020204" charset="-122"/>
                <a:ea typeface="微软雅黑" panose="020B0503020204020204" charset="-122"/>
              </a:rPr>
              <a:t>、</a:t>
            </a:r>
            <a:r>
              <a:rPr lang="zh-CN" altLang="en-US" sz="3600" b="1" dirty="0">
                <a:solidFill>
                  <a:srgbClr val="C00000"/>
                </a:solidFill>
                <a:latin typeface="微软雅黑" panose="020B0503020204020204" charset="-122"/>
                <a:ea typeface="微软雅黑" panose="020B0503020204020204" charset="-122"/>
              </a:rPr>
              <a:t>对外贸易全面繁荣</a:t>
            </a:r>
            <a:r>
              <a:rPr lang="zh-CN" altLang="en-US" sz="3600" b="1" dirty="0">
                <a:latin typeface="微软雅黑" panose="020B0503020204020204" charset="-122"/>
                <a:ea typeface="微软雅黑" panose="020B0503020204020204" charset="-122"/>
              </a:rPr>
              <a:t>；以</a:t>
            </a:r>
            <a:r>
              <a:rPr lang="zh-CN" altLang="en-US" sz="3600" b="1" dirty="0">
                <a:solidFill>
                  <a:srgbClr val="FF0000"/>
                </a:solidFill>
                <a:latin typeface="微软雅黑" panose="020B0503020204020204" charset="-122"/>
                <a:ea typeface="微软雅黑" panose="020B0503020204020204" charset="-122"/>
              </a:rPr>
              <a:t>朝贡贸易</a:t>
            </a:r>
            <a:r>
              <a:rPr lang="zh-CN" altLang="en-US" sz="3600" b="1" dirty="0">
                <a:latin typeface="微软雅黑" panose="020B0503020204020204" charset="-122"/>
                <a:ea typeface="微软雅黑" panose="020B0503020204020204" charset="-122"/>
              </a:rPr>
              <a:t>为主明清时期对外贸易渐趋萎缩。 </a:t>
            </a:r>
            <a:endParaRPr lang="zh-CN" altLang="en-US" sz="3600" b="1" dirty="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8131">
                                            <p:txEl>
                                              <p:charRg st="17" end="66"/>
                                            </p:txEl>
                                          </p:spTgt>
                                        </p:tgtEl>
                                        <p:attrNameLst>
                                          <p:attrName>style.visibility</p:attrName>
                                        </p:attrNameLst>
                                      </p:cBhvr>
                                      <p:to>
                                        <p:strVal val="visible"/>
                                      </p:to>
                                    </p:set>
                                    <p:animEffect transition="in" filter="blinds(horizontal)">
                                      <p:cBhvr>
                                        <p:cTn id="7" dur="500"/>
                                        <p:tgtEl>
                                          <p:spTgt spid="48131">
                                            <p:txEl>
                                              <p:charRg st="17" end="6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8131">
                                            <p:txEl>
                                              <p:charRg st="66" end="91"/>
                                            </p:txEl>
                                          </p:spTgt>
                                        </p:tgtEl>
                                        <p:attrNameLst>
                                          <p:attrName>style.visibility</p:attrName>
                                        </p:attrNameLst>
                                      </p:cBhvr>
                                      <p:to>
                                        <p:strVal val="visible"/>
                                      </p:to>
                                    </p:set>
                                    <p:animEffect transition="in" filter="blinds(horizontal)">
                                      <p:cBhvr>
                                        <p:cTn id="12" dur="500"/>
                                        <p:tgtEl>
                                          <p:spTgt spid="48131">
                                            <p:txEl>
                                              <p:charRg st="66" end="9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8131">
                                            <p:txEl>
                                              <p:charRg st="91" end="113"/>
                                            </p:txEl>
                                          </p:spTgt>
                                        </p:tgtEl>
                                        <p:attrNameLst>
                                          <p:attrName>style.visibility</p:attrName>
                                        </p:attrNameLst>
                                      </p:cBhvr>
                                      <p:to>
                                        <p:strVal val="visible"/>
                                      </p:to>
                                    </p:set>
                                    <p:animEffect transition="in" filter="blinds(horizontal)">
                                      <p:cBhvr>
                                        <p:cTn id="17" dur="500"/>
                                        <p:tgtEl>
                                          <p:spTgt spid="48131">
                                            <p:txEl>
                                              <p:charRg st="91" end="11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8131">
                                            <p:txEl>
                                              <p:charRg st="113" end="146"/>
                                            </p:txEl>
                                          </p:spTgt>
                                        </p:tgtEl>
                                        <p:attrNameLst>
                                          <p:attrName>style.visibility</p:attrName>
                                        </p:attrNameLst>
                                      </p:cBhvr>
                                      <p:to>
                                        <p:strVal val="visible"/>
                                      </p:to>
                                    </p:set>
                                    <p:animEffect transition="in" filter="blinds(horizontal)">
                                      <p:cBhvr>
                                        <p:cTn id="22" dur="500"/>
                                        <p:tgtEl>
                                          <p:spTgt spid="48131">
                                            <p:txEl>
                                              <p:charRg st="113" end="1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313055" y="59690"/>
            <a:ext cx="11793855" cy="7180580"/>
          </a:xfrm>
          <a:prstGeom prst="rect">
            <a:avLst/>
          </a:prstGeom>
          <a:noFill/>
          <a:ln w="9525">
            <a:noFill/>
          </a:ln>
        </p:spPr>
        <p:txBody>
          <a:bodyPr wrap="square">
            <a:spAutoFit/>
          </a:bodyPr>
          <a:p>
            <a:pPr indent="0">
              <a:lnSpc>
                <a:spcPct val="16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年浙江卷文综历史</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14</a:t>
            </a:r>
            <a:r>
              <a:rPr lang="zh-CN" altLang="en-US" sz="3600" b="1">
                <a:latin typeface="微软雅黑" panose="020B0503020204020204" charset="-122"/>
                <a:ea typeface="微软雅黑" panose="020B0503020204020204" charset="-122"/>
                <a:cs typeface="宋体" panose="02010600030101010101" pitchFamily="2" charset="-122"/>
              </a:rPr>
              <a:t>）诗词歌赋既是历史文人墨客咏怀、记游、言志的文学表现形式，也往往蕴含着丰富的社会历史内容。下列文句，与商业经济无直接关联的是</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．“九市开场，货别隧分”（</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西都赋</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            </a:t>
            </a:r>
            <a:r>
              <a:rPr lang="en-US" altLang="zh-CN" sz="3600" b="1">
                <a:latin typeface="微软雅黑" panose="020B0503020204020204" charset="-122"/>
                <a:ea typeface="微软雅黑" panose="020B0503020204020204" charset="-122"/>
                <a:cs typeface="宋体" panose="02010600030101010101" pitchFamily="2" charset="-122"/>
              </a:rPr>
              <a:t>B</a:t>
            </a:r>
            <a:r>
              <a:rPr lang="zh-CN" altLang="en-US" sz="3600" b="1">
                <a:latin typeface="微软雅黑" panose="020B0503020204020204" charset="-122"/>
                <a:ea typeface="微软雅黑" panose="020B0503020204020204" charset="-122"/>
                <a:cs typeface="宋体" panose="02010600030101010101" pitchFamily="2" charset="-122"/>
              </a:rPr>
              <a:t>．“贝锦斐成，濯色江波”（</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蜀都赋</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60000"/>
              </a:lnSpc>
            </a:pPr>
            <a:r>
              <a:rPr lang="en-US" altLang="zh-CN" sz="3600" b="1">
                <a:latin typeface="微软雅黑" panose="020B0503020204020204" charset="-122"/>
                <a:ea typeface="微软雅黑" panose="020B0503020204020204" charset="-122"/>
                <a:cs typeface="宋体" panose="02010600030101010101" pitchFamily="2" charset="-122"/>
              </a:rPr>
              <a:t>C</a:t>
            </a:r>
            <a:r>
              <a:rPr lang="zh-CN" altLang="en-US" sz="3600" b="1">
                <a:latin typeface="微软雅黑" panose="020B0503020204020204" charset="-122"/>
                <a:ea typeface="微软雅黑" panose="020B0503020204020204" charset="-122"/>
                <a:cs typeface="宋体" panose="02010600030101010101" pitchFamily="2" charset="-122"/>
              </a:rPr>
              <a:t>．“经游（营）天下遍，却到长安城”（</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估客乐</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  </a:t>
            </a:r>
            <a:r>
              <a:rPr lang="en-US" altLang="zh-CN" sz="3600" b="1">
                <a:latin typeface="微软雅黑" panose="020B0503020204020204" charset="-122"/>
                <a:ea typeface="微软雅黑" panose="020B0503020204020204" charset="-122"/>
                <a:cs typeface="宋体" panose="02010600030101010101" pitchFamily="2" charset="-122"/>
              </a:rPr>
              <a:t>D</a:t>
            </a:r>
            <a:r>
              <a:rPr lang="zh-CN" altLang="en-US" sz="3600" b="1">
                <a:latin typeface="微软雅黑" panose="020B0503020204020204" charset="-122"/>
                <a:ea typeface="微软雅黑" panose="020B0503020204020204" charset="-122"/>
                <a:cs typeface="宋体" panose="02010600030101010101" pitchFamily="2" charset="-122"/>
              </a:rPr>
              <a:t>．“苛峨大舶映云日，贾客千家万户室”（</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广州歌</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en-US" altLang="zh-CN" sz="36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8644255" y="6049645"/>
            <a:ext cx="2459990" cy="755650"/>
          </a:xfrm>
          <a:prstGeom prst="rect">
            <a:avLst/>
          </a:prstGeom>
          <a:noFill/>
        </p:spPr>
        <p:txBody>
          <a:bodyPr wrap="none" rtlCol="0" anchor="t">
            <a:spAutoFit/>
          </a:bodyPr>
          <a:p>
            <a:pPr algn="l">
              <a:lnSpc>
                <a:spcPct val="12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B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9697" name="Rectangle 2"/>
          <p:cNvSpPr>
            <a:spLocks noGrp="1"/>
          </p:cNvSpPr>
          <p:nvPr>
            <p:ph idx="1"/>
          </p:nvPr>
        </p:nvSpPr>
        <p:spPr>
          <a:xfrm>
            <a:off x="1828800" y="1787525"/>
            <a:ext cx="8534400" cy="4495800"/>
          </a:xfrm>
        </p:spPr>
        <p:txBody>
          <a:bodyPr wrap="square" lIns="91440" tIns="45720" rIns="91440" bIns="45720" anchor="t">
            <a:normAutofit lnSpcReduction="10000"/>
          </a:bodyPr>
          <a:p>
            <a:pPr marL="0" indent="0" eaLnBrk="1" hangingPunct="1">
              <a:lnSpc>
                <a:spcPct val="90000"/>
              </a:lnSpc>
              <a:buNone/>
            </a:pPr>
            <a:r>
              <a:rPr lang="zh-CN" altLang="en-US" sz="3200" b="1" dirty="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2013·</a:t>
            </a:r>
            <a:r>
              <a:rPr lang="zh-CN" altLang="en-US" sz="3200" b="1" dirty="0">
                <a:latin typeface="黑体" panose="02010609060101010101" pitchFamily="49" charset="-122"/>
                <a:ea typeface="黑体" panose="02010609060101010101" pitchFamily="49" charset="-122"/>
              </a:rPr>
              <a:t>新课标全国卷）明朝有人描述在广东大灰岭所见</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盖北货过南者，悉皆金小轻细之物：南货过北者，悉皆盐铁粗重之类。过南者月无百驮，过北者日有数千。这表明当时</a:t>
            </a:r>
            <a:endParaRPr lang="zh-CN" altLang="en-US" sz="3200" b="1" dirty="0">
              <a:latin typeface="黑体" panose="02010609060101010101" pitchFamily="49" charset="-122"/>
              <a:ea typeface="黑体" panose="02010609060101010101" pitchFamily="49" charset="-122"/>
            </a:endParaRPr>
          </a:p>
          <a:p>
            <a:pPr marL="0" indent="0" eaLnBrk="1" hangingPunct="1">
              <a:lnSpc>
                <a:spcPct val="90000"/>
              </a:lnSpc>
              <a:buNone/>
            </a:pPr>
            <a:r>
              <a:rPr lang="zh-CN" altLang="en-US" sz="3200" b="1" dirty="0">
                <a:latin typeface="黑体" panose="02010609060101010101" pitchFamily="49" charset="-122"/>
                <a:ea typeface="黑体" panose="02010609060101010101" pitchFamily="49" charset="-122"/>
              </a:rPr>
              <a:t>   </a:t>
            </a:r>
            <a:r>
              <a:rPr lang="en-US" altLang="zh-CN" sz="3200" b="1" dirty="0">
                <a:latin typeface="黑体" panose="02010609060101010101" pitchFamily="49" charset="-122"/>
                <a:ea typeface="黑体" panose="02010609060101010101" pitchFamily="49" charset="-122"/>
              </a:rPr>
              <a:t>A. </a:t>
            </a:r>
            <a:r>
              <a:rPr lang="zh-CN" altLang="en-US" sz="3200" b="1" dirty="0">
                <a:latin typeface="黑体" panose="02010609060101010101" pitchFamily="49" charset="-122"/>
                <a:ea typeface="黑体" panose="02010609060101010101" pitchFamily="49" charset="-122"/>
              </a:rPr>
              <a:t>岭南经济发展程度高于北方</a:t>
            </a:r>
            <a:endParaRPr lang="zh-CN" altLang="en-US" sz="3200" b="1" dirty="0">
              <a:latin typeface="黑体" panose="02010609060101010101" pitchFamily="49" charset="-122"/>
              <a:ea typeface="黑体" panose="02010609060101010101" pitchFamily="49" charset="-122"/>
            </a:endParaRPr>
          </a:p>
          <a:p>
            <a:pPr marL="0" indent="0" eaLnBrk="1" hangingPunct="1">
              <a:lnSpc>
                <a:spcPct val="90000"/>
              </a:lnSpc>
              <a:buNone/>
            </a:pPr>
            <a:r>
              <a:rPr lang="zh-CN" altLang="en-US" sz="3200" b="1" dirty="0">
                <a:latin typeface="黑体" panose="02010609060101010101" pitchFamily="49" charset="-122"/>
                <a:ea typeface="黑体" panose="02010609060101010101" pitchFamily="49" charset="-122"/>
              </a:rPr>
              <a:t>   </a:t>
            </a:r>
            <a:r>
              <a:rPr lang="en-US" altLang="zh-CN" sz="3200" b="1" dirty="0">
                <a:latin typeface="黑体" panose="02010609060101010101" pitchFamily="49" charset="-122"/>
                <a:ea typeface="黑体" panose="02010609060101010101" pitchFamily="49" charset="-122"/>
              </a:rPr>
              <a:t>B. </a:t>
            </a:r>
            <a:r>
              <a:rPr lang="zh-CN" altLang="en-US" sz="3200" b="1" dirty="0">
                <a:latin typeface="黑体" panose="02010609060101010101" pitchFamily="49" charset="-122"/>
                <a:ea typeface="黑体" panose="02010609060101010101" pitchFamily="49" charset="-122"/>
              </a:rPr>
              <a:t>岭南是商人活动的主要地区</a:t>
            </a:r>
            <a:endParaRPr lang="zh-CN" altLang="en-US" sz="3200" b="1" dirty="0">
              <a:latin typeface="黑体" panose="02010609060101010101" pitchFamily="49" charset="-122"/>
              <a:ea typeface="黑体" panose="02010609060101010101" pitchFamily="49" charset="-122"/>
            </a:endParaRPr>
          </a:p>
          <a:p>
            <a:pPr marL="0" indent="0" eaLnBrk="1" hangingPunct="1">
              <a:lnSpc>
                <a:spcPct val="90000"/>
              </a:lnSpc>
              <a:buNone/>
            </a:pPr>
            <a:r>
              <a:rPr lang="zh-CN" altLang="en-US" sz="3200" b="1" dirty="0">
                <a:latin typeface="黑体" panose="02010609060101010101" pitchFamily="49" charset="-122"/>
                <a:ea typeface="黑体" panose="02010609060101010101" pitchFamily="49" charset="-122"/>
              </a:rPr>
              <a:t>   </a:t>
            </a:r>
            <a:r>
              <a:rPr lang="en-US" altLang="zh-CN" sz="3200" b="1" dirty="0">
                <a:latin typeface="黑体" panose="02010609060101010101" pitchFamily="49" charset="-122"/>
                <a:ea typeface="黑体" panose="02010609060101010101" pitchFamily="49" charset="-122"/>
              </a:rPr>
              <a:t>C. </a:t>
            </a:r>
            <a:r>
              <a:rPr lang="zh-CN" altLang="en-US" sz="3200" b="1" dirty="0">
                <a:latin typeface="黑体" panose="02010609060101010101" pitchFamily="49" charset="-122"/>
                <a:ea typeface="黑体" panose="02010609060101010101" pitchFamily="49" charset="-122"/>
              </a:rPr>
              <a:t>以物易物是商贸的主要方式 </a:t>
            </a:r>
            <a:endParaRPr lang="zh-CN" altLang="en-US" sz="3200" b="1" dirty="0">
              <a:latin typeface="黑体" panose="02010609060101010101" pitchFamily="49" charset="-122"/>
              <a:ea typeface="黑体" panose="02010609060101010101" pitchFamily="49" charset="-122"/>
            </a:endParaRPr>
          </a:p>
          <a:p>
            <a:pPr marL="0" indent="0" eaLnBrk="1" hangingPunct="1">
              <a:lnSpc>
                <a:spcPct val="90000"/>
              </a:lnSpc>
              <a:buNone/>
            </a:pPr>
            <a:r>
              <a:rPr lang="en-US" altLang="zh-CN" sz="3200" b="1" dirty="0">
                <a:latin typeface="黑体" panose="02010609060101010101" pitchFamily="49" charset="-122"/>
                <a:ea typeface="黑体" panose="02010609060101010101" pitchFamily="49" charset="-122"/>
              </a:rPr>
              <a:t>   D.</a:t>
            </a:r>
            <a:r>
              <a:rPr lang="zh-CN" altLang="en-US" sz="3200" b="1" dirty="0">
                <a:latin typeface="黑体" panose="02010609060101010101" pitchFamily="49" charset="-122"/>
                <a:ea typeface="黑体" panose="02010609060101010101" pitchFamily="49" charset="-122"/>
              </a:rPr>
              <a:t>区域差异造成长途贸易兴盛</a:t>
            </a:r>
            <a:endParaRPr lang="zh-CN" altLang="en-US" sz="3200" b="1" dirty="0">
              <a:latin typeface="黑体" panose="02010609060101010101" pitchFamily="49" charset="-122"/>
              <a:ea typeface="黑体" panose="02010609060101010101" pitchFamily="49" charset="-122"/>
            </a:endParaRPr>
          </a:p>
          <a:p>
            <a:pPr marL="0" indent="0" eaLnBrk="1" hangingPunct="1">
              <a:lnSpc>
                <a:spcPct val="90000"/>
              </a:lnSpc>
              <a:buNone/>
            </a:pPr>
            <a:r>
              <a:rPr lang="zh-CN" altLang="en-US" sz="3200" b="1" dirty="0">
                <a:latin typeface="黑体" panose="02010609060101010101" pitchFamily="49" charset="-122"/>
                <a:ea typeface="黑体" panose="02010609060101010101" pitchFamily="49" charset="-122"/>
              </a:rPr>
              <a:t>     </a:t>
            </a:r>
            <a:r>
              <a:rPr lang="zh-CN" altLang="en-US" sz="3600" b="1" dirty="0">
                <a:solidFill>
                  <a:srgbClr val="C00000"/>
                </a:solidFill>
                <a:latin typeface="黑体" panose="02010609060101010101" pitchFamily="49" charset="-122"/>
                <a:ea typeface="黑体" panose="02010609060101010101" pitchFamily="49" charset="-122"/>
              </a:rPr>
              <a:t>答案</a:t>
            </a:r>
            <a:r>
              <a:rPr lang="en-US" altLang="zh-CN" sz="3600" b="1" dirty="0">
                <a:solidFill>
                  <a:srgbClr val="C00000"/>
                </a:solidFill>
                <a:latin typeface="黑体" panose="02010609060101010101" pitchFamily="49" charset="-122"/>
                <a:ea typeface="黑体" panose="02010609060101010101" pitchFamily="49" charset="-122"/>
              </a:rPr>
              <a:t>: D</a:t>
            </a:r>
            <a:endParaRPr lang="en-US" altLang="zh-CN" sz="3600" b="1" dirty="0">
              <a:solidFill>
                <a:srgbClr val="C00000"/>
              </a:solidFill>
              <a:latin typeface="黑体" panose="02010609060101010101" pitchFamily="49" charset="-122"/>
              <a:ea typeface="黑体" panose="02010609060101010101" pitchFamily="49" charset="-122"/>
            </a:endParaRPr>
          </a:p>
          <a:p>
            <a:pPr marL="0" indent="0" eaLnBrk="1" hangingPunct="1">
              <a:lnSpc>
                <a:spcPct val="90000"/>
              </a:lnSpc>
              <a:buNone/>
            </a:pPr>
            <a:endParaRPr lang="en-US" altLang="zh-CN" sz="3600" b="1" dirty="0">
              <a:solidFill>
                <a:srgbClr val="C00000"/>
              </a:solidFill>
              <a:latin typeface="黑体" panose="02010609060101010101" pitchFamily="49" charset="-122"/>
              <a:ea typeface="黑体" panose="02010609060101010101" pitchFamily="49" charset="-122"/>
            </a:endParaRPr>
          </a:p>
        </p:txBody>
      </p:sp>
      <p:sp>
        <p:nvSpPr>
          <p:cNvPr id="40962" name="文本框 3"/>
          <p:cNvSpPr txBox="1"/>
          <p:nvPr/>
        </p:nvSpPr>
        <p:spPr>
          <a:xfrm>
            <a:off x="1951038" y="631825"/>
            <a:ext cx="8412480" cy="645160"/>
          </a:xfrm>
          <a:prstGeom prst="rect">
            <a:avLst/>
          </a:prstGeom>
          <a:noFill/>
          <a:ln w="9525">
            <a:noFill/>
          </a:ln>
        </p:spPr>
        <p:txBody>
          <a:bodyPr wrap="none" anchor="t">
            <a:spAutoFit/>
          </a:bodyPr>
          <a:p>
            <a:r>
              <a:rPr lang="zh-CN" altLang="en-US" sz="3600" dirty="0">
                <a:solidFill>
                  <a:srgbClr val="C00000"/>
                </a:solidFill>
                <a:latin typeface="黑体" panose="02010609060101010101" pitchFamily="49" charset="-122"/>
                <a:ea typeface="黑体" panose="02010609060101010101" pitchFamily="49" charset="-122"/>
              </a:rPr>
              <a:t>真题体验</a:t>
            </a:r>
            <a:r>
              <a:rPr lang="en-US" altLang="zh-CN" sz="3600" dirty="0">
                <a:solidFill>
                  <a:srgbClr val="C00000"/>
                </a:solidFill>
                <a:latin typeface="黑体" panose="02010609060101010101" pitchFamily="49" charset="-122"/>
                <a:ea typeface="黑体" panose="02010609060101010101" pitchFamily="49" charset="-122"/>
              </a:rPr>
              <a:t>4</a:t>
            </a:r>
            <a:r>
              <a:rPr lang="zh-CN" altLang="en-US" sz="3600" dirty="0">
                <a:solidFill>
                  <a:srgbClr val="C00000"/>
                </a:solidFill>
                <a:latin typeface="黑体" panose="02010609060101010101" pitchFamily="49" charset="-122"/>
                <a:ea typeface="黑体" panose="02010609060101010101" pitchFamily="49" charset="-122"/>
              </a:rPr>
              <a:t>：</a:t>
            </a:r>
            <a:r>
              <a:rPr lang="en-US" altLang="zh-CN" sz="3600" dirty="0">
                <a:solidFill>
                  <a:srgbClr val="C00000"/>
                </a:solidFill>
                <a:latin typeface="黑体" panose="02010609060101010101" pitchFamily="49" charset="-122"/>
                <a:ea typeface="黑体" panose="02010609060101010101" pitchFamily="49" charset="-122"/>
              </a:rPr>
              <a:t>(2014</a:t>
            </a:r>
            <a:r>
              <a:rPr lang="zh-CN" altLang="en-US" sz="3600" dirty="0">
                <a:solidFill>
                  <a:srgbClr val="C00000"/>
                </a:solidFill>
                <a:latin typeface="黑体" panose="02010609060101010101" pitchFamily="49" charset="-122"/>
                <a:ea typeface="黑体" panose="02010609060101010101" pitchFamily="49" charset="-122"/>
              </a:rPr>
              <a:t>课标全国文综</a:t>
            </a:r>
            <a:r>
              <a:rPr lang="en-US" altLang="zh-CN" sz="3600" dirty="0">
                <a:solidFill>
                  <a:srgbClr val="C00000"/>
                </a:solidFill>
                <a:latin typeface="黑体" panose="02010609060101010101" pitchFamily="49" charset="-122"/>
                <a:ea typeface="黑体" panose="02010609060101010101" pitchFamily="49" charset="-122"/>
              </a:rPr>
              <a:t>Ⅱ</a:t>
            </a:r>
            <a:r>
              <a:rPr lang="zh-CN" altLang="en-US" sz="3600" dirty="0">
                <a:solidFill>
                  <a:srgbClr val="C00000"/>
                </a:solidFill>
                <a:latin typeface="黑体" panose="02010609060101010101" pitchFamily="49" charset="-122"/>
                <a:ea typeface="黑体" panose="02010609060101010101" pitchFamily="49" charset="-122"/>
              </a:rPr>
              <a:t>卷</a:t>
            </a:r>
            <a:r>
              <a:rPr lang="en-US" altLang="zh-CN" sz="3600" dirty="0">
                <a:solidFill>
                  <a:srgbClr val="C00000"/>
                </a:solidFill>
                <a:latin typeface="黑体" panose="02010609060101010101" pitchFamily="49" charset="-122"/>
                <a:ea typeface="黑体" panose="02010609060101010101" pitchFamily="49" charset="-122"/>
              </a:rPr>
              <a:t>T26)</a:t>
            </a:r>
            <a:endParaRPr lang="zh-CN" altLang="en-US" sz="3600" dirty="0">
              <a:latin typeface="Times New Roman" panose="02020603050405020304" pitchFamily="18" charset="0"/>
              <a:ea typeface="宋体" panose="02010600030101010101" pitchFamily="2" charset="-122"/>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697">
                                            <p:txEl>
                                              <p:charRg st="158" end="169"/>
                                            </p:txEl>
                                          </p:spTgt>
                                        </p:tgtEl>
                                        <p:attrNameLst>
                                          <p:attrName>style.visibility</p:attrName>
                                        </p:attrNameLst>
                                      </p:cBhvr>
                                      <p:to>
                                        <p:strVal val="visible"/>
                                      </p:to>
                                    </p:set>
                                    <p:anim calcmode="lin" valueType="num">
                                      <p:cBhvr additive="base">
                                        <p:cTn id="7" dur="500" fill="hold"/>
                                        <p:tgtEl>
                                          <p:spTgt spid="29697">
                                            <p:txEl>
                                              <p:charRg st="158" end="16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7">
                                            <p:txEl>
                                              <p:charRg st="158" end="16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9937" name="标题 74753"/>
          <p:cNvSpPr>
            <a:spLocks noGrp="1"/>
          </p:cNvSpPr>
          <p:nvPr>
            <p:ph type="title"/>
          </p:nvPr>
        </p:nvSpPr>
        <p:spPr>
          <a:xfrm>
            <a:off x="1884363" y="466725"/>
            <a:ext cx="8702675" cy="914400"/>
          </a:xfrm>
        </p:spPr>
        <p:txBody>
          <a:bodyPr wrap="square" lIns="91440" tIns="45720" rIns="91440" bIns="45720" anchor="ctr">
            <a:normAutofit fontScale="90000"/>
          </a:bodyPr>
          <a:p>
            <a:pPr algn="l" eaLnBrk="1" hangingPunct="1"/>
            <a:r>
              <a:rPr lang="zh-CN" altLang="en-US" dirty="0">
                <a:solidFill>
                  <a:srgbClr val="C00000"/>
                </a:solidFill>
                <a:latin typeface="黑体" panose="02010609060101010101" pitchFamily="49" charset="-122"/>
                <a:ea typeface="黑体" panose="02010609060101010101" pitchFamily="49" charset="-122"/>
              </a:rPr>
              <a:t>真题体验</a:t>
            </a:r>
            <a:r>
              <a:rPr lang="en-US" altLang="zh-CN" dirty="0">
                <a:solidFill>
                  <a:srgbClr val="C00000"/>
                </a:solidFill>
                <a:latin typeface="黑体" panose="02010609060101010101" pitchFamily="49" charset="-122"/>
                <a:ea typeface="黑体" panose="02010609060101010101" pitchFamily="49" charset="-122"/>
              </a:rPr>
              <a:t>3</a:t>
            </a:r>
            <a:r>
              <a:rPr lang="zh-CN" altLang="en-US" dirty="0">
                <a:solidFill>
                  <a:srgbClr val="C00000"/>
                </a:solidFill>
                <a:latin typeface="黑体" panose="02010609060101010101" pitchFamily="49" charset="-122"/>
                <a:ea typeface="黑体" panose="02010609060101010101" pitchFamily="49" charset="-122"/>
              </a:rPr>
              <a:t>：</a:t>
            </a:r>
            <a:r>
              <a:rPr lang="en-US" altLang="zh-CN" dirty="0">
                <a:solidFill>
                  <a:srgbClr val="C00000"/>
                </a:solidFill>
                <a:latin typeface="黑体" panose="02010609060101010101" pitchFamily="49" charset="-122"/>
                <a:ea typeface="黑体" panose="02010609060101010101" pitchFamily="49" charset="-122"/>
              </a:rPr>
              <a:t>(2014</a:t>
            </a:r>
            <a:r>
              <a:rPr lang="zh-CN" altLang="en-US" dirty="0">
                <a:solidFill>
                  <a:srgbClr val="C00000"/>
                </a:solidFill>
                <a:latin typeface="黑体" panose="02010609060101010101" pitchFamily="49" charset="-122"/>
                <a:ea typeface="黑体" panose="02010609060101010101" pitchFamily="49" charset="-122"/>
              </a:rPr>
              <a:t>课标全国文综</a:t>
            </a:r>
            <a:r>
              <a:rPr lang="en-US" altLang="zh-CN" dirty="0">
                <a:solidFill>
                  <a:srgbClr val="C00000"/>
                </a:solidFill>
                <a:latin typeface="黑体" panose="02010609060101010101" pitchFamily="49" charset="-122"/>
                <a:ea typeface="黑体" panose="02010609060101010101" pitchFamily="49" charset="-122"/>
              </a:rPr>
              <a:t>Ⅱ</a:t>
            </a:r>
            <a:r>
              <a:rPr lang="zh-CN" altLang="en-US" dirty="0">
                <a:solidFill>
                  <a:srgbClr val="C00000"/>
                </a:solidFill>
                <a:latin typeface="黑体" panose="02010609060101010101" pitchFamily="49" charset="-122"/>
                <a:ea typeface="黑体" panose="02010609060101010101" pitchFamily="49" charset="-122"/>
              </a:rPr>
              <a:t>卷</a:t>
            </a:r>
            <a:r>
              <a:rPr lang="en-US" altLang="zh-CN" dirty="0">
                <a:solidFill>
                  <a:srgbClr val="C00000"/>
                </a:solidFill>
                <a:latin typeface="黑体" panose="02010609060101010101" pitchFamily="49" charset="-122"/>
                <a:ea typeface="黑体" panose="02010609060101010101" pitchFamily="49" charset="-122"/>
              </a:rPr>
              <a:t>T26)</a:t>
            </a:r>
            <a:r>
              <a:rPr lang="zh-CN" altLang="en-US" dirty="0">
                <a:solidFill>
                  <a:srgbClr val="C00000"/>
                </a:solidFill>
                <a:latin typeface="黑体" panose="02010609060101010101" pitchFamily="49" charset="-122"/>
                <a:ea typeface="黑体" panose="02010609060101010101" pitchFamily="49" charset="-122"/>
              </a:rPr>
              <a:t> </a:t>
            </a:r>
            <a:endParaRPr lang="zh-CN" altLang="en-US" dirty="0">
              <a:solidFill>
                <a:srgbClr val="C00000"/>
              </a:solidFill>
              <a:latin typeface="黑体" panose="02010609060101010101" pitchFamily="49" charset="-122"/>
              <a:ea typeface="黑体" panose="02010609060101010101" pitchFamily="49" charset="-122"/>
            </a:endParaRPr>
          </a:p>
        </p:txBody>
      </p:sp>
      <p:sp>
        <p:nvSpPr>
          <p:cNvPr id="74755" name="内容占位符 74754"/>
          <p:cNvSpPr>
            <a:spLocks noGrp="1"/>
          </p:cNvSpPr>
          <p:nvPr>
            <p:ph idx="1"/>
          </p:nvPr>
        </p:nvSpPr>
        <p:spPr>
          <a:xfrm>
            <a:off x="1595438" y="1828800"/>
            <a:ext cx="8912225" cy="4584700"/>
          </a:xfrm>
        </p:spPr>
        <p:txBody>
          <a:bodyPr wrap="square" lIns="91440" tIns="45720" rIns="91440" bIns="45720" anchor="t"/>
          <a:p>
            <a:pPr eaLnBrk="1" hangingPunct="1">
              <a:lnSpc>
                <a:spcPct val="80000"/>
              </a:lnSpc>
              <a:buNone/>
            </a:pPr>
            <a:r>
              <a:rPr lang="en-US" altLang="zh-CN" sz="20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北宋中期</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蜀民以铁钱重</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私为券</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谓之交子</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以便贸易</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富民十六户主之。其后</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富者资稍衰</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不能偿所负</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争讼数起”。这表明交子（  ）　</a:t>
            </a:r>
            <a:endParaRPr lang="zh-CN" altLang="en-US" sz="3200" b="1" dirty="0">
              <a:latin typeface="黑体" panose="02010609060101010101" pitchFamily="49" charset="-122"/>
              <a:ea typeface="黑体" panose="02010609060101010101" pitchFamily="49" charset="-122"/>
            </a:endParaRPr>
          </a:p>
          <a:p>
            <a:pPr eaLnBrk="1" hangingPunct="1">
              <a:lnSpc>
                <a:spcPct val="80000"/>
              </a:lnSpc>
              <a:buNone/>
            </a:pPr>
            <a:r>
              <a:rPr lang="en-US" altLang="zh-CN" sz="3200" b="1" dirty="0">
                <a:latin typeface="黑体" panose="02010609060101010101" pitchFamily="49" charset="-122"/>
                <a:ea typeface="黑体" panose="02010609060101010101" pitchFamily="49" charset="-122"/>
              </a:rPr>
              <a:t>	  A.</a:t>
            </a:r>
            <a:r>
              <a:rPr lang="zh-CN" altLang="en-US" sz="3200" b="1" dirty="0">
                <a:latin typeface="黑体" panose="02010609060101010101" pitchFamily="49" charset="-122"/>
                <a:ea typeface="黑体" panose="02010609060101010101" pitchFamily="49" charset="-122"/>
              </a:rPr>
              <a:t>具有民间交易凭证功能</a:t>
            </a:r>
            <a:endParaRPr lang="zh-CN" altLang="en-US" sz="3200" b="1" dirty="0">
              <a:latin typeface="黑体" panose="02010609060101010101" pitchFamily="49" charset="-122"/>
              <a:ea typeface="黑体" panose="02010609060101010101" pitchFamily="49" charset="-122"/>
            </a:endParaRPr>
          </a:p>
          <a:p>
            <a:pPr eaLnBrk="1" hangingPunct="1">
              <a:lnSpc>
                <a:spcPct val="80000"/>
              </a:lnSpc>
              <a:buNone/>
            </a:pPr>
            <a:r>
              <a:rPr lang="en-US" altLang="zh-CN" sz="3200" b="1" dirty="0">
                <a:latin typeface="黑体" panose="02010609060101010101" pitchFamily="49" charset="-122"/>
                <a:ea typeface="黑体" panose="02010609060101010101" pitchFamily="49" charset="-122"/>
              </a:rPr>
              <a:t>	  B.</a:t>
            </a:r>
            <a:r>
              <a:rPr lang="zh-CN" altLang="en-US" sz="3200" b="1" dirty="0">
                <a:latin typeface="黑体" panose="02010609060101010101" pitchFamily="49" charset="-122"/>
                <a:ea typeface="黑体" panose="02010609060101010101" pitchFamily="49" charset="-122"/>
              </a:rPr>
              <a:t>产生于民间的商业纠纷</a:t>
            </a:r>
            <a:endParaRPr lang="zh-CN" altLang="en-US" sz="3200" b="1" dirty="0">
              <a:latin typeface="黑体" panose="02010609060101010101" pitchFamily="49" charset="-122"/>
              <a:ea typeface="黑体" panose="02010609060101010101" pitchFamily="49" charset="-122"/>
            </a:endParaRPr>
          </a:p>
          <a:p>
            <a:pPr eaLnBrk="1" hangingPunct="1">
              <a:lnSpc>
                <a:spcPct val="80000"/>
              </a:lnSpc>
              <a:buNone/>
            </a:pPr>
            <a:r>
              <a:rPr lang="en-US" altLang="zh-CN" sz="3200" b="1" dirty="0">
                <a:latin typeface="黑体" panose="02010609060101010101" pitchFamily="49" charset="-122"/>
                <a:ea typeface="黑体" panose="02010609060101010101" pitchFamily="49" charset="-122"/>
              </a:rPr>
              <a:t>	  C.</a:t>
            </a:r>
            <a:r>
              <a:rPr lang="zh-CN" altLang="en-US" sz="3200" b="1" dirty="0">
                <a:latin typeface="黑体" panose="02010609060101010101" pitchFamily="49" charset="-122"/>
                <a:ea typeface="黑体" panose="02010609060101010101" pitchFamily="49" charset="-122"/>
              </a:rPr>
              <a:t>提高了富商的社会地位</a:t>
            </a:r>
            <a:endParaRPr lang="zh-CN" altLang="en-US" sz="3200" b="1" dirty="0">
              <a:latin typeface="黑体" panose="02010609060101010101" pitchFamily="49" charset="-122"/>
              <a:ea typeface="黑体" panose="02010609060101010101" pitchFamily="49" charset="-122"/>
            </a:endParaRPr>
          </a:p>
          <a:p>
            <a:pPr eaLnBrk="1" hangingPunct="1">
              <a:lnSpc>
                <a:spcPct val="80000"/>
              </a:lnSpc>
              <a:buNone/>
            </a:pPr>
            <a:r>
              <a:rPr lang="en-US" altLang="zh-CN" sz="3200" b="1" dirty="0">
                <a:latin typeface="黑体" panose="02010609060101010101" pitchFamily="49" charset="-122"/>
                <a:ea typeface="黑体" panose="02010609060101010101" pitchFamily="49" charset="-122"/>
              </a:rPr>
              <a:t>	  D.</a:t>
            </a:r>
            <a:r>
              <a:rPr lang="zh-CN" altLang="en-US" sz="3200" b="1" dirty="0">
                <a:latin typeface="黑体" panose="02010609060101010101" pitchFamily="49" charset="-122"/>
                <a:ea typeface="黑体" panose="02010609060101010101" pitchFamily="49" charset="-122"/>
              </a:rPr>
              <a:t>促进了经济重心的南移</a:t>
            </a:r>
            <a:endParaRPr lang="zh-CN" altLang="en-US" sz="3200" b="1" dirty="0">
              <a:latin typeface="黑体" panose="02010609060101010101" pitchFamily="49" charset="-122"/>
              <a:ea typeface="黑体" panose="02010609060101010101" pitchFamily="49" charset="-122"/>
            </a:endParaRPr>
          </a:p>
          <a:p>
            <a:pPr eaLnBrk="1" hangingPunct="1">
              <a:lnSpc>
                <a:spcPct val="80000"/>
              </a:lnSpc>
              <a:buNone/>
            </a:pPr>
            <a:r>
              <a:rPr lang="en-US" altLang="zh-CN" b="1" dirty="0">
                <a:latin typeface="黑体" panose="02010609060101010101" pitchFamily="49" charset="-122"/>
                <a:ea typeface="黑体" panose="02010609060101010101" pitchFamily="49" charset="-122"/>
              </a:rPr>
              <a:t>	</a:t>
            </a:r>
            <a:endParaRPr lang="zh-CN" altLang="en-US" b="1" dirty="0">
              <a:latin typeface="黑体" panose="02010609060101010101" pitchFamily="49" charset="-122"/>
              <a:ea typeface="黑体" panose="02010609060101010101" pitchFamily="49" charset="-122"/>
            </a:endParaRPr>
          </a:p>
          <a:p>
            <a:pPr eaLnBrk="1" hangingPunct="1">
              <a:lnSpc>
                <a:spcPct val="80000"/>
              </a:lnSpc>
              <a:buNone/>
            </a:pPr>
            <a:r>
              <a:rPr lang="en-US" altLang="zh-CN" b="1" dirty="0">
                <a:latin typeface="黑体" panose="02010609060101010101" pitchFamily="49" charset="-122"/>
                <a:ea typeface="黑体" panose="02010609060101010101" pitchFamily="49" charset="-122"/>
              </a:rPr>
              <a:t>	</a:t>
            </a:r>
            <a:r>
              <a:rPr lang="zh-CN" altLang="en-US" sz="3600" b="1" dirty="0">
                <a:latin typeface="黑体" panose="02010609060101010101" pitchFamily="49" charset="-122"/>
                <a:ea typeface="黑体" panose="02010609060101010101" pitchFamily="49" charset="-122"/>
              </a:rPr>
              <a:t>答案</a:t>
            </a:r>
            <a:r>
              <a:rPr lang="en-US" altLang="zh-CN" sz="3600" b="1" dirty="0">
                <a:latin typeface="黑体" panose="02010609060101010101" pitchFamily="49" charset="-122"/>
                <a:ea typeface="黑体" panose="02010609060101010101" pitchFamily="49" charset="-122"/>
              </a:rPr>
              <a:t>: </a:t>
            </a:r>
            <a:r>
              <a:rPr lang="en-US" altLang="zh-CN" sz="3600" b="1" dirty="0">
                <a:solidFill>
                  <a:srgbClr val="FF0000"/>
                </a:solidFill>
                <a:latin typeface="黑体" panose="02010609060101010101" pitchFamily="49" charset="-122"/>
                <a:ea typeface="黑体" panose="02010609060101010101" pitchFamily="49" charset="-122"/>
              </a:rPr>
              <a:t>A</a:t>
            </a:r>
            <a:endParaRPr lang="zh-CN" altLang="en-US" sz="3600" b="1" dirty="0">
              <a:latin typeface="黑体" panose="02010609060101010101" pitchFamily="49" charset="-122"/>
              <a:ea typeface="黑体" panose="02010609060101010101" pitchFamily="49" charset="-122"/>
            </a:endParaRP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4755">
                                            <p:txEl>
                                              <p:charRg st="0" end="69"/>
                                            </p:txEl>
                                          </p:spTgt>
                                        </p:tgtEl>
                                        <p:attrNameLst>
                                          <p:attrName>style.visibility</p:attrName>
                                        </p:attrNameLst>
                                      </p:cBhvr>
                                      <p:to>
                                        <p:strVal val="visible"/>
                                      </p:to>
                                    </p:set>
                                    <p:anim calcmode="lin" valueType="num">
                                      <p:cBhvr additive="base">
                                        <p:cTn id="7" dur="500" fill="hold"/>
                                        <p:tgtEl>
                                          <p:spTgt spid="74755">
                                            <p:txEl>
                                              <p:charRg st="0" end="6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755">
                                            <p:txEl>
                                              <p:charRg st="0" end="69"/>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4755">
                                            <p:txEl>
                                              <p:charRg st="69" end="85"/>
                                            </p:txEl>
                                          </p:spTgt>
                                        </p:tgtEl>
                                        <p:attrNameLst>
                                          <p:attrName>style.visibility</p:attrName>
                                        </p:attrNameLst>
                                      </p:cBhvr>
                                      <p:to>
                                        <p:strVal val="visible"/>
                                      </p:to>
                                    </p:set>
                                    <p:anim calcmode="lin" valueType="num">
                                      <p:cBhvr additive="base">
                                        <p:cTn id="11" dur="500" fill="hold"/>
                                        <p:tgtEl>
                                          <p:spTgt spid="74755">
                                            <p:txEl>
                                              <p:charRg st="69" end="8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4755">
                                            <p:txEl>
                                              <p:charRg st="69" end="8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4755">
                                            <p:txEl>
                                              <p:charRg st="85" end="101"/>
                                            </p:txEl>
                                          </p:spTgt>
                                        </p:tgtEl>
                                        <p:attrNameLst>
                                          <p:attrName>style.visibility</p:attrName>
                                        </p:attrNameLst>
                                      </p:cBhvr>
                                      <p:to>
                                        <p:strVal val="visible"/>
                                      </p:to>
                                    </p:set>
                                    <p:anim calcmode="lin" valueType="num">
                                      <p:cBhvr additive="base">
                                        <p:cTn id="15" dur="500" fill="hold"/>
                                        <p:tgtEl>
                                          <p:spTgt spid="74755">
                                            <p:txEl>
                                              <p:charRg st="85" end="10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4755">
                                            <p:txEl>
                                              <p:charRg st="85" end="101"/>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4755">
                                            <p:txEl>
                                              <p:charRg st="101" end="117"/>
                                            </p:txEl>
                                          </p:spTgt>
                                        </p:tgtEl>
                                        <p:attrNameLst>
                                          <p:attrName>style.visibility</p:attrName>
                                        </p:attrNameLst>
                                      </p:cBhvr>
                                      <p:to>
                                        <p:strVal val="visible"/>
                                      </p:to>
                                    </p:set>
                                    <p:anim calcmode="lin" valueType="num">
                                      <p:cBhvr additive="base">
                                        <p:cTn id="19" dur="500" fill="hold"/>
                                        <p:tgtEl>
                                          <p:spTgt spid="74755">
                                            <p:txEl>
                                              <p:charRg st="101" end="11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755">
                                            <p:txEl>
                                              <p:charRg st="101" end="117"/>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4755">
                                            <p:txEl>
                                              <p:charRg st="117" end="133"/>
                                            </p:txEl>
                                          </p:spTgt>
                                        </p:tgtEl>
                                        <p:attrNameLst>
                                          <p:attrName>style.visibility</p:attrName>
                                        </p:attrNameLst>
                                      </p:cBhvr>
                                      <p:to>
                                        <p:strVal val="visible"/>
                                      </p:to>
                                    </p:set>
                                    <p:anim calcmode="lin" valueType="num">
                                      <p:cBhvr additive="base">
                                        <p:cTn id="23" dur="500" fill="hold"/>
                                        <p:tgtEl>
                                          <p:spTgt spid="74755">
                                            <p:txEl>
                                              <p:charRg st="117" end="13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4755">
                                            <p:txEl>
                                              <p:charRg st="117" end="13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4755">
                                            <p:txEl>
                                              <p:charRg st="135" end="142"/>
                                            </p:txEl>
                                          </p:spTgt>
                                        </p:tgtEl>
                                        <p:attrNameLst>
                                          <p:attrName>style.visibility</p:attrName>
                                        </p:attrNameLst>
                                      </p:cBhvr>
                                      <p:to>
                                        <p:strVal val="visible"/>
                                      </p:to>
                                    </p:set>
                                    <p:anim calcmode="lin" valueType="num">
                                      <p:cBhvr additive="base">
                                        <p:cTn id="29" dur="500" fill="hold"/>
                                        <p:tgtEl>
                                          <p:spTgt spid="74755">
                                            <p:txEl>
                                              <p:charRg st="135" end="14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4755">
                                            <p:txEl>
                                              <p:charRg st="135" end="14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29540" y="142875"/>
            <a:ext cx="11777345" cy="6572250"/>
          </a:xfrm>
          <a:prstGeom prst="rect">
            <a:avLst/>
          </a:prstGeom>
          <a:noFill/>
          <a:ln w="9525">
            <a:noFill/>
          </a:ln>
        </p:spPr>
        <p:txBody>
          <a:bodyPr wrap="square">
            <a:spAutoFit/>
          </a:bodyPr>
          <a:p>
            <a:pPr indent="0">
              <a:lnSpc>
                <a:spcPct val="13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年新课标</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Ⅰ</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卷文综</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26</a:t>
            </a:r>
            <a:r>
              <a:rPr lang="zh-CN" altLang="en-US" sz="3600" b="1">
                <a:latin typeface="微软雅黑" panose="020B0503020204020204" charset="-122"/>
                <a:ea typeface="微软雅黑" panose="020B0503020204020204" charset="-122"/>
                <a:cs typeface="宋体" panose="02010600030101010101" pitchFamily="2" charset="-122"/>
              </a:rPr>
              <a:t>）宋代东南沿海地区出现了一些民间崇拜，如后来被视为海上保护神的妈祖、被视为妇幼保护神的临水夫人等，这些崇拜得到朝廷认可，后世影响不断扩大。这反映出（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．朝廷不断鼓励海洋开发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B</a:t>
            </a:r>
            <a:r>
              <a:rPr lang="zh-CN" altLang="en-US" sz="3600" b="1">
                <a:latin typeface="微软雅黑" panose="020B0503020204020204" charset="-122"/>
                <a:ea typeface="微软雅黑" panose="020B0503020204020204" charset="-122"/>
                <a:cs typeface="宋体" panose="02010600030101010101" pitchFamily="2" charset="-122"/>
              </a:rPr>
              <a:t>．女性地位逐渐得到提高</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C</a:t>
            </a:r>
            <a:r>
              <a:rPr lang="zh-CN" altLang="en-US" sz="3600" b="1">
                <a:latin typeface="微软雅黑" panose="020B0503020204020204" charset="-122"/>
                <a:ea typeface="微软雅黑" panose="020B0503020204020204" charset="-122"/>
                <a:cs typeface="宋体" panose="02010600030101010101" pitchFamily="2" charset="-122"/>
              </a:rPr>
              <a:t>．东南沿海经济社会影响力上升    	</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D</a:t>
            </a:r>
            <a:r>
              <a:rPr lang="zh-CN" altLang="en-US" sz="3600" b="1">
                <a:latin typeface="微软雅黑" panose="020B0503020204020204" charset="-122"/>
                <a:ea typeface="微软雅黑" panose="020B0503020204020204" charset="-122"/>
                <a:cs typeface="宋体" panose="02010600030101010101" pitchFamily="2" charset="-122"/>
              </a:rPr>
              <a:t>．统治思想与民众观念趋向一致</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9586595" y="5233035"/>
            <a:ext cx="2319655" cy="645160"/>
          </a:xfrm>
          <a:prstGeom prst="rect">
            <a:avLst/>
          </a:prstGeom>
          <a:noFill/>
        </p:spPr>
        <p:txBody>
          <a:bodyPr wrap="none" rtlCol="0" anchor="t">
            <a:spAutoFit/>
          </a:bodyPr>
          <a:p>
            <a:pPr algn="l"/>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28905" y="-22860"/>
            <a:ext cx="11933555" cy="5908040"/>
          </a:xfrm>
          <a:prstGeom prst="rect">
            <a:avLst/>
          </a:prstGeom>
          <a:noFill/>
          <a:ln w="9525">
            <a:noFill/>
          </a:ln>
        </p:spPr>
        <p:txBody>
          <a:bodyPr wrap="square">
            <a:spAutoFit/>
          </a:bodyPr>
          <a:p>
            <a:pPr indent="0">
              <a:lnSpc>
                <a:spcPct val="150000"/>
              </a:lnSpc>
            </a:pPr>
            <a:r>
              <a:rPr lang="zh-CN" altLang="en-US" sz="3600" b="1">
                <a:solidFill>
                  <a:srgbClr val="000000"/>
                </a:solidFill>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年安徽卷文综</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14</a:t>
            </a:r>
            <a:r>
              <a:rPr lang="zh-CN" altLang="en-US" sz="3600" b="1">
                <a:latin typeface="微软雅黑" panose="020B0503020204020204" charset="-122"/>
                <a:ea typeface="微软雅黑" panose="020B0503020204020204" charset="-122"/>
                <a:cs typeface="宋体" panose="02010600030101010101" pitchFamily="2" charset="-122"/>
              </a:rPr>
              <a:t>）北宋仁宗年间，贩卖婺州罗帛的沈赞沿路偷税，在富阳境内被县民蒋泽等人捉到。经杭州官府裁决，没收其货物</a:t>
            </a:r>
            <a:r>
              <a:rPr lang="en-US" altLang="zh-CN" sz="3600" b="1">
                <a:latin typeface="微软雅黑" panose="020B0503020204020204" charset="-122"/>
                <a:ea typeface="微软雅黑" panose="020B0503020204020204" charset="-122"/>
                <a:cs typeface="Times New Roman" panose="02020603050405020304" pitchFamily="18" charset="0"/>
              </a:rPr>
              <a:t>182</a:t>
            </a:r>
            <a:r>
              <a:rPr lang="zh-CN" altLang="en-US" sz="3600" b="1">
                <a:latin typeface="微软雅黑" panose="020B0503020204020204" charset="-122"/>
                <a:ea typeface="微软雅黑" panose="020B0503020204020204" charset="-122"/>
                <a:cs typeface="宋体" panose="02010600030101010101" pitchFamily="2" charset="-122"/>
              </a:rPr>
              <a:t>匹，蒋泽等人因此获得赏钱。这说明（</a:t>
            </a:r>
            <a:r>
              <a:rPr lang="zh-CN" altLang="en-US" sz="3600" b="1">
                <a:latin typeface="微软雅黑" panose="020B0503020204020204" charset="-122"/>
                <a:ea typeface="微软雅黑" panose="020B0503020204020204" charset="-122"/>
                <a:cs typeface="Times New Roman" panose="02020603050405020304" pitchFamily="18" charset="0"/>
              </a:rPr>
              <a:t>  </a:t>
            </a:r>
            <a:r>
              <a:rPr lang="zh-CN" altLang="en-US"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Times New Roman" panose="02020603050405020304" pitchFamily="18" charset="0"/>
              </a:rPr>
              <a:t> </a:t>
            </a:r>
            <a:endParaRPr lang="zh-CN" altLang="en-US" sz="3600" b="1">
              <a:latin typeface="微软雅黑" panose="020B0503020204020204" charset="-122"/>
              <a:ea typeface="微软雅黑" panose="020B0503020204020204" charset="-122"/>
              <a:cs typeface="Times New Roman" panose="02020603050405020304" pitchFamily="18" charset="0"/>
            </a:endParaRPr>
          </a:p>
          <a:p>
            <a:pPr indent="0">
              <a:lnSpc>
                <a:spcPct val="150000"/>
              </a:lnSpc>
            </a:pPr>
            <a:r>
              <a:rPr lang="en-US" altLang="zh-CN" sz="3600" b="1">
                <a:latin typeface="微软雅黑" panose="020B0503020204020204" charset="-122"/>
                <a:ea typeface="微软雅黑" panose="020B0503020204020204" charset="-122"/>
                <a:cs typeface="Times New Roman" panose="02020603050405020304" pitchFamily="18" charset="0"/>
              </a:rPr>
              <a:t>A</a:t>
            </a:r>
            <a:r>
              <a:rPr lang="zh-CN" altLang="en-US" sz="3600" b="1">
                <a:latin typeface="微软雅黑" panose="020B0503020204020204" charset="-122"/>
                <a:ea typeface="微软雅黑" panose="020B0503020204020204" charset="-122"/>
                <a:cs typeface="宋体" panose="02010600030101010101" pitchFamily="2" charset="-122"/>
              </a:rPr>
              <a:t>．官府重视商税收入</a:t>
            </a:r>
            <a:r>
              <a:rPr lang="zh-CN" altLang="en-US" sz="3600" b="1">
                <a:latin typeface="微软雅黑" panose="020B0503020204020204" charset="-122"/>
                <a:ea typeface="微软雅黑" panose="020B0503020204020204" charset="-122"/>
                <a:cs typeface="Times New Roman" panose="02020603050405020304" pitchFamily="18" charset="0"/>
              </a:rPr>
              <a:t>     </a:t>
            </a:r>
            <a:r>
              <a:rPr lang="en-US" altLang="zh-CN" sz="3600" b="1">
                <a:latin typeface="微软雅黑" panose="020B0503020204020204" charset="-122"/>
                <a:ea typeface="微软雅黑" panose="020B0503020204020204" charset="-122"/>
                <a:cs typeface="Times New Roman" panose="02020603050405020304" pitchFamily="18" charset="0"/>
              </a:rPr>
              <a:t>B</a:t>
            </a:r>
            <a:r>
              <a:rPr lang="zh-CN" altLang="en-US" sz="3600" b="1">
                <a:latin typeface="微软雅黑" panose="020B0503020204020204" charset="-122"/>
                <a:ea typeface="微软雅黑" panose="020B0503020204020204" charset="-122"/>
                <a:cs typeface="宋体" panose="02010600030101010101" pitchFamily="2" charset="-122"/>
              </a:rPr>
              <a:t>．杭州丝织业比婺州发达</a:t>
            </a:r>
            <a:endParaRPr lang="zh-CN" altLang="en-US" sz="3600" b="1">
              <a:latin typeface="微软雅黑" panose="020B0503020204020204" charset="-122"/>
              <a:ea typeface="微软雅黑" panose="020B0503020204020204" charset="-122"/>
              <a:cs typeface="Times New Roman" panose="02020603050405020304" pitchFamily="18" charset="0"/>
            </a:endParaRPr>
          </a:p>
          <a:p>
            <a:pPr indent="0">
              <a:lnSpc>
                <a:spcPct val="150000"/>
              </a:lnSpc>
            </a:pPr>
            <a:r>
              <a:rPr lang="en-US" altLang="zh-CN" sz="3600" b="1">
                <a:latin typeface="微软雅黑" panose="020B0503020204020204" charset="-122"/>
                <a:ea typeface="微软雅黑" panose="020B0503020204020204" charset="-122"/>
                <a:cs typeface="Times New Roman" panose="02020603050405020304" pitchFamily="18" charset="0"/>
              </a:rPr>
              <a:t>C</a:t>
            </a:r>
            <a:r>
              <a:rPr lang="zh-CN" altLang="en-US" sz="3600" b="1">
                <a:latin typeface="微软雅黑" panose="020B0503020204020204" charset="-122"/>
                <a:ea typeface="微软雅黑" panose="020B0503020204020204" charset="-122"/>
                <a:cs typeface="宋体" panose="02010600030101010101" pitchFamily="2" charset="-122"/>
              </a:rPr>
              <a:t>．江南商业环境恶劣</a:t>
            </a:r>
            <a:r>
              <a:rPr lang="zh-CN" altLang="en-US" sz="3600" b="1">
                <a:latin typeface="微软雅黑" panose="020B0503020204020204" charset="-122"/>
                <a:ea typeface="微软雅黑" panose="020B0503020204020204" charset="-122"/>
                <a:cs typeface="Times New Roman" panose="02020603050405020304" pitchFamily="18" charset="0"/>
              </a:rPr>
              <a:t>     </a:t>
            </a:r>
            <a:r>
              <a:rPr lang="en-US" altLang="zh-CN" sz="3600" b="1">
                <a:latin typeface="微软雅黑" panose="020B0503020204020204" charset="-122"/>
                <a:ea typeface="微软雅黑" panose="020B0503020204020204" charset="-122"/>
                <a:cs typeface="Times New Roman" panose="02020603050405020304" pitchFamily="18" charset="0"/>
              </a:rPr>
              <a:t>D</a:t>
            </a:r>
            <a:r>
              <a:rPr lang="zh-CN" altLang="en-US" sz="3600" b="1">
                <a:latin typeface="微软雅黑" panose="020B0503020204020204" charset="-122"/>
                <a:ea typeface="微软雅黑" panose="020B0503020204020204" charset="-122"/>
                <a:cs typeface="宋体" panose="02010600030101010101" pitchFamily="2" charset="-122"/>
              </a:rPr>
              <a:t>．农本商末观念根深蒂固</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8834755" y="5751830"/>
            <a:ext cx="2355215" cy="922020"/>
          </a:xfrm>
          <a:prstGeom prst="rect">
            <a:avLst/>
          </a:prstGeom>
          <a:noFill/>
        </p:spPr>
        <p:txBody>
          <a:bodyPr wrap="none" rtlCol="0" anchor="t">
            <a:spAutoFit/>
          </a:bodyPr>
          <a:p>
            <a:pPr algn="l">
              <a:lnSpc>
                <a:spcPct val="15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54100" y="2061845"/>
            <a:ext cx="9851390" cy="922020"/>
          </a:xfrm>
          <a:prstGeom prst="rect">
            <a:avLst/>
          </a:prstGeom>
          <a:noFill/>
        </p:spPr>
        <p:txBody>
          <a:bodyPr wrap="square" rtlCol="0">
            <a:spAutoFit/>
          </a:bodyPr>
          <a:p>
            <a:pPr>
              <a:lnSpc>
                <a:spcPct val="150000"/>
              </a:lnSpc>
            </a:pPr>
            <a:r>
              <a:rPr lang="zh-CN" altLang="en-US" sz="3600" b="1">
                <a:latin typeface="微软雅黑" panose="020B0503020204020204" charset="-122"/>
                <a:ea typeface="微软雅黑" panose="020B0503020204020204" charset="-122"/>
              </a:rPr>
              <a:t>（</a:t>
            </a:r>
            <a:r>
              <a:rPr lang="zh-CN" altLang="en-US" sz="3600" b="1">
                <a:solidFill>
                  <a:srgbClr val="0000CC"/>
                </a:solidFill>
                <a:latin typeface="微软雅黑" panose="020B0503020204020204" charset="-122"/>
                <a:ea typeface="微软雅黑" panose="020B0503020204020204" charset="-122"/>
              </a:rPr>
              <a:t>按朝代顺序归纳；按商业发展各种要素归纳</a:t>
            </a:r>
            <a:r>
              <a:rPr lang="zh-CN" altLang="en-US" sz="3600" b="1">
                <a:latin typeface="微软雅黑" panose="020B0503020204020204" charset="-122"/>
                <a:ea typeface="微软雅黑" panose="020B0503020204020204" charset="-122"/>
              </a:rPr>
              <a:t>）</a:t>
            </a:r>
            <a:endParaRPr lang="zh-CN" altLang="en-US" sz="3600" b="1">
              <a:latin typeface="微软雅黑" panose="020B0503020204020204" charset="-122"/>
              <a:ea typeface="微软雅黑" panose="020B0503020204020204" charset="-122"/>
            </a:endParaRPr>
          </a:p>
        </p:txBody>
      </p:sp>
      <p:sp>
        <p:nvSpPr>
          <p:cNvPr id="4" name="文本框 3"/>
          <p:cNvSpPr txBox="1"/>
          <p:nvPr/>
        </p:nvSpPr>
        <p:spPr>
          <a:xfrm>
            <a:off x="281305" y="290830"/>
            <a:ext cx="9423400" cy="1771015"/>
          </a:xfrm>
          <a:prstGeom prst="rect">
            <a:avLst/>
          </a:prstGeom>
          <a:noFill/>
        </p:spPr>
        <p:txBody>
          <a:bodyPr wrap="square" rtlCol="0" anchor="t">
            <a:spAutoFit/>
          </a:bodyPr>
          <a:p>
            <a:pPr>
              <a:lnSpc>
                <a:spcPct val="130000"/>
              </a:lnSpc>
            </a:pPr>
            <a:r>
              <a:rPr lang="zh-CN" altLang="en-US" sz="4400" b="1">
                <a:solidFill>
                  <a:srgbClr val="0000CC"/>
                </a:solidFill>
                <a:latin typeface="微软雅黑" panose="020B0503020204020204" charset="-122"/>
                <a:ea typeface="微软雅黑" panose="020B0503020204020204" charset="-122"/>
              </a:rPr>
              <a:t>一、重点问题自测</a:t>
            </a:r>
            <a:endParaRPr lang="zh-CN" altLang="en-US" sz="4400" b="1">
              <a:solidFill>
                <a:srgbClr val="0000CC"/>
              </a:solidFill>
              <a:latin typeface="微软雅黑" panose="020B0503020204020204" charset="-122"/>
              <a:ea typeface="微软雅黑" panose="020B0503020204020204" charset="-122"/>
            </a:endParaRPr>
          </a:p>
          <a:p>
            <a:pPr>
              <a:lnSpc>
                <a:spcPct val="130000"/>
              </a:lnSpc>
            </a:pPr>
            <a:r>
              <a:rPr lang="zh-CN" altLang="en-US" sz="4000" b="1">
                <a:latin typeface="微软雅黑" panose="020B0503020204020204" charset="-122"/>
                <a:ea typeface="微软雅黑" panose="020B0503020204020204" charset="-122"/>
              </a:rPr>
              <a:t>      中国古代商业发展的重要表现</a:t>
            </a:r>
            <a:endParaRPr lang="zh-CN" altLang="en-US" sz="4000" b="1">
              <a:latin typeface="微软雅黑" panose="020B0503020204020204" charset="-122"/>
              <a:ea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5029" name="Group 37"/>
          <p:cNvGraphicFramePr>
            <a:graphicFrameLocks noGrp="1"/>
          </p:cNvGraphicFramePr>
          <p:nvPr/>
        </p:nvGraphicFramePr>
        <p:xfrm>
          <a:off x="132080" y="222885"/>
          <a:ext cx="11217275" cy="6466205"/>
        </p:xfrm>
        <a:graphic>
          <a:graphicData uri="http://schemas.openxmlformats.org/drawingml/2006/table">
            <a:tbl>
              <a:tblPr/>
              <a:tblGrid>
                <a:gridCol w="2380615"/>
                <a:gridCol w="8836660"/>
              </a:tblGrid>
              <a:tr h="701040">
                <a:tc>
                  <a:txBody>
                    <a:bodyP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pPr>
                      <a:r>
                        <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rPr>
                        <a:t>历史时期</a:t>
                      </a:r>
                      <a:endPar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pPr>
                      <a:r>
                        <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rPr>
                        <a:t>发展概况</a:t>
                      </a:r>
                      <a:endPar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1205">
                <a:tc>
                  <a:txBody>
                    <a:bodyP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pPr>
                      <a:r>
                        <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rPr>
                        <a:t>商朝</a:t>
                      </a:r>
                      <a:endPar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pPr>
                      <a:endParaRPr kumimoji="0" lang="zh-CN" altLang="zh-CN"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1205">
                <a:tc>
                  <a:txBody>
                    <a:bodyP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pPr>
                      <a:r>
                        <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rPr>
                        <a:t>春秋战国</a:t>
                      </a:r>
                      <a:endPar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pPr>
                      <a:endParaRPr kumimoji="0" lang="zh-CN" altLang="zh-CN"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9935">
                <a:tc>
                  <a:txBody>
                    <a:bodyP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pPr>
                      <a:r>
                        <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rPr>
                        <a:t>秦汉</a:t>
                      </a:r>
                      <a:endPar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pPr>
                      <a:endParaRPr kumimoji="0" lang="zh-CN" altLang="zh-CN"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7710">
                <a:tc>
                  <a:txBody>
                    <a:bodyP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pPr>
                      <a:r>
                        <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rPr>
                        <a:t>隋唐</a:t>
                      </a:r>
                      <a:endPar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pPr>
                      <a:endParaRPr kumimoji="0" lang="zh-CN" altLang="zh-CN" sz="4000" b="1" i="0" u="none" strike="noStrike" cap="none" normalizeH="0" baseline="0" smtClean="0">
                        <a:ln>
                          <a:noFill/>
                        </a:ln>
                        <a:solidFill>
                          <a:schemeClr val="bg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15085">
                <a:tc>
                  <a:txBody>
                    <a:bodyP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pPr>
                      <a:r>
                        <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rPr>
                        <a:t>宋元</a:t>
                      </a:r>
                      <a:endPar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pPr>
                      <a:endParaRPr kumimoji="0" lang="zh-CN" altLang="zh-CN" sz="4000" b="1" i="0" u="none" strike="noStrike" cap="none" normalizeH="0" baseline="0" smtClean="0">
                        <a:ln>
                          <a:noFill/>
                        </a:ln>
                        <a:solidFill>
                          <a:srgbClr val="3333FF"/>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70025">
                <a:tc>
                  <a:txBody>
                    <a:bodyPr/>
                    <a:lstStyle/>
                    <a:p>
                      <a:pPr marL="0" marR="0" lvl="0" indent="0" algn="ctr" defTabSz="914400" rtl="0" eaLnBrk="1" fontAlgn="base" latinLnBrk="0" hangingPunct="1">
                        <a:lnSpc>
                          <a:spcPct val="100000"/>
                        </a:lnSpc>
                        <a:spcBef>
                          <a:spcPct val="20000"/>
                        </a:spcBef>
                        <a:spcAft>
                          <a:spcPct val="0"/>
                        </a:spcAft>
                        <a:buClrTx/>
                        <a:buSzTx/>
                        <a:buFont typeface="Wingdings" panose="05000000000000000000" pitchFamily="2" charset="2"/>
                        <a:buNone/>
                      </a:pPr>
                      <a:r>
                        <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rPr>
                        <a:t>明清</a:t>
                      </a:r>
                      <a:endParaRPr kumimoji="0" lang="zh-CN" altLang="en-US"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pPr>
                      <a:endParaRPr kumimoji="0" lang="zh-CN" altLang="zh-CN" sz="40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437" name="Text Box 237"/>
          <p:cNvSpPr txBox="1"/>
          <p:nvPr/>
        </p:nvSpPr>
        <p:spPr>
          <a:xfrm>
            <a:off x="2947035" y="970280"/>
            <a:ext cx="3275965" cy="645160"/>
          </a:xfrm>
          <a:prstGeom prst="rect">
            <a:avLst/>
          </a:prstGeom>
          <a:noFill/>
          <a:ln w="9525">
            <a:noFill/>
          </a:ln>
        </p:spPr>
        <p:txBody>
          <a:bodyPr wrap="square">
            <a:spAutoFit/>
          </a:bodyPr>
          <a:p>
            <a:pPr lvl="0" eaLnBrk="1" hangingPunct="1">
              <a:spcBef>
                <a:spcPct val="50000"/>
              </a:spcBef>
            </a:pPr>
            <a:r>
              <a:rPr lang="en-US" altLang="zh-CN" sz="3600" b="1" dirty="0">
                <a:solidFill>
                  <a:srgbClr val="3333FF"/>
                </a:solidFill>
                <a:latin typeface="微软雅黑" panose="020B0503020204020204" charset="-122"/>
                <a:ea typeface="微软雅黑" panose="020B0503020204020204" charset="-122"/>
              </a:rPr>
              <a:t>“</a:t>
            </a:r>
            <a:r>
              <a:rPr lang="zh-CN" altLang="en-US" sz="3600" b="1" dirty="0">
                <a:solidFill>
                  <a:srgbClr val="3333FF"/>
                </a:solidFill>
                <a:latin typeface="微软雅黑" panose="020B0503020204020204" charset="-122"/>
                <a:ea typeface="微软雅黑" panose="020B0503020204020204" charset="-122"/>
              </a:rPr>
              <a:t>商人”出现</a:t>
            </a:r>
            <a:endParaRPr lang="zh-CN" altLang="en-US" sz="3600" b="1" dirty="0">
              <a:solidFill>
                <a:srgbClr val="3333FF"/>
              </a:solidFill>
              <a:latin typeface="微软雅黑" panose="020B0503020204020204" charset="-122"/>
              <a:ea typeface="微软雅黑" panose="020B0503020204020204" charset="-122"/>
            </a:endParaRPr>
          </a:p>
        </p:txBody>
      </p:sp>
      <p:sp>
        <p:nvSpPr>
          <p:cNvPr id="17438" name="Rectangle 228">
            <a:hlinkClick r:id="rId1" action="ppaction://hlinksldjump"/>
          </p:cNvPr>
          <p:cNvSpPr/>
          <p:nvPr/>
        </p:nvSpPr>
        <p:spPr>
          <a:xfrm>
            <a:off x="3096260" y="1734185"/>
            <a:ext cx="7544435" cy="645160"/>
          </a:xfrm>
          <a:prstGeom prst="rect">
            <a:avLst/>
          </a:prstGeom>
          <a:noFill/>
          <a:ln w="9525">
            <a:noFill/>
          </a:ln>
        </p:spPr>
        <p:txBody>
          <a:bodyPr wrap="square">
            <a:spAutoFit/>
          </a:bodyPr>
          <a:p>
            <a:pPr lvl="0" eaLnBrk="1" hangingPunct="1"/>
            <a:r>
              <a:rPr lang="zh-CN" altLang="en-US" sz="3600" b="1" dirty="0">
                <a:solidFill>
                  <a:srgbClr val="3333FF"/>
                </a:solidFill>
                <a:latin typeface="微软雅黑" panose="020B0503020204020204" charset="-122"/>
                <a:ea typeface="微软雅黑" panose="020B0503020204020204" charset="-122"/>
              </a:rPr>
              <a:t>官府控制商业局面打破</a:t>
            </a:r>
            <a:r>
              <a:rPr lang="en-US" altLang="zh-CN" sz="3600" b="1" dirty="0">
                <a:solidFill>
                  <a:srgbClr val="3333FF"/>
                </a:solidFill>
                <a:latin typeface="微软雅黑" panose="020B0503020204020204" charset="-122"/>
                <a:ea typeface="微软雅黑" panose="020B0503020204020204" charset="-122"/>
              </a:rPr>
              <a:t>;</a:t>
            </a:r>
            <a:r>
              <a:rPr lang="zh-CN" altLang="en-US" sz="3600" b="1" dirty="0">
                <a:solidFill>
                  <a:srgbClr val="3333FF"/>
                </a:solidFill>
                <a:latin typeface="微软雅黑" panose="020B0503020204020204" charset="-122"/>
                <a:ea typeface="微软雅黑" panose="020B0503020204020204" charset="-122"/>
              </a:rPr>
              <a:t>大商人</a:t>
            </a:r>
            <a:endParaRPr lang="zh-CN" altLang="en-US" sz="3600" b="1" dirty="0">
              <a:solidFill>
                <a:srgbClr val="3333FF"/>
              </a:solidFill>
              <a:latin typeface="微软雅黑" panose="020B0503020204020204" charset="-122"/>
              <a:ea typeface="微软雅黑" panose="020B0503020204020204" charset="-122"/>
            </a:endParaRPr>
          </a:p>
        </p:txBody>
      </p:sp>
      <p:sp>
        <p:nvSpPr>
          <p:cNvPr id="17439" name="Text Box 238"/>
          <p:cNvSpPr txBox="1"/>
          <p:nvPr/>
        </p:nvSpPr>
        <p:spPr>
          <a:xfrm>
            <a:off x="2947035" y="2503805"/>
            <a:ext cx="8496300" cy="645160"/>
          </a:xfrm>
          <a:prstGeom prst="rect">
            <a:avLst/>
          </a:prstGeom>
          <a:noFill/>
          <a:ln w="9525">
            <a:noFill/>
          </a:ln>
        </p:spPr>
        <p:txBody>
          <a:bodyPr wrap="square">
            <a:spAutoFit/>
          </a:bodyPr>
          <a:p>
            <a:pPr lvl="0" eaLnBrk="1" hangingPunct="1">
              <a:spcBef>
                <a:spcPct val="50000"/>
              </a:spcBef>
            </a:pPr>
            <a:r>
              <a:rPr lang="zh-CN" altLang="en-US" sz="3600" b="1" dirty="0">
                <a:solidFill>
                  <a:srgbClr val="3333FF"/>
                </a:solidFill>
                <a:latin typeface="微软雅黑" panose="020B0503020204020204" charset="-122"/>
                <a:ea typeface="微软雅黑" panose="020B0503020204020204" charset="-122"/>
              </a:rPr>
              <a:t>重农抑商；丝绸之路</a:t>
            </a:r>
            <a:endParaRPr lang="zh-CN" altLang="en-US" sz="3600" b="1" dirty="0">
              <a:solidFill>
                <a:srgbClr val="3333FF"/>
              </a:solidFill>
              <a:latin typeface="微软雅黑" panose="020B0503020204020204" charset="-122"/>
              <a:ea typeface="微软雅黑" panose="020B0503020204020204" charset="-122"/>
            </a:endParaRPr>
          </a:p>
        </p:txBody>
      </p:sp>
      <p:sp>
        <p:nvSpPr>
          <p:cNvPr id="17440" name="Text Box 245"/>
          <p:cNvSpPr txBox="1"/>
          <p:nvPr/>
        </p:nvSpPr>
        <p:spPr>
          <a:xfrm>
            <a:off x="2947035" y="3148965"/>
            <a:ext cx="8663305" cy="645160"/>
          </a:xfrm>
          <a:prstGeom prst="rect">
            <a:avLst/>
          </a:prstGeom>
          <a:noFill/>
          <a:ln w="9525">
            <a:noFill/>
          </a:ln>
        </p:spPr>
        <p:txBody>
          <a:bodyPr wrap="square">
            <a:spAutoFit/>
          </a:bodyPr>
          <a:p>
            <a:pPr lvl="0" eaLnBrk="1" hangingPunct="1">
              <a:spcBef>
                <a:spcPct val="20000"/>
              </a:spcBef>
              <a:buClr>
                <a:schemeClr val="bg2"/>
              </a:buClr>
              <a:buSzPct val="75000"/>
              <a:buFont typeface="Wingdings" panose="05000000000000000000" pitchFamily="2" charset="2"/>
              <a:buNone/>
            </a:pPr>
            <a:r>
              <a:rPr lang="zh-CN" altLang="en-US" sz="3600" b="1" dirty="0">
                <a:solidFill>
                  <a:srgbClr val="3333FF"/>
                </a:solidFill>
                <a:latin typeface="微软雅黑" panose="020B0503020204020204" charset="-122"/>
                <a:ea typeface="微软雅黑" panose="020B0503020204020204" charset="-122"/>
              </a:rPr>
              <a:t>农村集市、柜坊、飞钱；扬一益二</a:t>
            </a:r>
            <a:endParaRPr lang="zh-CN" altLang="en-US" sz="3600" b="1" dirty="0">
              <a:solidFill>
                <a:srgbClr val="3333FF"/>
              </a:solidFill>
              <a:latin typeface="微软雅黑" panose="020B0503020204020204" charset="-122"/>
              <a:ea typeface="微软雅黑" panose="020B0503020204020204" charset="-122"/>
            </a:endParaRPr>
          </a:p>
        </p:txBody>
      </p:sp>
      <p:sp>
        <p:nvSpPr>
          <p:cNvPr id="17441" name="Text Box 244"/>
          <p:cNvSpPr txBox="1"/>
          <p:nvPr/>
        </p:nvSpPr>
        <p:spPr>
          <a:xfrm>
            <a:off x="2425700" y="4081780"/>
            <a:ext cx="9184640" cy="1198880"/>
          </a:xfrm>
          <a:prstGeom prst="rect">
            <a:avLst/>
          </a:prstGeom>
          <a:noFill/>
          <a:ln w="9525">
            <a:noFill/>
          </a:ln>
        </p:spPr>
        <p:txBody>
          <a:bodyPr wrap="square">
            <a:spAutoFit/>
          </a:bodyPr>
          <a:p>
            <a:pPr lvl="0" eaLnBrk="1" hangingPunct="1">
              <a:spcBef>
                <a:spcPct val="20000"/>
              </a:spcBef>
              <a:buClr>
                <a:schemeClr val="bg2"/>
              </a:buClr>
              <a:buSzPct val="75000"/>
              <a:buFont typeface="Wingdings" panose="05000000000000000000" pitchFamily="2" charset="2"/>
              <a:buNone/>
            </a:pPr>
            <a:r>
              <a:rPr lang="zh-CN" altLang="en-US" sz="3600" b="1" dirty="0">
                <a:solidFill>
                  <a:srgbClr val="3333FF"/>
                </a:solidFill>
                <a:latin typeface="微软雅黑" panose="020B0503020204020204" charset="-122"/>
                <a:ea typeface="微软雅黑" panose="020B0503020204020204" charset="-122"/>
              </a:rPr>
              <a:t>交子；商税；元大都泉州；市坊不分；放宽限制</a:t>
            </a:r>
            <a:endParaRPr lang="zh-CN" altLang="en-US" sz="3600" b="1" dirty="0">
              <a:solidFill>
                <a:srgbClr val="3333FF"/>
              </a:solidFill>
              <a:latin typeface="微软雅黑" panose="020B0503020204020204" charset="-122"/>
              <a:ea typeface="微软雅黑" panose="020B0503020204020204" charset="-122"/>
            </a:endParaRPr>
          </a:p>
        </p:txBody>
      </p:sp>
      <p:sp>
        <p:nvSpPr>
          <p:cNvPr id="85030" name="Text Box 242"/>
          <p:cNvSpPr txBox="1"/>
          <p:nvPr/>
        </p:nvSpPr>
        <p:spPr>
          <a:xfrm>
            <a:off x="2456180" y="5280660"/>
            <a:ext cx="8893175" cy="1198880"/>
          </a:xfrm>
          <a:prstGeom prst="rect">
            <a:avLst/>
          </a:prstGeom>
          <a:noFill/>
          <a:ln w="9525">
            <a:noFill/>
          </a:ln>
        </p:spPr>
        <p:txBody>
          <a:bodyPr wrap="square">
            <a:spAutoFit/>
          </a:bodyPr>
          <a:p>
            <a:pPr lvl="0" eaLnBrk="1" hangingPunct="1">
              <a:spcBef>
                <a:spcPct val="50000"/>
              </a:spcBef>
            </a:pPr>
            <a:r>
              <a:rPr lang="zh-CN" altLang="en-US" sz="3600" b="1" dirty="0">
                <a:solidFill>
                  <a:srgbClr val="3333FF"/>
                </a:solidFill>
                <a:latin typeface="微软雅黑" panose="020B0503020204020204" charset="-122"/>
                <a:ea typeface="微软雅黑" panose="020B0503020204020204" charset="-122"/>
              </a:rPr>
              <a:t>农副产品商品化；区域间长途贩运；“商帮”；商业名镇；十三行</a:t>
            </a:r>
            <a:endParaRPr lang="zh-CN" altLang="en-US" sz="3600" b="1" dirty="0">
              <a:solidFill>
                <a:srgbClr val="3333FF"/>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37"/>
                                        </p:tgtEl>
                                        <p:attrNameLst>
                                          <p:attrName>style.visibility</p:attrName>
                                        </p:attrNameLst>
                                      </p:cBhvr>
                                      <p:to>
                                        <p:strVal val="visible"/>
                                      </p:to>
                                    </p:set>
                                    <p:animEffect transition="in" filter="blinds(horizontal)">
                                      <p:cBhvr>
                                        <p:cTn id="7" dur="500"/>
                                        <p:tgtEl>
                                          <p:spTgt spid="174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38"/>
                                        </p:tgtEl>
                                        <p:attrNameLst>
                                          <p:attrName>style.visibility</p:attrName>
                                        </p:attrNameLst>
                                      </p:cBhvr>
                                      <p:to>
                                        <p:strVal val="visible"/>
                                      </p:to>
                                    </p:set>
                                    <p:animEffect transition="in" filter="blinds(horizontal)">
                                      <p:cBhvr>
                                        <p:cTn id="12" dur="500"/>
                                        <p:tgtEl>
                                          <p:spTgt spid="1743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39"/>
                                        </p:tgtEl>
                                        <p:attrNameLst>
                                          <p:attrName>style.visibility</p:attrName>
                                        </p:attrNameLst>
                                      </p:cBhvr>
                                      <p:to>
                                        <p:strVal val="visible"/>
                                      </p:to>
                                    </p:set>
                                    <p:animEffect transition="in" filter="blinds(horizontal)">
                                      <p:cBhvr>
                                        <p:cTn id="17" dur="500"/>
                                        <p:tgtEl>
                                          <p:spTgt spid="1743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440"/>
                                        </p:tgtEl>
                                        <p:attrNameLst>
                                          <p:attrName>style.visibility</p:attrName>
                                        </p:attrNameLst>
                                      </p:cBhvr>
                                      <p:to>
                                        <p:strVal val="visible"/>
                                      </p:to>
                                    </p:set>
                                    <p:animEffect transition="in" filter="blinds(horizontal)">
                                      <p:cBhvr>
                                        <p:cTn id="22" dur="500"/>
                                        <p:tgtEl>
                                          <p:spTgt spid="1744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441"/>
                                        </p:tgtEl>
                                        <p:attrNameLst>
                                          <p:attrName>style.visibility</p:attrName>
                                        </p:attrNameLst>
                                      </p:cBhvr>
                                      <p:to>
                                        <p:strVal val="visible"/>
                                      </p:to>
                                    </p:set>
                                    <p:animEffect transition="in" filter="blinds(horizontal)">
                                      <p:cBhvr>
                                        <p:cTn id="27" dur="500"/>
                                        <p:tgtEl>
                                          <p:spTgt spid="1744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5030"/>
                                        </p:tgtEl>
                                        <p:attrNameLst>
                                          <p:attrName>style.visibility</p:attrName>
                                        </p:attrNameLst>
                                      </p:cBhvr>
                                      <p:to>
                                        <p:strVal val="visible"/>
                                      </p:to>
                                    </p:set>
                                    <p:animEffect transition="in" filter="blinds(horizontal)">
                                      <p:cBhvr>
                                        <p:cTn id="32" dur="500"/>
                                        <p:tgtEl>
                                          <p:spTgt spid="85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7" grpId="0"/>
      <p:bldP spid="17438" grpId="0"/>
      <p:bldP spid="17439" grpId="0"/>
      <p:bldP spid="17440" grpId="0"/>
      <p:bldP spid="17441" grpId="0"/>
      <p:bldP spid="850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p:nvPr/>
        </p:nvSpPr>
        <p:spPr>
          <a:xfrm>
            <a:off x="180975" y="1235075"/>
            <a:ext cx="12299315" cy="1147445"/>
          </a:xfrm>
          <a:prstGeom prst="rect">
            <a:avLst/>
          </a:prstGeom>
          <a:noFill/>
          <a:ln w="9525">
            <a:noFill/>
          </a:ln>
        </p:spPr>
        <p:txBody>
          <a:bodyPr/>
          <a:p>
            <a:pPr marL="0" lvl="1" indent="0" eaLnBrk="0" hangingPunct="0">
              <a:spcBef>
                <a:spcPct val="20000"/>
              </a:spcBef>
            </a:pPr>
            <a:r>
              <a:rPr lang="zh-CN" altLang="en-US" sz="3200" b="1" dirty="0">
                <a:latin typeface="微软雅黑" panose="020B0503020204020204" charset="-122"/>
                <a:ea typeface="微软雅黑" panose="020B0503020204020204" charset="-122"/>
              </a:rPr>
              <a:t>先在城市，后向农村集市发展；先固定时间、地点，后打破界限</a:t>
            </a:r>
            <a:endParaRPr lang="zh-CN" altLang="en-US" sz="3200" b="1" dirty="0">
              <a:latin typeface="微软雅黑" panose="020B0503020204020204" charset="-122"/>
              <a:ea typeface="微软雅黑" panose="020B0503020204020204" charset="-122"/>
            </a:endParaRPr>
          </a:p>
        </p:txBody>
      </p:sp>
      <p:sp>
        <p:nvSpPr>
          <p:cNvPr id="81923" name="Rectangle 3"/>
          <p:cNvSpPr/>
          <p:nvPr/>
        </p:nvSpPr>
        <p:spPr>
          <a:xfrm>
            <a:off x="-186055" y="2138045"/>
            <a:ext cx="5801995" cy="645160"/>
          </a:xfrm>
          <a:prstGeom prst="rect">
            <a:avLst/>
          </a:prstGeom>
          <a:noFill/>
          <a:ln w="9525">
            <a:noFill/>
          </a:ln>
        </p:spPr>
        <p:txBody>
          <a:bodyPr wrap="square">
            <a:spAutoFit/>
          </a:bodyPr>
          <a:p>
            <a:pPr lvl="1"/>
            <a:r>
              <a:rPr lang="en-US" altLang="zh-CN" sz="3600" b="1" dirty="0">
                <a:solidFill>
                  <a:srgbClr val="FF0000"/>
                </a:solidFill>
                <a:latin typeface="微软雅黑" panose="020B0503020204020204" charset="-122"/>
                <a:ea typeface="微软雅黑" panose="020B0503020204020204" charset="-122"/>
              </a:rPr>
              <a:t>2</a:t>
            </a:r>
            <a:r>
              <a:rPr lang="zh-CN" altLang="en-US" sz="3600" b="1" dirty="0">
                <a:solidFill>
                  <a:srgbClr val="FF0000"/>
                </a:solidFill>
                <a:latin typeface="微软雅黑" panose="020B0503020204020204" charset="-122"/>
                <a:ea typeface="微软雅黑" panose="020B0503020204020204" charset="-122"/>
              </a:rPr>
              <a:t>．交易物品的变化</a:t>
            </a:r>
            <a:r>
              <a:rPr lang="zh-CN" altLang="en-US" sz="3600" b="1" dirty="0">
                <a:latin typeface="微软雅黑" panose="020B0503020204020204" charset="-122"/>
                <a:ea typeface="微软雅黑" panose="020B0503020204020204" charset="-122"/>
              </a:rPr>
              <a:t>：</a:t>
            </a:r>
            <a:endParaRPr lang="zh-CN" altLang="en-US" sz="3600" b="1" dirty="0">
              <a:latin typeface="微软雅黑" panose="020B0503020204020204" charset="-122"/>
              <a:ea typeface="微软雅黑" panose="020B0503020204020204" charset="-122"/>
            </a:endParaRPr>
          </a:p>
        </p:txBody>
      </p:sp>
      <p:sp>
        <p:nvSpPr>
          <p:cNvPr id="81924" name="Rectangle 4"/>
          <p:cNvSpPr/>
          <p:nvPr/>
        </p:nvSpPr>
        <p:spPr>
          <a:xfrm>
            <a:off x="226695" y="4347845"/>
            <a:ext cx="5275580" cy="645160"/>
          </a:xfrm>
          <a:prstGeom prst="rect">
            <a:avLst/>
          </a:prstGeom>
          <a:noFill/>
          <a:ln w="9525">
            <a:noFill/>
          </a:ln>
        </p:spPr>
        <p:txBody>
          <a:bodyPr wrap="square">
            <a:spAutoFit/>
          </a:bodyPr>
          <a:p>
            <a:r>
              <a:rPr lang="en-US" altLang="zh-CN" sz="3600" b="1" dirty="0">
                <a:solidFill>
                  <a:srgbClr val="FF0000"/>
                </a:solidFill>
                <a:latin typeface="微软雅黑" panose="020B0503020204020204" charset="-122"/>
                <a:ea typeface="微软雅黑" panose="020B0503020204020204" charset="-122"/>
              </a:rPr>
              <a:t>3</a:t>
            </a:r>
            <a:r>
              <a:rPr lang="zh-CN" altLang="en-US" sz="3600" b="1" dirty="0">
                <a:solidFill>
                  <a:srgbClr val="FF0000"/>
                </a:solidFill>
                <a:latin typeface="微软雅黑" panose="020B0503020204020204" charset="-122"/>
                <a:ea typeface="微软雅黑" panose="020B0503020204020204" charset="-122"/>
              </a:rPr>
              <a:t>．交易媒介的变化</a:t>
            </a:r>
            <a:r>
              <a:rPr lang="zh-CN" altLang="en-US" sz="3600" b="1" dirty="0">
                <a:latin typeface="微软雅黑" panose="020B0503020204020204" charset="-122"/>
                <a:ea typeface="微软雅黑" panose="020B0503020204020204" charset="-122"/>
              </a:rPr>
              <a:t>：</a:t>
            </a:r>
            <a:endParaRPr lang="zh-CN" altLang="en-US" sz="3600" b="1" dirty="0">
              <a:latin typeface="微软雅黑" panose="020B0503020204020204" charset="-122"/>
              <a:ea typeface="微软雅黑" panose="020B0503020204020204" charset="-122"/>
            </a:endParaRPr>
          </a:p>
        </p:txBody>
      </p:sp>
      <p:sp>
        <p:nvSpPr>
          <p:cNvPr id="81925" name="Rectangle 5"/>
          <p:cNvSpPr/>
          <p:nvPr/>
        </p:nvSpPr>
        <p:spPr>
          <a:xfrm>
            <a:off x="180975" y="589915"/>
            <a:ext cx="6329045" cy="645160"/>
          </a:xfrm>
          <a:prstGeom prst="rect">
            <a:avLst/>
          </a:prstGeom>
          <a:noFill/>
          <a:ln w="9525">
            <a:noFill/>
          </a:ln>
        </p:spPr>
        <p:txBody>
          <a:bodyPr wrap="square">
            <a:spAutoFit/>
          </a:bodyPr>
          <a:p>
            <a:r>
              <a:rPr lang="en-US" altLang="zh-CN" sz="3600" b="1" dirty="0">
                <a:solidFill>
                  <a:srgbClr val="FF0000"/>
                </a:solidFill>
                <a:latin typeface="微软雅黑" panose="020B0503020204020204" charset="-122"/>
                <a:ea typeface="微软雅黑" panose="020B0503020204020204" charset="-122"/>
              </a:rPr>
              <a:t>1</a:t>
            </a:r>
            <a:r>
              <a:rPr lang="zh-CN" altLang="en-US" sz="3600" b="1" dirty="0">
                <a:solidFill>
                  <a:srgbClr val="FF0000"/>
                </a:solidFill>
                <a:latin typeface="微软雅黑" panose="020B0503020204020204" charset="-122"/>
                <a:ea typeface="微软雅黑" panose="020B0503020204020204" charset="-122"/>
              </a:rPr>
              <a:t>．商业活动场所的变化：</a:t>
            </a:r>
            <a:endParaRPr lang="zh-CN" altLang="en-US" sz="3600" b="1" dirty="0">
              <a:solidFill>
                <a:srgbClr val="FF0000"/>
              </a:solidFill>
              <a:latin typeface="微软雅黑" panose="020B0503020204020204" charset="-122"/>
              <a:ea typeface="微软雅黑" panose="020B0503020204020204" charset="-122"/>
            </a:endParaRPr>
          </a:p>
        </p:txBody>
      </p:sp>
      <p:sp>
        <p:nvSpPr>
          <p:cNvPr id="81926" name="Rectangle 6"/>
          <p:cNvSpPr/>
          <p:nvPr/>
        </p:nvSpPr>
        <p:spPr>
          <a:xfrm>
            <a:off x="-186055" y="2829560"/>
            <a:ext cx="12145010" cy="1198880"/>
          </a:xfrm>
          <a:prstGeom prst="rect">
            <a:avLst/>
          </a:prstGeom>
          <a:noFill/>
          <a:ln w="9525">
            <a:noFill/>
          </a:ln>
        </p:spPr>
        <p:txBody>
          <a:bodyPr wrap="square">
            <a:spAutoFit/>
          </a:bodyPr>
          <a:p>
            <a:pPr lvl="1"/>
            <a:r>
              <a:rPr lang="zh-CN" altLang="en-US" sz="3600" b="1" dirty="0">
                <a:latin typeface="微软雅黑" panose="020B0503020204020204" charset="-122"/>
                <a:ea typeface="微软雅黑" panose="020B0503020204020204" charset="-122"/>
              </a:rPr>
              <a:t>先以交流地区间的土特产品、奢侈品为主，后农副产品以及手工业品转向市场。</a:t>
            </a:r>
            <a:endParaRPr lang="zh-CN" altLang="en-US" sz="3600" b="1" dirty="0">
              <a:latin typeface="微软雅黑" panose="020B0503020204020204" charset="-122"/>
              <a:ea typeface="微软雅黑" panose="020B0503020204020204" charset="-122"/>
            </a:endParaRPr>
          </a:p>
        </p:txBody>
      </p:sp>
      <p:sp>
        <p:nvSpPr>
          <p:cNvPr id="81927" name="Rectangle 7"/>
          <p:cNvSpPr/>
          <p:nvPr/>
        </p:nvSpPr>
        <p:spPr>
          <a:xfrm>
            <a:off x="441325" y="5250815"/>
            <a:ext cx="11517630" cy="645160"/>
          </a:xfrm>
          <a:prstGeom prst="rect">
            <a:avLst/>
          </a:prstGeom>
          <a:noFill/>
          <a:ln w="9525">
            <a:noFill/>
          </a:ln>
        </p:spPr>
        <p:txBody>
          <a:bodyPr wrap="square">
            <a:spAutoFit/>
          </a:bodyPr>
          <a:p>
            <a:r>
              <a:rPr lang="zh-CN" altLang="en-US" sz="3600" b="1" dirty="0">
                <a:latin typeface="微软雅黑" panose="020B0503020204020204" charset="-122"/>
                <a:ea typeface="微软雅黑" panose="020B0503020204020204" charset="-122"/>
              </a:rPr>
              <a:t>贝</a:t>
            </a:r>
            <a:r>
              <a:rPr lang="en-US" altLang="zh-CN" sz="36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金属货币</a:t>
            </a:r>
            <a:r>
              <a:rPr lang="en-US" altLang="zh-CN" sz="3600" b="1">
                <a:latin typeface="微软雅黑" panose="020B0503020204020204" charset="-122"/>
                <a:ea typeface="微软雅黑" panose="020B0503020204020204" charset="-122"/>
              </a:rPr>
              <a:t>—</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交子”</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白银、钱并行。</a:t>
            </a:r>
            <a:endParaRPr lang="zh-CN" altLang="en-US" sz="3600" b="1" dirty="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9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19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19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19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1923" grpId="0"/>
      <p:bldP spid="81924" grpId="0"/>
      <p:bldP spid="81925" grpId="0"/>
      <p:bldP spid="81926" grpId="0"/>
      <p:bldP spid="819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8" name="Rectangle 8"/>
          <p:cNvSpPr/>
          <p:nvPr/>
        </p:nvSpPr>
        <p:spPr>
          <a:xfrm>
            <a:off x="369570" y="895985"/>
            <a:ext cx="4579620" cy="645160"/>
          </a:xfrm>
          <a:prstGeom prst="rect">
            <a:avLst/>
          </a:prstGeom>
          <a:noFill/>
          <a:ln w="9525">
            <a:noFill/>
          </a:ln>
        </p:spPr>
        <p:txBody>
          <a:bodyPr wrap="none">
            <a:spAutoFit/>
          </a:bodyPr>
          <a:p>
            <a:r>
              <a:rPr lang="en-US" altLang="zh-CN" sz="3600" b="1" dirty="0">
                <a:solidFill>
                  <a:srgbClr val="FF0000"/>
                </a:solidFill>
                <a:latin typeface="微软雅黑" panose="020B0503020204020204" charset="-122"/>
                <a:ea typeface="微软雅黑" panose="020B0503020204020204" charset="-122"/>
              </a:rPr>
              <a:t>4</a:t>
            </a:r>
            <a:r>
              <a:rPr lang="zh-CN" altLang="en-US" sz="3600" b="1" dirty="0">
                <a:solidFill>
                  <a:srgbClr val="FF0000"/>
                </a:solidFill>
                <a:latin typeface="微软雅黑" panose="020B0503020204020204" charset="-122"/>
                <a:ea typeface="微软雅黑" panose="020B0503020204020204" charset="-122"/>
              </a:rPr>
              <a:t>．商人组织的变化：</a:t>
            </a:r>
            <a:endParaRPr lang="zh-CN" altLang="en-US" sz="3600" b="1" dirty="0">
              <a:solidFill>
                <a:srgbClr val="FF0000"/>
              </a:solidFill>
              <a:latin typeface="微软雅黑" panose="020B0503020204020204" charset="-122"/>
              <a:ea typeface="微软雅黑" panose="020B0503020204020204" charset="-122"/>
            </a:endParaRPr>
          </a:p>
        </p:txBody>
      </p:sp>
      <p:sp>
        <p:nvSpPr>
          <p:cNvPr id="81929" name="Rectangle 9"/>
          <p:cNvSpPr/>
          <p:nvPr/>
        </p:nvSpPr>
        <p:spPr>
          <a:xfrm>
            <a:off x="507365" y="1705610"/>
            <a:ext cx="10655935" cy="1198880"/>
          </a:xfrm>
          <a:prstGeom prst="rect">
            <a:avLst/>
          </a:prstGeom>
          <a:noFill/>
          <a:ln w="9525">
            <a:noFill/>
          </a:ln>
        </p:spPr>
        <p:txBody>
          <a:bodyPr wrap="square">
            <a:spAutoFit/>
          </a:bodyPr>
          <a:p>
            <a:r>
              <a:rPr lang="zh-CN" altLang="en-US" sz="3600" b="1" dirty="0">
                <a:latin typeface="微软雅黑" panose="020B0503020204020204" charset="-122"/>
                <a:ea typeface="微软雅黑" panose="020B0503020204020204" charset="-122"/>
              </a:rPr>
              <a:t>由最初的亲缘组织发展为地缘组织和业缘组织。</a:t>
            </a:r>
            <a:endParaRPr lang="zh-CN" altLang="en-US" sz="3600" b="1" dirty="0">
              <a:latin typeface="微软雅黑" panose="020B0503020204020204" charset="-122"/>
              <a:ea typeface="微软雅黑" panose="020B0503020204020204" charset="-122"/>
            </a:endParaRPr>
          </a:p>
          <a:p>
            <a:r>
              <a:rPr lang="zh-CN" altLang="en-US" sz="3600" b="1" dirty="0">
                <a:latin typeface="微软雅黑" panose="020B0503020204020204" charset="-122"/>
                <a:ea typeface="微软雅黑" panose="020B0503020204020204" charset="-122"/>
              </a:rPr>
              <a:t>如晋商和徽商的出现。</a:t>
            </a:r>
            <a:endParaRPr lang="zh-CN" altLang="en-US" sz="3600" b="1" dirty="0">
              <a:latin typeface="微软雅黑" panose="020B0503020204020204" charset="-122"/>
              <a:ea typeface="微软雅黑" panose="020B0503020204020204" charset="-122"/>
            </a:endParaRPr>
          </a:p>
        </p:txBody>
      </p:sp>
      <p:sp>
        <p:nvSpPr>
          <p:cNvPr id="81930" name="Rectangle 10"/>
          <p:cNvSpPr/>
          <p:nvPr/>
        </p:nvSpPr>
        <p:spPr>
          <a:xfrm>
            <a:off x="369570" y="3106420"/>
            <a:ext cx="4579620" cy="645160"/>
          </a:xfrm>
          <a:prstGeom prst="rect">
            <a:avLst/>
          </a:prstGeom>
          <a:noFill/>
          <a:ln w="9525">
            <a:noFill/>
          </a:ln>
        </p:spPr>
        <p:txBody>
          <a:bodyPr wrap="none">
            <a:spAutoFit/>
          </a:bodyPr>
          <a:p>
            <a:r>
              <a:rPr lang="en-US" altLang="zh-CN" sz="3600" b="1" dirty="0">
                <a:solidFill>
                  <a:srgbClr val="FF0000"/>
                </a:solidFill>
                <a:latin typeface="微软雅黑" panose="020B0503020204020204" charset="-122"/>
                <a:ea typeface="微软雅黑" panose="020B0503020204020204" charset="-122"/>
              </a:rPr>
              <a:t>5</a:t>
            </a:r>
            <a:r>
              <a:rPr lang="zh-CN" altLang="en-US" sz="3600" b="1" dirty="0">
                <a:solidFill>
                  <a:srgbClr val="FF0000"/>
                </a:solidFill>
                <a:latin typeface="微软雅黑" panose="020B0503020204020204" charset="-122"/>
                <a:ea typeface="微软雅黑" panose="020B0503020204020204" charset="-122"/>
              </a:rPr>
              <a:t>．流通领域的变化：</a:t>
            </a:r>
            <a:endParaRPr lang="zh-CN" altLang="en-US" sz="3600" b="1" dirty="0">
              <a:solidFill>
                <a:srgbClr val="FF0000"/>
              </a:solidFill>
              <a:latin typeface="微软雅黑" panose="020B0503020204020204" charset="-122"/>
              <a:ea typeface="微软雅黑" panose="020B0503020204020204" charset="-122"/>
            </a:endParaRPr>
          </a:p>
        </p:txBody>
      </p:sp>
      <p:sp>
        <p:nvSpPr>
          <p:cNvPr id="81931" name="Rectangle 11"/>
          <p:cNvSpPr/>
          <p:nvPr/>
        </p:nvSpPr>
        <p:spPr>
          <a:xfrm>
            <a:off x="117475" y="4031615"/>
            <a:ext cx="12527280" cy="645160"/>
          </a:xfrm>
          <a:prstGeom prst="rect">
            <a:avLst/>
          </a:prstGeom>
          <a:noFill/>
          <a:ln w="9525">
            <a:noFill/>
          </a:ln>
        </p:spPr>
        <p:txBody>
          <a:bodyPr wrap="none">
            <a:spAutoFit/>
          </a:bodyPr>
          <a:p>
            <a:r>
              <a:rPr lang="zh-CN" altLang="en-US" sz="3600" b="1" dirty="0">
                <a:latin typeface="微软雅黑" panose="020B0503020204020204" charset="-122"/>
                <a:ea typeface="微软雅黑" panose="020B0503020204020204" charset="-122"/>
              </a:rPr>
              <a:t>由只局限于流通领域到逐渐与生产及自由的雇佣劳动相结合。</a:t>
            </a:r>
            <a:endParaRPr lang="zh-CN" altLang="en-US" sz="36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19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9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19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19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8" grpId="0"/>
      <p:bldP spid="81929" grpId="0"/>
      <p:bldP spid="81930" grpId="0"/>
      <p:bldP spid="8193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4649</Words>
  <Application>WPS 演示</Application>
  <PresentationFormat>宽屏</PresentationFormat>
  <Paragraphs>289</Paragraphs>
  <Slides>33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33</vt:i4>
      </vt:variant>
    </vt:vector>
  </HeadingPairs>
  <TitlesOfParts>
    <vt:vector size="44" baseType="lpstr">
      <vt:lpstr>Arial</vt:lpstr>
      <vt:lpstr>宋体</vt:lpstr>
      <vt:lpstr>Wingdings</vt:lpstr>
      <vt:lpstr>Times New Roman</vt:lpstr>
      <vt:lpstr>微软雅黑</vt:lpstr>
      <vt:lpstr>Arial Unicode MS</vt:lpstr>
      <vt:lpstr>Calibri Light</vt:lpstr>
      <vt:lpstr>Calibri</vt:lpstr>
      <vt:lpstr>华文楷体</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真题体验3：(2014课标全国文综Ⅱ卷T26)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42</cp:revision>
  <dcterms:created xsi:type="dcterms:W3CDTF">2015-05-05T08:02:00Z</dcterms:created>
  <dcterms:modified xsi:type="dcterms:W3CDTF">2018-05-15T01:20:21Z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