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99" r:id="rId4"/>
    <p:sldId id="281" r:id="rId5"/>
    <p:sldId id="269" r:id="rId6"/>
    <p:sldId id="336" r:id="rId7"/>
    <p:sldId id="327" r:id="rId8"/>
    <p:sldId id="328" r:id="rId9"/>
    <p:sldId id="335" r:id="rId10"/>
    <p:sldId id="332" r:id="rId11"/>
    <p:sldId id="257" r:id="rId12"/>
    <p:sldId id="282" r:id="rId13"/>
    <p:sldId id="331" r:id="rId14"/>
    <p:sldId id="285" r:id="rId15"/>
    <p:sldId id="258" r:id="rId16"/>
    <p:sldId id="334" r:id="rId17"/>
    <p:sldId id="326" r:id="rId18"/>
    <p:sldId id="329" r:id="rId19"/>
    <p:sldId id="333" r:id="rId20"/>
    <p:sldId id="337" r:id="rId21"/>
    <p:sldId id="339" r:id="rId22"/>
    <p:sldId id="260" r:id="rId23"/>
    <p:sldId id="284" r:id="rId24"/>
    <p:sldId id="283" r:id="rId25"/>
    <p:sldId id="330" r:id="rId26"/>
    <p:sldId id="338" r:id="rId27"/>
    <p:sldId id="261" r:id="rId28"/>
    <p:sldId id="267"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52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318260" y="1047750"/>
            <a:ext cx="10005060" cy="2722880"/>
          </a:xfrm>
          <a:prstGeom prst="rect">
            <a:avLst/>
          </a:prstGeom>
          <a:noFill/>
        </p:spPr>
        <p:txBody>
          <a:bodyPr wrap="square" rtlCol="0">
            <a:spAutoFit/>
          </a:bodyPr>
          <a:p>
            <a:pPr>
              <a:lnSpc>
                <a:spcPct val="150000"/>
              </a:lnSpc>
            </a:pPr>
            <a:r>
              <a:rPr lang="zh-CN" altLang="en-US" sz="5400" b="1" u="sng">
                <a:latin typeface="微软雅黑" panose="020B0503020204020204" charset="-122"/>
                <a:ea typeface="微软雅黑" panose="020B0503020204020204" charset="-122"/>
                <a:cs typeface="微软雅黑" panose="020B0503020204020204" charset="-122"/>
              </a:rPr>
              <a:t>第</a:t>
            </a:r>
            <a:r>
              <a:rPr lang="en-US" altLang="zh-CN" sz="6000" b="1" u="sng">
                <a:solidFill>
                  <a:srgbClr val="FF0000"/>
                </a:solidFill>
                <a:latin typeface="微软雅黑" panose="020B0503020204020204" charset="-122"/>
                <a:ea typeface="微软雅黑" panose="020B0503020204020204" charset="-122"/>
                <a:cs typeface="微软雅黑" panose="020B0503020204020204" charset="-122"/>
              </a:rPr>
              <a:t>48</a:t>
            </a:r>
            <a:r>
              <a:rPr lang="zh-CN" altLang="en-US" sz="5400" b="1" u="sng">
                <a:latin typeface="微软雅黑" panose="020B0503020204020204" charset="-122"/>
                <a:ea typeface="微软雅黑" panose="020B0503020204020204" charset="-122"/>
                <a:cs typeface="微软雅黑" panose="020B0503020204020204" charset="-122"/>
              </a:rPr>
              <a:t>讲</a:t>
            </a:r>
            <a:endParaRPr lang="zh-CN" altLang="en-US" sz="5400" b="1">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5400" b="1">
                <a:latin typeface="微软雅黑" panose="020B0503020204020204" charset="-122"/>
                <a:ea typeface="微软雅黑" panose="020B0503020204020204" charset="-122"/>
                <a:cs typeface="微软雅黑" panose="020B0503020204020204" charset="-122"/>
              </a:rPr>
              <a:t>      世界经济的全球化趋势</a:t>
            </a:r>
            <a:endParaRPr lang="zh-CN" altLang="en-US" sz="54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00150" y="4518025"/>
            <a:ext cx="10241280" cy="645160"/>
          </a:xfrm>
          <a:prstGeom prst="rect">
            <a:avLst/>
          </a:prstGeom>
          <a:noFill/>
        </p:spPr>
        <p:txBody>
          <a:bodyPr wrap="none" rtlCol="0" anchor="t">
            <a:spAutoFit/>
          </a:bodyPr>
          <a:p>
            <a:r>
              <a:rPr lang="zh-CN" altLang="en-US" sz="3600" b="1" dirty="0">
                <a:solidFill>
                  <a:srgbClr val="0000FF"/>
                </a:solidFill>
                <a:latin typeface="微软雅黑" panose="020B0503020204020204" charset="-122"/>
                <a:ea typeface="微软雅黑" panose="020B0503020204020204" charset="-122"/>
                <a:sym typeface="+mn-ea"/>
              </a:rPr>
              <a:t>发达国家主导下的资本在全球范围内的新一轮扩张</a:t>
            </a:r>
            <a:endParaRPr lang="zh-CN" altLang="en-US" sz="3600" b="1" dirty="0">
              <a:solidFill>
                <a:srgbClr val="0000FF"/>
              </a:solidFill>
              <a:latin typeface="微软雅黑" panose="020B0503020204020204" charset="-122"/>
              <a:ea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文本占位符 49153"/>
          <p:cNvSpPr>
            <a:spLocks noGrp="1"/>
          </p:cNvSpPr>
          <p:nvPr>
            <p:ph type="body" idx="1"/>
          </p:nvPr>
        </p:nvSpPr>
        <p:spPr>
          <a:xfrm>
            <a:off x="1919288" y="188913"/>
            <a:ext cx="7921625" cy="862012"/>
          </a:xfrm>
        </p:spPr>
        <p:txBody>
          <a:bodyPr vert="horz" wrap="square" lIns="91434" tIns="45717" rIns="91434" bIns="45717" anchor="t"/>
          <a:p>
            <a:pPr algn="ctr">
              <a:buNone/>
            </a:pPr>
            <a:r>
              <a:rPr lang="zh-CN" altLang="en-US" sz="4000" b="1" dirty="0">
                <a:solidFill>
                  <a:srgbClr val="FF0000"/>
                </a:solidFill>
                <a:latin typeface="微软雅黑" panose="020B0503020204020204" charset="-122"/>
                <a:ea typeface="微软雅黑" panose="020B0503020204020204" charset="-122"/>
              </a:rPr>
              <a:t>自测</a:t>
            </a:r>
            <a:r>
              <a:rPr lang="en-US" altLang="zh-CN" sz="4000" b="1" dirty="0">
                <a:solidFill>
                  <a:srgbClr val="FF0000"/>
                </a:solidFill>
                <a:latin typeface="微软雅黑" panose="020B0503020204020204" charset="-122"/>
                <a:ea typeface="微软雅黑" panose="020B0503020204020204" charset="-122"/>
              </a:rPr>
              <a:t>2</a:t>
            </a:r>
            <a:r>
              <a:rPr lang="zh-CN" altLang="en-US" sz="4000" b="1" dirty="0">
                <a:solidFill>
                  <a:srgbClr val="FF0000"/>
                </a:solidFill>
                <a:latin typeface="微软雅黑" panose="020B0503020204020204" charset="-122"/>
                <a:ea typeface="微软雅黑" panose="020B0503020204020204" charset="-122"/>
              </a:rPr>
              <a:t>、</a:t>
            </a:r>
            <a:r>
              <a:rPr lang="zh-CN" altLang="en-US" sz="4000" b="1" dirty="0">
                <a:solidFill>
                  <a:srgbClr val="0766D4"/>
                </a:solidFill>
                <a:latin typeface="微软雅黑" panose="020B0503020204020204" charset="-122"/>
                <a:ea typeface="微软雅黑" panose="020B0503020204020204" charset="-122"/>
              </a:rPr>
              <a:t>二战后世界经济格局演变</a:t>
            </a:r>
            <a:endParaRPr lang="zh-CN" altLang="en-US" sz="4000" b="1" dirty="0">
              <a:solidFill>
                <a:srgbClr val="0766D4"/>
              </a:solidFill>
              <a:latin typeface="微软雅黑" panose="020B0503020204020204" charset="-122"/>
              <a:ea typeface="微软雅黑" panose="020B0503020204020204" charset="-122"/>
            </a:endParaRPr>
          </a:p>
        </p:txBody>
      </p:sp>
      <p:sp>
        <p:nvSpPr>
          <p:cNvPr id="49155" name="文本框 49154"/>
          <p:cNvSpPr txBox="1"/>
          <p:nvPr/>
        </p:nvSpPr>
        <p:spPr>
          <a:xfrm>
            <a:off x="407670" y="1050925"/>
            <a:ext cx="11609070" cy="5516245"/>
          </a:xfrm>
          <a:prstGeom prst="rect">
            <a:avLst/>
          </a:prstGeom>
          <a:noFill/>
          <a:ln w="9525">
            <a:noFill/>
          </a:ln>
        </p:spPr>
        <p:txBody>
          <a:bodyPr wrap="square" lIns="91434" tIns="45717" rIns="91434" bIns="45717">
            <a:spAutoFit/>
          </a:bodyPr>
          <a:p>
            <a:pPr>
              <a:lnSpc>
                <a:spcPct val="14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第一阶段（</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1945——</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世纪</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60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年代末） ：</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latin typeface="微软雅黑" panose="020B0503020204020204" charset="-122"/>
                <a:ea typeface="微软雅黑" panose="020B0503020204020204" charset="-122"/>
                <a:cs typeface="微软雅黑" panose="020B0503020204020204" charset="-122"/>
              </a:rPr>
              <a:t>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特征：</a:t>
            </a:r>
            <a:r>
              <a:rPr lang="zh-CN" altLang="en-US" sz="3600" b="1" dirty="0">
                <a:latin typeface="微软雅黑" panose="020B0503020204020204" charset="-122"/>
                <a:ea typeface="微软雅黑" panose="020B0503020204020204" charset="-122"/>
                <a:cs typeface="微软雅黑" panose="020B0503020204020204" charset="-122"/>
              </a:rPr>
              <a:t>美国建立以其为首的资本主义世界经济体系。</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第二阶段（</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世纪</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70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年代初</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80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年代末） ：</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latin typeface="微软雅黑" panose="020B0503020204020204" charset="-122"/>
                <a:ea typeface="微软雅黑" panose="020B0503020204020204" charset="-122"/>
                <a:cs typeface="微软雅黑" panose="020B0503020204020204" charset="-122"/>
              </a:rPr>
              <a:t>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 特  征：</a:t>
            </a:r>
            <a:r>
              <a:rPr lang="zh-CN" altLang="en-US" sz="3600" b="1" dirty="0">
                <a:latin typeface="微软雅黑" panose="020B0503020204020204" charset="-122"/>
                <a:ea typeface="微软雅黑" panose="020B0503020204020204" charset="-122"/>
                <a:cs typeface="微软雅黑" panose="020B0503020204020204" charset="-122"/>
              </a:rPr>
              <a:t>世界经济格局向多极化方向发展，经济区域集团化也是经济格局多极化的一个表现。</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第三阶段（</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20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世纪</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rPr>
              <a:t>90</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年代至今） ：</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40000"/>
              </a:lnSpc>
            </a:pPr>
            <a:r>
              <a:rPr lang="zh-CN" altLang="en-US" sz="3600" b="1" dirty="0">
                <a:latin typeface="微软雅黑" panose="020B0503020204020204" charset="-122"/>
                <a:ea typeface="微软雅黑" panose="020B0503020204020204" charset="-122"/>
                <a:cs typeface="微软雅黑" panose="020B0503020204020204" charset="-122"/>
              </a:rPr>
              <a:t>     </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rPr>
              <a:t>特  征：</a:t>
            </a:r>
            <a:r>
              <a:rPr lang="zh-CN" altLang="en-US" sz="3600" b="1" dirty="0">
                <a:latin typeface="微软雅黑" panose="020B0503020204020204" charset="-122"/>
                <a:ea typeface="微软雅黑" panose="020B0503020204020204" charset="-122"/>
                <a:cs typeface="微软雅黑" panose="020B0503020204020204" charset="-122"/>
              </a:rPr>
              <a:t>经济全球化迅速发展。</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xEl>
                                              <p:charRg st="0" end="12"/>
                                            </p:txEl>
                                          </p:spTgt>
                                        </p:tgtEl>
                                        <p:attrNameLst>
                                          <p:attrName>style.visibility</p:attrName>
                                        </p:attrNameLst>
                                      </p:cBhvr>
                                      <p:to>
                                        <p:strVal val="visible"/>
                                      </p:to>
                                    </p:set>
                                    <p:animEffect transition="in" filter="blinds(horizontal)">
                                      <p:cBhvr>
                                        <p:cTn id="7" dur="500"/>
                                        <p:tgtEl>
                                          <p:spTgt spid="49154">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5">
                                            <p:txEl>
                                              <p:charRg st="0" end="24"/>
                                            </p:txEl>
                                          </p:spTgt>
                                        </p:tgtEl>
                                        <p:attrNameLst>
                                          <p:attrName>style.visibility</p:attrName>
                                        </p:attrNameLst>
                                      </p:cBhvr>
                                      <p:to>
                                        <p:strVal val="visible"/>
                                      </p:to>
                                    </p:set>
                                    <p:animEffect transition="in" filter="blinds(horizontal)">
                                      <p:cBhvr>
                                        <p:cTn id="12" dur="500"/>
                                        <p:tgtEl>
                                          <p:spTgt spid="49155">
                                            <p:txEl>
                                              <p:charRg st="0" end="2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9155">
                                            <p:txEl>
                                              <p:charRg st="24" end="53"/>
                                            </p:txEl>
                                          </p:spTgt>
                                        </p:tgtEl>
                                        <p:attrNameLst>
                                          <p:attrName>style.visibility</p:attrName>
                                        </p:attrNameLst>
                                      </p:cBhvr>
                                      <p:to>
                                        <p:strVal val="visible"/>
                                      </p:to>
                                    </p:set>
                                    <p:animEffect transition="in" filter="blinds(horizontal)">
                                      <p:cBhvr>
                                        <p:cTn id="15" dur="500"/>
                                        <p:tgtEl>
                                          <p:spTgt spid="49155">
                                            <p:txEl>
                                              <p:charRg st="24" end="5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9155">
                                            <p:txEl>
                                              <p:charRg st="53" end="78"/>
                                            </p:txEl>
                                          </p:spTgt>
                                        </p:tgtEl>
                                        <p:attrNameLst>
                                          <p:attrName>style.visibility</p:attrName>
                                        </p:attrNameLst>
                                      </p:cBhvr>
                                      <p:to>
                                        <p:strVal val="visible"/>
                                      </p:to>
                                    </p:set>
                                    <p:animEffect transition="in" filter="blinds(horizontal)">
                                      <p:cBhvr>
                                        <p:cTn id="20" dur="500"/>
                                        <p:tgtEl>
                                          <p:spTgt spid="49155">
                                            <p:txEl>
                                              <p:charRg st="53" end="78"/>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9155">
                                            <p:txEl>
                                              <p:charRg st="78" end="126"/>
                                            </p:txEl>
                                          </p:spTgt>
                                        </p:tgtEl>
                                        <p:attrNameLst>
                                          <p:attrName>style.visibility</p:attrName>
                                        </p:attrNameLst>
                                      </p:cBhvr>
                                      <p:to>
                                        <p:strVal val="visible"/>
                                      </p:to>
                                    </p:set>
                                    <p:animEffect transition="in" filter="blinds(horizontal)">
                                      <p:cBhvr>
                                        <p:cTn id="23" dur="500"/>
                                        <p:tgtEl>
                                          <p:spTgt spid="49155">
                                            <p:txEl>
                                              <p:charRg st="78" end="12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9155">
                                            <p:txEl>
                                              <p:charRg st="126" end="145"/>
                                            </p:txEl>
                                          </p:spTgt>
                                        </p:tgtEl>
                                        <p:attrNameLst>
                                          <p:attrName>style.visibility</p:attrName>
                                        </p:attrNameLst>
                                      </p:cBhvr>
                                      <p:to>
                                        <p:strVal val="visible"/>
                                      </p:to>
                                    </p:set>
                                    <p:animEffect transition="in" filter="blinds(horizontal)">
                                      <p:cBhvr>
                                        <p:cTn id="28" dur="500"/>
                                        <p:tgtEl>
                                          <p:spTgt spid="49155">
                                            <p:txEl>
                                              <p:charRg st="126" end="145"/>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49155">
                                            <p:txEl>
                                              <p:charRg st="145" end="166"/>
                                            </p:txEl>
                                          </p:spTgt>
                                        </p:tgtEl>
                                        <p:attrNameLst>
                                          <p:attrName>style.visibility</p:attrName>
                                        </p:attrNameLst>
                                      </p:cBhvr>
                                      <p:to>
                                        <p:strVal val="visible"/>
                                      </p:to>
                                    </p:set>
                                    <p:animEffect transition="in" filter="blinds(horizontal)">
                                      <p:cBhvr>
                                        <p:cTn id="31" dur="500"/>
                                        <p:tgtEl>
                                          <p:spTgt spid="49155">
                                            <p:txEl>
                                              <p:charRg st="145" end="1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4"/>
          <p:cNvSpPr txBox="1"/>
          <p:nvPr/>
        </p:nvSpPr>
        <p:spPr>
          <a:xfrm>
            <a:off x="1954530" y="141605"/>
            <a:ext cx="7908290" cy="706755"/>
          </a:xfrm>
          <a:prstGeom prst="rect">
            <a:avLst/>
          </a:prstGeom>
          <a:noFill/>
          <a:ln w="9525">
            <a:noFill/>
          </a:ln>
        </p:spPr>
        <p:txBody>
          <a:bodyPr wrap="square">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自测</a:t>
            </a:r>
            <a:r>
              <a:rPr lang="en-US" altLang="zh-CN" sz="4000" b="1" dirty="0">
                <a:solidFill>
                  <a:srgbClr val="FF0000"/>
                </a:solidFill>
                <a:latin typeface="微软雅黑" panose="020B0503020204020204" charset="-122"/>
                <a:ea typeface="微软雅黑" panose="020B0503020204020204" charset="-122"/>
              </a:rPr>
              <a:t>3</a:t>
            </a:r>
            <a:r>
              <a:rPr lang="zh-CN" altLang="en-US" sz="4000" b="1" dirty="0">
                <a:solidFill>
                  <a:srgbClr val="FF0000"/>
                </a:solidFill>
                <a:latin typeface="微软雅黑" panose="020B0503020204020204" charset="-122"/>
                <a:ea typeface="微软雅黑" panose="020B0503020204020204" charset="-122"/>
              </a:rPr>
              <a:t>、</a:t>
            </a:r>
            <a:r>
              <a:rPr lang="zh-CN" altLang="en-US" sz="4000" b="1" dirty="0">
                <a:solidFill>
                  <a:srgbClr val="0000FF"/>
                </a:solidFill>
                <a:latin typeface="微软雅黑" panose="020B0503020204020204" charset="-122"/>
                <a:ea typeface="微软雅黑" panose="020B0503020204020204" charset="-122"/>
              </a:rPr>
              <a:t>推动经济全球化的因素</a:t>
            </a:r>
            <a:endParaRPr lang="zh-CN" altLang="en-US" sz="4000" b="1" dirty="0">
              <a:solidFill>
                <a:srgbClr val="0000FF"/>
              </a:solidFill>
              <a:latin typeface="微软雅黑" panose="020B0503020204020204" charset="-122"/>
              <a:ea typeface="微软雅黑" panose="020B0503020204020204" charset="-122"/>
            </a:endParaRPr>
          </a:p>
        </p:txBody>
      </p:sp>
      <p:sp>
        <p:nvSpPr>
          <p:cNvPr id="27651" name="Rectangle 5"/>
          <p:cNvSpPr/>
          <p:nvPr/>
        </p:nvSpPr>
        <p:spPr>
          <a:xfrm>
            <a:off x="236220" y="1094740"/>
            <a:ext cx="11718925" cy="5405755"/>
          </a:xfrm>
          <a:prstGeom prst="rect">
            <a:avLst/>
          </a:prstGeom>
          <a:solidFill>
            <a:schemeClr val="bg1"/>
          </a:solidFill>
          <a:ln w="9525" cap="flat" cmpd="sng">
            <a:solidFill>
              <a:srgbClr val="FF00FF"/>
            </a:solidFill>
            <a:prstDash val="solid"/>
            <a:miter/>
            <a:headEnd type="none" w="med" len="med"/>
            <a:tailEnd type="none" w="med" len="med"/>
          </a:ln>
        </p:spPr>
        <p:txBody>
          <a:bodyPr wrap="square">
            <a:spAutoFit/>
          </a:bodyPr>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  </a:t>
            </a:r>
            <a:r>
              <a:rPr lang="en-US" altLang="zh-CN" sz="3600" b="1" dirty="0">
                <a:latin typeface="微软雅黑" panose="020B0503020204020204" charset="-122"/>
                <a:ea typeface="微软雅黑" panose="020B0503020204020204" charset="-122"/>
                <a:cs typeface="微软雅黑" panose="020B0503020204020204" charset="-122"/>
              </a:rPr>
              <a:t>(1)  </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工业革命</a:t>
            </a:r>
            <a:r>
              <a:rPr lang="zh-CN" altLang="en-US" sz="3600" b="1" dirty="0">
                <a:latin typeface="微软雅黑" panose="020B0503020204020204" charset="-122"/>
                <a:ea typeface="微软雅黑" panose="020B0503020204020204" charset="-122"/>
                <a:cs typeface="微软雅黑" panose="020B0503020204020204" charset="-122"/>
              </a:rPr>
              <a:t>后世界市场迅速扩大</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2</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科技革命</a:t>
            </a:r>
            <a:r>
              <a:rPr lang="zh-CN" altLang="en-US" sz="3600" b="1" dirty="0">
                <a:latin typeface="微软雅黑" panose="020B0503020204020204" charset="-122"/>
                <a:ea typeface="微软雅黑" panose="020B0503020204020204" charset="-122"/>
                <a:cs typeface="微软雅黑" panose="020B0503020204020204" charset="-122"/>
              </a:rPr>
              <a:t>的推动，世界各国经济合作更加密切；</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根本动力）</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3</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跨国公司</a:t>
            </a:r>
            <a:r>
              <a:rPr lang="zh-CN" altLang="en-US" sz="3600" b="1" dirty="0">
                <a:latin typeface="微软雅黑" panose="020B0503020204020204" charset="-122"/>
                <a:ea typeface="微软雅黑" panose="020B0503020204020204" charset="-122"/>
                <a:cs typeface="微软雅黑" panose="020B0503020204020204" charset="-122"/>
              </a:rPr>
              <a:t>是推动全球化的主要力量；</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4</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两极格局的瓦解</a:t>
            </a:r>
            <a:r>
              <a:rPr lang="zh-CN" altLang="en-US" sz="3600" b="1" dirty="0">
                <a:latin typeface="微软雅黑" panose="020B0503020204020204" charset="-122"/>
                <a:ea typeface="微软雅黑" panose="020B0503020204020204" charset="-122"/>
                <a:cs typeface="微软雅黑" panose="020B0503020204020204" charset="-122"/>
              </a:rPr>
              <a:t>，为经济全球化创造了有利的外部条件；</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5</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国际金融</a:t>
            </a:r>
            <a:r>
              <a:rPr lang="zh-CN" altLang="en-US" sz="3600" b="1" dirty="0">
                <a:latin typeface="微软雅黑" panose="020B0503020204020204" charset="-122"/>
                <a:ea typeface="微软雅黑" panose="020B0503020204020204" charset="-122"/>
                <a:cs typeface="微软雅黑" panose="020B0503020204020204" charset="-122"/>
              </a:rPr>
              <a:t>的发展是全球化深入发展的催化剂；</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6</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rPr>
              <a:t>市场经济制度</a:t>
            </a:r>
            <a:r>
              <a:rPr lang="zh-CN" altLang="en-US" sz="3600" b="1" dirty="0">
                <a:latin typeface="微软雅黑" panose="020B0503020204020204" charset="-122"/>
                <a:ea typeface="微软雅黑" panose="020B0503020204020204" charset="-122"/>
                <a:cs typeface="微软雅黑" panose="020B0503020204020204" charset="-122"/>
              </a:rPr>
              <a:t>在全球范围内得到普遍的认可和接受；</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91795" y="154305"/>
            <a:ext cx="11671935"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全国Ⅰ卷文综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德国学者乌尔里希•贝尔描述了一种现象：在经济全球化时代，任何大的民族企业，不论是“美国的”、“德国的”还是“法国的”大企业，都难以生存。这表明经济全球化时代</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．世界经济发展趋于合理平衡</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．推动世界经济发展的主要力量出现变化</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．跨国大企业的民族属性消失</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．发达国家的资本开始扩张到全球范围</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7685" y="488442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7355" y="1063625"/>
            <a:ext cx="11304905" cy="4521835"/>
          </a:xfrm>
          <a:prstGeom prst="rect">
            <a:avLst/>
          </a:prstGeom>
          <a:noFill/>
        </p:spPr>
        <p:txBody>
          <a:bodyPr wrap="square" rtlCol="0">
            <a:spAutoFit/>
          </a:bodyPr>
          <a:p>
            <a:pPr>
              <a:lnSpc>
                <a:spcPct val="16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探究</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经济全球化对世界发展起到了哪些积极作用，同时也存在哪些问题？</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探究</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如何应对全球化（</a:t>
            </a:r>
            <a:r>
              <a:rPr lang="zh-CN" altLang="en-US" sz="3600" b="1">
                <a:solidFill>
                  <a:srgbClr val="1552D1"/>
                </a:solidFill>
                <a:latin typeface="微软雅黑" panose="020B0503020204020204" charset="-122"/>
                <a:ea typeface="微软雅黑" panose="020B0503020204020204" charset="-122"/>
                <a:cs typeface="微软雅黑" panose="020B0503020204020204" charset="-122"/>
              </a:rPr>
              <a:t>国家层面、企业层面、个人层面</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探究</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sym typeface="+mn-ea"/>
              </a:rPr>
              <a:t>经济全球化与区域集团化的关系如何？</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17818" y="1294448"/>
            <a:ext cx="4751387" cy="5408295"/>
          </a:xfrm>
          <a:prstGeom prst="rect">
            <a:avLst/>
          </a:prstGeom>
          <a:noFill/>
          <a:ln w="38100">
            <a:solidFill>
              <a:schemeClr val="tx1"/>
            </a:solidFill>
            <a:prstDash val="sysDash"/>
            <a:miter lim="800000"/>
          </a:ln>
        </p:spPr>
        <p:txBody>
          <a:bodyPr>
            <a:spAutoFit/>
          </a:bodyPr>
          <a:lstStyle/>
          <a:p>
            <a:pPr>
              <a:lnSpc>
                <a:spcPct val="120000"/>
              </a:lnSpc>
            </a:pPr>
            <a:r>
              <a:rPr lang="zh-CN" altLang="en-US" sz="4800" b="1">
                <a:latin typeface="微软雅黑" panose="020B0503020204020204" charset="-122"/>
                <a:ea typeface="微软雅黑" panose="020B0503020204020204" charset="-122"/>
                <a:cs typeface="微软雅黑" panose="020B0503020204020204" charset="-122"/>
              </a:rPr>
              <a:t>促进经济增长</a:t>
            </a:r>
            <a:endParaRPr lang="en-US" altLang="zh-CN" sz="48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800" b="1">
                <a:latin typeface="微软雅黑" panose="020B0503020204020204" charset="-122"/>
                <a:ea typeface="微软雅黑" panose="020B0503020204020204" charset="-122"/>
                <a:cs typeface="微软雅黑" panose="020B0503020204020204" charset="-122"/>
              </a:rPr>
              <a:t>扩大世界市场</a:t>
            </a:r>
            <a:endParaRPr lang="en-US" altLang="zh-CN" sz="48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800" b="1">
                <a:latin typeface="微软雅黑" panose="020B0503020204020204" charset="-122"/>
                <a:ea typeface="微软雅黑" panose="020B0503020204020204" charset="-122"/>
                <a:cs typeface="微软雅黑" panose="020B0503020204020204" charset="-122"/>
              </a:rPr>
              <a:t>优化资源配置</a:t>
            </a:r>
            <a:endParaRPr lang="en-US" altLang="zh-CN" sz="48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800" b="1">
                <a:latin typeface="微软雅黑" panose="020B0503020204020204" charset="-122"/>
                <a:ea typeface="微软雅黑" panose="020B0503020204020204" charset="-122"/>
                <a:cs typeface="微软雅黑" panose="020B0503020204020204" charset="-122"/>
              </a:rPr>
              <a:t>调整产业结构</a:t>
            </a:r>
            <a:endParaRPr lang="en-US" altLang="zh-CN" sz="4800" b="1">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4800" b="1">
                <a:latin typeface="微软雅黑" panose="020B0503020204020204" charset="-122"/>
                <a:ea typeface="微软雅黑" panose="020B0503020204020204" charset="-122"/>
                <a:cs typeface="微软雅黑" panose="020B0503020204020204" charset="-122"/>
              </a:rPr>
              <a:t>解决共同问题</a:t>
            </a:r>
            <a:endParaRPr lang="en-US" altLang="zh-CN" sz="4800" b="1">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4800" b="1">
                <a:latin typeface="微软雅黑" panose="020B0503020204020204" charset="-122"/>
                <a:ea typeface="微软雅黑" panose="020B0503020204020204" charset="-122"/>
                <a:cs typeface="微软雅黑" panose="020B0503020204020204" charset="-122"/>
              </a:rPr>
              <a:t>……</a:t>
            </a:r>
            <a:endParaRPr lang="en-US" altLang="zh-CN" sz="4800" b="1">
              <a:latin typeface="微软雅黑" panose="020B0503020204020204" charset="-122"/>
              <a:ea typeface="微软雅黑" panose="020B0503020204020204" charset="-122"/>
              <a:cs typeface="微软雅黑" panose="020B0503020204020204" charset="-122"/>
            </a:endParaRPr>
          </a:p>
        </p:txBody>
      </p:sp>
      <p:sp>
        <p:nvSpPr>
          <p:cNvPr id="121858" name="Rectangle 4"/>
          <p:cNvSpPr>
            <a:spLocks noChangeArrowheads="1"/>
          </p:cNvSpPr>
          <p:nvPr/>
        </p:nvSpPr>
        <p:spPr bwMode="auto">
          <a:xfrm>
            <a:off x="194310" y="148273"/>
            <a:ext cx="5770880" cy="768350"/>
          </a:xfrm>
          <a:prstGeom prst="rect">
            <a:avLst/>
          </a:prstGeom>
          <a:noFill/>
          <a:ln w="9525">
            <a:noFill/>
            <a:miter lim="800000"/>
          </a:ln>
        </p:spPr>
        <p:txBody>
          <a:bodyPr wrap="none">
            <a:spAutoFit/>
          </a:bodyPr>
          <a:lstStyle/>
          <a:p>
            <a:r>
              <a:rPr lang="zh-CN" altLang="en-US" sz="4400" b="1">
                <a:solidFill>
                  <a:srgbClr val="1552D1"/>
                </a:solidFill>
                <a:latin typeface="微软雅黑" panose="020B0503020204020204" charset="-122"/>
                <a:ea typeface="微软雅黑" panose="020B0503020204020204" charset="-122"/>
              </a:rPr>
              <a:t>经济全球化的积极作用</a:t>
            </a:r>
            <a:endParaRPr lang="zh-CN" altLang="en-US" sz="4400" b="1">
              <a:solidFill>
                <a:srgbClr val="1552D1"/>
              </a:solidFill>
              <a:latin typeface="微软雅黑" panose="020B0503020204020204" charset="-122"/>
              <a:ea typeface="微软雅黑" panose="020B0503020204020204" charset="-122"/>
            </a:endParaRPr>
          </a:p>
        </p:txBody>
      </p:sp>
      <p:sp>
        <p:nvSpPr>
          <p:cNvPr id="122882" name="矩形 5"/>
          <p:cNvSpPr>
            <a:spLocks noChangeArrowheads="1"/>
          </p:cNvSpPr>
          <p:nvPr/>
        </p:nvSpPr>
        <p:spPr bwMode="auto">
          <a:xfrm>
            <a:off x="7153910" y="148590"/>
            <a:ext cx="2976880" cy="768350"/>
          </a:xfrm>
          <a:prstGeom prst="rect">
            <a:avLst/>
          </a:prstGeom>
          <a:noFill/>
          <a:ln w="9525">
            <a:noFill/>
            <a:miter lim="800000"/>
          </a:ln>
        </p:spPr>
        <p:txBody>
          <a:bodyPr wrap="none">
            <a:spAutoFit/>
          </a:bodyPr>
          <a:p>
            <a:r>
              <a:rPr lang="zh-CN" altLang="en-US" sz="4400" b="1">
                <a:solidFill>
                  <a:srgbClr val="1552D1"/>
                </a:solidFill>
                <a:latin typeface="微软雅黑" panose="020B0503020204020204" charset="-122"/>
                <a:ea typeface="微软雅黑" panose="020B0503020204020204" charset="-122"/>
                <a:cs typeface="Times New Roman" panose="02020603050405020304" pitchFamily="18" charset="0"/>
              </a:rPr>
              <a:t>存在的问题</a:t>
            </a:r>
            <a:endParaRPr lang="zh-CN" altLang="en-US" sz="4400" b="1">
              <a:solidFill>
                <a:srgbClr val="1552D1"/>
              </a:solidFill>
              <a:latin typeface="微软雅黑" panose="020B0503020204020204" charset="-122"/>
              <a:ea typeface="微软雅黑" panose="020B0503020204020204" charset="-122"/>
              <a:cs typeface="Times New Roman" panose="02020603050405020304" pitchFamily="18" charset="0"/>
            </a:endParaRPr>
          </a:p>
        </p:txBody>
      </p:sp>
      <p:sp>
        <p:nvSpPr>
          <p:cNvPr id="5" name="矩形 4"/>
          <p:cNvSpPr/>
          <p:nvPr/>
        </p:nvSpPr>
        <p:spPr>
          <a:xfrm>
            <a:off x="6579553" y="1294448"/>
            <a:ext cx="4125912" cy="5369560"/>
          </a:xfrm>
          <a:prstGeom prst="rect">
            <a:avLst/>
          </a:prstGeom>
          <a:ln w="38100">
            <a:solidFill>
              <a:schemeClr val="tx1"/>
            </a:solidFill>
            <a:prstDash val="sysDash"/>
          </a:ln>
        </p:spPr>
        <p:txBody>
          <a:bodyPr>
            <a:spAutoFit/>
          </a:bodyPr>
          <a:p>
            <a:pPr>
              <a:lnSpc>
                <a:spcPct val="130000"/>
              </a:lnSpc>
              <a:defRPr/>
            </a:pPr>
            <a:r>
              <a:rPr lang="zh-CN" altLang="en-US"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扩大贫富分化</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defRPr/>
            </a:pPr>
            <a:r>
              <a:rPr lang="zh-CN" altLang="en-US"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加剧经济危机</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defRPr/>
            </a:pPr>
            <a:r>
              <a:rPr lang="zh-CN" altLang="en-US"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破坏生态环境</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defRPr/>
            </a:pPr>
            <a:r>
              <a:rPr lang="zh-CN" altLang="en-US"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威胁经济安全</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defRPr/>
            </a:pPr>
            <a:r>
              <a:rPr lang="zh-CN" altLang="en-US"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加剧文明冲突</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lnSpc>
                <a:spcPct val="130000"/>
              </a:lnSpc>
              <a:defRPr/>
            </a:pPr>
            <a:r>
              <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a:t>
            </a:r>
            <a:endParaRPr lang="en-US" altLang="zh-CN" sz="4400" b="1">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52095" y="262890"/>
            <a:ext cx="11843385" cy="585216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近年来，随着全球化的发展，一股反全球化的浪潮滚滚而来。这主要是因为全球化导致了</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①</a:t>
            </a:r>
            <a:r>
              <a:rPr lang="zh-CN" sz="3600" b="1">
                <a:solidFill>
                  <a:srgbClr val="000000"/>
                </a:solidFill>
                <a:latin typeface="微软雅黑" panose="020B0503020204020204" charset="-122"/>
                <a:ea typeface="微软雅黑" panose="020B0503020204020204" charset="-122"/>
                <a:cs typeface="微软雅黑" panose="020B0503020204020204" charset="-122"/>
              </a:rPr>
              <a:t>全球环境的恶化</a:t>
            </a:r>
            <a:r>
              <a:rPr lang="en-US" sz="3600" b="1">
                <a:solidFill>
                  <a:srgbClr val="000000"/>
                </a:solidFill>
                <a:latin typeface="微软雅黑" panose="020B0503020204020204" charset="-122"/>
                <a:ea typeface="微软雅黑" panose="020B0503020204020204" charset="-122"/>
                <a:cs typeface="微软雅黑" panose="020B0503020204020204" charset="-122"/>
              </a:rPr>
              <a:t>           ②</a:t>
            </a:r>
            <a:r>
              <a:rPr lang="zh-CN" sz="3600" b="1">
                <a:solidFill>
                  <a:srgbClr val="000000"/>
                </a:solidFill>
                <a:latin typeface="微软雅黑" panose="020B0503020204020204" charset="-122"/>
                <a:ea typeface="微软雅黑" panose="020B0503020204020204" charset="-122"/>
                <a:cs typeface="微软雅黑" panose="020B0503020204020204" charset="-122"/>
              </a:rPr>
              <a:t>南北差距的进一步拉大</a:t>
            </a:r>
            <a:r>
              <a:rPr lang="zh-CN" sz="3600" b="1">
                <a:solidFill>
                  <a:srgbClr val="FFFFFF"/>
                </a:solidFill>
                <a:latin typeface="微软雅黑" panose="020B0503020204020204" charset="-122"/>
                <a:ea typeface="微软雅黑" panose="020B0503020204020204" charset="-122"/>
                <a:cs typeface="微软雅黑" panose="020B0503020204020204" charset="-122"/>
              </a:rPr>
              <a:t>高</a:t>
            </a:r>
            <a:r>
              <a:rPr lang="en-US" sz="3600" b="1">
                <a:solidFill>
                  <a:srgbClr val="000000"/>
                </a:solidFill>
                <a:latin typeface="微软雅黑" panose="020B0503020204020204" charset="-122"/>
                <a:ea typeface="微软雅黑" panose="020B0503020204020204" charset="-122"/>
                <a:cs typeface="微软雅黑" panose="020B0503020204020204" charset="-122"/>
              </a:rPr>
              <a:t>③</a:t>
            </a:r>
            <a:r>
              <a:rPr lang="zh-CN" sz="3600" b="1">
                <a:solidFill>
                  <a:srgbClr val="000000"/>
                </a:solidFill>
                <a:latin typeface="微软雅黑" panose="020B0503020204020204" charset="-122"/>
                <a:ea typeface="微软雅黑" panose="020B0503020204020204" charset="-122"/>
                <a:cs typeface="微软雅黑" panose="020B0503020204020204" charset="-122"/>
              </a:rPr>
              <a:t>发达国家就业机会的减少</a:t>
            </a:r>
            <a:r>
              <a:rPr lang="en-US" sz="3600" b="1">
                <a:solidFill>
                  <a:srgbClr val="000000"/>
                </a:solidFill>
                <a:latin typeface="微软雅黑" panose="020B0503020204020204" charset="-122"/>
                <a:ea typeface="微软雅黑" panose="020B0503020204020204" charset="-122"/>
                <a:cs typeface="微软雅黑" panose="020B0503020204020204" charset="-122"/>
              </a:rPr>
              <a:t>       ④</a:t>
            </a:r>
            <a:r>
              <a:rPr lang="zh-CN" sz="3600" b="1">
                <a:solidFill>
                  <a:srgbClr val="000000"/>
                </a:solidFill>
                <a:latin typeface="微软雅黑" panose="020B0503020204020204" charset="-122"/>
                <a:ea typeface="微软雅黑" panose="020B0503020204020204" charset="-122"/>
                <a:cs typeface="微软雅黑" panose="020B0503020204020204" charset="-122"/>
              </a:rPr>
              <a:t>发达国家对发展中国家的掠夺</a:t>
            </a:r>
            <a:r>
              <a:rPr lang="zh-CN" sz="3600" b="1">
                <a:solidFill>
                  <a:srgbClr val="FFFFFF"/>
                </a:solidFill>
                <a:latin typeface="微软雅黑" panose="020B0503020204020204" charset="-122"/>
                <a:ea typeface="微软雅黑" panose="020B0503020204020204" charset="-122"/>
                <a:cs typeface="微软雅黑" panose="020B0503020204020204" charset="-122"/>
              </a:rPr>
              <a:t>高考资源网</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①③ 	B</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②④               C</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①②④ 	D</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①②③④</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115685" y="600075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4625" y="62230"/>
            <a:ext cx="11455400" cy="6734175"/>
          </a:xfrm>
          <a:prstGeom prst="rect">
            <a:avLst/>
          </a:prstGeom>
          <a:noFill/>
          <a:ln w="9525">
            <a:noFill/>
          </a:ln>
        </p:spPr>
        <p:txBody>
          <a:bodyPr wrap="square">
            <a:spAutoFit/>
          </a:bodyPr>
          <a:p>
            <a:pPr marL="200025" indent="-200025">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有学者认为，迄今为止的经济全球化仅仅是资本运动的全球化，而非经济福音的全球化。西方资本的大规模跨国运动将世界的生产和交换活动连为一体，但是从世界性的生产和交换活动中产生的经济利益，却没有在全球合理分配。这一观点旨在强调经济全球化</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．表现为大规模的跨国运动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．不利于世界经济均衡发展</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．使生产和交换活动更密切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．给发展中国家提供了机遇</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975985" y="601726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80975" y="327660"/>
            <a:ext cx="10213340" cy="5959475"/>
          </a:xfrm>
          <a:prstGeom prst="rect">
            <a:avLst/>
          </a:prstGeom>
          <a:noFill/>
          <a:ln w="9525">
            <a:noFill/>
          </a:ln>
        </p:spPr>
        <p:txBody>
          <a:bodyPr wrap="square">
            <a:spAutoFit/>
          </a:bodyPr>
          <a:p>
            <a:pPr marL="200025" indent="-200025">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2012·</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漫画多以含蓄、隐晦的方式评说世事。右图是</a:t>
            </a:r>
            <a:r>
              <a:rPr lang="en-US" sz="3600" b="1">
                <a:latin typeface="微软雅黑" panose="020B0503020204020204" charset="-122"/>
                <a:ea typeface="微软雅黑" panose="020B0503020204020204" charset="-122"/>
                <a:cs typeface="微软雅黑" panose="020B0503020204020204" charset="-122"/>
              </a:rPr>
              <a:t>2000</a:t>
            </a:r>
            <a:r>
              <a:rPr lang="zh-CN" sz="3600" b="1">
                <a:latin typeface="微软雅黑" panose="020B0503020204020204" charset="-122"/>
                <a:ea typeface="微软雅黑" panose="020B0503020204020204" charset="-122"/>
                <a:cs typeface="微软雅黑" panose="020B0503020204020204" charset="-122"/>
              </a:rPr>
              <a:t>年出现的新闻漫画《最后的贵族》。该漫画反</a:t>
            </a:r>
            <a:r>
              <a:rPr lang="zh-CN" sz="3600" b="1">
                <a:latin typeface="微软雅黑" panose="020B0503020204020204" charset="-122"/>
                <a:ea typeface="微软雅黑" panose="020B0503020204020204" charset="-122"/>
                <a:cs typeface="微软雅黑" panose="020B0503020204020204" charset="-122"/>
                <a:sym typeface="+mn-ea"/>
              </a:rPr>
              <a:t>映了</a:t>
            </a:r>
            <a:r>
              <a:rPr lang="en-US" sz="3600" b="1">
                <a:latin typeface="微软雅黑" panose="020B0503020204020204" charset="-122"/>
                <a:ea typeface="微软雅黑" panose="020B0503020204020204" charset="-122"/>
                <a:cs typeface="微软雅黑" panose="020B0503020204020204" charset="-122"/>
                <a:sym typeface="+mn-ea"/>
              </a:rPr>
              <a:t>(</a:t>
            </a:r>
            <a:r>
              <a:rPr lang="zh-CN" sz="3600" b="1">
                <a:latin typeface="微软雅黑" panose="020B0503020204020204" charset="-122"/>
                <a:ea typeface="微软雅黑" panose="020B0503020204020204" charset="-122"/>
                <a:cs typeface="微软雅黑" panose="020B0503020204020204" charset="-122"/>
                <a:sym typeface="+mn-ea"/>
              </a:rPr>
              <a:t>　　</a:t>
            </a:r>
            <a:r>
              <a:rPr lang="en-US" sz="3600" b="1">
                <a:latin typeface="微软雅黑" panose="020B0503020204020204" charset="-122"/>
                <a:ea typeface="微软雅黑" panose="020B0503020204020204" charset="-122"/>
                <a:cs typeface="微软雅黑" panose="020B0503020204020204" charset="-122"/>
                <a:sym typeface="+mn-ea"/>
              </a:rPr>
              <a:t>)                           A</a:t>
            </a:r>
            <a:r>
              <a:rPr lang="zh-CN" sz="3600" b="1">
                <a:latin typeface="微软雅黑" panose="020B0503020204020204" charset="-122"/>
                <a:ea typeface="微软雅黑" panose="020B0503020204020204" charset="-122"/>
                <a:cs typeface="微软雅黑" panose="020B0503020204020204" charset="-122"/>
                <a:sym typeface="+mn-ea"/>
              </a:rPr>
              <a:t>．中国加入</a:t>
            </a:r>
            <a:r>
              <a:rPr lang="en-US" sz="3600" b="1">
                <a:latin typeface="微软雅黑" panose="020B0503020204020204" charset="-122"/>
                <a:ea typeface="微软雅黑" panose="020B0503020204020204" charset="-122"/>
                <a:cs typeface="微软雅黑" panose="020B0503020204020204" charset="-122"/>
                <a:sym typeface="+mn-ea"/>
              </a:rPr>
              <a:t>WTO</a:t>
            </a:r>
            <a:r>
              <a:rPr lang="zh-CN" sz="3600" b="1">
                <a:latin typeface="微软雅黑" panose="020B0503020204020204" charset="-122"/>
                <a:ea typeface="微软雅黑" panose="020B0503020204020204" charset="-122"/>
                <a:cs typeface="微软雅黑" panose="020B0503020204020204" charset="-122"/>
                <a:sym typeface="+mn-ea"/>
              </a:rPr>
              <a:t>与国内企业的长远利益相违背</a:t>
            </a:r>
            <a:r>
              <a:rPr lang="en-US" sz="3600" b="1">
                <a:latin typeface="微软雅黑" panose="020B0503020204020204" charset="-122"/>
                <a:ea typeface="微软雅黑" panose="020B0503020204020204" charset="-122"/>
                <a:cs typeface="微软雅黑" panose="020B0503020204020204" charset="-122"/>
                <a:sym typeface="+mn-ea"/>
              </a:rPr>
              <a:t>B</a:t>
            </a:r>
            <a:r>
              <a:rPr lang="zh-CN" sz="3600" b="1">
                <a:latin typeface="微软雅黑" panose="020B0503020204020204" charset="-122"/>
                <a:ea typeface="微软雅黑" panose="020B0503020204020204" charset="-122"/>
                <a:cs typeface="微软雅黑" panose="020B0503020204020204" charset="-122"/>
                <a:sym typeface="+mn-ea"/>
              </a:rPr>
              <a:t>．中国申请加入</a:t>
            </a:r>
            <a:r>
              <a:rPr lang="en-US" sz="3600" b="1">
                <a:latin typeface="微软雅黑" panose="020B0503020204020204" charset="-122"/>
                <a:ea typeface="微软雅黑" panose="020B0503020204020204" charset="-122"/>
                <a:cs typeface="微软雅黑" panose="020B0503020204020204" charset="-122"/>
                <a:sym typeface="+mn-ea"/>
              </a:rPr>
              <a:t>WTO</a:t>
            </a:r>
            <a:r>
              <a:rPr lang="zh-CN" sz="3600" b="1">
                <a:latin typeface="微软雅黑" panose="020B0503020204020204" charset="-122"/>
                <a:ea typeface="微软雅黑" panose="020B0503020204020204" charset="-122"/>
                <a:cs typeface="微软雅黑" panose="020B0503020204020204" charset="-122"/>
                <a:sym typeface="+mn-ea"/>
              </a:rPr>
              <a:t>旨在打破某些企业的垄断</a:t>
            </a:r>
            <a:r>
              <a:rPr lang="en-US" sz="3600" b="1">
                <a:latin typeface="微软雅黑" panose="020B0503020204020204" charset="-122"/>
                <a:ea typeface="微软雅黑" panose="020B0503020204020204" charset="-122"/>
                <a:cs typeface="微软雅黑" panose="020B0503020204020204" charset="-122"/>
                <a:sym typeface="+mn-ea"/>
              </a:rPr>
              <a:t>C</a:t>
            </a:r>
            <a:r>
              <a:rPr lang="zh-CN" sz="3600" b="1">
                <a:latin typeface="微软雅黑" panose="020B0503020204020204" charset="-122"/>
                <a:ea typeface="微软雅黑" panose="020B0503020204020204" charset="-122"/>
                <a:cs typeface="微软雅黑" panose="020B0503020204020204" charset="-122"/>
                <a:sym typeface="+mn-ea"/>
              </a:rPr>
              <a:t>．加入</a:t>
            </a:r>
            <a:r>
              <a:rPr lang="en-US" sz="3600" b="1">
                <a:latin typeface="微软雅黑" panose="020B0503020204020204" charset="-122"/>
                <a:ea typeface="微软雅黑" panose="020B0503020204020204" charset="-122"/>
                <a:cs typeface="微软雅黑" panose="020B0503020204020204" charset="-122"/>
                <a:sym typeface="+mn-ea"/>
              </a:rPr>
              <a:t>WTO</a:t>
            </a:r>
            <a:r>
              <a:rPr lang="zh-CN" sz="3600" b="1">
                <a:latin typeface="微软雅黑" panose="020B0503020204020204" charset="-122"/>
                <a:ea typeface="微软雅黑" panose="020B0503020204020204" charset="-122"/>
                <a:cs typeface="微软雅黑" panose="020B0503020204020204" charset="-122"/>
                <a:sym typeface="+mn-ea"/>
              </a:rPr>
              <a:t>后中国一些企业有望增强垄断地位</a:t>
            </a:r>
            <a:r>
              <a:rPr lang="en-US" sz="3600" b="1">
                <a:latin typeface="微软雅黑" panose="020B0503020204020204" charset="-122"/>
                <a:ea typeface="微软雅黑" panose="020B0503020204020204" charset="-122"/>
                <a:cs typeface="微软雅黑" panose="020B0503020204020204" charset="-122"/>
                <a:sym typeface="+mn-ea"/>
              </a:rPr>
              <a:t>D</a:t>
            </a:r>
            <a:r>
              <a:rPr lang="zh-CN" sz="3600" b="1">
                <a:latin typeface="微软雅黑" panose="020B0503020204020204" charset="-122"/>
                <a:ea typeface="微软雅黑" panose="020B0503020204020204" charset="-122"/>
                <a:cs typeface="微软雅黑" panose="020B0503020204020204" charset="-122"/>
                <a:sym typeface="+mn-ea"/>
              </a:rPr>
              <a:t>．加入</a:t>
            </a:r>
            <a:r>
              <a:rPr lang="en-US" sz="3600" b="1">
                <a:latin typeface="微软雅黑" panose="020B0503020204020204" charset="-122"/>
                <a:ea typeface="微软雅黑" panose="020B0503020204020204" charset="-122"/>
                <a:cs typeface="微软雅黑" panose="020B0503020204020204" charset="-122"/>
                <a:sym typeface="+mn-ea"/>
              </a:rPr>
              <a:t>WTO</a:t>
            </a:r>
            <a:r>
              <a:rPr lang="zh-CN" sz="3600" b="1">
                <a:latin typeface="微软雅黑" panose="020B0503020204020204" charset="-122"/>
                <a:ea typeface="微软雅黑" panose="020B0503020204020204" charset="-122"/>
                <a:cs typeface="微软雅黑" panose="020B0503020204020204" charset="-122"/>
                <a:sym typeface="+mn-ea"/>
              </a:rPr>
              <a:t>后中国企业将面临激烈竞争与挑战</a:t>
            </a:r>
            <a:endParaRPr lang="zh-CN" altLang="en-US" sz="3600" b="1">
              <a:latin typeface="微软雅黑" panose="020B0503020204020204" charset="-122"/>
              <a:ea typeface="微软雅黑" panose="020B0503020204020204" charset="-122"/>
              <a:cs typeface="微软雅黑" panose="020B0503020204020204" charset="-122"/>
            </a:endParaRPr>
          </a:p>
          <a:p>
            <a:pPr marL="200025" indent="-200025"/>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084513"/>
            <a:ext cx="19050" cy="19050"/>
          </a:xfrm>
          <a:prstGeom prst="rect">
            <a:avLst/>
          </a:prstGeom>
          <a:noFill/>
          <a:ln w="9525">
            <a:noFill/>
          </a:ln>
        </p:spPr>
      </p:pic>
      <p:pic>
        <p:nvPicPr>
          <p:cNvPr id="3" name="图片 -2147482614" descr="中学历史教学园地（www.zxls.com）——全国文章总量、访问量最大的历史教学网站。"/>
          <p:cNvPicPr>
            <a:picLocks noChangeAspect="1"/>
          </p:cNvPicPr>
          <p:nvPr/>
        </p:nvPicPr>
        <p:blipFill>
          <a:blip r:embed="rId2"/>
          <a:stretch>
            <a:fillRect/>
          </a:stretch>
        </p:blipFill>
        <p:spPr>
          <a:xfrm>
            <a:off x="10358120" y="784225"/>
            <a:ext cx="1736090" cy="4620260"/>
          </a:xfrm>
          <a:prstGeom prst="rect">
            <a:avLst/>
          </a:prstGeom>
          <a:noFill/>
          <a:ln w="9525">
            <a:noFill/>
          </a:ln>
        </p:spPr>
      </p:pic>
      <p:sp>
        <p:nvSpPr>
          <p:cNvPr id="4" name="文本框 3"/>
          <p:cNvSpPr txBox="1"/>
          <p:nvPr/>
        </p:nvSpPr>
        <p:spPr>
          <a:xfrm>
            <a:off x="5278120" y="615696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36855" y="396240"/>
            <a:ext cx="11330940" cy="590804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上海历史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·27</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在亚洲新兴市场经济国家订购价不到十美元一双的耐克鞋，在美国等国家的市场上竟然平均要卖到四五十美元。这一现象表明</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．国际分工体系的不平等</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．亚太经合组织发挥了作用</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．世贸组织受到美国控制</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．亚洲商人的市场信息滞后</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487795" y="6110605"/>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2" name="文本框 101"/>
          <p:cNvSpPr txBox="1"/>
          <p:nvPr/>
        </p:nvSpPr>
        <p:spPr>
          <a:xfrm>
            <a:off x="-135255" y="-26670"/>
            <a:ext cx="12136120" cy="2861310"/>
          </a:xfrm>
          <a:prstGeom prst="rect">
            <a:avLst/>
          </a:prstGeom>
          <a:noFill/>
          <a:ln w="9525">
            <a:noFill/>
          </a:ln>
        </p:spPr>
        <p:txBody>
          <a:bodyPr wrap="square">
            <a:spAutoFit/>
          </a:bodyPr>
          <a:p>
            <a:pPr marL="200025" indent="-200025"/>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en-US"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2014·</a:t>
            </a:r>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上海单科</a:t>
            </a:r>
            <a:r>
              <a:rPr lang="en-US"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·39</a:t>
            </a:r>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文明的代价</a:t>
            </a:r>
            <a:r>
              <a:rPr 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       1962</a:t>
            </a:r>
            <a:r>
              <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年，科学家蕾切尔</a:t>
            </a:r>
            <a:r>
              <a:rPr 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卡森在《寂静的春天》里预言了一个没有鸟鸣的世界，引发了当代环境保护运动。试以“人与环境”为主题，叙述人类在工业进程中所付出的代价。（</a:t>
            </a:r>
            <a:r>
              <a:rPr 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11</a:t>
            </a:r>
            <a:r>
              <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分）</a:t>
            </a:r>
            <a:endParaRPr lang="zh-CN" alt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97155" y="2834640"/>
            <a:ext cx="12027535" cy="3969385"/>
          </a:xfrm>
          <a:prstGeom prst="rect">
            <a:avLst/>
          </a:prstGeom>
          <a:noFill/>
          <a:ln w="9525">
            <a:noFill/>
          </a:ln>
        </p:spPr>
        <p:txBody>
          <a:bodyPr wrap="square">
            <a:spAutoFit/>
          </a:bodyPr>
          <a:p>
            <a:pPr indent="0"/>
            <a:r>
              <a:rPr lang="zh-CN" sz="2800" b="1">
                <a:solidFill>
                  <a:srgbClr val="FF0000"/>
                </a:solidFill>
                <a:latin typeface="微软雅黑" panose="020B0503020204020204" charset="-122"/>
                <a:ea typeface="微软雅黑" panose="020B0503020204020204" charset="-122"/>
              </a:rPr>
              <a:t>工业革命</a:t>
            </a:r>
            <a:r>
              <a:rPr lang="zh-CN" sz="2800" b="1">
                <a:solidFill>
                  <a:srgbClr val="1552D1"/>
                </a:solidFill>
                <a:latin typeface="微软雅黑" panose="020B0503020204020204" charset="-122"/>
                <a:ea typeface="微软雅黑" panose="020B0503020204020204" charset="-122"/>
              </a:rPr>
              <a:t>在英国发生后，煤炭作为生产和生活的主要燃料被大规模使用，造成了对空气的污染；随着城市化进程的加快，人口大量集中于城市，环境污染问题显现。</a:t>
            </a:r>
            <a:r>
              <a:rPr lang="zh-CN" sz="2800" b="1">
                <a:solidFill>
                  <a:srgbClr val="FF0000"/>
                </a:solidFill>
                <a:latin typeface="微软雅黑" panose="020B0503020204020204" charset="-122"/>
                <a:ea typeface="微软雅黑" panose="020B0503020204020204" charset="-122"/>
              </a:rPr>
              <a:t>第二次工业革命</a:t>
            </a:r>
            <a:r>
              <a:rPr lang="zh-CN" sz="2800" b="1">
                <a:solidFill>
                  <a:srgbClr val="1552D1"/>
                </a:solidFill>
                <a:latin typeface="微软雅黑" panose="020B0503020204020204" charset="-122"/>
                <a:ea typeface="微软雅黑" panose="020B0503020204020204" charset="-122"/>
              </a:rPr>
              <a:t>以后，随着电力的广泛使用和汽车的发明，对于煤炭和石油等资源的消耗加剧，化学工业的产生也使环境污染问题进一步加深。</a:t>
            </a:r>
            <a:r>
              <a:rPr lang="zh-CN" sz="2800" b="1">
                <a:solidFill>
                  <a:srgbClr val="FF0000"/>
                </a:solidFill>
                <a:latin typeface="微软雅黑" panose="020B0503020204020204" charset="-122"/>
                <a:ea typeface="微软雅黑" panose="020B0503020204020204" charset="-122"/>
              </a:rPr>
              <a:t>第三次科技革命</a:t>
            </a:r>
            <a:r>
              <a:rPr lang="zh-CN" sz="2800" b="1">
                <a:solidFill>
                  <a:srgbClr val="1552D1"/>
                </a:solidFill>
                <a:latin typeface="微软雅黑" panose="020B0503020204020204" charset="-122"/>
                <a:ea typeface="微软雅黑" panose="020B0503020204020204" charset="-122"/>
              </a:rPr>
              <a:t>以来，能源枯竭与生态恶化问题日益突出。核能的利用是一把双刃剑，在缓解能源危机的同时，也会给自然环境造成难以挽回的破坏。</a:t>
            </a:r>
            <a:r>
              <a:rPr lang="zh-CN" sz="2800" b="1">
                <a:solidFill>
                  <a:srgbClr val="FF0000"/>
                </a:solidFill>
                <a:latin typeface="微软雅黑" panose="020B0503020204020204" charset="-122"/>
                <a:ea typeface="微软雅黑" panose="020B0503020204020204" charset="-122"/>
              </a:rPr>
              <a:t>《京都议定书》的签订</a:t>
            </a:r>
            <a:r>
              <a:rPr lang="zh-CN" sz="2800" b="1">
                <a:solidFill>
                  <a:srgbClr val="1552D1"/>
                </a:solidFill>
                <a:latin typeface="微软雅黑" panose="020B0503020204020204" charset="-122"/>
                <a:ea typeface="微软雅黑" panose="020B0503020204020204" charset="-122"/>
              </a:rPr>
              <a:t>表明气候变迁已经成为人类共同面对的严峻问题。总之，随着工业化在世界范围内的推进和经济全球化的加深，环境问题已经从区域问题演变为全球性问题，威胁到了人类的生存。</a:t>
            </a:r>
            <a:endParaRPr lang="zh-CN" altLang="en-US" sz="2800" b="1">
              <a:solidFill>
                <a:srgbClr val="1552D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6035" y="5715"/>
            <a:ext cx="12059285" cy="2306955"/>
          </a:xfrm>
          <a:prstGeom prst="rect">
            <a:avLst/>
          </a:prstGeom>
          <a:noFill/>
          <a:ln w="9525">
            <a:noFill/>
          </a:ln>
        </p:spPr>
        <p:txBody>
          <a:bodyPr wrap="square">
            <a:spAutoFit/>
          </a:bodyPr>
          <a:p>
            <a:pPr marL="200025" indent="-200025"/>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en-US"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2014·</a:t>
            </a:r>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四川文综</a:t>
            </a:r>
            <a:r>
              <a:rPr lang="en-US"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·14</a:t>
            </a:r>
            <a:r>
              <a:rPr lang="zh-CN" sz="3600" b="1">
                <a:solidFill>
                  <a:srgbClr val="FF0000"/>
                </a:solidFill>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a:t>
            </a:r>
            <a:r>
              <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历史叙述、历史解释和历史评价是历史学习能力的重要组成部分。回答问题。</a:t>
            </a:r>
            <a:endParaRPr 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endParaRPr>
          </a:p>
          <a:p>
            <a:pPr marL="200025" indent="-200025"/>
            <a:r>
              <a:rPr lang="zh-CN" alt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   经济全球化呈现出“从无序向有序”发展的趋势。结合所学知识叙述这一趋势。（</a:t>
            </a:r>
            <a:r>
              <a:rPr lang="en-US" altLang="zh-CN"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10</a:t>
            </a:r>
            <a:r>
              <a:rPr lang="zh-CN" alt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rPr>
              <a:t>分）</a:t>
            </a:r>
            <a:endParaRPr lang="zh-CN" altLang="en-US" sz="3600" b="1">
              <a:effectLst>
                <a:outerShdw blurRad="38100" dist="38100" dir="2700000" algn="tl">
                  <a:srgbClr val="000000">
                    <a:alpha val="43137"/>
                  </a:srgbClr>
                </a:outerShdw>
              </a:effectLst>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35560" y="2413000"/>
            <a:ext cx="12198985" cy="4225290"/>
          </a:xfrm>
          <a:prstGeom prst="rect">
            <a:avLst/>
          </a:prstGeom>
          <a:noFill/>
          <a:ln w="31750" cmpd="dbl">
            <a:solidFill>
              <a:schemeClr val="accent1">
                <a:shade val="50000"/>
              </a:schemeClr>
            </a:solidFill>
            <a:prstDash val="solid"/>
          </a:ln>
        </p:spPr>
        <p:txBody>
          <a:bodyPr wrap="square">
            <a:spAutoFit/>
          </a:bodyPr>
          <a:p>
            <a:pPr marL="66675" indent="-66675">
              <a:lnSpc>
                <a:spcPct val="120000"/>
              </a:lnSpc>
            </a:pPr>
            <a:r>
              <a:rPr lang="zh-CN" sz="3200" b="1">
                <a:solidFill>
                  <a:srgbClr val="FF0000"/>
                </a:solidFill>
                <a:latin typeface="微软雅黑" panose="020B0503020204020204" charset="-122"/>
                <a:ea typeface="微软雅黑" panose="020B0503020204020204" charset="-122"/>
                <a:cs typeface="微软雅黑" panose="020B0503020204020204" charset="-122"/>
              </a:rPr>
              <a:t>叙述：</a:t>
            </a:r>
            <a:r>
              <a:rPr lang="zh-CN" sz="3200" b="1">
                <a:solidFill>
                  <a:srgbClr val="0766D4"/>
                </a:solidFill>
                <a:latin typeface="微软雅黑" panose="020B0503020204020204" charset="-122"/>
                <a:ea typeface="微软雅黑" panose="020B0503020204020204" charset="-122"/>
                <a:cs typeface="微软雅黑" panose="020B0503020204020204" charset="-122"/>
              </a:rPr>
              <a:t>新航路开辟后的早期殖民扩张</a:t>
            </a:r>
            <a:r>
              <a:rPr lang="zh-CN" sz="3200" b="1">
                <a:latin typeface="微软雅黑" panose="020B0503020204020204" charset="-122"/>
                <a:ea typeface="微软雅黑" panose="020B0503020204020204" charset="-122"/>
                <a:cs typeface="微软雅黑" panose="020B0503020204020204" charset="-122"/>
              </a:rPr>
              <a:t>，显示出全球化开始时的无序状态。</a:t>
            </a:r>
            <a:r>
              <a:rPr lang="en-US" sz="3200" b="1">
                <a:solidFill>
                  <a:srgbClr val="0766D4"/>
                </a:solidFill>
                <a:latin typeface="微软雅黑" panose="020B0503020204020204" charset="-122"/>
                <a:ea typeface="微软雅黑" panose="020B0503020204020204" charset="-122"/>
                <a:cs typeface="微软雅黑" panose="020B0503020204020204" charset="-122"/>
              </a:rPr>
              <a:t>18</a:t>
            </a:r>
            <a:r>
              <a:rPr lang="zh-CN" sz="3200" b="1">
                <a:solidFill>
                  <a:srgbClr val="0766D4"/>
                </a:solidFill>
                <a:latin typeface="微软雅黑" panose="020B0503020204020204" charset="-122"/>
                <a:ea typeface="微软雅黑" panose="020B0503020204020204" charset="-122"/>
                <a:cs typeface="微软雅黑" panose="020B0503020204020204" charset="-122"/>
              </a:rPr>
              <a:t>世纪后期开始的工业革命</a:t>
            </a:r>
            <a:r>
              <a:rPr lang="zh-CN" sz="3200" b="1">
                <a:latin typeface="微软雅黑" panose="020B0503020204020204" charset="-122"/>
                <a:ea typeface="微软雅黑" panose="020B0503020204020204" charset="-122"/>
                <a:cs typeface="微软雅黑" panose="020B0503020204020204" charset="-122"/>
              </a:rPr>
              <a:t>，促进了资本主义世界市场的扩大，确立了国际经济交流的基本准则。</a:t>
            </a:r>
            <a:r>
              <a:rPr lang="en-US" sz="3200" b="1">
                <a:solidFill>
                  <a:srgbClr val="0766D4"/>
                </a:solidFill>
                <a:latin typeface="微软雅黑" panose="020B0503020204020204" charset="-122"/>
                <a:ea typeface="微软雅黑" panose="020B0503020204020204" charset="-122"/>
                <a:cs typeface="微软雅黑" panose="020B0503020204020204" charset="-122"/>
              </a:rPr>
              <a:t>19</a:t>
            </a:r>
            <a:r>
              <a:rPr lang="zh-CN" sz="3200" b="1">
                <a:solidFill>
                  <a:srgbClr val="0766D4"/>
                </a:solidFill>
                <a:latin typeface="微软雅黑" panose="020B0503020204020204" charset="-122"/>
                <a:ea typeface="微软雅黑" panose="020B0503020204020204" charset="-122"/>
                <a:cs typeface="微软雅黑" panose="020B0503020204020204" charset="-122"/>
              </a:rPr>
              <a:t>世纪后期开始的第二次工业革命</a:t>
            </a:r>
            <a:r>
              <a:rPr lang="zh-CN" sz="3200" b="1">
                <a:latin typeface="微软雅黑" panose="020B0503020204020204" charset="-122"/>
                <a:ea typeface="微软雅黑" panose="020B0503020204020204" charset="-122"/>
                <a:cs typeface="微软雅黑" panose="020B0503020204020204" charset="-122"/>
              </a:rPr>
              <a:t>，促进了世界经济的整体化趋势，第一次在世界范围内形成了劳动分工的基本格局</a:t>
            </a:r>
            <a:r>
              <a:rPr lang="zh-CN" sz="3200" b="1">
                <a:solidFill>
                  <a:srgbClr val="0766D4"/>
                </a:solidFill>
                <a:latin typeface="微软雅黑" panose="020B0503020204020204" charset="-122"/>
                <a:ea typeface="微软雅黑" panose="020B0503020204020204" charset="-122"/>
                <a:cs typeface="微软雅黑" panose="020B0503020204020204" charset="-122"/>
              </a:rPr>
              <a:t>。</a:t>
            </a:r>
            <a:r>
              <a:rPr lang="en-US" sz="3200" b="1">
                <a:solidFill>
                  <a:srgbClr val="0766D4"/>
                </a:solidFill>
                <a:latin typeface="微软雅黑" panose="020B0503020204020204" charset="-122"/>
                <a:ea typeface="微软雅黑" panose="020B0503020204020204" charset="-122"/>
                <a:cs typeface="微软雅黑" panose="020B0503020204020204" charset="-122"/>
              </a:rPr>
              <a:t>20</a:t>
            </a:r>
            <a:r>
              <a:rPr lang="zh-CN" sz="3200" b="1">
                <a:solidFill>
                  <a:srgbClr val="0766D4"/>
                </a:solidFill>
                <a:latin typeface="微软雅黑" panose="020B0503020204020204" charset="-122"/>
                <a:ea typeface="微软雅黑" panose="020B0503020204020204" charset="-122"/>
                <a:cs typeface="微软雅黑" panose="020B0503020204020204" charset="-122"/>
              </a:rPr>
              <a:t>世纪中叶</a:t>
            </a:r>
            <a:r>
              <a:rPr lang="zh-CN" sz="3200" b="1">
                <a:latin typeface="微软雅黑" panose="020B0503020204020204" charset="-122"/>
                <a:ea typeface="微软雅黑" panose="020B0503020204020204" charset="-122"/>
                <a:cs typeface="微软雅黑" panose="020B0503020204020204" charset="-122"/>
              </a:rPr>
              <a:t>，世界银行等世界性经济组织的建立，促进了世界经济的体系化、制度化。</a:t>
            </a:r>
            <a:r>
              <a:rPr lang="en-US" sz="3200" b="1">
                <a:solidFill>
                  <a:srgbClr val="0766D4"/>
                </a:solidFill>
                <a:latin typeface="微软雅黑" panose="020B0503020204020204" charset="-122"/>
                <a:ea typeface="微软雅黑" panose="020B0503020204020204" charset="-122"/>
                <a:cs typeface="微软雅黑" panose="020B0503020204020204" charset="-122"/>
              </a:rPr>
              <a:t>20</a:t>
            </a:r>
            <a:r>
              <a:rPr lang="zh-CN" sz="3200" b="1">
                <a:solidFill>
                  <a:srgbClr val="0766D4"/>
                </a:solidFill>
                <a:latin typeface="微软雅黑" panose="020B0503020204020204" charset="-122"/>
                <a:ea typeface="微软雅黑" panose="020B0503020204020204" charset="-122"/>
                <a:cs typeface="微软雅黑" panose="020B0503020204020204" charset="-122"/>
              </a:rPr>
              <a:t>世纪末</a:t>
            </a:r>
            <a:r>
              <a:rPr lang="zh-CN" sz="3200" b="1">
                <a:latin typeface="微软雅黑" panose="020B0503020204020204" charset="-122"/>
                <a:ea typeface="微软雅黑" panose="020B0503020204020204" charset="-122"/>
                <a:cs typeface="微软雅黑" panose="020B0503020204020204" charset="-122"/>
              </a:rPr>
              <a:t>世界贸易组织的建立，标志着全球有序的自由贸易新时期的开始。（</a:t>
            </a:r>
            <a:r>
              <a:rPr lang="en-US" sz="3200" b="1">
                <a:latin typeface="微软雅黑" panose="020B0503020204020204" charset="-122"/>
                <a:ea typeface="微软雅黑" panose="020B0503020204020204" charset="-122"/>
                <a:cs typeface="微软雅黑" panose="020B0503020204020204" charset="-122"/>
              </a:rPr>
              <a:t>10</a:t>
            </a:r>
            <a:r>
              <a:rPr lang="zh-CN" sz="3200" b="1">
                <a:latin typeface="微软雅黑" panose="020B0503020204020204" charset="-122"/>
                <a:ea typeface="微软雅黑" panose="020B0503020204020204" charset="-122"/>
                <a:cs typeface="微软雅黑" panose="020B0503020204020204" charset="-122"/>
              </a:rPr>
              <a:t>分）</a:t>
            </a:r>
            <a:endParaRPr lang="zh-CN" altLang="en-US" sz="32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26670" y="-24765"/>
            <a:ext cx="12027535" cy="441198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北京文综</a:t>
            </a:r>
            <a:r>
              <a:rPr lang="en-US" sz="3600" b="1">
                <a:solidFill>
                  <a:srgbClr val="FF0000"/>
                </a:solidFill>
                <a:latin typeface="微软雅黑" panose="020B0503020204020204" charset="-122"/>
                <a:ea typeface="微软雅黑" panose="020B0503020204020204" charset="-122"/>
                <a:cs typeface="微软雅黑" panose="020B0503020204020204" charset="-122"/>
              </a:rPr>
              <a:t>·40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人类与环境的协调发展日益受到全世界的关注，</a:t>
            </a:r>
            <a:r>
              <a:rPr lang="en-US" sz="3600" b="1">
                <a:latin typeface="微软雅黑" panose="020B0503020204020204" charset="-122"/>
                <a:ea typeface="微软雅黑" panose="020B0503020204020204" charset="-122"/>
                <a:cs typeface="微软雅黑" panose="020B0503020204020204" charset="-122"/>
              </a:rPr>
              <a:t>1974</a:t>
            </a:r>
            <a:r>
              <a:rPr lang="zh-CN" sz="3600" b="1">
                <a:latin typeface="微软雅黑" panose="020B0503020204020204" charset="-122"/>
                <a:ea typeface="微软雅黑" panose="020B0503020204020204" charset="-122"/>
                <a:cs typeface="微软雅黑" panose="020B0503020204020204" charset="-122"/>
              </a:rPr>
              <a:t>年联合国将每年的</a:t>
            </a:r>
            <a:r>
              <a:rPr lang="en-US" sz="3600" b="1">
                <a:latin typeface="微软雅黑" panose="020B0503020204020204" charset="-122"/>
                <a:ea typeface="微软雅黑" panose="020B0503020204020204" charset="-122"/>
                <a:cs typeface="微软雅黑" panose="020B0503020204020204" charset="-122"/>
              </a:rPr>
              <a:t>6</a:t>
            </a:r>
            <a:r>
              <a:rPr lang="zh-CN" sz="3600" b="1">
                <a:latin typeface="微软雅黑" panose="020B0503020204020204" charset="-122"/>
                <a:ea typeface="微软雅黑" panose="020B0503020204020204" charset="-122"/>
                <a:cs typeface="微软雅黑" panose="020B0503020204020204" charset="-122"/>
              </a:rPr>
              <a:t>月</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日定为世界环境日。</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90</a:t>
            </a:r>
            <a:r>
              <a:rPr lang="zh-CN" sz="3600" b="1">
                <a:latin typeface="微软雅黑" panose="020B0503020204020204" charset="-122"/>
                <a:ea typeface="微软雅黑" panose="020B0503020204020204" charset="-122"/>
                <a:cs typeface="微软雅黑" panose="020B0503020204020204" charset="-122"/>
              </a:rPr>
              <a:t>年代以来，世界环境日的主题日益突出全球理念，倡导全球合作。（</a:t>
            </a:r>
            <a:r>
              <a:rPr lang="en-US" sz="3600" b="1">
                <a:latin typeface="微软雅黑" panose="020B0503020204020204" charset="-122"/>
                <a:ea typeface="微软雅黑" panose="020B0503020204020204" charset="-122"/>
                <a:cs typeface="微软雅黑" panose="020B0503020204020204" charset="-122"/>
              </a:rPr>
              <a:t>1</a:t>
            </a:r>
            <a:r>
              <a:rPr lang="zh-CN" sz="3600" b="1">
                <a:latin typeface="微软雅黑" panose="020B0503020204020204" charset="-122"/>
                <a:ea typeface="微软雅黑" panose="020B0503020204020204" charset="-122"/>
                <a:cs typeface="微软雅黑" panose="020B0503020204020204" charset="-122"/>
              </a:rPr>
              <a:t>）分析</a:t>
            </a:r>
            <a:r>
              <a:rPr lang="en-US" sz="3600" b="1">
                <a:latin typeface="微软雅黑" panose="020B0503020204020204" charset="-122"/>
                <a:ea typeface="微软雅黑" panose="020B0503020204020204" charset="-122"/>
                <a:cs typeface="微软雅黑" panose="020B0503020204020204" charset="-122"/>
              </a:rPr>
              <a:t>90</a:t>
            </a:r>
            <a:r>
              <a:rPr lang="zh-CN" sz="3600" b="1">
                <a:latin typeface="微软雅黑" panose="020B0503020204020204" charset="-122"/>
                <a:ea typeface="微软雅黑" panose="020B0503020204020204" charset="-122"/>
                <a:cs typeface="微软雅黑" panose="020B0503020204020204" charset="-122"/>
              </a:rPr>
              <a:t>年代以来推动全球合作解决环境问题的历史条件。（</a:t>
            </a:r>
            <a:r>
              <a:rPr lang="en-US" sz="3600" b="1">
                <a:latin typeface="微软雅黑" panose="020B0503020204020204" charset="-122"/>
                <a:ea typeface="微软雅黑" panose="020B0503020204020204" charset="-122"/>
                <a:cs typeface="微软雅黑" panose="020B0503020204020204" charset="-122"/>
              </a:rPr>
              <a:t>6</a:t>
            </a:r>
            <a:r>
              <a:rPr lang="zh-CN" sz="3600" b="1">
                <a:latin typeface="微软雅黑" panose="020B0503020204020204" charset="-122"/>
                <a:ea typeface="微软雅黑" panose="020B0503020204020204" charset="-122"/>
                <a:cs typeface="微软雅黑" panose="020B0503020204020204" charset="-122"/>
              </a:rPr>
              <a:t>分）</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46380" y="4657090"/>
            <a:ext cx="11280140" cy="2084070"/>
          </a:xfrm>
          <a:prstGeom prst="rect">
            <a:avLst/>
          </a:prstGeom>
          <a:noFill/>
        </p:spPr>
        <p:txBody>
          <a:bodyPr wrap="square" rtlCol="0" anchor="t">
            <a:spAutoFit/>
          </a:bodyPr>
          <a:p>
            <a:pPr marL="200025" indent="-200025"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经济全球化</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加强了各国之间的联系；</a:t>
            </a:r>
            <a:endParaRPr lang="zh-CN" sz="36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marL="200025" indent="-200025"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科技的发展</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为共同解决环境问题提供了物质条件；</a:t>
            </a:r>
            <a:endParaRPr lang="zh-CN" sz="36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marL="200025" indent="-200025"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世界政治的多极化</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有利于各国协商解决环境问题。</a:t>
            </a:r>
            <a:endParaRPr lang="zh-CN" altLang="en-US" sz="36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7453" y="113665"/>
            <a:ext cx="4319587" cy="1014730"/>
          </a:xfrm>
          <a:prstGeom prst="rect">
            <a:avLst/>
          </a:prstGeom>
          <a:noFill/>
        </p:spPr>
        <p:txBody>
          <a:bodyPr>
            <a:spAutoFit/>
          </a:bodyPr>
          <a:lstStyle/>
          <a:p>
            <a:pPr algn="ctr" fontAlgn="auto">
              <a:spcBef>
                <a:spcPts val="0"/>
              </a:spcBef>
              <a:spcAft>
                <a:spcPts val="0"/>
              </a:spcAft>
              <a:defRPr/>
            </a:pPr>
            <a:r>
              <a:rPr lang="zh-CN" altLang="en-US" sz="6000" b="1" dirty="0">
                <a:solidFill>
                  <a:srgbClr val="1552D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应对全球化</a:t>
            </a:r>
            <a:endParaRPr lang="zh-CN" altLang="en-US" sz="6000" b="1" dirty="0">
              <a:solidFill>
                <a:srgbClr val="1552D1"/>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5" name="文本框 5"/>
          <p:cNvSpPr txBox="1">
            <a:spLocks noChangeArrowheads="1"/>
          </p:cNvSpPr>
          <p:nvPr/>
        </p:nvSpPr>
        <p:spPr bwMode="auto">
          <a:xfrm>
            <a:off x="266065" y="1308100"/>
            <a:ext cx="11747500" cy="4521835"/>
          </a:xfrm>
          <a:prstGeom prst="rect">
            <a:avLst/>
          </a:prstGeom>
          <a:noFill/>
          <a:ln w="38100">
            <a:solidFill>
              <a:schemeClr val="tx1"/>
            </a:solidFill>
            <a:prstDash val="sysDash"/>
            <a:miter lim="800000"/>
          </a:ln>
        </p:spPr>
        <p:txBody>
          <a:bodyPr wrap="square">
            <a:spAutoFit/>
          </a:bodyPr>
          <a:lstStyle/>
          <a:p>
            <a:pPr>
              <a:lnSpc>
                <a:spcPct val="16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国家层面：</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对内：</a:t>
            </a:r>
            <a:r>
              <a:rPr lang="zh-CN" altLang="en-US" sz="3600" b="1">
                <a:latin typeface="微软雅黑" panose="020B0503020204020204" charset="-122"/>
                <a:ea typeface="微软雅黑" panose="020B0503020204020204" charset="-122"/>
                <a:cs typeface="微软雅黑" panose="020B0503020204020204" charset="-122"/>
              </a:rPr>
              <a:t>我们应该结合国情制定适合本国经济发展的战略，深化经济体制改革，加快产业结构调整提升国际竞争力；</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对外：</a:t>
            </a:r>
            <a:r>
              <a:rPr lang="zh-CN" altLang="en-US" sz="3600" b="1">
                <a:latin typeface="微软雅黑" panose="020B0503020204020204" charset="-122"/>
                <a:ea typeface="微软雅黑" panose="020B0503020204020204" charset="-122"/>
                <a:cs typeface="微软雅黑" panose="020B0503020204020204" charset="-122"/>
              </a:rPr>
              <a:t>积极参与国际竞争、加强国际合作、倡导建立公平合理的国际经济新秩序</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32" fill="hold" grpId="1" nodeType="clickEffect">
                                  <p:stCondLst>
                                    <p:cond delay="0"/>
                                  </p:stCondLst>
                                  <p:childTnLst>
                                    <p:animEffect transition="out" filter="diamond(out)">
                                      <p:cBhvr>
                                        <p:cTn id="11" dur="2000"/>
                                        <p:tgtEl>
                                          <p:spTgt spid="5"/>
                                        </p:tgtEl>
                                      </p:cBhvr>
                                    </p:animEffect>
                                    <p:set>
                                      <p:cBhvr>
                                        <p:cTn id="12" dur="1" fill="hold">
                                          <p:stCondLst>
                                            <p:cond delay="1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8"/>
          <p:cNvSpPr txBox="1"/>
          <p:nvPr/>
        </p:nvSpPr>
        <p:spPr>
          <a:xfrm>
            <a:off x="360045" y="1844675"/>
            <a:ext cx="11516360" cy="4092575"/>
          </a:xfrm>
          <a:prstGeom prst="rect">
            <a:avLst/>
          </a:prstGeom>
          <a:noFill/>
          <a:ln w="38100">
            <a:solidFill>
              <a:schemeClr val="tx1"/>
            </a:solidFill>
            <a:prstDash val="sysDash"/>
          </a:ln>
        </p:spPr>
        <p:txBody>
          <a:bodyPr wrap="square">
            <a:spAutoFit/>
          </a:bodyPr>
          <a:p>
            <a:pPr fontAlgn="auto">
              <a:lnSpc>
                <a:spcPct val="130000"/>
              </a:lnSpc>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企业层面</a:t>
            </a:r>
            <a:r>
              <a:rPr lang="zh-CN" altLang="en-US" sz="4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en-US" altLang="zh-CN" sz="4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fontAlgn="auto">
              <a:lnSpc>
                <a:spcPct val="130000"/>
              </a:lnSpc>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   对内：</a:t>
            </a:r>
            <a:r>
              <a:rPr lang="zh-CN" altLang="en-US"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努力提高生产技术，管理水平，提升产品国际竞争力。</a:t>
            </a:r>
            <a:endParaRPr lang="en-US" altLang="zh-CN"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defRPr/>
            </a:pPr>
            <a:r>
              <a:rPr lang="zh-CN" altLang="en-US" sz="40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对外：</a:t>
            </a:r>
            <a:r>
              <a:rPr lang="zh-CN" altLang="en-US"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熟悉</a:t>
            </a:r>
            <a:r>
              <a:rPr lang="en-US" altLang="zh-CN"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WTO</a:t>
            </a:r>
            <a:r>
              <a:rPr lang="zh-CN" altLang="en-US"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规则，一边在面对贸易壁垒时有理有据，有法可依。</a:t>
            </a:r>
            <a:endParaRPr lang="en-US" altLang="zh-CN" sz="4000" b="1" dirty="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9"/>
          <p:cNvSpPr txBox="1">
            <a:spLocks noChangeArrowheads="1"/>
          </p:cNvSpPr>
          <p:nvPr/>
        </p:nvSpPr>
        <p:spPr bwMode="auto">
          <a:xfrm>
            <a:off x="295275" y="2178685"/>
            <a:ext cx="11601450" cy="1986280"/>
          </a:xfrm>
          <a:prstGeom prst="rect">
            <a:avLst/>
          </a:prstGeom>
          <a:noFill/>
          <a:ln w="38100">
            <a:solidFill>
              <a:schemeClr val="tx1"/>
            </a:solidFill>
            <a:prstDash val="sysDash"/>
            <a:miter lim="800000"/>
          </a:ln>
        </p:spPr>
        <p:txBody>
          <a:bodyPr wrap="square">
            <a:spAutoFit/>
          </a:bodyPr>
          <a:p>
            <a:pPr>
              <a:lnSpc>
                <a:spcPct val="140000"/>
              </a:lnSpc>
            </a:pPr>
            <a:r>
              <a:rPr lang="zh-CN" altLang="en-US" sz="4400" b="1">
                <a:solidFill>
                  <a:srgbClr val="FF0000"/>
                </a:solidFill>
                <a:latin typeface="微软雅黑" panose="020B0503020204020204" charset="-122"/>
                <a:ea typeface="微软雅黑" panose="020B0503020204020204" charset="-122"/>
                <a:cs typeface="微软雅黑" panose="020B0503020204020204" charset="-122"/>
              </a:rPr>
              <a:t>个人层面</a:t>
            </a:r>
            <a:r>
              <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a:t>
            </a:r>
            <a:endPar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endParaRPr>
          </a:p>
          <a:p>
            <a:pPr>
              <a:lnSpc>
                <a:spcPct val="140000"/>
              </a:lnSpc>
            </a:pPr>
            <a:r>
              <a:rPr lang="zh-CN" altLang="en-US" sz="4400" b="1">
                <a:solidFill>
                  <a:srgbClr val="FF0000"/>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r>
              <a:rPr lang="zh-CN" altLang="en-US" sz="4400" b="1">
                <a:latin typeface="微软雅黑" panose="020B0503020204020204" charset="-122"/>
                <a:ea typeface="微软雅黑" panose="020B0503020204020204" charset="-122"/>
                <a:cs typeface="微软雅黑" panose="020B0503020204020204" charset="-122"/>
                <a:sym typeface="Wingdings" panose="05000000000000000000" pitchFamily="2" charset="2"/>
              </a:rPr>
              <a:t>树立开放意识、大局意识</a:t>
            </a:r>
            <a:r>
              <a:rPr lang="en-US" altLang="zh-CN" sz="4400" b="1">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zh-CN" altLang="en-US" sz="4400" b="1">
                <a:latin typeface="微软雅黑" panose="020B0503020204020204" charset="-122"/>
                <a:ea typeface="微软雅黑" panose="020B0503020204020204" charset="-122"/>
                <a:cs typeface="微软雅黑" panose="020B0503020204020204" charset="-122"/>
                <a:sym typeface="Wingdings" panose="05000000000000000000" pitchFamily="2" charset="2"/>
              </a:rPr>
              <a:t>树立全球史观 </a:t>
            </a:r>
            <a:r>
              <a:rPr lang="zh-CN" altLang="en-US" sz="4400" b="1">
                <a:latin typeface="微软雅黑" panose="020B0503020204020204" charset="-122"/>
                <a:ea typeface="微软雅黑" panose="020B0503020204020204" charset="-122"/>
                <a:cs typeface="微软雅黑" panose="020B0503020204020204" charset="-122"/>
              </a:rPr>
              <a:t>。</a:t>
            </a:r>
            <a:endParaRPr lang="zh-CN" altLang="en-US" sz="44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72720" y="18415"/>
            <a:ext cx="12104370" cy="6791960"/>
          </a:xfrm>
          <a:prstGeom prst="rect">
            <a:avLst/>
          </a:prstGeom>
          <a:noFill/>
          <a:ln w="9525">
            <a:noFill/>
          </a:ln>
        </p:spPr>
        <p:txBody>
          <a:bodyPr wrap="square">
            <a:spAutoFit/>
          </a:bodyPr>
          <a:p>
            <a:pPr marL="200025" indent="-200025">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古巴前领导人卡斯特罗称：“全球化是客观现实，它显示了在这个大家居住的星球上我们都是同一条船上的乘客。一小撮乘客居住在豪华的客舱，85%的乘客拥挤在不卫生的船舱里。很显然，这艘船上不公正的事太多了，它很难浮在水面上。它的航程是如此不合理和荒唐，以致它不可能抵达安全的港口。”这段材料无法揭示出</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．全球化时代国家之间休戚相关</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．全球化造成利益分配不均</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．缺乏公正性的全球化难以为继</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1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．全球化的潮流应该被抵制</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53910" y="620395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3505" y="-27305"/>
            <a:ext cx="11670665" cy="645160"/>
          </a:xfrm>
          <a:prstGeom prst="rect">
            <a:avLst/>
          </a:prstGeom>
          <a:noFill/>
          <a:ln w="9525">
            <a:noFill/>
          </a:ln>
        </p:spPr>
        <p:txBody>
          <a:bodyPr wrap="square">
            <a:spAutoFit/>
          </a:bodyPr>
          <a:p>
            <a:pPr marL="266700" indent="-266700"/>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天津文综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21</a:t>
            </a:r>
            <a:r>
              <a:rPr lang="zh-CN" sz="3600" b="1">
                <a:latin typeface="微软雅黑" panose="020B0503020204020204" charset="-122"/>
                <a:ea typeface="微软雅黑" panose="020B0503020204020204" charset="-122"/>
                <a:cs typeface="微软雅黑" panose="020B0503020204020204" charset="-122"/>
              </a:rPr>
              <a:t>分）阅读材料，回答问题。</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7465695" y="855345"/>
            <a:ext cx="4596765" cy="3596005"/>
          </a:xfrm>
          <a:prstGeom prst="rect">
            <a:avLst/>
          </a:prstGeom>
          <a:noFill/>
          <a:ln w="9525">
            <a:noFill/>
          </a:ln>
        </p:spPr>
      </p:pic>
      <p:sp>
        <p:nvSpPr>
          <p:cNvPr id="103" name="文本框 102"/>
          <p:cNvSpPr txBox="1"/>
          <p:nvPr/>
        </p:nvSpPr>
        <p:spPr>
          <a:xfrm>
            <a:off x="36195" y="361950"/>
            <a:ext cx="7250430" cy="4912995"/>
          </a:xfrm>
          <a:prstGeom prst="rect">
            <a:avLst/>
          </a:prstGeom>
          <a:noFill/>
          <a:ln w="9525">
            <a:noFill/>
          </a:ln>
        </p:spPr>
        <p:txBody>
          <a:bodyPr wrap="square">
            <a:spAutoFit/>
          </a:bodyPr>
          <a:p>
            <a:pPr indent="200025">
              <a:lnSpc>
                <a:spcPct val="110000"/>
              </a:lnSpc>
            </a:pPr>
            <a:r>
              <a:rPr lang="zh-CN" sz="3200" b="1">
                <a:latin typeface="微软雅黑" panose="020B0503020204020204" charset="-122"/>
                <a:ea typeface="微软雅黑" panose="020B0503020204020204" charset="-122"/>
                <a:cs typeface="微软雅黑" panose="020B0503020204020204" charset="-122"/>
              </a:rPr>
              <a:t>材料三</a:t>
            </a:r>
            <a:r>
              <a:rPr lang="en-US" sz="3200" b="1">
                <a:latin typeface="微软雅黑" panose="020B0503020204020204" charset="-122"/>
                <a:ea typeface="微软雅黑" panose="020B0503020204020204" charset="-122"/>
                <a:cs typeface="微软雅黑" panose="020B0503020204020204" charset="-122"/>
              </a:rPr>
              <a:t>  </a:t>
            </a:r>
            <a:r>
              <a:rPr lang="zh-CN" sz="3200" b="1">
                <a:latin typeface="微软雅黑" panose="020B0503020204020204" charset="-122"/>
                <a:ea typeface="微软雅黑" panose="020B0503020204020204" charset="-122"/>
                <a:cs typeface="微软雅黑" panose="020B0503020204020204" charset="-122"/>
              </a:rPr>
              <a:t>右图为杰里</a:t>
            </a:r>
            <a:r>
              <a:rPr lang="en-US" sz="3200" b="1">
                <a:latin typeface="微软雅黑" panose="020B0503020204020204" charset="-122"/>
                <a:ea typeface="微软雅黑" panose="020B0503020204020204" charset="-122"/>
                <a:cs typeface="微软雅黑" panose="020B0503020204020204" charset="-122"/>
              </a:rPr>
              <a:t>·</a:t>
            </a:r>
            <a:r>
              <a:rPr lang="zh-CN" sz="3200" b="1">
                <a:latin typeface="微软雅黑" panose="020B0503020204020204" charset="-122"/>
                <a:ea typeface="微软雅黑" panose="020B0503020204020204" charset="-122"/>
                <a:cs typeface="微软雅黑" panose="020B0503020204020204" charset="-122"/>
              </a:rPr>
              <a:t>本特利等《新全球史》中有关经济全球化的一幅漫画。《平衡的世界经济？》（</a:t>
            </a:r>
            <a:r>
              <a:rPr lang="en-US" sz="3200" b="1">
                <a:latin typeface="微软雅黑" panose="020B0503020204020204" charset="-122"/>
                <a:ea typeface="微软雅黑" panose="020B0503020204020204" charset="-122"/>
                <a:cs typeface="微软雅黑" panose="020B0503020204020204" charset="-122"/>
              </a:rPr>
              <a:t>3</a:t>
            </a:r>
            <a:r>
              <a:rPr lang="zh-CN" sz="3200" b="1">
                <a:latin typeface="微软雅黑" panose="020B0503020204020204" charset="-122"/>
                <a:ea typeface="微软雅黑" panose="020B0503020204020204" charset="-122"/>
                <a:cs typeface="微软雅黑" panose="020B0503020204020204" charset="-122"/>
              </a:rPr>
              <a:t>）结合所学知识，指出漫画的寓意。（</a:t>
            </a:r>
            <a:r>
              <a:rPr lang="en-US" sz="3200" b="1">
                <a:latin typeface="微软雅黑" panose="020B0503020204020204" charset="-122"/>
                <a:ea typeface="微软雅黑" panose="020B0503020204020204" charset="-122"/>
                <a:cs typeface="微软雅黑" panose="020B0503020204020204" charset="-122"/>
              </a:rPr>
              <a:t>2</a:t>
            </a:r>
            <a:r>
              <a:rPr lang="zh-CN" sz="3200" b="1">
                <a:latin typeface="微软雅黑" panose="020B0503020204020204" charset="-122"/>
                <a:ea typeface="微软雅黑" panose="020B0503020204020204" charset="-122"/>
                <a:cs typeface="微软雅黑" panose="020B0503020204020204" charset="-122"/>
              </a:rPr>
              <a:t>分）根据你的认识，谈谈中国等发展中国家对经济全球化应采取的态度。（</a:t>
            </a:r>
            <a:r>
              <a:rPr lang="en-US" sz="3200" b="1">
                <a:latin typeface="微软雅黑" panose="020B0503020204020204" charset="-122"/>
                <a:ea typeface="微软雅黑" panose="020B0503020204020204" charset="-122"/>
                <a:cs typeface="微软雅黑" panose="020B0503020204020204" charset="-122"/>
              </a:rPr>
              <a:t>4</a:t>
            </a:r>
            <a:r>
              <a:rPr lang="zh-CN" sz="3200" b="1">
                <a:latin typeface="微软雅黑" panose="020B0503020204020204" charset="-122"/>
                <a:ea typeface="微软雅黑" panose="020B0503020204020204" charset="-122"/>
                <a:cs typeface="微软雅黑" panose="020B0503020204020204" charset="-122"/>
              </a:rPr>
              <a:t>分）</a:t>
            </a:r>
            <a:endParaRPr lang="zh-CN" sz="32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8420" y="4621530"/>
            <a:ext cx="11858625" cy="1863090"/>
          </a:xfrm>
          <a:prstGeom prst="rect">
            <a:avLst/>
          </a:prstGeom>
          <a:noFill/>
        </p:spPr>
        <p:txBody>
          <a:bodyPr wrap="square" rtlCol="0" anchor="t">
            <a:spAutoFit/>
          </a:bodyPr>
          <a:p>
            <a:pPr indent="200025">
              <a:lnSpc>
                <a:spcPct val="120000"/>
              </a:lnSpc>
            </a:pPr>
            <a:r>
              <a:rPr lang="zh-CN" sz="3200" b="1">
                <a:solidFill>
                  <a:srgbClr val="1552D1"/>
                </a:solidFill>
                <a:latin typeface="微软雅黑" panose="020B0503020204020204" charset="-122"/>
                <a:ea typeface="微软雅黑" panose="020B0503020204020204" charset="-122"/>
                <a:cs typeface="微软雅黑" panose="020B0503020204020204" charset="-122"/>
                <a:sym typeface="+mn-ea"/>
              </a:rPr>
              <a:t>（</a:t>
            </a:r>
            <a:r>
              <a:rPr lang="en-US" sz="3200" b="1">
                <a:solidFill>
                  <a:srgbClr val="1552D1"/>
                </a:solidFill>
                <a:latin typeface="微软雅黑" panose="020B0503020204020204" charset="-122"/>
                <a:ea typeface="微软雅黑" panose="020B0503020204020204" charset="-122"/>
                <a:cs typeface="微软雅黑" panose="020B0503020204020204" charset="-122"/>
                <a:sym typeface="+mn-ea"/>
              </a:rPr>
              <a:t>3</a:t>
            </a:r>
            <a:r>
              <a:rPr lang="zh-CN" sz="3200" b="1">
                <a:solidFill>
                  <a:srgbClr val="1552D1"/>
                </a:solidFill>
                <a:latin typeface="微软雅黑" panose="020B0503020204020204" charset="-122"/>
                <a:ea typeface="微软雅黑" panose="020B0503020204020204" charset="-122"/>
                <a:cs typeface="微软雅黑" panose="020B0503020204020204" charset="-122"/>
                <a:sym typeface="+mn-ea"/>
              </a:rPr>
              <a:t>）经济全球化也有一定的危险性。</a:t>
            </a:r>
            <a:endParaRPr lang="zh-CN" sz="32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indent="200025">
              <a:lnSpc>
                <a:spcPct val="120000"/>
              </a:lnSpc>
            </a:pPr>
            <a:r>
              <a:rPr lang="zh-CN" sz="3200" b="1">
                <a:solidFill>
                  <a:srgbClr val="1552D1"/>
                </a:solidFill>
                <a:latin typeface="微软雅黑" panose="020B0503020204020204" charset="-122"/>
                <a:ea typeface="微软雅黑" panose="020B0503020204020204" charset="-122"/>
                <a:cs typeface="微软雅黑" panose="020B0503020204020204" charset="-122"/>
                <a:sym typeface="+mn-ea"/>
              </a:rPr>
              <a:t>抓住机遇，积极参与；保持清醒头脑，迎接挑战；根据本国国情制定合理对策；在融合与交流中坚持自主发展。</a:t>
            </a:r>
            <a:endPar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4"/>
          <p:cNvSpPr>
            <a:spLocks noChangeArrowheads="1"/>
          </p:cNvSpPr>
          <p:nvPr/>
        </p:nvSpPr>
        <p:spPr bwMode="auto">
          <a:xfrm>
            <a:off x="2208213" y="333375"/>
            <a:ext cx="8207375" cy="768350"/>
          </a:xfrm>
          <a:prstGeom prst="rect">
            <a:avLst/>
          </a:prstGeom>
          <a:noFill/>
          <a:ln w="9525">
            <a:noFill/>
            <a:miter lim="800000"/>
          </a:ln>
        </p:spPr>
        <p:txBody>
          <a:bodyPr>
            <a:spAutoFit/>
          </a:bodyPr>
          <a:lstStyle/>
          <a:p>
            <a:r>
              <a:rPr lang="zh-CN" altLang="en-US" sz="4400" b="1">
                <a:solidFill>
                  <a:srgbClr val="1552D1"/>
                </a:solidFill>
                <a:latin typeface="微软雅黑" panose="020B0503020204020204" charset="-122"/>
                <a:ea typeface="微软雅黑" panose="020B0503020204020204" charset="-122"/>
              </a:rPr>
              <a:t>经济全球化与区域集团化的关系</a:t>
            </a:r>
            <a:endParaRPr lang="zh-CN" altLang="en-US" sz="4400" b="1">
              <a:solidFill>
                <a:srgbClr val="1552D1"/>
              </a:solidFill>
              <a:latin typeface="微软雅黑" panose="020B0503020204020204" charset="-122"/>
              <a:ea typeface="微软雅黑" panose="020B0503020204020204" charset="-122"/>
            </a:endParaRPr>
          </a:p>
        </p:txBody>
      </p:sp>
      <p:sp>
        <p:nvSpPr>
          <p:cNvPr id="59394" name="Text Box 3"/>
          <p:cNvSpPr txBox="1">
            <a:spLocks noChangeArrowheads="1"/>
          </p:cNvSpPr>
          <p:nvPr/>
        </p:nvSpPr>
        <p:spPr bwMode="auto">
          <a:xfrm>
            <a:off x="296545" y="1628775"/>
            <a:ext cx="11405870" cy="3969385"/>
          </a:xfrm>
          <a:prstGeom prst="rect">
            <a:avLst/>
          </a:prstGeom>
          <a:noFill/>
          <a:ln w="38100">
            <a:solidFill>
              <a:srgbClr val="0070C0"/>
            </a:solidFill>
            <a:prstDash val="sysDash"/>
            <a:miter lim="800000"/>
          </a:ln>
        </p:spPr>
        <p:txBody>
          <a:bodyPr wrap="square">
            <a:spAutoFit/>
          </a:bodyPr>
          <a:lstStyle/>
          <a:p>
            <a:pPr>
              <a:spcBef>
                <a:spcPct val="50000"/>
              </a:spcBef>
            </a:pPr>
            <a:r>
              <a:rPr lang="zh-CN" altLang="en-US" sz="3600" b="1">
                <a:solidFill>
                  <a:srgbClr val="FF0000"/>
                </a:solidFill>
                <a:latin typeface="微软雅黑" panose="020B0503020204020204" charset="-122"/>
                <a:ea typeface="微软雅黑" panose="020B0503020204020204" charset="-122"/>
              </a:rPr>
              <a:t>相互促进，相互制约。</a:t>
            </a:r>
            <a:endParaRPr lang="zh-CN" altLang="en-US" sz="3600" b="1">
              <a:solidFill>
                <a:srgbClr val="FF0000"/>
              </a:solidFill>
              <a:latin typeface="微软雅黑" panose="020B0503020204020204" charset="-122"/>
              <a:ea typeface="微软雅黑" panose="020B0503020204020204" charset="-122"/>
            </a:endParaRPr>
          </a:p>
          <a:p>
            <a:pPr>
              <a:spcBef>
                <a:spcPct val="50000"/>
              </a:spcBef>
            </a:pPr>
            <a:r>
              <a:rPr lang="zh-CN" altLang="en-US" sz="3600" b="1">
                <a:solidFill>
                  <a:srgbClr val="FF0000"/>
                </a:solidFill>
                <a:latin typeface="微软雅黑" panose="020B0503020204020204" charset="-122"/>
                <a:ea typeface="微软雅黑" panose="020B0503020204020204" charset="-122"/>
              </a:rPr>
              <a:t>促进：</a:t>
            </a:r>
            <a:r>
              <a:rPr lang="zh-CN" altLang="en-US" sz="3600" b="1">
                <a:latin typeface="微软雅黑" panose="020B0503020204020204" charset="-122"/>
                <a:ea typeface="微软雅黑" panose="020B0503020204020204" charset="-122"/>
              </a:rPr>
              <a:t>经济全球化不平衡导致经济区域集团化，区域集团化是经济全球化的具体表现，经济全球化是区域集团化的必然结果。</a:t>
            </a:r>
            <a:endParaRPr lang="zh-CN" altLang="en-US" sz="3600" b="1">
              <a:latin typeface="微软雅黑" panose="020B0503020204020204" charset="-122"/>
              <a:ea typeface="微软雅黑" panose="020B0503020204020204" charset="-122"/>
            </a:endParaRPr>
          </a:p>
          <a:p>
            <a:pPr>
              <a:spcBef>
                <a:spcPct val="50000"/>
              </a:spcBef>
            </a:pPr>
            <a:r>
              <a:rPr lang="zh-CN" altLang="en-US" sz="3600" b="1">
                <a:solidFill>
                  <a:srgbClr val="FF0000"/>
                </a:solidFill>
                <a:latin typeface="微软雅黑" panose="020B0503020204020204" charset="-122"/>
                <a:ea typeface="微软雅黑" panose="020B0503020204020204" charset="-122"/>
              </a:rPr>
              <a:t>制约：</a:t>
            </a:r>
            <a:r>
              <a:rPr lang="zh-CN" altLang="en-US" sz="3600" b="1">
                <a:latin typeface="微软雅黑" panose="020B0503020204020204" charset="-122"/>
                <a:ea typeface="微软雅黑" panose="020B0503020204020204" charset="-122"/>
              </a:rPr>
              <a:t>区域集团化具有排他性。经济区域集团化短期内对全球化不利。</a:t>
            </a:r>
            <a:endParaRPr lang="zh-CN" altLang="en-US" sz="36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Effect transition="in" filter="randombar(horizontal)">
                                      <p:cBhvr>
                                        <p:cTn id="7"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4625" y="85090"/>
            <a:ext cx="11764645" cy="7292340"/>
          </a:xfrm>
          <a:prstGeom prst="rect">
            <a:avLst/>
          </a:prstGeom>
          <a:noFill/>
          <a:ln w="9525">
            <a:noFill/>
          </a:ln>
        </p:spPr>
        <p:txBody>
          <a:bodyPr wrap="square">
            <a:spAutoFit/>
          </a:bodyPr>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当前，人们提到或使用</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一词时，往往没有将</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全方位的全球化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和</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经济全球化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进行明确区分，而是将特定和有限度的</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经济全球化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省略为</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。出现这一情况的主要原因是，目前</a:t>
            </a:r>
            <a:r>
              <a:rPr lang="en-US" sz="3600" b="1">
                <a:solidFill>
                  <a:srgbClr val="000000"/>
                </a:solidFill>
                <a:latin typeface="微软雅黑" panose="020B0503020204020204" charset="-122"/>
                <a:ea typeface="微软雅黑" panose="020B0503020204020204" charset="-122"/>
                <a:cs typeface="微软雅黑" panose="020B0503020204020204" charset="-122"/>
              </a:rPr>
              <a:t>A.</a:t>
            </a:r>
            <a:r>
              <a:rPr lang="zh-CN" sz="3600" b="1">
                <a:solidFill>
                  <a:srgbClr val="000000"/>
                </a:solidFill>
                <a:latin typeface="微软雅黑" panose="020B0503020204020204" charset="-122"/>
                <a:ea typeface="微软雅黑" panose="020B0503020204020204" charset="-122"/>
                <a:cs typeface="微软雅黑" panose="020B0503020204020204" charset="-122"/>
              </a:rPr>
              <a:t>人们对全球化的理解逻辑混乱</a:t>
            </a:r>
            <a:r>
              <a:rPr lang="en-US" sz="3600" b="1">
                <a:solidFill>
                  <a:srgbClr val="000000"/>
                </a:solidFill>
                <a:latin typeface="微软雅黑" panose="020B0503020204020204" charset="-122"/>
                <a:ea typeface="微软雅黑" panose="020B0503020204020204" charset="-122"/>
                <a:cs typeface="微软雅黑" panose="020B0503020204020204" charset="-122"/>
              </a:rPr>
              <a:t>B.</a:t>
            </a:r>
            <a:r>
              <a:rPr lang="zh-CN" sz="3600" b="1">
                <a:solidFill>
                  <a:srgbClr val="000000"/>
                </a:solidFill>
                <a:latin typeface="微软雅黑" panose="020B0503020204020204" charset="-122"/>
                <a:ea typeface="微软雅黑" panose="020B0503020204020204" charset="-122"/>
                <a:cs typeface="微软雅黑" panose="020B0503020204020204" charset="-122"/>
              </a:rPr>
              <a:t>全球化主要表现为经济全球化</a:t>
            </a:r>
            <a:r>
              <a:rPr lang="en-US" sz="3600" b="1">
                <a:solidFill>
                  <a:srgbClr val="000000"/>
                </a:solidFill>
                <a:latin typeface="微软雅黑" panose="020B0503020204020204" charset="-122"/>
                <a:ea typeface="微软雅黑" panose="020B0503020204020204" charset="-122"/>
                <a:cs typeface="微软雅黑" panose="020B0503020204020204" charset="-122"/>
              </a:rPr>
              <a:t>C.</a:t>
            </a:r>
            <a:r>
              <a:rPr lang="zh-CN" sz="3600" b="1">
                <a:solidFill>
                  <a:srgbClr val="000000"/>
                </a:solidFill>
                <a:latin typeface="微软雅黑" panose="020B0503020204020204" charset="-122"/>
                <a:ea typeface="微软雅黑" panose="020B0503020204020204" charset="-122"/>
                <a:cs typeface="微软雅黑" panose="020B0503020204020204" charset="-122"/>
              </a:rPr>
              <a:t>全球化的政治意图被刻意淡化</a:t>
            </a:r>
            <a:r>
              <a:rPr lang="en-US" sz="3600" b="1">
                <a:solidFill>
                  <a:srgbClr val="000000"/>
                </a:solidFill>
                <a:latin typeface="微软雅黑" panose="020B0503020204020204" charset="-122"/>
                <a:ea typeface="微软雅黑" panose="020B0503020204020204" charset="-122"/>
                <a:cs typeface="微软雅黑" panose="020B0503020204020204" charset="-122"/>
              </a:rPr>
              <a:t>D.</a:t>
            </a:r>
            <a:r>
              <a:rPr lang="zh-CN" sz="3600" b="1">
                <a:solidFill>
                  <a:srgbClr val="000000"/>
                </a:solidFill>
                <a:latin typeface="微软雅黑" panose="020B0503020204020204" charset="-122"/>
                <a:ea typeface="微软雅黑" panose="020B0503020204020204" charset="-122"/>
                <a:cs typeface="微软雅黑" panose="020B0503020204020204" charset="-122"/>
              </a:rPr>
              <a:t>全球化的经济意义被刻意彰显</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168765" y="5945505"/>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5335" y="970280"/>
            <a:ext cx="11160125" cy="3415030"/>
          </a:xfrm>
          <a:prstGeom prst="rect">
            <a:avLst/>
          </a:prstGeom>
          <a:noFill/>
        </p:spPr>
        <p:txBody>
          <a:bodyPr wrap="square" rtlCol="0">
            <a:spAutoFit/>
          </a:bodyPr>
          <a:p>
            <a:pPr>
              <a:lnSpc>
                <a:spcPct val="18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自测</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1</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简述世界经济全球化历程</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8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自测</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2</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简述</a:t>
            </a:r>
            <a:r>
              <a:rPr lang="zh-CN" altLang="en-US" sz="4000" b="1" dirty="0">
                <a:solidFill>
                  <a:schemeClr val="tx1"/>
                </a:solidFill>
                <a:latin typeface="微软雅黑" panose="020B0503020204020204" charset="-122"/>
                <a:ea typeface="微软雅黑" panose="020B0503020204020204" charset="-122"/>
                <a:sym typeface="+mn-ea"/>
              </a:rPr>
              <a:t>二战后世界经济格局演变的历程</a:t>
            </a:r>
            <a:endParaRPr lang="zh-CN" altLang="en-US" sz="4000" b="1" dirty="0">
              <a:solidFill>
                <a:schemeClr val="tx1"/>
              </a:solidFill>
              <a:latin typeface="微软雅黑" panose="020B0503020204020204" charset="-122"/>
              <a:ea typeface="微软雅黑" panose="020B0503020204020204" charset="-122"/>
              <a:sym typeface="+mn-ea"/>
            </a:endParaRPr>
          </a:p>
          <a:p>
            <a:pPr>
              <a:lnSpc>
                <a:spcPct val="180000"/>
              </a:lnSpc>
            </a:pP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自测</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简述推动经济全球化的因素</a:t>
            </a:r>
            <a:endParaRPr lang="zh-CN" altLang="en-US" sz="40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1610" y="868680"/>
            <a:ext cx="11828780" cy="5996940"/>
          </a:xfrm>
          <a:prstGeom prst="rect">
            <a:avLst/>
          </a:prstGeom>
          <a:noFill/>
        </p:spPr>
        <p:txBody>
          <a:bodyPr wrap="square" rtlCol="0" anchor="t">
            <a:spAutoFit/>
          </a:bodyPr>
          <a:p>
            <a:pPr>
              <a:lnSpc>
                <a:spcPct val="120000"/>
              </a:lnSpc>
            </a:pP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①新航路开辟后</a:t>
            </a:r>
            <a:r>
              <a:rPr lang="zh-CN" altLang="en-US" sz="3200" b="1" dirty="0">
                <a:latin typeface="微软雅黑" panose="020B0503020204020204" charset="-122"/>
                <a:ea typeface="微软雅黑" panose="020B0503020204020204" charset="-122"/>
                <a:cs typeface="微软雅黑" panose="020B0503020204020204" charset="-122"/>
                <a:sym typeface="+mn-ea"/>
              </a:rPr>
              <a:t>，世界经济联系开始增多</a:t>
            </a:r>
            <a:endParaRPr lang="zh-CN" altLang="en-US" sz="32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②第一次工业革命后</a:t>
            </a:r>
            <a:r>
              <a:rPr lang="zh-CN" altLang="en-US" sz="3200" b="1" dirty="0">
                <a:latin typeface="微软雅黑" panose="020B0503020204020204" charset="-122"/>
                <a:ea typeface="微软雅黑" panose="020B0503020204020204" charset="-122"/>
                <a:cs typeface="微软雅黑" panose="020B0503020204020204" charset="-122"/>
                <a:sym typeface="+mn-ea"/>
              </a:rPr>
              <a:t>，资本主义世界市场初步形成</a:t>
            </a:r>
            <a:endParaRPr lang="zh-CN" altLang="en-US" sz="32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③第二次工业革命后，</a:t>
            </a:r>
            <a:r>
              <a:rPr lang="zh-CN" altLang="en-US" sz="3200" b="1" dirty="0">
                <a:latin typeface="微软雅黑" panose="020B0503020204020204" charset="-122"/>
                <a:ea typeface="微软雅黑" panose="020B0503020204020204" charset="-122"/>
                <a:cs typeface="微软雅黑" panose="020B0503020204020204" charset="-122"/>
                <a:sym typeface="+mn-ea"/>
              </a:rPr>
              <a:t>资本主义世界市场最终形成</a:t>
            </a:r>
            <a:endParaRPr lang="zh-CN" altLang="en-US" sz="32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④困境阶段：</a:t>
            </a:r>
            <a:r>
              <a:rPr lang="zh-CN" altLang="en-US" sz="3200" b="1" dirty="0">
                <a:latin typeface="微软雅黑" panose="020B0503020204020204" charset="-122"/>
                <a:ea typeface="微软雅黑" panose="020B0503020204020204" charset="-122"/>
                <a:cs typeface="微软雅黑" panose="020B0503020204020204" charset="-122"/>
                <a:sym typeface="+mn-ea"/>
              </a:rPr>
              <a:t>一战到二战结束</a:t>
            </a:r>
            <a:r>
              <a:rPr lang="en-US" altLang="zh-CN" sz="3200" b="1" dirty="0">
                <a:latin typeface="微软雅黑" panose="020B0503020204020204" charset="-122"/>
                <a:ea typeface="微软雅黑" panose="020B0503020204020204" charset="-122"/>
                <a:cs typeface="微软雅黑" panose="020B0503020204020204" charset="-122"/>
                <a:sym typeface="+mn-ea"/>
              </a:rPr>
              <a:t>,</a:t>
            </a:r>
            <a:r>
              <a:rPr lang="zh-CN" altLang="en-US" sz="3200" b="1" dirty="0">
                <a:latin typeface="微软雅黑" panose="020B0503020204020204" charset="-122"/>
                <a:ea typeface="微软雅黑" panose="020B0503020204020204" charset="-122"/>
                <a:cs typeface="微软雅黑" panose="020B0503020204020204" charset="-122"/>
                <a:sym typeface="+mn-ea"/>
              </a:rPr>
              <a:t>主要资本主义国家争夺世界市场的白热化，贸易保护主义的盛行，使全球化陷入困境。</a:t>
            </a:r>
            <a:endParaRPr lang="zh-CN" altLang="en-US" sz="3200" b="1" dirty="0">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⑤二战以来</a:t>
            </a:r>
            <a:r>
              <a:rPr lang="en-US" altLang="zh-CN" sz="3200" b="1" dirty="0">
                <a:solidFill>
                  <a:srgbClr val="1552D1"/>
                </a:solidFill>
                <a:latin typeface="微软雅黑" panose="020B0503020204020204" charset="-122"/>
                <a:ea typeface="微软雅黑" panose="020B0503020204020204" charset="-122"/>
                <a:cs typeface="微软雅黑" panose="020B0503020204020204" charset="-122"/>
                <a:sym typeface="+mn-ea"/>
              </a:rPr>
              <a:t>,</a:t>
            </a:r>
            <a:r>
              <a:rPr lang="zh-CN" altLang="en-US" sz="3200" b="1" dirty="0">
                <a:latin typeface="微软雅黑" panose="020B0503020204020204" charset="-122"/>
                <a:ea typeface="微软雅黑" panose="020B0503020204020204" charset="-122"/>
                <a:cs typeface="微软雅黑" panose="020B0503020204020204" charset="-122"/>
                <a:sym typeface="+mn-ea"/>
              </a:rPr>
              <a:t>交通运输技术的迅速发展</a:t>
            </a:r>
            <a:r>
              <a:rPr lang="en-US" altLang="zh-CN" sz="3200" b="1" dirty="0">
                <a:latin typeface="微软雅黑" panose="020B0503020204020204" charset="-122"/>
                <a:ea typeface="微软雅黑" panose="020B0503020204020204" charset="-122"/>
                <a:cs typeface="微软雅黑" panose="020B0503020204020204" charset="-122"/>
                <a:sym typeface="+mn-ea"/>
              </a:rPr>
              <a:t>,</a:t>
            </a:r>
            <a:r>
              <a:rPr lang="zh-CN" altLang="en-US" sz="3200" b="1" dirty="0">
                <a:latin typeface="微软雅黑" panose="020B0503020204020204" charset="-122"/>
                <a:ea typeface="微软雅黑" panose="020B0503020204020204" charset="-122"/>
                <a:cs typeface="微软雅黑" panose="020B0503020204020204" charset="-122"/>
                <a:sym typeface="+mn-ea"/>
              </a:rPr>
              <a:t>出现了美国为首的资本主义世界体系，并向制度化方向发展。</a:t>
            </a: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但资本主义经济体系与社会主义经济体系相互隔绝，阻碍了全球化。</a:t>
            </a:r>
            <a:endParaRPr lang="zh-CN" altLang="en-US" sz="3200" b="1" dirty="0">
              <a:solidFill>
                <a:srgbClr val="1552D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⑥</a:t>
            </a:r>
            <a:r>
              <a:rPr lang="zh-CN" altLang="en-US" sz="3200" b="1" dirty="0">
                <a:solidFill>
                  <a:srgbClr val="1552D1"/>
                </a:solidFill>
                <a:latin typeface="微软雅黑" panose="020B0503020204020204" charset="-122"/>
                <a:ea typeface="微软雅黑" panose="020B0503020204020204" charset="-122"/>
                <a:cs typeface="微软雅黑" panose="020B0503020204020204" charset="-122"/>
                <a:sym typeface="+mn-ea"/>
              </a:rPr>
              <a:t>进入全球化时代</a:t>
            </a:r>
            <a:r>
              <a:rPr lang="en-US" altLang="zh-CN" sz="3200" b="1" dirty="0">
                <a:solidFill>
                  <a:srgbClr val="1552D1"/>
                </a:solidFill>
                <a:latin typeface="微软雅黑" panose="020B0503020204020204" charset="-122"/>
                <a:ea typeface="微软雅黑" panose="020B0503020204020204" charset="-122"/>
                <a:cs typeface="微软雅黑" panose="020B0503020204020204" charset="-122"/>
                <a:sym typeface="+mn-ea"/>
              </a:rPr>
              <a:t>:</a:t>
            </a:r>
            <a:r>
              <a:rPr lang="en-US" altLang="zh-CN" sz="3200" b="1" dirty="0">
                <a:latin typeface="微软雅黑" panose="020B0503020204020204" charset="-122"/>
                <a:ea typeface="微软雅黑" panose="020B0503020204020204" charset="-122"/>
                <a:cs typeface="微软雅黑" panose="020B0503020204020204" charset="-122"/>
                <a:sym typeface="+mn-ea"/>
              </a:rPr>
              <a:t>20</a:t>
            </a:r>
            <a:r>
              <a:rPr lang="zh-CN" altLang="en-US" sz="3200" b="1" dirty="0">
                <a:latin typeface="微软雅黑" panose="020B0503020204020204" charset="-122"/>
                <a:ea typeface="微软雅黑" panose="020B0503020204020204" charset="-122"/>
                <a:cs typeface="微软雅黑" panose="020B0503020204020204" charset="-122"/>
                <a:sym typeface="+mn-ea"/>
              </a:rPr>
              <a:t>世纪</a:t>
            </a:r>
            <a:r>
              <a:rPr lang="en-US" altLang="zh-CN" sz="3200" b="1" dirty="0">
                <a:latin typeface="微软雅黑" panose="020B0503020204020204" charset="-122"/>
                <a:ea typeface="微软雅黑" panose="020B0503020204020204" charset="-122"/>
                <a:cs typeface="微软雅黑" panose="020B0503020204020204" charset="-122"/>
                <a:sym typeface="+mn-ea"/>
              </a:rPr>
              <a:t>90</a:t>
            </a:r>
            <a:r>
              <a:rPr lang="zh-CN" altLang="en-US" sz="3200" b="1" dirty="0">
                <a:latin typeface="微软雅黑" panose="020B0503020204020204" charset="-122"/>
                <a:ea typeface="微软雅黑" panose="020B0503020204020204" charset="-122"/>
                <a:cs typeface="微软雅黑" panose="020B0503020204020204" charset="-122"/>
                <a:sym typeface="+mn-ea"/>
              </a:rPr>
              <a:t>年代，两极格局的解体，世界经济进入全球化时代。</a:t>
            </a:r>
            <a:endParaRPr lang="zh-CN" altLang="en-US" sz="3200" b="1" dirty="0">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292350" y="38735"/>
            <a:ext cx="7607935" cy="706755"/>
          </a:xfrm>
          <a:prstGeom prst="rect">
            <a:avLst/>
          </a:prstGeom>
          <a:noFill/>
        </p:spPr>
        <p:txBody>
          <a:bodyPr wrap="non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自测</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rPr>
              <a:t>简述世界经济全球化历程</a:t>
            </a:r>
            <a:endPar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21615" y="140970"/>
            <a:ext cx="11701780" cy="590804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2008·</a:t>
            </a:r>
            <a:r>
              <a:rPr lang="zh-CN" sz="3600" b="1">
                <a:solidFill>
                  <a:srgbClr val="FF0000"/>
                </a:solidFill>
                <a:latin typeface="微软雅黑" panose="020B0503020204020204" charset="-122"/>
                <a:ea typeface="微软雅黑" panose="020B0503020204020204" charset="-122"/>
                <a:cs typeface="微软雅黑" panose="020B0503020204020204" charset="-122"/>
              </a:rPr>
              <a:t>广东文基</a:t>
            </a:r>
            <a:r>
              <a:rPr lang="en-US" sz="3600" b="1">
                <a:solidFill>
                  <a:srgbClr val="FF0000"/>
                </a:solidFill>
                <a:latin typeface="微软雅黑" panose="020B0503020204020204" charset="-122"/>
                <a:ea typeface="微软雅黑" panose="020B0503020204020204" charset="-122"/>
                <a:cs typeface="微软雅黑" panose="020B0503020204020204" charset="-122"/>
              </a:rPr>
              <a:t>·36</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如果我们把经济全球化看作是一个不同国家和地区之间经济联系加强的过程，那么下列论断正确的是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．经济全球化是自新航路开辟以来就存在的现象</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．经济全球化给各国带来了同样的经济发展结果</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．二战后两大阵营的建立大大加速了经济全球化</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．各国之间人口迁移的增多不是经济全球化的标志</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626610" y="5861685"/>
            <a:ext cx="9375775" cy="645160"/>
          </a:xfrm>
          <a:prstGeom prst="rect">
            <a:avLst/>
          </a:prstGeom>
          <a:noFill/>
          <a:ln w="9525">
            <a:noFill/>
          </a:ln>
        </p:spPr>
        <p:txBody>
          <a:bodyPr wrap="square">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60680" y="22860"/>
            <a:ext cx="11376025" cy="1198880"/>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·24</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表</a:t>
            </a:r>
            <a:r>
              <a:rPr lang="en-US" sz="3600" b="1">
                <a:latin typeface="微软雅黑" panose="020B0503020204020204" charset="-122"/>
                <a:ea typeface="微软雅黑" panose="020B0503020204020204" charset="-122"/>
                <a:cs typeface="微软雅黑" panose="020B0503020204020204" charset="-122"/>
              </a:rPr>
              <a:t>1</a:t>
            </a:r>
            <a:r>
              <a:rPr lang="zh-CN" sz="3600" b="1">
                <a:latin typeface="微软雅黑" panose="020B0503020204020204" charset="-122"/>
                <a:ea typeface="微软雅黑" panose="020B0503020204020204" charset="-122"/>
                <a:cs typeface="微软雅黑" panose="020B0503020204020204" charset="-122"/>
              </a:rPr>
              <a:t>是</a:t>
            </a:r>
            <a:r>
              <a:rPr lang="en-US" sz="3600" b="1">
                <a:latin typeface="微软雅黑" panose="020B0503020204020204" charset="-122"/>
                <a:ea typeface="微软雅黑" panose="020B0503020204020204" charset="-122"/>
                <a:cs typeface="微软雅黑" panose="020B0503020204020204" charset="-122"/>
              </a:rPr>
              <a:t>1980</a:t>
            </a:r>
            <a:r>
              <a:rPr lang="zh-CN" sz="3600" b="1">
                <a:latin typeface="微软雅黑" panose="020B0503020204020204" charset="-122"/>
                <a:ea typeface="微软雅黑" panose="020B0503020204020204" charset="-122"/>
                <a:cs typeface="微软雅黑" panose="020B0503020204020204" charset="-122"/>
              </a:rPr>
              <a:t>年、</a:t>
            </a:r>
            <a:r>
              <a:rPr lang="en-US" sz="3600" b="1">
                <a:latin typeface="微软雅黑" panose="020B0503020204020204" charset="-122"/>
                <a:ea typeface="微软雅黑" panose="020B0503020204020204" charset="-122"/>
                <a:cs typeface="微软雅黑" panose="020B0503020204020204" charset="-122"/>
              </a:rPr>
              <a:t>1996</a:t>
            </a:r>
            <a:r>
              <a:rPr lang="zh-CN" sz="3600" b="1">
                <a:latin typeface="微软雅黑" panose="020B0503020204020204" charset="-122"/>
                <a:ea typeface="微软雅黑" panose="020B0503020204020204" charset="-122"/>
                <a:cs typeface="微软雅黑" panose="020B0503020204020204" charset="-122"/>
              </a:rPr>
              <a:t>年世界不同类型国家进出口依存度表。据此判断正确的是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graphicFrame>
        <p:nvGraphicFramePr>
          <p:cNvPr id="2" name="表格 1"/>
          <p:cNvGraphicFramePr/>
          <p:nvPr/>
        </p:nvGraphicFramePr>
        <p:xfrm>
          <a:off x="544830" y="1426845"/>
          <a:ext cx="10295255" cy="2194560"/>
        </p:xfrm>
        <a:graphic>
          <a:graphicData uri="http://schemas.openxmlformats.org/drawingml/2006/table">
            <a:tbl>
              <a:tblPr firstRow="1" bandRow="1">
                <a:tableStyleId>{5940675A-B579-460E-94D1-54222C63F5DA}</a:tableStyleId>
              </a:tblPr>
              <a:tblGrid>
                <a:gridCol w="2308225"/>
                <a:gridCol w="1568450"/>
                <a:gridCol w="1741805"/>
                <a:gridCol w="1898015"/>
                <a:gridCol w="2778760"/>
              </a:tblGrid>
              <a:tr h="596900">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     国家类型时间</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高收入国家</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中等收入国家</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中低收入国家</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低收入国家</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1980年</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38%</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43%</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42%</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30%</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3600" b="1">
                          <a:latin typeface="微软雅黑" panose="020B0503020204020204" charset="-122"/>
                          <a:ea typeface="微软雅黑" panose="020B0503020204020204" charset="-122"/>
                          <a:cs typeface="微软雅黑" panose="020B0503020204020204" charset="-122"/>
                        </a:rPr>
                        <a:t>1996年</a:t>
                      </a:r>
                      <a:endParaRPr lang="en-US" altLang="en-US" sz="3600" b="1">
                        <a:latin typeface="微软雅黑" panose="020B0503020204020204" charset="-122"/>
                        <a:ea typeface="微软雅黑" panose="020B0503020204020204" charset="-122"/>
                        <a:cs typeface="微软雅黑" panose="020B0503020204020204"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40%</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52%</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52%</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latin typeface="微软雅黑" panose="020B0503020204020204" charset="-122"/>
                          <a:ea typeface="微软雅黑" panose="020B0503020204020204" charset="-122"/>
                          <a:cs typeface="宋体" panose="02010600030101010101" pitchFamily="2" charset="-122"/>
                        </a:rPr>
                        <a:t>42%</a:t>
                      </a:r>
                      <a:endParaRPr lang="en-US" altLang="en-US" sz="3600" b="1">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612140" y="3439160"/>
            <a:ext cx="10160635" cy="3136900"/>
          </a:xfrm>
          <a:prstGeom prst="rect">
            <a:avLst/>
          </a:prstGeom>
          <a:noFill/>
          <a:ln w="9525">
            <a:noFill/>
          </a:ln>
        </p:spPr>
        <p:txBody>
          <a:bodyPr wrap="square">
            <a:spAutoFit/>
          </a:bodyPr>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．国际贸易总体发展缓慢</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．经济全球化趋势加强</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．区域经济集团化削弱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．各类国家经济发展水平差距缩小</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729220" y="5055235"/>
            <a:ext cx="5080000" cy="645160"/>
          </a:xfrm>
          <a:prstGeom prst="rect">
            <a:avLst/>
          </a:prstGeom>
          <a:noFill/>
          <a:ln w="9525">
            <a:noFill/>
          </a:ln>
        </p:spPr>
        <p:txBody>
          <a:bodyPr>
            <a:spAutoFit/>
          </a:bodyPr>
          <a:p>
            <a:pPr indent="13335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139700" y="13970"/>
            <a:ext cx="8368030" cy="6182995"/>
          </a:xfrm>
          <a:prstGeom prst="rect">
            <a:avLst/>
          </a:prstGeom>
          <a:noFill/>
          <a:ln w="9525">
            <a:noFill/>
          </a:ln>
        </p:spPr>
        <p:txBody>
          <a:bodyPr wrap="square">
            <a:spAutoFit/>
          </a:bodyPr>
          <a:p>
            <a:pPr marL="200025" indent="-200025">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2012·</a:t>
            </a:r>
            <a:r>
              <a:rPr lang="zh-CN" sz="3600" b="1">
                <a:solidFill>
                  <a:srgbClr val="FF0000"/>
                </a:solidFill>
                <a:latin typeface="微软雅黑" panose="020B0503020204020204" charset="-122"/>
                <a:ea typeface="微软雅黑" panose="020B0503020204020204" charset="-122"/>
                <a:cs typeface="微软雅黑" panose="020B0503020204020204" charset="-122"/>
              </a:rPr>
              <a:t>天津文综</a:t>
            </a:r>
            <a:r>
              <a:rPr lang="en-US" sz="3600" b="1">
                <a:solidFill>
                  <a:srgbClr val="FF0000"/>
                </a:solidFill>
                <a:latin typeface="微软雅黑" panose="020B0503020204020204" charset="-122"/>
                <a:ea typeface="微软雅黑" panose="020B0503020204020204" charset="-122"/>
                <a:cs typeface="微软雅黑" panose="020B0503020204020204" charset="-122"/>
              </a:rPr>
              <a:t>·11</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右图中，一个科威特人脚穿网球鞋，背驮电视机，穿过满是欧美消费品的街道。图片反映了</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①经济全球化的趋势②全球性的文化渗透③发展中国家是经济全球化最大受益者④跨国公司是经济全球化有力的推动者</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①②	B</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①④C</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②④	D</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③④</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1073742916" name="图片 1073742915" descr="中学历史教学园地（www.zxls.com）——全国文章总量、访问量最大的历史教学网站。"/>
          <p:cNvPicPr>
            <a:picLocks noChangeAspect="1"/>
          </p:cNvPicPr>
          <p:nvPr/>
        </p:nvPicPr>
        <p:blipFill>
          <a:blip r:embed="rId1">
            <a:grayscl/>
            <a:lum bright="6000"/>
          </a:blip>
          <a:stretch>
            <a:fillRect/>
          </a:stretch>
        </p:blipFill>
        <p:spPr>
          <a:xfrm>
            <a:off x="8508365" y="473710"/>
            <a:ext cx="3357880" cy="2757170"/>
          </a:xfrm>
          <a:prstGeom prst="rect">
            <a:avLst/>
          </a:prstGeom>
          <a:noFill/>
          <a:ln w="9525">
            <a:noFill/>
          </a:ln>
        </p:spPr>
      </p:pic>
      <p:sp>
        <p:nvSpPr>
          <p:cNvPr id="2" name="文本框 1"/>
          <p:cNvSpPr txBox="1"/>
          <p:nvPr/>
        </p:nvSpPr>
        <p:spPr>
          <a:xfrm>
            <a:off x="7313295" y="5924550"/>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7790" y="61595"/>
            <a:ext cx="11980545" cy="6734175"/>
          </a:xfrm>
          <a:prstGeom prst="rect">
            <a:avLst/>
          </a:prstGeom>
          <a:noFill/>
          <a:ln w="9525">
            <a:noFill/>
          </a:ln>
        </p:spPr>
        <p:txBody>
          <a:bodyPr wrap="square">
            <a:spAutoFit/>
          </a:bodyPr>
          <a:p>
            <a:pPr marL="200025" indent="-200025">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全国文综一</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拉尔夫·达伦道夫在1998年写道，20世纪“在相当大程度上为各种分裂所主宰，导致热战冷战不断，但20世纪同时也是一体化的起源”；全球化开始“主导人们的生活、想像和恐惧”，人们不得不“从全球的角度去思考，以回应这一日益全球化的现实”。达伦道夫在这里强调的是，</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．全球剧变令人忧虑</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．国家之间对抗激烈</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．世界联系日益密切</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2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．民族矛盾逐渐缓和</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223635" y="5784215"/>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C </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12395" y="231140"/>
            <a:ext cx="11779250"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上海单科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·29</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一个历史事实可以有若干事件构成，事件又可以由若干小事件构成，由此可以排出一系列事件的等级或层次，下列选项符合上述说法的是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．经济全球化</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西欧一体化</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欧元启用</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．《王位继承法》</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《权利法案》</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光荣革命</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．苏联的现代化道路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新经济政策</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社会主义工业化</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．中途岛战役</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斯大林格勒战役</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阿拉曼战役</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811645" y="5147945"/>
            <a:ext cx="5080000" cy="645160"/>
          </a:xfrm>
          <a:prstGeom prst="rect">
            <a:avLst/>
          </a:prstGeom>
          <a:noFill/>
          <a:ln w="9525">
            <a:noFill/>
          </a:ln>
        </p:spPr>
        <p:txBody>
          <a:bodyPr>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4391</Words>
  <Application>WPS 演示</Application>
  <PresentationFormat>宽屏</PresentationFormat>
  <Paragraphs>233</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微软雅黑</vt:lpstr>
      <vt:lpstr>Arial Unicode MS</vt:lpstr>
      <vt:lpstr>Calibri Light</vt:lpstr>
      <vt:lpstr>Calibri</vt:lpstr>
      <vt:lpstr>Times New Roman</vt:lpstr>
      <vt:lpstr>华文新魏</vt:lpstr>
      <vt:lpstr>黑体</vt:lpstr>
      <vt:lpstr>隶书</vt:lpstr>
      <vt:lpstr>华文楷体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15</cp:revision>
  <dcterms:created xsi:type="dcterms:W3CDTF">2018-09-23T08:21:00Z</dcterms:created>
  <dcterms:modified xsi:type="dcterms:W3CDTF">2018-10-07T09:03:56Z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2052-11.1.0.7875</vt:lpwstr>
  </property>
</Properties>
</file>