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63" r:id="rId4"/>
    <p:sldId id="469" r:id="rId5"/>
    <p:sldId id="474" r:id="rId6"/>
    <p:sldId id="477" r:id="rId7"/>
    <p:sldId id="478" r:id="rId8"/>
    <p:sldId id="479" r:id="rId9"/>
    <p:sldId id="309" r:id="rId10"/>
    <p:sldId id="311" r:id="rId11"/>
    <p:sldId id="525" r:id="rId12"/>
    <p:sldId id="504" r:id="rId13"/>
    <p:sldId id="310" r:id="rId14"/>
    <p:sldId id="307" r:id="rId15"/>
    <p:sldId id="308" r:id="rId16"/>
    <p:sldId id="449" r:id="rId17"/>
    <p:sldId id="450" r:id="rId18"/>
    <p:sldId id="501" r:id="rId19"/>
    <p:sldId id="354" r:id="rId20"/>
    <p:sldId id="361" r:id="rId21"/>
    <p:sldId id="405" r:id="rId22"/>
    <p:sldId id="362" r:id="rId23"/>
    <p:sldId id="363" r:id="rId24"/>
    <p:sldId id="364" r:id="rId25"/>
    <p:sldId id="505" r:id="rId26"/>
    <p:sldId id="502" r:id="rId27"/>
    <p:sldId id="506" r:id="rId28"/>
    <p:sldId id="503" r:id="rId29"/>
    <p:sldId id="510" r:id="rId30"/>
    <p:sldId id="366" r:id="rId31"/>
    <p:sldId id="50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6"/>
          <p:cNvSpPr>
            <a:spLocks noGrp="1"/>
          </p:cNvSpPr>
          <p:nvPr>
            <p:ph sz="quarter" idx="10"/>
          </p:nvPr>
        </p:nvSpPr>
        <p:spPr>
          <a:xfrm>
            <a:off x="666712" y="662853"/>
            <a:ext cx="10858576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400" b="0">
                <a:latin typeface="+mn-lt"/>
              </a:defRPr>
            </a:lvl1pPr>
          </a:lstStyle>
          <a:p>
            <a:pPr lvl="0"/>
            <a:endParaRPr lang="zh-CN" altLang="en-US" noProof="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70380" y="1707515"/>
            <a:ext cx="86512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32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讲</a:t>
            </a:r>
            <a:endParaRPr lang="zh-CN" altLang="en-US" sz="6000" b="1" u="sng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      第一次工业革命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9695" y="61595"/>
            <a:ext cx="11931015" cy="673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>
              <a:lnSpc>
                <a:spcPct val="120000"/>
              </a:lnSpc>
            </a:pP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(2018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年全国新课标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34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观点认为，英国成为工业革命发源地，是因为英国最早具备了技术、市场等经济条件；后来有研究者认为，其主要原因是英国建立了君主立宪制度；又有学者提出，煤铁资源丰富、易于开采等自然条件是其重要因素。据此可知，关于工业革命首先在英国发生的认识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．只能有一种正确合理的观点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0" indent="-26670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B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．随着研究视角拓展而趋于全面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．缺少对欧洲其他国家的观察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0" indent="-26670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D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．后期学者研究比传统观点可信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6545" y="5936615"/>
            <a:ext cx="27216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8425" y="84455"/>
            <a:ext cx="11932285" cy="7068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年全国新课标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年代，总长超过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万英里的美国铁路有多种轨距。南部铁路轨距以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英尺居多，北部最普遍的轨距是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英尺，部分地区还采用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英尺、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英尺的轨距。这反映出当时美国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．尚未形成成熟的统一国内市场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．铁路是经济增长的主导部门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．科技水平限制了制造业的发展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．战争破坏了基础交通设施建设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6545" y="5936615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41275" y="40005"/>
            <a:ext cx="12033885" cy="6746240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>
              <a:lnSpc>
                <a:spcPct val="120000"/>
              </a:lnSpc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   2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、工业革命的特点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机器的发明者大都是具有实践经验的工人和技师，新机器的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科技性不高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发明的机器主要是在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轻工业领域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，而煤炭和交通运输行业发展较慢，且是在轻工业技术革命的带动下发展起来的。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这次工业革命是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英国一花独放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，绝大多数发明成果都出自英国，英国成为世界工业发展的核心。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(4)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工业革命后开始了城市化进程，真正意义上的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近代化</a:t>
            </a: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机器化</a:t>
            </a: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过程开始了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4191000" y="2324100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9459" name="Text Box 3"/>
          <p:cNvSpPr txBox="1"/>
          <p:nvPr/>
        </p:nvSpPr>
        <p:spPr>
          <a:xfrm>
            <a:off x="1905000" y="3505200"/>
            <a:ext cx="876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1774825" y="28575"/>
            <a:ext cx="883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1851</a:t>
            </a:r>
            <a:r>
              <a:rPr lang="zh-CN" altLang="en-US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年万国工业博览会展品共</a:t>
            </a:r>
            <a:r>
              <a:rPr lang="en-US" altLang="zh-CN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36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万多件</a:t>
            </a:r>
            <a:endParaRPr lang="zh-CN" altLang="en-US" sz="36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4359" name="Group 23"/>
          <p:cNvGraphicFramePr>
            <a:graphicFrameLocks noGrp="1"/>
          </p:cNvGraphicFramePr>
          <p:nvPr/>
        </p:nvGraphicFramePr>
        <p:xfrm>
          <a:off x="461645" y="809625"/>
          <a:ext cx="10880725" cy="3583940"/>
        </p:xfrm>
        <a:graphic>
          <a:graphicData uri="http://schemas.openxmlformats.org/drawingml/2006/table">
            <a:tbl>
              <a:tblPr/>
              <a:tblGrid>
                <a:gridCol w="1157605"/>
                <a:gridCol w="8030210"/>
                <a:gridCol w="1692910"/>
              </a:tblGrid>
              <a:tr h="6400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国家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     主要展品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数量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46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英国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织布机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、大功率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蒸汽机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、轨道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蒸汽牵引机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、高速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汽轮船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机床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炼钢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法、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隧道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和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桥梁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模型、一块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24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吨重的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煤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块等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50000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多件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43" name="Text Box 19"/>
          <p:cNvSpPr txBox="1"/>
          <p:nvPr/>
        </p:nvSpPr>
        <p:spPr>
          <a:xfrm>
            <a:off x="58420" y="4393565"/>
            <a:ext cx="12088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  如何展示这些英国人引以为豪的先进机器才更能打动人心？请为展览方设计一个展出方案。这一设计方案的关键是什么？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44" name="Rectangle 20"/>
          <p:cNvSpPr/>
          <p:nvPr/>
        </p:nvSpPr>
        <p:spPr>
          <a:xfrm>
            <a:off x="58420" y="4485640"/>
            <a:ext cx="12089130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方案：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不同的机器通过特别建造的锅炉房产生的蒸汽一起驱动。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关键：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改良蒸汽机 瓦特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3" grpId="0" bldLvl="0" animBg="1"/>
      <p:bldP spid="2664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1905000" y="3505200"/>
            <a:ext cx="8763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905000" y="0"/>
            <a:ext cx="8839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1851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年万国工业博览会展品共</a:t>
            </a:r>
            <a:r>
              <a:rPr lang="en-US" altLang="zh-CN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万多件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0517" name="表格 20516"/>
          <p:cNvGraphicFramePr/>
          <p:nvPr/>
        </p:nvGraphicFramePr>
        <p:xfrm>
          <a:off x="125095" y="579755"/>
          <a:ext cx="11990070" cy="6058535"/>
        </p:xfrm>
        <a:graphic>
          <a:graphicData uri="http://schemas.openxmlformats.org/drawingml/2006/table">
            <a:tbl>
              <a:tblPr/>
              <a:tblGrid>
                <a:gridCol w="1302385"/>
                <a:gridCol w="8636000"/>
                <a:gridCol w="2051685"/>
              </a:tblGrid>
              <a:tr h="66357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国家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主要展品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数量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40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英国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织布机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、大功率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蒸汽机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、轨道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蒸汽牵引机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、高速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汽轮船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机床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炼钢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法、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隧道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和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桥梁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模型、一块</a:t>
                      </a:r>
                      <a:r>
                        <a:rPr lang="en-US" altLang="zh-CN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24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吨重的</a:t>
                      </a:r>
                      <a:r>
                        <a:rPr lang="zh-CN" altLang="en-US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煤</a:t>
                      </a:r>
                      <a:r>
                        <a:rPr lang="zh-CN" altLang="en-US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块等</a:t>
                      </a:r>
                      <a:endParaRPr lang="zh-CN" altLang="en-US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50000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多件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03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美国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收割机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割草机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播种机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缝纫机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、橡胶、黄金制品以及自动手枪等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en-US" altLang="zh-CN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500</a:t>
                      </a: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多件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巴西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王莲、烟草、可可等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印度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一头大象标本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23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中国</a:t>
                      </a: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丝绸、茶叶、植物蜡、扇子、漆器</a:t>
                      </a:r>
                      <a:endParaRPr lang="zh-CN" altLang="en-US" sz="32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zh-CN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695" marB="456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3" name="Text Box 35"/>
          <p:cNvSpPr txBox="1"/>
          <p:nvPr/>
        </p:nvSpPr>
        <p:spPr>
          <a:xfrm>
            <a:off x="99695" y="579755"/>
            <a:ext cx="11992610" cy="230695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参加第一届世界博览会的国家可以分为哪两类？这两类国家齐聚一堂参与第一届世博会，可以说明什么问题？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8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框 34818"/>
          <p:cNvSpPr txBox="1"/>
          <p:nvPr/>
        </p:nvSpPr>
        <p:spPr>
          <a:xfrm>
            <a:off x="191135" y="1247775"/>
            <a:ext cx="1167193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原因：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经济：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机器大工业生产的客观需要（市场和原料）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资产阶级的拓展、抢占使世界贸易范围和规模扩大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社会（交通运输）条件：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蒸汽机车、轮船使各地间联系更加便捷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135" y="-125095"/>
            <a:ext cx="11671935" cy="11372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7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、推动世界市场的基本形成的原因、途径和影响？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601345" y="1337945"/>
            <a:ext cx="12439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途径：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政治：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凭借经济和军事实力建立殖民地和半殖民地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经济：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推销工业品，收购原料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135" y="-125095"/>
            <a:ext cx="11671935" cy="11372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7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、推动世界市场的基本形成的原因、途径和影响？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601345" y="3893820"/>
            <a:ext cx="115881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影响：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主观：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资本主义国家攫取利益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客观：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传播先进思想和生产方式，改变世界面貌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68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53975" y="287020"/>
            <a:ext cx="1182497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年海南单科卷历史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）据研究，从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1760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1850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年间，英国棉纺厂使用的原棉数量由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万磅到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亿磅，增长了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多倍。据此可知，这一时期英国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资本主义生产方式开始建立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工场手工业进入了鼎盛时期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经济发展越来越依赖世界市场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农业中的商品化生产迅速发展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39225" y="567626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7170" y="163195"/>
            <a:ext cx="11757025" cy="6757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难点问题探究：</a:t>
            </a:r>
            <a:endParaRPr lang="zh-CN" altLang="en-US" sz="44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、第一次工业革命产生的影响？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工业革命的浪潮是何时扩散到中国的？中国的工业革命有什么特殊性？西方工业革命对中国有什么影响？</a:t>
            </a:r>
            <a:endParaRPr lang="zh-CN" altLang="en-US" sz="4000"/>
          </a:p>
          <a:p>
            <a:pPr>
              <a:lnSpc>
                <a:spcPct val="130000"/>
              </a:lnSpc>
            </a:pP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765" y="1407795"/>
            <a:ext cx="12142470" cy="6652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、生产力：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促进了生产力的飞速提高。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、生产组织形式：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工厂制形成（将生产资料和工人集中在一起，通过使用机器进行大规模生产，适应了机器大生产的要求）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3、社会经济结构（文明史观）：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农业比重减少，工业发挥了日益重要的作用（主要是轻纺工业占主导地位），是人类由农业文明向工业文明的转折点。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spcBef>
                <a:spcPct val="50000"/>
              </a:spcBef>
            </a:pP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4665" y="31115"/>
            <a:ext cx="68656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、第一次工业革命产生的影响？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" y="536575"/>
            <a:ext cx="2011680" cy="645160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经济方面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8890" y="-27305"/>
            <a:ext cx="9653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年新课标Ⅰ卷文综历史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449580" y="617855"/>
          <a:ext cx="11552555" cy="393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4760"/>
                <a:gridCol w="2043430"/>
                <a:gridCol w="3088640"/>
                <a:gridCol w="3895725"/>
              </a:tblGrid>
              <a:tr h="51816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英国国民总收入变化表</a:t>
                      </a:r>
                      <a:endParaRPr lang="en-US" altLang="en-US" sz="32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年份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约1770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约1790~1793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约1830~1835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数额（百万英镑）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140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175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360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英国工人实际工资变化表 </a:t>
                      </a:r>
                      <a:r>
                        <a:rPr lang="en-US" sz="28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</a:t>
                      </a:r>
                      <a:endParaRPr lang="en-US" sz="28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（即按实际购买力计算的工资，1851年为100。）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97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年份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1755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1797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1835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指数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42.74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42.48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78.69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59385" y="4000500"/>
            <a:ext cx="118427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综合表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可知，在工业革命期间，英国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工人实际收入与经济发展同步增长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B.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经济快速发展依赖于廉价的劳动力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工人生活整体上没有改善    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D.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社会贫富差距进一步拉大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/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4164647"/>
            <a:ext cx="2857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645015" y="486600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495" y="1647825"/>
            <a:ext cx="12145010" cy="3966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、城市化（近代化史观）：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推动城市化进程。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、环境保护（生态史观）：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环境污染严重，资源过渡消耗。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、社会问题（社会史观）：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工人阶级贫困化；城市人口压力加大；特殊群体（失业者、退休者、残疾人）社会保障和社会服务问题突出。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18745" y="536575"/>
            <a:ext cx="2011680" cy="645160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经济方面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8480" y="186055"/>
            <a:ext cx="2214880" cy="706755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政治方面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538480" y="1224280"/>
            <a:ext cx="11429365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、社会结构（阶级斗争史观）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：整个社会日益分裂为两大直接对立的阶级。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538480" y="2882265"/>
            <a:ext cx="11429365" cy="17532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、资本主义制度（文明史观）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：通过晚期资产阶级革命，资产阶级统治得到巩固，加速人类由封建文明向资本主义文明过渡。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537845" y="4974590"/>
            <a:ext cx="11430000" cy="11988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、政治民主化（近代化史观）：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推动了资本主义国家的政治民主化进程。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nimBg="1"/>
      <p:bldP spid="18439" grpId="0" bldLvl="0" animBg="1"/>
      <p:bldP spid="1844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0510" y="231140"/>
            <a:ext cx="5770880" cy="706755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思想方面（近代化史观）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261620" y="1271905"/>
            <a:ext cx="11668760" cy="14198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、资本主义思潮：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产生了要求进一步摆脱封建束缚，主张自由经营、自由贸易、自由竞争的自由主义思潮。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270510" y="2976880"/>
            <a:ext cx="11316970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、社会主义思潮：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导致了马克思主义诞生。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261620" y="4114165"/>
            <a:ext cx="11668760" cy="13093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、生活价值观念：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改变了人们的生活与价值观念，拜金主义盛行。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62" grpId="0" bldLvl="0" animBg="1"/>
      <p:bldP spid="1946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4" name="矩形 20493"/>
          <p:cNvSpPr/>
          <p:nvPr/>
        </p:nvSpPr>
        <p:spPr>
          <a:xfrm>
            <a:off x="528955" y="164465"/>
            <a:ext cx="3439795" cy="70675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国际关系方面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5" name="文本框 20494"/>
          <p:cNvSpPr txBox="1"/>
          <p:nvPr/>
        </p:nvSpPr>
        <p:spPr>
          <a:xfrm>
            <a:off x="72390" y="1435100"/>
            <a:ext cx="12063095" cy="37458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世界市场（全球史观）：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完成工业革命的资本主义国家要求扩大海外市场，掀起新一轮殖民扩张，世界市场基本形成；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广大亚非拉地区进一步沦为殖民地、半殖民地。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4" grpId="0" bldLvl="0" animBg="1"/>
      <p:bldP spid="2049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44780" y="59690"/>
            <a:ext cx="1208468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年上海单科卷历史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）有人描述某一时期英国人生活的情景：以前，人们日出而作，日落而息，生活艰苦却很悠闲。现在，社会的节奏变快了。时间支配了整个社会，时钟成为人们的日常生活用品。导致生活节奏变化的主要原因是（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．信息化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．城市化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．电气化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74250" y="579882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90500" y="43180"/>
            <a:ext cx="11810365" cy="6294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年全国新课标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）英国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世纪人口死亡率明显下降，但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1816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年后死亡率上升，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1831-1841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年，工厂集中的伯明翰每年人死亡率由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14.6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上升到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27.2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，利物浦由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上升到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34.8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，导致上述情况发生的重要原因是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城市环境极其恶化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化学工业污染严重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人口膨胀食物短缺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医疗技术水平下降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8465" y="595122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-52705" y="46355"/>
            <a:ext cx="12083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年浙江卷文综历史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）下表所示为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1838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年英国工业重镇利兹市各行业工种收入概况。据此可以得出的结论是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18745" y="1245235"/>
          <a:ext cx="1155382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4480"/>
                <a:gridCol w="1551940"/>
                <a:gridCol w="8447405"/>
              </a:tblGrid>
              <a:tr h="10972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收入概况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工种数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典型工种例举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最高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机械安装工、枪炮制造工、铸铜工、机修工、铁模工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居中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16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印刷工、铁匠、石匠、初纺工、羊毛分类工、染匠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最低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裁缝、泥水匠、鞋匠、梳毛工、手织工</a:t>
                      </a: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-52705" y="4780915"/>
            <a:ext cx="120834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①工业革命促进人口职业机构的变动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②大机器生产使工人出现了新的分化  ③“蒸汽”的力量催生出新的技术行业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④自由主义经济思想影响了劳动力自由流动和选择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①②③        B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①②④         C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①③④        D</a:t>
            </a:r>
            <a:r>
              <a:rPr 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②③④</a:t>
            </a:r>
            <a:endParaRPr lang="zh-CN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5885" y="1469390"/>
            <a:ext cx="22352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1590" y="64770"/>
            <a:ext cx="11993880" cy="7398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1830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年，英国正式启用第一条商业铁路，十年后公布火车时刻表。因为火车比马车快太多，所以各地时间的微小差异就造成了巨大的困扰。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1880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年，英国首次立法规定全国的时刻表都必须以格林尼治时间为准，这就要求人们依据人工的时钟而非依据当地日升日落周期来过生活。这段材料重在说明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．工业革命带来社会生活的变化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．技术发展对人类生活有所制约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．时间的精确成为日常生活的必要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．统一的时间有利于国家管理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6830" y="489585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68580" y="-118745"/>
            <a:ext cx="11933555" cy="784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年四川卷文综历史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英国工业革命接近完成之际，卡莱尔在《文明的忧思》中发出感叹：“当整个国家仅仅只在乎金钱和被金钱所主宰的时候，再下一步便不是踏在地上，而是悬在深不见底的深渊上空。”可见，卡莱尔注意到了英国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．煤矿大量开采导致土地塌陷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．工业革命中社会财富急增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．经济发展与人文精神的对立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．工业革命中人文精神缺失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98330" y="601281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1745"/>
          <p:cNvSpPr/>
          <p:nvPr/>
        </p:nvSpPr>
        <p:spPr>
          <a:xfrm>
            <a:off x="147320" y="55245"/>
            <a:ext cx="1188339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、工业革命的浪潮是何时扩散到中国的？中国的工业革命有什么特殊性？西方工业革命对中国有什么影响？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矩形 31746"/>
          <p:cNvSpPr/>
          <p:nvPr/>
        </p:nvSpPr>
        <p:spPr>
          <a:xfrm>
            <a:off x="147320" y="1475105"/>
            <a:ext cx="1147064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60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年代，是在既没有产生资本主义经济，也没有确立资本主义制度的情况下，由封建统治者引进外国机器而进行。</a:t>
            </a:r>
            <a:r>
              <a:rPr lang="zh-CN" altLang="en-US" sz="36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320" y="3428365"/>
            <a:ext cx="11883390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影响：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政治：</a:t>
            </a:r>
            <a:r>
              <a:rPr lang="zh-CN" altLang="en-US" sz="3200" b="1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英国为首的资本主义国家为扩大海外市场和原料产地，发动鸦片战争，使中国开始沦为半殖民地半封建社会。</a:t>
            </a:r>
            <a:endParaRPr lang="zh-CN" altLang="en-US" sz="3200" b="1">
              <a:solidFill>
                <a:srgbClr val="0000C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经济：</a:t>
            </a:r>
            <a:r>
              <a:rPr lang="zh-CN" altLang="en-US" sz="3200" b="1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中国自然经济逐步解体；中国近代企业产生（洋务企业的出现和中国民族资本主义产生并发展）</a:t>
            </a:r>
            <a:r>
              <a:rPr lang="en-US" altLang="zh-CN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思想：</a:t>
            </a:r>
            <a:r>
              <a:rPr lang="zh-CN" altLang="en-US" sz="3200" b="1">
                <a:solidFill>
                  <a:srgbClr val="0000CC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激发国人探求新知，向西方学习，提出了“师夷长技以制夷”。</a:t>
            </a:r>
            <a:endParaRPr lang="zh-CN" altLang="en-US" sz="3200" b="1">
              <a:solidFill>
                <a:srgbClr val="0000CC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-14605" y="80645"/>
            <a:ext cx="12497435" cy="4964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）阅读材料，回答问题。材料一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世纪中期至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世纪中期，随着纺织工业和采煤冶铁等工业的发展，英格兰西北部的许多村镇发展为大城市，如曼彻斯特、伯明翰和利兹等，村镇及周围农村地区的大量农民转化成了工业劳动力。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——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《新华文摘》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年第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期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10000"/>
              </a:lnSpc>
            </a:pP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）依据材料一，指出英格兰西北部大城市兴起的动力，并结合时代背景，分析这一现象对农村的影响。（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640" y="5167630"/>
            <a:ext cx="1185608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）动力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：工业的发展。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工业革命中，工业化城市兴起，大量农村人口转化为城市人口。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29540" y="13335"/>
            <a:ext cx="117481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年海南卷历史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）下表为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～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年欧洲和中国在世界制造业产量中所占份额（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665480" y="1469390"/>
          <a:ext cx="10949940" cy="164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6435"/>
                <a:gridCol w="1741170"/>
                <a:gridCol w="1746250"/>
                <a:gridCol w="1743075"/>
                <a:gridCol w="1802130"/>
                <a:gridCol w="1960880"/>
              </a:tblGrid>
              <a:tr h="279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1800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1830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1860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1880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1900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欧洲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28．0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34．1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53．6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62．0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63．0</a:t>
                      </a:r>
                      <a:endParaRPr lang="en-US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中国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33．3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29．8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19．7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12．5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6．2</a:t>
                      </a:r>
                      <a:endParaRPr lang="en-US" altLang="en-US" sz="3600" b="1">
                        <a:solidFill>
                          <a:srgbClr val="0000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7340" y="3223260"/>
            <a:ext cx="9512300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据此可知（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．传统手工业在中国越来越占据优势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．中国所占份额减少缘于制造业衰退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．工厂的出现加速了欧洲工业化发展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．工业化是欧洲超越中国的主要原因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9640" y="5798820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74625" y="-19050"/>
            <a:ext cx="11842115" cy="7734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年海南卷历史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年代，西欧出现一种新现象：刚刚从事基础科学研究的人可以从国家有关机构、学会或工业公司得到研究资助。这一现象反映出（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．爱因斯坦相对论推动基础科学研究发展到新的阶段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．民主体制的普遍建立为人的发展提供了良好的环境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．人们认识到科学对技术和生产发展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的巨大推动作用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．已经形成了以知识经济为基础的新的经济增长模式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60000"/>
              </a:lnSpc>
            </a:pP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656965"/>
            <a:ext cx="19050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33560" y="622681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497205" y="273685"/>
            <a:ext cx="10478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年重庆卷文综历史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分）阅读下列材料，回答问题。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7335" y="1549400"/>
            <a:ext cx="1131951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世纪中后期中国与世界的经济联系日益密切。根据所学知识，指出当时世界经济的基本状况。（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3501390"/>
            <a:ext cx="11089640" cy="2251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）状况：</a:t>
            </a:r>
            <a:endParaRPr lang="zh-CN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工业革命和科技革命深入开展；</a:t>
            </a:r>
            <a:endParaRPr lang="zh-CN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资本主义世界市场基本形成。（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100330" y="57150"/>
            <a:ext cx="117017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年广东卷文综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分）现代化理论研究传统社会向现代社会的转变。阅读材料，结合所学知识回答问题。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330" y="2217420"/>
            <a:ext cx="117944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）概述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18-19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世纪西欧经济、政治发展的主要状况。（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" y="3416300"/>
            <a:ext cx="1209929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）状况：</a:t>
            </a:r>
            <a:endParaRPr lang="zh-CN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经济上：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发生了两次工业革命，实现了工业化；建立了以西欧为主导的世界市场。（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政治上：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建立了资产阶级代议制度；工人运动兴起。（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83820" y="109220"/>
            <a:ext cx="11702415" cy="4964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分）生产流水线是美国工业生产组织形式的一种创新。阅读下列材料：材料一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亨利·福特的创新是用于生产的流水线。放上零件的人不去固定它，放上螺栓的人不用装上螺帽，装上螺帽的人不用去拧紧它。正因为流水线有如此的速度，福特才得以在以后的十年中每年的生产量成倍地增长，并使零售价降低了三分之二。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年，路上行驶的每两辆汽车中就有一辆是福特汽车。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摘编自韦尔奇《美国创新史》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135" y="5302885"/>
            <a:ext cx="11809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）据材料一并结合所学知识，从工业发展的角度，指出福特“创新”产生的原因，简析其影响。（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20" y="5025390"/>
            <a:ext cx="11917045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原因：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大规模工业生产的需要。（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影响：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劳动生产率提高，成本降低；产量增加，更多人使用汽车；有助于垄断组织产生。（</a:t>
            </a:r>
            <a:r>
              <a:rPr 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分）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3840" y="116840"/>
            <a:ext cx="11815445" cy="6474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重点问题自测：</a:t>
            </a:r>
            <a:endParaRPr lang="zh-CN" altLang="en-US" sz="44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、工业革命开展需要哪些条件？请你以英国为例进行说明？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、第一次工业革命有什么特点？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、推动世界市场的基本形成的原因、途径和影响？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70000"/>
              </a:lnSpc>
            </a:pP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68" name="表格 18467"/>
          <p:cNvGraphicFramePr/>
          <p:nvPr/>
        </p:nvGraphicFramePr>
        <p:xfrm>
          <a:off x="497205" y="1228725"/>
          <a:ext cx="11126470" cy="5267325"/>
        </p:xfrm>
        <a:graphic>
          <a:graphicData uri="http://schemas.openxmlformats.org/drawingml/2006/table">
            <a:tbl>
              <a:tblPr/>
              <a:tblGrid>
                <a:gridCol w="728980"/>
                <a:gridCol w="1485265"/>
                <a:gridCol w="8912225"/>
              </a:tblGrid>
              <a:tr h="703580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前提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 rowSpan="5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条件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资本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7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劳动力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技术</a:t>
                      </a:r>
                      <a:endParaRPr lang="zh-CN" altLang="en-US" sz="3200" b="1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原料</a:t>
                      </a:r>
                      <a:endParaRPr lang="zh-CN" altLang="en-US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市场</a:t>
                      </a:r>
                      <a:endParaRPr lang="zh-CN" altLang="en-US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669925" lvl="1" indent="-3251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60000"/>
                        <a:buFont typeface="Wingdings" panose="05000000000000000000" pitchFamily="2" charset="2"/>
                        <a:buChar char="q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022350" lvl="2" indent="-35052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39850" lvl="3" indent="-31559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buChar char="q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681480" lvl="4" indent="-339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20000"/>
                        </a:lnSpc>
                        <a:buNone/>
                      </a:pPr>
                      <a:endParaRPr lang="zh-CN" altLang="zh-CN" sz="40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2" name="Text Box 58"/>
          <p:cNvSpPr txBox="1"/>
          <p:nvPr/>
        </p:nvSpPr>
        <p:spPr>
          <a:xfrm>
            <a:off x="3282950" y="2120900"/>
            <a:ext cx="48907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海外贸易、殖民掠夺等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3" name="Text Box 59"/>
          <p:cNvSpPr txBox="1"/>
          <p:nvPr/>
        </p:nvSpPr>
        <p:spPr>
          <a:xfrm>
            <a:off x="3282633" y="2861945"/>
            <a:ext cx="21475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圈地运动 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4" name="Text Box 60"/>
          <p:cNvSpPr txBox="1"/>
          <p:nvPr/>
        </p:nvSpPr>
        <p:spPr>
          <a:xfrm>
            <a:off x="3169285" y="3719830"/>
            <a:ext cx="61448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工场手工业长期的积累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5" name="Text Box 61"/>
          <p:cNvSpPr txBox="1"/>
          <p:nvPr/>
        </p:nvSpPr>
        <p:spPr>
          <a:xfrm>
            <a:off x="3282950" y="1311275"/>
            <a:ext cx="68618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资产阶级统治在英国确立和发展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6" name="Text Box 62"/>
          <p:cNvSpPr txBox="1"/>
          <p:nvPr/>
        </p:nvSpPr>
        <p:spPr>
          <a:xfrm>
            <a:off x="3168968" y="4693603"/>
            <a:ext cx="39763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广阔的海外殖民地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7" name="Text Box 63"/>
          <p:cNvSpPr txBox="1"/>
          <p:nvPr/>
        </p:nvSpPr>
        <p:spPr>
          <a:xfrm>
            <a:off x="3169285" y="5360670"/>
            <a:ext cx="7493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广阔的海外殖民地提供广阔的市场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68" name="Rectangle 36"/>
          <p:cNvSpPr/>
          <p:nvPr/>
        </p:nvSpPr>
        <p:spPr>
          <a:xfrm>
            <a:off x="1470660" y="-51435"/>
            <a:ext cx="92506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、英国最早进行工业革命的前提和条件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81" name="Text Box 69"/>
          <p:cNvSpPr txBox="1"/>
          <p:nvPr/>
        </p:nvSpPr>
        <p:spPr>
          <a:xfrm>
            <a:off x="2453005" y="5850890"/>
            <a:ext cx="9445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（工场手工业不能满足市场对工业品的需求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8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5071</Words>
  <Application>WPS 演示</Application>
  <PresentationFormat>宽屏</PresentationFormat>
  <Paragraphs>417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Times New Roman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39</cp:revision>
  <dcterms:created xsi:type="dcterms:W3CDTF">2015-05-05T08:02:00Z</dcterms:created>
  <dcterms:modified xsi:type="dcterms:W3CDTF">2018-07-09T12:44:42Z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