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84" r:id="rId4"/>
    <p:sldId id="357" r:id="rId5"/>
    <p:sldId id="356" r:id="rId6"/>
    <p:sldId id="347" r:id="rId7"/>
    <p:sldId id="385" r:id="rId8"/>
    <p:sldId id="349" r:id="rId9"/>
    <p:sldId id="350" r:id="rId10"/>
    <p:sldId id="348" r:id="rId11"/>
    <p:sldId id="351" r:id="rId12"/>
    <p:sldId id="352" r:id="rId13"/>
    <p:sldId id="353" r:id="rId14"/>
    <p:sldId id="355" r:id="rId15"/>
    <p:sldId id="354" r:id="rId16"/>
    <p:sldId id="325" r:id="rId17"/>
    <p:sldId id="326" r:id="rId18"/>
    <p:sldId id="327" r:id="rId19"/>
    <p:sldId id="296" r:id="rId20"/>
    <p:sldId id="297" r:id="rId21"/>
    <p:sldId id="298" r:id="rId22"/>
    <p:sldId id="300" r:id="rId23"/>
    <p:sldId id="302" r:id="rId24"/>
    <p:sldId id="301" r:id="rId25"/>
    <p:sldId id="305" r:id="rId26"/>
    <p:sldId id="267" r:id="rId27"/>
    <p:sldId id="278" r:id="rId28"/>
    <p:sldId id="269" r:id="rId29"/>
    <p:sldId id="270" r:id="rId30"/>
    <p:sldId id="272" r:id="rId31"/>
    <p:sldId id="275" r:id="rId32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70" y="841964"/>
            <a:ext cx="6858418" cy="179110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70" y="2702145"/>
            <a:ext cx="6858418" cy="12421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4074" y="273906"/>
            <a:ext cx="1971795" cy="4359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8" y="273906"/>
            <a:ext cx="5801079" cy="4359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6015"/>
            <a:ext cx="8229600" cy="4389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4731AFB-207C-44D1-94B4-DC9CE6F15BD3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26" y="1282596"/>
            <a:ext cx="7887181" cy="214004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26" y="3442882"/>
            <a:ext cx="7887181" cy="112539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8" y="1369531"/>
            <a:ext cx="3886437" cy="32642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432" y="1369531"/>
            <a:ext cx="3886437" cy="32642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9" y="273906"/>
            <a:ext cx="7887181" cy="99439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79" y="1261160"/>
            <a:ext cx="3868576" cy="61807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79" y="1879235"/>
            <a:ext cx="3868576" cy="276407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432" y="1261160"/>
            <a:ext cx="3887628" cy="61807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432" y="1879235"/>
            <a:ext cx="3887628" cy="276407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9" y="342978"/>
            <a:ext cx="2949358" cy="1200423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628" y="740738"/>
            <a:ext cx="4629432" cy="365605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9" y="1543402"/>
            <a:ext cx="2949358" cy="285934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9" y="342978"/>
            <a:ext cx="2949358" cy="1200423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628" y="740738"/>
            <a:ext cx="4629432" cy="3656052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9" y="1543402"/>
            <a:ext cx="2949358" cy="285934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88" y="273906"/>
            <a:ext cx="7887181" cy="994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88" y="1369531"/>
            <a:ext cx="7887181" cy="3264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88" y="4768349"/>
            <a:ext cx="2057526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134" y="4768349"/>
            <a:ext cx="3086288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344" y="4768349"/>
            <a:ext cx="2057526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15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GIF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7825" y="1028065"/>
            <a:ext cx="79667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u="sng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66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27</a:t>
            </a:r>
            <a:r>
              <a:rPr lang="zh-CN" altLang="en-US" sz="5400" b="1" u="sng">
                <a:latin typeface="微软雅黑" panose="020B0503020204020204" charset="-122"/>
                <a:ea typeface="微软雅黑" panose="020B0503020204020204" charset="-122"/>
              </a:rPr>
              <a:t>讲</a:t>
            </a:r>
            <a:endParaRPr lang="zh-CN" altLang="en-US" sz="5400" b="1" u="sng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</a:rPr>
              <a:t>       古代手工业的进步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标题 75777"/>
          <p:cNvSpPr>
            <a:spLocks noGrp="1"/>
          </p:cNvSpPr>
          <p:nvPr>
            <p:ph type="title"/>
          </p:nvPr>
        </p:nvSpPr>
        <p:spPr>
          <a:xfrm>
            <a:off x="320675" y="178435"/>
            <a:ext cx="8502650" cy="857250"/>
          </a:xfrm>
        </p:spPr>
        <p:txBody>
          <a:bodyPr anchor="ctr">
            <a:noAutofit/>
          </a:bodyPr>
          <a:p>
            <a:pPr algn="l"/>
            <a:r>
              <a:rPr lang="zh-CN" altLang="en-US" sz="4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官府为什么要经营、控制手工业？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450" y="1164590"/>
            <a:ext cx="9055100" cy="3537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、由于小农经济状态下的家庭手工业生产规模小，技术水平低，不能满足官府的需要；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、官府要集中人力物力，生产满足统治阶级所需要的奢侈品；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、专制社会高度集权的体制也有一定的影响。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9535" y="929005"/>
            <a:ext cx="879094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、市场因素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——男耕女织的小农经济具有封闭性，对市场商品的需求量不大。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、官营压制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——官营手工业占据最有利可图的行业，加之其规模大、技术精，对民营手工业产生了冲击。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、政策限制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——手工业者社会地位低下，封建政府往往对之征收重税。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、社会动荡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——民间手工业力量弱小，封建社会的动荡往往对其冲击巨大。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74930" y="-6985"/>
            <a:ext cx="929449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中国古代民间手工业为什么经营艰难？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3515" y="115570"/>
            <a:ext cx="88398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思考：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官营手工业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从明朝中叶开始为什么会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被民营手工业超越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?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3421" name="Text Box 13"/>
          <p:cNvSpPr txBox="1"/>
          <p:nvPr/>
        </p:nvSpPr>
        <p:spPr>
          <a:xfrm>
            <a:off x="372745" y="1778000"/>
            <a:ext cx="8117840" cy="2651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、明清时期生产力及商品经济的发展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原料；市场扩大；经营方式变化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、农民人身依附关系的减弱，提供劳动力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、官营手工业自身的弊端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342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1">
                                            <p:txEl>
                                              <p:charRg st="33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3421">
                                            <p:txEl>
                                              <p:charRg st="33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21">
                                            <p:txEl>
                                              <p:charRg st="52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3421">
                                            <p:txEl>
                                              <p:charRg st="52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8750" y="1270"/>
            <a:ext cx="90436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中国古代手工业未能产生技术革命的原因？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595" y="715645"/>
            <a:ext cx="9140825" cy="4373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、发展动力：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中国古代手工业以自给自足为目的，规模小，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社会需求不大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，缺乏发展的动力和社会基础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、技术水平：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代表最高水平的官营手工业局限于为帝王贵族服务，新技术难以向社会推广，而私营手工业的小规模经营和世代严守技术秘密，使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生产技术难以交流提高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、劳动者：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官营手工业对工匠的束缚和压迫，使工匠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缺乏改进技术的积极性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、统治者：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统治者往往对民营手工业的发展加以限制，如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重农抑商政策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，阻碍了生产的发展，不利于新技术的研究和发明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0820" y="1069975"/>
            <a:ext cx="8722995" cy="3634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、自然经济主导地位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、重农抑商政策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、禁海、闭关锁国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、文化专制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、技术难以推广与交流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......</a:t>
            </a:r>
            <a:endParaRPr lang="en-US" altLang="zh-CN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4765" y="24765"/>
            <a:ext cx="91471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中国古代手工业未能产生技术革命的原因？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-21590" y="33655"/>
            <a:ext cx="8992235" cy="4916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2016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年浙江卷文综历史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15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）定州在中国古代史上占有重要地位。下列关于定州的表述，正确的是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①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秦汉始置州   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②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唐代私营绫织作坊兴起   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③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宋代以制瓷业闻名天下   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④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元代为中书省辖地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①②③         B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①②④	 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①③④         D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②③④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67095" y="3911600"/>
            <a:ext cx="25095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defTabSz="68580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D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-14605" y="-10160"/>
            <a:ext cx="9173845" cy="4961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defTabSz="685800">
              <a:lnSpc>
                <a:spcPct val="11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2015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年福建卷文综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14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景德镇陶录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记：“唐武德中，镇民陶玉者载瓷入关中，称为假玉器，且贡于朝。于世昌南镇瓷名天下”。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江西通志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载：“景德镇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……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水土宜陶。宋景德中始置镇，因名”。材料反映了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(  )A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．唐时瓷都景德镇已驰名天下     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 algn="l" defTabSz="685800"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．陶玉身份为官营手工业者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 algn="l" defTabSz="685800"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C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．该产品工艺精美畅销海内外     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indent="0" algn="l" defTabSz="685800"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D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．陶玉追求产品的知名度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032000" y="2643188"/>
            <a:ext cx="28575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2032000" y="2662238"/>
            <a:ext cx="5080000" cy="529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endParaRPr lang="en-US" altLang="zh-CN" sz="105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7745" y="3783330"/>
            <a:ext cx="21304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【答案】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30480" y="33020"/>
            <a:ext cx="9082405" cy="5210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2015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年江苏卷历史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5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）乾隆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吴江县志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载明末周灿诗：“水乡成一市，罗绮走中原。尚利民风薄，多金商贾尊。人家勤织作，机杼彻黄昏。”诗中“人家”“机杼彻黄昏”是因为（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．水上集市不受时空限制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    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3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．家庭纺织工勤奋“走中原”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3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．重农抑商政策发生变化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    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0">
              <a:lnSpc>
                <a:spcPct val="13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．尊富崇利意识蔚然成风尚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66510" y="3246755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defTabSz="68580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77871" name="表格 77870"/>
          <p:cNvGraphicFramePr/>
          <p:nvPr/>
        </p:nvGraphicFramePr>
        <p:xfrm>
          <a:off x="196215" y="571500"/>
          <a:ext cx="8698865" cy="4032250"/>
        </p:xfrm>
        <a:graphic>
          <a:graphicData uri="http://schemas.openxmlformats.org/drawingml/2006/table">
            <a:tbl>
              <a:tblPr/>
              <a:tblGrid>
                <a:gridCol w="626110"/>
                <a:gridCol w="799465"/>
                <a:gridCol w="1741805"/>
                <a:gridCol w="5531485"/>
              </a:tblGrid>
              <a:tr h="527685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    </a:t>
                      </a: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行业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 </a:t>
                      </a: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时期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                 </a:t>
                      </a: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成             就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620">
                <a:tc rowSpan="6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38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83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西周晚期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68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西汉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东汉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81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南北朝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1" marB="3429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22" name="文本框 77857"/>
          <p:cNvSpPr txBox="1"/>
          <p:nvPr/>
        </p:nvSpPr>
        <p:spPr>
          <a:xfrm>
            <a:off x="309567" y="2232349"/>
            <a:ext cx="551815" cy="1013399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Clr>
                <a:schemeClr val="tx1"/>
              </a:buClr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冶金业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23" name="文本框 77858"/>
          <p:cNvSpPr txBox="1"/>
          <p:nvPr/>
        </p:nvSpPr>
        <p:spPr>
          <a:xfrm>
            <a:off x="861943" y="1253540"/>
            <a:ext cx="788331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冶铜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24" name="文本框 77859"/>
          <p:cNvSpPr txBox="1"/>
          <p:nvPr/>
        </p:nvSpPr>
        <p:spPr>
          <a:xfrm>
            <a:off x="861975" y="2649047"/>
            <a:ext cx="5406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冶铁炼钢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861" name="文本框 77860"/>
          <p:cNvSpPr txBox="1"/>
          <p:nvPr/>
        </p:nvSpPr>
        <p:spPr>
          <a:xfrm>
            <a:off x="3730243" y="1129701"/>
            <a:ext cx="2089912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已掌握冶铜技术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862" name="文本框 77861"/>
          <p:cNvSpPr txBox="1"/>
          <p:nvPr/>
        </p:nvSpPr>
        <p:spPr>
          <a:xfrm>
            <a:off x="3524250" y="1543685"/>
            <a:ext cx="521779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繁荣时期，代表作有司母戊鼎、四羊方尊、三星堆青铜礼器等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863" name="文本框 77862"/>
          <p:cNvSpPr txBox="1"/>
          <p:nvPr/>
        </p:nvSpPr>
        <p:spPr>
          <a:xfrm>
            <a:off x="3730244" y="2337618"/>
            <a:ext cx="144209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已有铁器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864" name="文本框 77863"/>
          <p:cNvSpPr txBox="1"/>
          <p:nvPr/>
        </p:nvSpPr>
        <p:spPr>
          <a:xfrm>
            <a:off x="3730138" y="2832216"/>
            <a:ext cx="265198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高炉炼铁和炒钢技术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865" name="文本框 77864"/>
          <p:cNvSpPr txBox="1"/>
          <p:nvPr/>
        </p:nvSpPr>
        <p:spPr>
          <a:xfrm>
            <a:off x="3730120" y="3398482"/>
            <a:ext cx="405240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用水力鼓风冶铁工具（水排）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866" name="文本框 77865"/>
          <p:cNvSpPr txBox="1"/>
          <p:nvPr/>
        </p:nvSpPr>
        <p:spPr>
          <a:xfrm>
            <a:off x="3730120" y="3966666"/>
            <a:ext cx="1032452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灌钢法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31" name="矩形 77866"/>
          <p:cNvSpPr/>
          <p:nvPr/>
        </p:nvSpPr>
        <p:spPr>
          <a:xfrm>
            <a:off x="1649730" y="1062355"/>
            <a:ext cx="18745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原始社会晚期</a:t>
            </a:r>
            <a:endParaRPr lang="zh-CN" altLang="en-US" sz="2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32" name="矩形 77867"/>
          <p:cNvSpPr/>
          <p:nvPr/>
        </p:nvSpPr>
        <p:spPr>
          <a:xfrm>
            <a:off x="1855406" y="1652169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chemeClr val="bg1"/>
              </a:buClr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商周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872" name="文本框 77871"/>
          <p:cNvSpPr txBox="1"/>
          <p:nvPr/>
        </p:nvSpPr>
        <p:spPr>
          <a:xfrm>
            <a:off x="2378075" y="-73660"/>
            <a:ext cx="58629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官营手工业的重要成就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61" grpId="0"/>
      <p:bldP spid="77862" grpId="0"/>
      <p:bldP spid="77863" grpId="0"/>
      <p:bldP spid="77864" grpId="0"/>
      <p:bldP spid="77865" grpId="0"/>
      <p:bldP spid="778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79874" name="表格 79873"/>
          <p:cNvGraphicFramePr/>
          <p:nvPr/>
        </p:nvGraphicFramePr>
        <p:xfrm>
          <a:off x="399415" y="202565"/>
          <a:ext cx="8345170" cy="4739005"/>
        </p:xfrm>
        <a:graphic>
          <a:graphicData uri="http://schemas.openxmlformats.org/drawingml/2006/table">
            <a:tbl>
              <a:tblPr/>
              <a:tblGrid>
                <a:gridCol w="668020"/>
                <a:gridCol w="251460"/>
                <a:gridCol w="1723390"/>
                <a:gridCol w="5702300"/>
              </a:tblGrid>
              <a:tr h="541655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行业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 </a:t>
                      </a: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时期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                 </a:t>
                      </a: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成             就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 rowSpan="6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商朝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东汉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北朝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738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唐朝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089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宋朝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612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明清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6" name="文本框 79903"/>
          <p:cNvSpPr txBox="1"/>
          <p:nvPr/>
        </p:nvSpPr>
        <p:spPr>
          <a:xfrm>
            <a:off x="524222" y="2125633"/>
            <a:ext cx="551815" cy="1013399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Clr>
                <a:schemeClr val="tx1"/>
              </a:buClr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制瓷业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905" name="文本框 79904"/>
          <p:cNvSpPr txBox="1"/>
          <p:nvPr/>
        </p:nvSpPr>
        <p:spPr>
          <a:xfrm>
            <a:off x="4305935" y="894080"/>
            <a:ext cx="2891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烧出原始瓷器</a:t>
            </a:r>
            <a:endParaRPr lang="zh-CN" altLang="en-US" sz="24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906" name="文本框 79905"/>
          <p:cNvSpPr txBox="1"/>
          <p:nvPr/>
        </p:nvSpPr>
        <p:spPr>
          <a:xfrm>
            <a:off x="4292600" y="1555750"/>
            <a:ext cx="2905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烧出成熟的青瓷</a:t>
            </a:r>
            <a:endParaRPr lang="zh-CN" altLang="en-US" sz="24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907" name="文本框 79906"/>
          <p:cNvSpPr txBox="1"/>
          <p:nvPr/>
        </p:nvSpPr>
        <p:spPr>
          <a:xfrm>
            <a:off x="4305935" y="2217420"/>
            <a:ext cx="4250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烧出成熟的白瓷</a:t>
            </a:r>
            <a:endParaRPr lang="zh-CN" altLang="en-US" sz="24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908" name="文本框 79907"/>
          <p:cNvSpPr txBox="1"/>
          <p:nvPr/>
        </p:nvSpPr>
        <p:spPr>
          <a:xfrm>
            <a:off x="3669030" y="2861310"/>
            <a:ext cx="5725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形成南青北白两大制瓷系统</a:t>
            </a:r>
            <a:endParaRPr lang="zh-CN" altLang="en-US" sz="24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909" name="文本框 79908"/>
          <p:cNvSpPr txBox="1"/>
          <p:nvPr/>
        </p:nvSpPr>
        <p:spPr>
          <a:xfrm>
            <a:off x="3653790" y="3597275"/>
            <a:ext cx="5554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瓷窑遍布全国各地，五大名窑</a:t>
            </a:r>
            <a:endParaRPr lang="zh-CN" altLang="en-US" sz="24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910" name="文本框 79909"/>
          <p:cNvSpPr txBox="1"/>
          <p:nvPr/>
        </p:nvSpPr>
        <p:spPr>
          <a:xfrm>
            <a:off x="3653790" y="4204335"/>
            <a:ext cx="52317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种类丰富（青花瓷、彩瓷、珐琅彩）</a:t>
            </a:r>
            <a:r>
              <a:rPr lang="en-US" altLang="zh-CN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;    </a:t>
            </a: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瓷都“景德镇”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05" grpId="0"/>
      <p:bldP spid="79906" grpId="0"/>
      <p:bldP spid="79907" grpId="0"/>
      <p:bldP spid="79908" grpId="0"/>
      <p:bldP spid="79909" grpId="0"/>
      <p:bldP spid="799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610" y="-43815"/>
            <a:ext cx="921702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2016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全国卷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 charset="0"/>
              </a:rPr>
              <a:t>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Wingdings" panose="05000000000000000000" charset="0"/>
              </a:rPr>
              <a:t>）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明末有人描述江南农村的变化时说，百年前的雇工“戴星出入，俗柔顺而主令尊”，如今“骄惰成风，非酒食不能劝”“夏必加下点心，冬必与早粥”。这一变化反映了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A.市镇经济与手工业的发展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B.政府积极推行重农政策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C.社会矛盾日益尖锐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D.农业中人身依附关系强化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96050" y="3325495"/>
            <a:ext cx="2355215" cy="866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defTabSz="685800"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80945" name="表格 80944"/>
          <p:cNvGraphicFramePr/>
          <p:nvPr/>
        </p:nvGraphicFramePr>
        <p:xfrm>
          <a:off x="264160" y="189230"/>
          <a:ext cx="8390890" cy="4794885"/>
        </p:xfrm>
        <a:graphic>
          <a:graphicData uri="http://schemas.openxmlformats.org/drawingml/2006/table">
            <a:tbl>
              <a:tblPr/>
              <a:tblGrid>
                <a:gridCol w="671195"/>
                <a:gridCol w="299085"/>
                <a:gridCol w="1689100"/>
                <a:gridCol w="5731510"/>
              </a:tblGrid>
              <a:tr h="815975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行业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时期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                  </a:t>
                      </a: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成             就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 rowSpan="7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32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solidFill>
                          <a:srgbClr val="0000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7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距今四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五千年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商朝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西周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西汉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唐朝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45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宋朝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7510">
                <a:tc vMerge="1"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明清</a:t>
                      </a: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91" marR="68591" marT="34295" marB="3429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63" name="文本框 80927"/>
          <p:cNvSpPr txBox="1"/>
          <p:nvPr/>
        </p:nvSpPr>
        <p:spPr>
          <a:xfrm>
            <a:off x="382905" y="1864360"/>
            <a:ext cx="613410" cy="17373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Clr>
                <a:schemeClr val="tx1"/>
              </a:buCl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丝织业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929" name="文本框 80928"/>
          <p:cNvSpPr txBox="1"/>
          <p:nvPr/>
        </p:nvSpPr>
        <p:spPr>
          <a:xfrm>
            <a:off x="3497779" y="1381855"/>
            <a:ext cx="2737726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已养蚕并有了丝织品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930" name="文本框 80929"/>
          <p:cNvSpPr txBox="1"/>
          <p:nvPr/>
        </p:nvSpPr>
        <p:spPr>
          <a:xfrm>
            <a:off x="3497580" y="2005965"/>
            <a:ext cx="351409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出现织机，多种丝织品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931" name="文本框 80930"/>
          <p:cNvSpPr txBox="1"/>
          <p:nvPr/>
        </p:nvSpPr>
        <p:spPr>
          <a:xfrm>
            <a:off x="3416300" y="3043555"/>
            <a:ext cx="309753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长安设东西织室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932" name="文本框 80931"/>
          <p:cNvSpPr txBox="1"/>
          <p:nvPr/>
        </p:nvSpPr>
        <p:spPr>
          <a:xfrm>
            <a:off x="3416388" y="3624525"/>
            <a:ext cx="4290572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技术高，吸收波斯织法和图案风格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933" name="文本框 80932"/>
          <p:cNvSpPr txBox="1"/>
          <p:nvPr/>
        </p:nvSpPr>
        <p:spPr>
          <a:xfrm>
            <a:off x="3416350" y="4070375"/>
            <a:ext cx="1270619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品种繁多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934" name="文本框 80933"/>
          <p:cNvSpPr txBox="1"/>
          <p:nvPr/>
        </p:nvSpPr>
        <p:spPr>
          <a:xfrm>
            <a:off x="3347808" y="4570200"/>
            <a:ext cx="4290572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苏杭织造局生产的丝织品超过前代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946" name="文本框 80945"/>
          <p:cNvSpPr txBox="1"/>
          <p:nvPr/>
        </p:nvSpPr>
        <p:spPr>
          <a:xfrm>
            <a:off x="3497580" y="2629535"/>
            <a:ext cx="293433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1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生产斜纹提花织物</a:t>
            </a:r>
            <a:endParaRPr lang="zh-CN" altLang="en-US" sz="21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29" grpId="0"/>
      <p:bldP spid="80930" grpId="0"/>
      <p:bldP spid="80931" grpId="0"/>
      <p:bldP spid="80932" grpId="0"/>
      <p:bldP spid="80933" grpId="0"/>
      <p:bldP spid="80934" grpId="0"/>
      <p:bldP spid="809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6675" y="81280"/>
            <a:ext cx="88493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明清资本主义萌芽的特点及阻碍其发展的主要因素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520" y="1307465"/>
            <a:ext cx="8996045" cy="4126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、进步性：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资本主义萌芽的出现，说明在中国封建社会内部产生了新的生产关系，代表了中国社会发展的总趋势。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、革命性：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资本主义萌芽冲击并瓦解着传统的自然经济，是中国封建社会衰落的重要表现，对反封建民主思想的产生具有重要意义。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7315" y="1569085"/>
            <a:ext cx="8958580" cy="31915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、弱小性：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资本主义萌芽只在部分地区的少数行业中出现，稀疏而微弱。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、缓慢性：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发展非常缓慢，始终在萌芽状态中徘徊，直到鸦片战争前夕，农业和家庭手工业相结合的自然经济仍然占据主导地位。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24130"/>
            <a:ext cx="88493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明清资本主义萌芽的特点及阻碍其发展的主要因素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6675" y="81280"/>
            <a:ext cx="88493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明清资本主义萌芽的特点及阻碍其发展的主要因素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75" y="1157605"/>
            <a:ext cx="8952230" cy="3879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阻碍因素</a:t>
            </a:r>
            <a:endParaRPr lang="zh-CN" altLang="en-US" sz="32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、封建制度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、自然经济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、重农抑商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、歧视商人的思想观念根深蒂固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、严格限制对外贸易的“海禁”和“闭关锁国”政策。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8750" y="1270"/>
            <a:ext cx="904367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中国古代手工业未能产生技术革命的原因？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595" y="715645"/>
            <a:ext cx="9140825" cy="4373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、发展动力：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中国古代手工业以自给自足为目的，规模小，社会需求不大，缺乏发展的动力和社会基础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、技术水平：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代表最高水平的官营手工业局限于为帝王贵族服务，新技术难以向社会推广，而私营手工业的小规模经营和世代严守技术秘密，使生产技术难以交流提高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、劳动者：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官营手工业对工匠的束缚和压迫，使工匠缺乏改进技术的积极性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、统治者：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统治者往往对民营手工业的发展加以限制，如重农抑商政策，阻碍了生产的发展，不利于新技术的研究和发明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08166" y="228640"/>
            <a:ext cx="5907724" cy="432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42400" y="228640"/>
            <a:ext cx="721645" cy="432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6B2E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084" name="直角三角形 5"/>
          <p:cNvSpPr/>
          <p:nvPr/>
        </p:nvSpPr>
        <p:spPr>
          <a:xfrm flipH="1" flipV="1">
            <a:off x="1935495" y="228640"/>
            <a:ext cx="172671" cy="432273"/>
          </a:xfrm>
          <a:prstGeom prst="rtTriangle">
            <a:avLst/>
          </a:prstGeom>
          <a:noFill/>
          <a:ln w="25400">
            <a:noFill/>
          </a:ln>
        </p:spPr>
        <p:txBody>
          <a:bodyPr rot="10800000" anchor="ctr"/>
          <a:p>
            <a:pPr algn="ctr" eaLnBrk="1" hangingPunct="1"/>
            <a:endParaRPr lang="zh-CN" altLang="en-US" sz="1350" dirty="0">
              <a:solidFill>
                <a:srgbClr val="FFFFFF"/>
              </a:solidFill>
              <a:latin typeface="Garamond" panose="02020404030301010803" pitchFamily="18" charset="0"/>
              <a:ea typeface="方正舒体" panose="02010601030101010101" pitchFamily="2" charset="-122"/>
            </a:endParaRPr>
          </a:p>
        </p:txBody>
      </p:sp>
      <p:sp>
        <p:nvSpPr>
          <p:cNvPr id="8" name="直角三角形 7"/>
          <p:cNvSpPr>
            <a:spLocks noChangeArrowheads="1"/>
          </p:cNvSpPr>
          <p:nvPr/>
        </p:nvSpPr>
        <p:spPr bwMode="auto">
          <a:xfrm>
            <a:off x="1864045" y="228640"/>
            <a:ext cx="171480" cy="432273"/>
          </a:xfrm>
          <a:prstGeom prst="rtTriangl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6B2E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086" name="矩形 6"/>
          <p:cNvSpPr/>
          <p:nvPr/>
        </p:nvSpPr>
        <p:spPr>
          <a:xfrm>
            <a:off x="1307926" y="228640"/>
            <a:ext cx="635666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五       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中国古代手工业未实现生产力极大飞跃的原因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6871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68580" y="437515"/>
            <a:ext cx="8517890" cy="4018280"/>
          </a:xfrm>
        </p:spPr>
        <p:txBody>
          <a:bodyPr vert="horz" lIns="68591" tIns="34295" rIns="68591" bIns="34295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5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115000"/>
              <a:buFontTx/>
              <a:buNone/>
              <a:defRPr/>
            </a:pPr>
            <a:r>
              <a:rPr kumimoji="0" lang="en-US" altLang="zh-CN" sz="102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102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中国古代手工业以自给自足为目的，规模小，社会需求量不大，缺乏革新工具的动力和社会基础。</a:t>
            </a:r>
            <a:endParaRPr kumimoji="0" lang="zh-CN" altLang="en-US" sz="1025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ts val="55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115000"/>
              <a:buFontTx/>
              <a:buNone/>
              <a:defRPr/>
            </a:pPr>
            <a:r>
              <a:rPr kumimoji="0" lang="en-US" altLang="zh-CN" sz="102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102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代表当时手工业最高水平的官营手工业局限于为帝王贵族服务，技术的发明革新不能服务于社会，使行业间相互隔离，新技术难以推广。</a:t>
            </a:r>
            <a:endParaRPr kumimoji="0" lang="zh-CN" altLang="en-US" sz="1025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ts val="55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115000"/>
              <a:buFontTx/>
              <a:buNone/>
              <a:defRPr/>
            </a:pPr>
            <a:r>
              <a:rPr kumimoji="0" lang="en-US" altLang="zh-CN" sz="102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102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官营手工业对工匠的束缚和压迫，使工匠缺乏改进技术的积极性；私营手工业小规模经营和世代严守技术秘密，使生产技术难以交流提高。</a:t>
            </a:r>
            <a:endParaRPr kumimoji="0" lang="zh-CN" altLang="en-US" sz="1025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ts val="55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115000"/>
              <a:buFontTx/>
              <a:buNone/>
              <a:defRPr/>
            </a:pPr>
            <a:r>
              <a:rPr kumimoji="0" lang="en-US" altLang="zh-CN" sz="102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1025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统治者往往对民营手工业的发展加以限制，阻碍了生产的发展，不利于新技术的研制与发明。</a:t>
            </a:r>
            <a:endParaRPr kumimoji="0" lang="zh-CN" altLang="en-US" sz="1025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1485360" y="465616"/>
            <a:ext cx="6173280" cy="619233"/>
          </a:xfrm>
        </p:spPr>
        <p:txBody>
          <a:bodyPr vert="horz" wrap="square" lIns="68591" tIns="34295" rIns="68591" bIns="34295" anchor="ctr">
            <a:normAutofit fontScale="90000"/>
          </a:bodyPr>
          <a:p>
            <a:pPr eaLnBrk="1" hangingPunct="1"/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课　古代手工业的进步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重难点精讲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1290064" y="1001491"/>
            <a:ext cx="6582926" cy="3607034"/>
          </a:xfrm>
        </p:spPr>
        <p:txBody>
          <a:bodyPr vert="horz" wrap="square" lIns="68591" tIns="34295" rIns="68591" bIns="34295" anchor="t"/>
          <a:p>
            <a:pPr eaLnBrk="1" hangingPunct="1">
              <a:lnSpc>
                <a:spcPct val="150000"/>
              </a:lnSpc>
              <a:buNone/>
            </a:pPr>
            <a:r>
              <a:rPr lang="zh-CN" altLang="en-US" sz="1200" b="1" dirty="0">
                <a:latin typeface="宋体" panose="02010600030101010101" pitchFamily="2" charset="-122"/>
              </a:rPr>
              <a:t>四、古代手工业各种经营形态的特点</a:t>
            </a:r>
            <a:endParaRPr lang="zh-CN" altLang="zh-CN" sz="1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zh-CN" sz="1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485360" y="1437336"/>
          <a:ext cx="6298318" cy="3374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5469890" imgH="2963545" progId="Word.Document.12">
                  <p:embed/>
                </p:oleObj>
              </mc:Choice>
              <mc:Fallback>
                <p:oleObj name="" r:id="rId1" imgW="5469890" imgH="2963545" progId="Word.Document.12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85360" y="1437336"/>
                        <a:ext cx="6298318" cy="337482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1484646" y="206015"/>
            <a:ext cx="6174471" cy="857400"/>
          </a:xfrm>
          <a:noFill/>
          <a:ln>
            <a:noFill/>
          </a:ln>
        </p:spPr>
        <p:txBody>
          <a:bodyPr>
            <a:normAutofit fontScale="90000"/>
          </a:bodyPr>
          <a:p>
            <a:r>
              <a:rPr lang="zh-CN" altLang="en-US" dirty="0"/>
              <a:t>西汉的丝绸之路：</a:t>
            </a:r>
            <a:endParaRPr lang="zh-CN" altLang="en-US" dirty="0"/>
          </a:p>
        </p:txBody>
      </p:sp>
      <p:pic>
        <p:nvPicPr>
          <p:cNvPr id="48131" name="Picture 3" descr="guxichouzhilu"/>
          <p:cNvPicPr>
            <a:picLocks noChangeAspect="1"/>
          </p:cNvPicPr>
          <p:nvPr>
            <p:ph sz="half" idx="2"/>
          </p:nvPr>
        </p:nvPicPr>
        <p:blipFill>
          <a:blip r:embed="rId1">
            <a:lum bright="6000" contrast="6000"/>
          </a:blip>
          <a:stretch>
            <a:fillRect/>
          </a:stretch>
        </p:blipFill>
        <p:spPr>
          <a:xfrm>
            <a:off x="1390570" y="1064605"/>
            <a:ext cx="6268546" cy="3345051"/>
          </a:xfrm>
          <a:noFill/>
          <a:ln>
            <a:noFill/>
          </a:ln>
        </p:spPr>
      </p:pic>
      <p:pic>
        <p:nvPicPr>
          <p:cNvPr id="40964" name="Picture 4" descr="按牛返回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1637" y="4409656"/>
            <a:ext cx="654958" cy="55492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1484646" y="206015"/>
            <a:ext cx="6174471" cy="857400"/>
          </a:xfrm>
          <a:noFill/>
          <a:ln>
            <a:noFill/>
          </a:ln>
        </p:spPr>
        <p:txBody>
          <a:bodyPr>
            <a:normAutofit fontScale="90000"/>
          </a:bodyPr>
          <a:p>
            <a:r>
              <a:rPr lang="zh-CN" altLang="en-US" dirty="0"/>
              <a:t>海上丝绸之路：</a:t>
            </a:r>
            <a:endParaRPr lang="zh-CN" altLang="en-US" dirty="0"/>
          </a:p>
        </p:txBody>
      </p:sp>
      <p:grpSp>
        <p:nvGrpSpPr>
          <p:cNvPr id="49155" name="Group 3"/>
          <p:cNvGrpSpPr/>
          <p:nvPr/>
        </p:nvGrpSpPr>
        <p:grpSpPr>
          <a:xfrm>
            <a:off x="1438204" y="1064605"/>
            <a:ext cx="6374530" cy="3584408"/>
            <a:chOff x="0" y="0"/>
            <a:chExt cx="5352" cy="3388"/>
          </a:xfrm>
        </p:grpSpPr>
        <p:grpSp>
          <p:nvGrpSpPr>
            <p:cNvPr id="49156" name="Group 4"/>
            <p:cNvGrpSpPr/>
            <p:nvPr/>
          </p:nvGrpSpPr>
          <p:grpSpPr>
            <a:xfrm>
              <a:off x="0" y="0"/>
              <a:ext cx="5352" cy="3388"/>
              <a:chOff x="0" y="0"/>
              <a:chExt cx="5352" cy="3388"/>
            </a:xfrm>
          </p:grpSpPr>
          <p:grpSp>
            <p:nvGrpSpPr>
              <p:cNvPr id="49158" name="Group 5"/>
              <p:cNvGrpSpPr/>
              <p:nvPr/>
            </p:nvGrpSpPr>
            <p:grpSpPr>
              <a:xfrm>
                <a:off x="0" y="0"/>
                <a:ext cx="5352" cy="3388"/>
                <a:chOff x="0" y="0"/>
                <a:chExt cx="5352" cy="3388"/>
              </a:xfrm>
            </p:grpSpPr>
            <p:pic>
              <p:nvPicPr>
                <p:cNvPr id="43014" name="Picture 6" descr="海上丝绸之路"/>
                <p:cNvPicPr>
                  <a:picLocks noChangeAspect="1" noChangeArrowheads="1"/>
                </p:cNvPicPr>
                <p:nvPr/>
              </p:nvPicPr>
              <p:blipFill>
                <a:blip r:embed="rId1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5352" cy="3388"/>
                </a:xfrm>
                <a:prstGeom prst="rect">
                  <a:avLst/>
                </a:prstGeom>
                <a:noFill/>
                <a:ln w="38100" cap="flat" cmpd="sng">
                  <a:solidFill>
                    <a:schemeClr val="accent1"/>
                  </a:solidFill>
                  <a:miter lim="800000"/>
                  <a:headEnd/>
                  <a:tailEnd/>
                </a:ln>
                <a:effectLst>
                  <a:outerShdw dist="107763" dir="8100000" algn="ctr" rotWithShape="0">
                    <a:srgbClr val="808080"/>
                  </a:outerShdw>
                </a:effectLst>
              </p:spPr>
            </p:pic>
            <p:sp>
              <p:nvSpPr>
                <p:cNvPr id="49161" name="Text Box 7"/>
                <p:cNvSpPr txBox="1"/>
                <p:nvPr/>
              </p:nvSpPr>
              <p:spPr>
                <a:xfrm>
                  <a:off x="136" y="122"/>
                  <a:ext cx="1769" cy="3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endParaRPr lang="zh-CN" altLang="zh-CN" b="1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9159" name="Text Box 8"/>
              <p:cNvSpPr txBox="1"/>
              <p:nvPr/>
            </p:nvSpPr>
            <p:spPr>
              <a:xfrm>
                <a:off x="2086" y="712"/>
                <a:ext cx="1044" cy="34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b="1" dirty="0">
                    <a:latin typeface="Times New Roman" panose="02020603050405020304" pitchFamily="18" charset="0"/>
                  </a:rPr>
                  <a:t>亚洲</a:t>
                </a:r>
                <a:endParaRPr lang="zh-CN" altLang="en-US" b="1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9157" name="Text Box 9"/>
            <p:cNvSpPr txBox="1"/>
            <p:nvPr/>
          </p:nvSpPr>
          <p:spPr>
            <a:xfrm>
              <a:off x="187" y="1891"/>
              <a:ext cx="386" cy="99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vert="eaVer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非洲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55298" name="图片 55297" descr="200801040059557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6859200" cy="257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9" name="图片 55298" descr="W0200804145674477718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000" y="2686520"/>
            <a:ext cx="5830320" cy="2343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0" name="矩形 55299"/>
          <p:cNvSpPr/>
          <p:nvPr/>
        </p:nvSpPr>
        <p:spPr>
          <a:xfrm>
            <a:off x="3257320" y="2972320"/>
            <a:ext cx="2572200" cy="4572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p>
            <a:pPr algn="ctr"/>
            <a:r>
              <a:rPr lang="zh-CN" altLang="en-US" sz="27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海上丝绸之路</a:t>
            </a:r>
            <a:endParaRPr lang="zh-CN" altLang="en-US" sz="27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5301" name="矩形 55300"/>
          <p:cNvSpPr/>
          <p:nvPr/>
        </p:nvSpPr>
        <p:spPr>
          <a:xfrm>
            <a:off x="4800640" y="171480"/>
            <a:ext cx="2572200" cy="4572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/>
          </a:bodyPr>
          <a:p>
            <a:pPr algn="ctr"/>
            <a:r>
              <a:rPr lang="zh-CN" altLang="en-US" sz="27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丝绸之路示意图</a:t>
            </a:r>
            <a:endParaRPr lang="zh-CN" altLang="en-US" sz="27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7640" y="92710"/>
            <a:ext cx="8808720" cy="3967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2017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年江苏卷单科历史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国语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讲“祀，国之大节”。有学者认为，青铜器在商周时期被视为“政治的权力”。可推断，商周时期青铜器主要用作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40000"/>
              </a:lnSpc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A.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农具     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B.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礼器     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C.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食具     </a:t>
            </a: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D.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货币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06390" y="4266565"/>
            <a:ext cx="2324100" cy="866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defTabSz="685800"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41986" name="Picture 2" descr="天工开物002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2400" y="0"/>
            <a:ext cx="6859200" cy="51444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43815" y="-43180"/>
            <a:ext cx="9208770" cy="3143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2016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年全国新课标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卷文综历史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24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）周代青铜器上的铭文与商代相比，字数越来越多，语句也愈加格式化。这些铭文大都记述个人业绩，追颂祖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先功德，希冀子孙保用。这表明西周时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  <a:p>
            <a:pPr indent="0"/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032000" y="2400935"/>
            <a:ext cx="28575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96215" y="2649855"/>
            <a:ext cx="8199120" cy="300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A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．创造了一种全新的文字体系	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B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．形成了重视历史传承的风尚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C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．宗法制度受到了严重的挑战	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D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．青铜器的功用发生重大改变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9675" y="2249805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defTabSz="68580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【答案】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010" y="167640"/>
            <a:ext cx="3899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重点问题自测：</a:t>
            </a:r>
            <a:endParaRPr lang="zh-CN" altLang="en-US" sz="32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010" y="969010"/>
            <a:ext cx="904557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中国古代手工业有哪几种主要经营形态?它们各有什么特点?后来在社会经济生活中的地位发生了什么变化?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010" y="3519170"/>
            <a:ext cx="81553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中国古代手工业长期领先于世界的原因？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160" y="-5080"/>
            <a:ext cx="912431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提示：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①中国古代手工业有两种主要经营形态：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官营手工业和私营手工业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。②官营手工业由政府直接经营，资金、技术力量雄厚，技艺水平较高，但生产不计成本，效益低下。私营手工业有农民家庭手工业和城镇家庭小作坊两种形式，在官营手工业的压迫下曲折发展。③唐宋以来，农村家庭手工业生产日趋商品化。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明代中叶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以后在很多行业中超过官营手工业，占据了主导地位；私营手工业中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出现了资本主义的雇佣劳动关系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87076" name="Text Box 4"/>
          <p:cNvSpPr txBox="1"/>
          <p:nvPr/>
        </p:nvSpPr>
        <p:spPr>
          <a:xfrm>
            <a:off x="229870" y="956945"/>
            <a:ext cx="9120505" cy="419163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、生产部门不断增多，分工日益细化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2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、技术不断进步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3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、生产规模不断扩大与工场手工业出现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4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、三种形态并存。 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5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、布局随着经济重心南移相应变化 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6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、长期领先世界，享誉世界，广受欢迎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30" y="635"/>
            <a:ext cx="90455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归纳：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中国古代手工业发展有哪些特征？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38707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51765" y="657860"/>
            <a:ext cx="8880475" cy="4420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、政治条件：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中央集权制度确立并不断发展、完善。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、经济条件：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农业的发展，特别是经济作物的推广，为手工业的发展提供了原料，农业动力革新的要求又为手工业发展提供了市场。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、政府重视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，设立了专门的官营手工业作坊。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、劳动人民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的辛勤和智慧。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......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1765" y="74295"/>
            <a:ext cx="87172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：中国古代手工业长期领先于世界的原因？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标题 75777"/>
          <p:cNvSpPr>
            <a:spLocks noGrp="1"/>
          </p:cNvSpPr>
          <p:nvPr/>
        </p:nvSpPr>
        <p:spPr>
          <a:xfrm>
            <a:off x="152400" y="744220"/>
            <a:ext cx="850265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官府为什么要经营、控制手工业？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" y="1710055"/>
            <a:ext cx="92944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中国古代民间手工业为什么经营艰难？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765" y="2676525"/>
            <a:ext cx="88398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4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官营手工业从明朝中叶开始为什么会被民营手工业超越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?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400" y="4097655"/>
            <a:ext cx="91471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6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中国古代手工业未能产生技术革命的原因？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40640" y="52705"/>
            <a:ext cx="3899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难点问题探究：</a:t>
            </a:r>
            <a:endParaRPr lang="zh-CN" altLang="en-US" sz="32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3480</Words>
  <Application>WPS 演示</Application>
  <PresentationFormat>宽屏</PresentationFormat>
  <Paragraphs>344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Times New Roman</vt:lpstr>
      <vt:lpstr>黑体</vt:lpstr>
      <vt:lpstr>华文中宋</vt:lpstr>
      <vt:lpstr>Garamond</vt:lpstr>
      <vt:lpstr>方正舒体</vt:lpstr>
      <vt:lpstr>华文行楷</vt:lpstr>
      <vt:lpstr>Wingdings</vt:lpstr>
      <vt:lpstr>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思考：官府为什么要经营、控制手工业？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第2课　古代手工业的进步【重难点精讲】</vt:lpstr>
      <vt:lpstr>西汉的丝绸之路：</vt:lpstr>
      <vt:lpstr>海上丝绸之路：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lxyz</dc:creator>
  <cp:lastModifiedBy>lxyz</cp:lastModifiedBy>
  <cp:revision>23</cp:revision>
  <dcterms:created xsi:type="dcterms:W3CDTF">2015-05-05T08:02:00Z</dcterms:created>
  <dcterms:modified xsi:type="dcterms:W3CDTF">2018-05-04T02:04:02Z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