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3"/>
    <p:sldId id="489" r:id="rId4"/>
    <p:sldId id="594" r:id="rId5"/>
    <p:sldId id="724" r:id="rId6"/>
    <p:sldId id="728" r:id="rId7"/>
    <p:sldId id="725" r:id="rId8"/>
    <p:sldId id="597" r:id="rId9"/>
    <p:sldId id="727" r:id="rId10"/>
    <p:sldId id="859" r:id="rId11"/>
    <p:sldId id="726" r:id="rId12"/>
    <p:sldId id="858" r:id="rId13"/>
    <p:sldId id="749" r:id="rId14"/>
    <p:sldId id="855" r:id="rId15"/>
    <p:sldId id="856" r:id="rId16"/>
    <p:sldId id="713" r:id="rId17"/>
    <p:sldId id="723" r:id="rId18"/>
    <p:sldId id="880" r:id="rId19"/>
    <p:sldId id="715" r:id="rId20"/>
    <p:sldId id="722" r:id="rId21"/>
    <p:sldId id="716" r:id="rId22"/>
    <p:sldId id="721" r:id="rId23"/>
    <p:sldId id="719" r:id="rId24"/>
    <p:sldId id="892" r:id="rId25"/>
    <p:sldId id="893" r:id="rId26"/>
    <p:sldId id="894" r:id="rId27"/>
    <p:sldId id="895" r:id="rId28"/>
    <p:sldId id="705" r:id="rId29"/>
    <p:sldId id="891" r:id="rId30"/>
    <p:sldId id="878" r:id="rId31"/>
    <p:sldId id="857" r:id="rId32"/>
    <p:sldId id="854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6D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53" name="日期占位符 4"/>
          <p:cNvSpPr>
            <a:spLocks noGrp="1"/>
          </p:cNvSpPr>
          <p:nvPr>
            <p:ph type="dt" sz="half" idx="12"/>
          </p:nvPr>
        </p:nvSpPr>
        <p:spPr bwMode="auto">
          <a:xfrm>
            <a:off x="609600" y="625157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  <p:sp>
        <p:nvSpPr>
          <p:cNvPr id="255" name="页脚占位符 6"/>
          <p:cNvSpPr>
            <a:spLocks noGrp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685800"/>
            <a:ext cx="11391900" cy="5181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26870" y="872490"/>
            <a:ext cx="9680575" cy="2934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43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战后资本主义的新变化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329055" y="1370330"/>
            <a:ext cx="9794875" cy="3966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二人都提倡自由放任，强调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</a:t>
            </a: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调节作用；</a:t>
            </a:r>
            <a:endParaRPr kumimoji="1" lang="zh-CN" altLang="en-US" sz="3600" b="1" kern="1200" cap="none" spc="0" normalizeH="0" baseline="0" noProof="0" smtClean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二人都实行有利于富人的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减税</a:t>
            </a: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政策，曾被攻击为“劫贫济富”；</a:t>
            </a:r>
            <a:endParaRPr kumimoji="1" lang="zh-CN" altLang="en-US" sz="3600" b="1" kern="1200" cap="none" spc="0" normalizeH="0" baseline="0" noProof="0" smtClean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defTabSz="914400">
              <a:lnSpc>
                <a:spcPct val="12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二人都大力</a:t>
            </a:r>
            <a:r>
              <a:rPr kumimoji="1" lang="zh-CN" altLang="en-US" sz="3600" b="1" kern="1200" cap="none" spc="0" normalizeH="0" baseline="0" noProof="0" smtClean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增加军费开支</a:t>
            </a:r>
            <a:r>
              <a:rPr kumimoji="1" lang="zh-CN" altLang="en-US" sz="3600" b="1" kern="1200" cap="none" spc="0" normalizeH="0" baseline="0" noProof="0" smtClean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，用加大政府消费来缓解危机。</a:t>
            </a:r>
            <a:endParaRPr kumimoji="1" lang="zh-CN" altLang="en-US" sz="3600" b="1" kern="1200" cap="none" spc="0" normalizeH="0" baseline="0" noProof="0" smtClean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024890" y="346710"/>
            <a:ext cx="1074102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766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里根总统和撒切尔首相采取的经济政策（补充）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0766D4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advTm="115238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3" name="矩形 135172"/>
          <p:cNvSpPr/>
          <p:nvPr/>
        </p:nvSpPr>
        <p:spPr>
          <a:xfrm>
            <a:off x="207010" y="85090"/>
            <a:ext cx="1177734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浙江文综卷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·23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）某同学在学习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必修二后，为巩固所学知识，概括里根政府时期的经济发展状况，作诗一首。后发现其中有一句不妥，它是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．亦滞亦胀凯失灵（凯，指凯恩斯主义）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．紧缩货币出新招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．减税减支零通胀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．又陷“四高”难逍遥（“四高”，指高赤字、高国债、高利率和高贸易逆差）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314325" y="572770"/>
            <a:ext cx="1156335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2008·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山东文综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·13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某西方大国曾采取以下措施处理经济问题：把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40℅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的国有企业出售给私人，削减住房、医疗、失业等各种福利开支，减少税收，提高利率。这是为了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．促进工业革命后经济的发展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	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．克服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年代的经济危机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．解决二战后初期的经济困难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	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．缓解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年代的经济滞胀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1125" y="147955"/>
            <a:ext cx="11969750" cy="6734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材料二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1973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开始，意、英、美、日、法、联邦德国等国相继出现经济危机。整个资本主义世界工业生产普遍、持续、大幅度下降，企业破产严重，股票行情大幅度下跌，工业、金融和贸易公司的破产具有普遍性。失业人数大量增加，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1975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年底，达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1850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万人。与此同时，物价大幅度上涨，美国为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，日本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，联邦德国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，法国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26%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，英国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，意大利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。西方主要资本主义国家进入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滞胀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阶段。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                     ——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摘编自宋则行、樊亢《世界经济史》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78740" y="-104140"/>
            <a:ext cx="12113260" cy="3636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）依据材料二，结合所学知识，指出该时期经济危机的表现与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1929—1933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年经济危机的不同。（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分）造成资本主义世界经济危机的根本原因是什么？（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分）试分析材料一中所涉及的经济理论为何不能解决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滞胀</a:t>
            </a:r>
            <a:r>
              <a:rPr 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问题。（</a:t>
            </a:r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分）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5" y="3531870"/>
            <a:ext cx="12155170" cy="341249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不同：</a:t>
            </a:r>
            <a:r>
              <a:rPr 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年代物价上涨，</a:t>
            </a:r>
            <a:r>
              <a:rPr 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30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年代物价下跌。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根本原因：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生产社会化和生产资料私人所有制之间的矛盾。</a:t>
            </a:r>
            <a:endParaRPr 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原因：</a:t>
            </a:r>
            <a:r>
              <a:rPr 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国家干预经济，扩大投资拉动经济增长会加剧通货膨胀，而抑制通货膨胀则会进一步阻碍经济增长，扩大失业人数。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7635" y="45085"/>
            <a:ext cx="118433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2013·安徽文综·21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）图6是1950—1989年美国国内生产总值变化曲线图。对图中②时段 解读正确的是(   ) 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1393190"/>
            <a:ext cx="11650345" cy="2647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3070" y="4124325"/>
            <a:ext cx="8984615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A．美国经济出现“滞胀”现象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B．“新经济”得以快速发展 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C．美国经济处于“黄金时期”  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D．国家干预经济得到强化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52400" y="62230"/>
            <a:ext cx="11960860" cy="673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年新课标Ⅲ卷文综历史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初，美国联邦政府机构臃肿，财政支出庞大。总统尼克松在咨文中呼吁，应当“使权力和资源开始从华盛顿流回到州和地方，更重要的是回到全体人民手中。我们要使各州和地方担负更多的责任，我们将同他们分享收入”。由此可知，美国联邦政府试图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．消除国家干预经济的弊端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．将权力下放到州政府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．扩大福利政策的覆盖范围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．恢复自由放任的传统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89160" y="600710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62175" y="1858645"/>
            <a:ext cx="7867650" cy="3691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、有法律与制度保障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、覆盖面广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、种类众多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、低收入者受惠较多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1110" y="530225"/>
            <a:ext cx="91319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、二战后，西方福利制度有什么特点？</a:t>
            </a:r>
            <a:endParaRPr lang="zh-CN" altLang="en-US" sz="40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540" y="281940"/>
            <a:ext cx="11983720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2012·海南单科·22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）1945年7月英国举行大选，被视为反法西斯战争英雄的在任首相丘吉尔及其所在的保守党惨败，工党获胜组阁。导致这一结果的主要原因是(  ) 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．反法西斯战争已经接近最后胜利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B．工党提出了实行社会福利等改革纲领 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C．人们担心丘吉尔强烈反苏导致战争再起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D．英国大国地位的衰落引起选民强烈不满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990" y="122555"/>
            <a:ext cx="11798300" cy="6791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2014·北京文综·41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）（节选）（8分）维护和平、发展经济、保障民生和保护环境是人类共同的任务，需要世界各国的积极参与。  第二次世界大战给英国经济造成巨大破坏，人民生活水平急剧下降。1942年，英国工党提出了不分阶级，不分贫富，人人都有权享有社会福利的主张，得到越来越多的民众的支持。1945年，工党在大选中获胜。1948年，工党政府首相艾德礼宣布实行《家庭津贴法》《国民保险法》《国民医疗保健法》《国民救济法》等一系列社会保障法，为英国建立福利国家奠定了基础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  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2）依据材料，结合所学，概述英国建立“福利国家”的时代背景及方式。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（8分）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" y="4225290"/>
            <a:ext cx="12153900" cy="25844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：第二次世界大战造成英国经济凋敝、人们生活困苦；工党的政治主张赢得社会广泛支持。  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方式：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以法律形式推行社会保障；实行国家干预。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9560" y="267335"/>
            <a:ext cx="11612880" cy="4227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48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</a:rPr>
              <a:t>重点问题自测：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战后资本主义出现哪些新变化？分析变化的原因与作用？给我们什么启示？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、二战后，西方福利制度有什么特点？</a:t>
            </a:r>
            <a:endParaRPr lang="zh-CN" altLang="en-US" sz="4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5080" y="-62865"/>
            <a:ext cx="12016105" cy="6791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2016·新课标全国卷Ⅲ文综·40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）（节选）（7分）阅读材料，完成下要求。 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材料二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  英国圈地运动开始后，偷盗者、乞讨者等日益增多，社会不安定因素急剧增加。 1601年，英国颁布济贫法。救济办法因类而异，凡年老及丧失劳动力者，在家接受救济；贫穷儿童则在指定的人家寄养，长到一定年龄时送去做学徒；流浪者被关进监狱或送入教养院。1834年，新济贫法规定，有劳动能力的失业者必须进“贫民习艺所”，才能得到救济，而那里的条件比最低工资收入的自由劳动者还要恶劣得多。  </a:t>
            </a: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——摘编自陈晓律《英国福利制度的由来与发展》  </a:t>
            </a:r>
            <a:endParaRPr lang="zh-CN" altLang="en-US" sz="1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（2）根据材料二并结合所学知识，指出与英国近代济贫制度相比，西方现代福利制度有哪些发展。（7分）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5715" y="2847340"/>
            <a:ext cx="12233910" cy="39674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发展：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从单纯的救济发展成为公民的社会权利，得到立法和制度上的保证；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福利种类众多；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覆盖面广，低收入阶层受惠多。（7分）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18745" y="112395"/>
            <a:ext cx="126828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algn="l"/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年江苏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材料二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英国税收与福利对家庭收入的影响(1983 ~ 1984 年度) (单位:英镑)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927225" y="1450340"/>
          <a:ext cx="7841615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2570"/>
                <a:gridCol w="1717675"/>
                <a:gridCol w="1690370"/>
                <a:gridCol w="1651000"/>
              </a:tblGrid>
              <a:tr h="5486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月收入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50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80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200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儿童津贴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13.0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13.0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13.0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其他津贴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50.1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30.1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1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纳税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-7.9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-43.8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国民保险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-4.5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-7.2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-18.0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实际收入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108.6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108.0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楷体_GB2312" charset="0"/>
                        </a:rPr>
                        <a:t>151.2</a:t>
                      </a:r>
                      <a:endParaRPr lang="en-US" altLang="en-US" sz="36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楷体_GB2312" charset="0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51790" y="4860925"/>
            <a:ext cx="114884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(2)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据材料二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分析英国福利政策的积极作用。  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(2 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endParaRPr 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5805805"/>
            <a:ext cx="122116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</a:rPr>
              <a:t>积极作用：救济低收入者（缩小贫富差距）；保障儿童利益。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01265" y="1708785"/>
            <a:ext cx="6010275" cy="529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r"/>
            <a:r>
              <a:rPr lang="zh-CN" sz="1050" b="0">
                <a:cs typeface="楷体_GB2312" charset="0"/>
              </a:rPr>
              <a:t> </a:t>
            </a:r>
            <a:endParaRPr lang="zh-CN" sz="1050" b="1">
              <a:latin typeface="Calibri" panose="020F0502020204030204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755" y="33020"/>
            <a:ext cx="12048490" cy="6791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材料三  (英国)社会福利计划的各项开支占到了公共支出总额的 50% 。  ……(瑞典) 主 要靠借债和赤字预算来维持社会福利的各项开支。  ……在各国社会福利开支仍在不断增 加的同时,各国的经济增长速度大幅度下降。  ……联邦德国从 1970 年到 80 年代中期,领 取维持日常生活救济的人数增加了一倍。  ……70% 以上的美国人反对政府在福利救济方 面花更多的钱。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———陈银娥《现代社会的福利制度》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(3)据材料二、三,归纳西方国家调整福利政策的原因。  (5 分)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(4)综合上述材料,你认为政府在社会福利体系中扮演了哪些角色?  (2 分)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55" y="2837815"/>
            <a:ext cx="12047855" cy="39674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（3）原因：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挫伤工作积极性（惩勤助懒） ；福利开支大（政府不堪重负）；经济增长速度降低；贫困人数增加；社会不满。  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（4）角色：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福利制度的决策者；福利政策的调整者；福利支出的承担者。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125" y="22860"/>
            <a:ext cx="111010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材料：部分发达国家的社会福利及经济发展情况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11125" y="668020"/>
          <a:ext cx="10967085" cy="5627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1010"/>
                <a:gridCol w="3411220"/>
                <a:gridCol w="3284855"/>
              </a:tblGrid>
              <a:tr h="94488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2001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年社会福利开支占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GDP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比重（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％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1995-2005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r>
                        <a:rPr lang="en-US" altLang="zh-CN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GDP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年均增长速度（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％</a:t>
                      </a:r>
                      <a:r>
                        <a:rPr lang="zh-CN" alt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美国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14.7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3.3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英国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21.8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2.8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挪威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23.9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2.8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德国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24.3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1.4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芬兰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24.8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3.5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法国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28.5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2.1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瑞典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29.5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2.7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6286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23</a:t>
                      </a: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个发达国家平均值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22.0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2.6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5765" y="6985"/>
            <a:ext cx="11318240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请回答：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经济学家克鲁格曼有下列看法：①如果是穷人，“当一个法国人绝对好于当一个美国人”；②如果是富人，“做法国人就有其不利之处了”。请忽略其他因素，利用材料分析①的合理性；结合福利开支主要来自税收这一事实，分析②的合理性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765" y="4547870"/>
            <a:ext cx="6892290" cy="16414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（1）法国比美国福利水平高；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法国富人的税收负担较重。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65" y="-11430"/>
            <a:ext cx="1199959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（2）有人认为，高福利会制约经济发展，低福利较有利于经济发展。请分析说明材料中的数据是否都支持这一观点？（假定除福利水平高低之外，各国经济发展面临的条件相同）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369570" y="3709670"/>
            <a:ext cx="112007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（2）否。数据显示，相对而言，有国家高福利高增长，有国家低福利低增长。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6210" y="126365"/>
            <a:ext cx="11799570" cy="191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（3）福利制度产生以来，反对与支持的立场始终并存。请分别为两种立场各找两个理由，并加以论证。（从经济发展、社会公平和个人自由等角度论证皆可）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290" y="2277110"/>
            <a:ext cx="11535410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（3）考生应为两种立场各找两个理由。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反对的理由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，例如：①福利制度会增加企业税收负担和成本；②劳动积极性下降，不利于经济发展。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支持的理由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，例如，①有利于社会和谐和稳定；②二战后福利制度的建立，资本主义国家经济出现快速增长的局面。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1765" y="-38735"/>
            <a:ext cx="1188847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9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年江苏卷单科历史</a:t>
            </a: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年代以来，世界经济结构发生新变化。以下是</a:t>
            </a:r>
            <a:r>
              <a:rPr 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1990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年和</a:t>
            </a:r>
            <a:r>
              <a:rPr 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2003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年不同类型国家三大产业占国内生产总值比重表</a:t>
            </a:r>
            <a:r>
              <a:rPr lang="en-US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sz="32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表中数据表明</a:t>
            </a:r>
            <a:endParaRPr lang="en-US" altLang="en-US" sz="32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24790" y="1381760"/>
            <a:ext cx="11329670" cy="2679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78105" y="4060825"/>
            <a:ext cx="1147635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高收入国家越来越忽视农业生产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中低收入国家各产业间发展均衡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不同类型国家产业结构的变革呈现平衡发展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D.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不同类型国家产业结构的变革趋势基本相同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6605" y="6022340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4005" y="8890"/>
            <a:ext cx="11296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美国</a:t>
            </a:r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</a:t>
            </a:r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与苏联</a:t>
            </a:r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新经济政策</a:t>
            </a:r>
            <a:r>
              <a:rPr lang="en-US" altLang="zh-CN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</a:t>
            </a:r>
            <a:endParaRPr lang="zh-CN" altLang="en-US" sz="36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11760" y="777240"/>
            <a:ext cx="1213929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：经济全球化与信息技术革命；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新经济政策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：战时共产主义政策引发经济和政治危机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：知识经济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信息技术；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新经济政策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计划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实质：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：经济增长模式；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新经济政策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：经济政策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：极大推动美国经济发展；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新经济政策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：苏联国民经济恢复，政治稳定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5105" y="142240"/>
            <a:ext cx="11939905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2014·海南单科·22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）英国学者约翰·凯伊在分析西欧经济时指出，“全球化”一词在1990年取代“民营化”成为经济改革的标语。这一变化表明在西欧(  ) 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A．经济已经逐步走出滞涨             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B．凯恩斯主义取得主导地位    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C．信息技术得到广泛使用              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D．各国转而采用贸易保护政策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769620" y="430530"/>
            <a:ext cx="10652125" cy="563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、经济政策：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国家垄断资本主义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、社会政策：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建立“福利国家”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、产业结构：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第三产业                                                   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、经济增长模式：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“新经济”出现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srgbClr val="0766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766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、资本社会化 ：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“人民资本主义” </a:t>
            </a:r>
            <a:endParaRPr lang="zh-CN" altLang="x-none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srgbClr val="0766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3600" b="1" dirty="0">
                <a:solidFill>
                  <a:srgbClr val="0766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、经营方式变化：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“经营者革命” </a:t>
            </a:r>
            <a:endParaRPr lang="zh-CN" altLang="x-none" sz="36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766D4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766D4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、经济体系：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货币与贸易体系（体系化、制度化）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0170" y="109220"/>
            <a:ext cx="1182560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届广东高三下期文综历史试卷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)1965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资本主义国家聚集美国费城召开“世界资本主义大会”，发表《资本家宣言》提出：“借鉴社会主义人民当家作主的经验，实现股份制的人民资本主义；借鉴社会主义福利制度的经验，实行从生到死包下来的福利资本主义；借鉴社会主义计划经济的经验，实行国家干预的计划资本主义。”对此理解准确的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表明此时西方资本主义制度已全面丧失生命力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是应对经济危机的权宜之举，带来了七十年代的滞涨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借鉴社会主义，健全西方国家制度，带来新的发展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根本目的是加强自身实力，与社会主义对抗，体现了冷战思维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63380" y="620331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9385" y="165735"/>
            <a:ext cx="11872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福建文综卷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·24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第二次世界大战后，日本政府解散财阀，资本占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2434907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5432425" y="166052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00025" indent="-200025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有结构出现明显变化。表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为日本不同所有者的股票分布状况（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06400" y="1364615"/>
          <a:ext cx="11020425" cy="3901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8200"/>
                <a:gridCol w="2461895"/>
                <a:gridCol w="1643380"/>
                <a:gridCol w="1126490"/>
                <a:gridCol w="1094740"/>
                <a:gridCol w="1251585"/>
                <a:gridCol w="1334135"/>
              </a:tblGrid>
              <a:tr h="12833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所有者年份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政府和公共机关法人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金融机关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其他国内法人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外国法人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个人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其他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1950年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3．2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12．6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11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charset="0"/>
                        </a:rPr>
                        <a:t>0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61．3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11．9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1960年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0．2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23．1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17．8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1．1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46．3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11．5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1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1969年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0．3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32．2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21．3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3．2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40．1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2．9</a:t>
                      </a:r>
                      <a:endParaRPr lang="en-US" altLang="en-US" sz="2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99085" y="4437380"/>
            <a:ext cx="111277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对其解读有误的是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．政府实行自由放任经济政策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	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．股票市场对外开放程度有所提高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．金融机关的影响力逐渐增强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	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/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．个人持股比例逐步降低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239395" y="1189355"/>
            <a:ext cx="11905615" cy="5470525"/>
          </a:xfrm>
        </p:spPr>
        <p:txBody>
          <a:bodyPr>
            <a:no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生产力发展和企业规模的扩大，使股份公司不断增加，成为发达国家经济的主体。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股票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不再只为少数资本家拥有，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呈现出分散化的趋势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，企业普通职工也拥有股票，资本家已无法拥有企业全部的所有权，这种情况在发达国家被称为“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人民资本主义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1607820" y="129540"/>
            <a:ext cx="12659360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“人民资本主义” （资本社会化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5"/>
          <p:cNvSpPr/>
          <p:nvPr/>
        </p:nvSpPr>
        <p:spPr>
          <a:xfrm>
            <a:off x="338455" y="168275"/>
            <a:ext cx="1151572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洛克菲勒家族在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1964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年持股比例为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13.5%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，现在则以不到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亿美元的资本控制了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多亿美元的资产。资料显示，目前股份公司的资本控股比例约为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5%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，被人称之为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有效的控制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。这段材料最能说明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．二战后国有企业在经济发展中占据重要地位</a:t>
            </a:r>
            <a:endParaRPr lang="zh-CN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．二战后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经营者革命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由理想变为现实</a:t>
            </a:r>
            <a:endParaRPr lang="zh-CN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．二战后出现了资本社会化趋势</a:t>
            </a:r>
            <a:endParaRPr lang="zh-CN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．二战后资产阶级结构发生了变化</a:t>
            </a:r>
            <a:endParaRPr lang="zh-CN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89160" y="600710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4" name="矩形 30723"/>
          <p:cNvSpPr/>
          <p:nvPr/>
        </p:nvSpPr>
        <p:spPr>
          <a:xfrm>
            <a:off x="1322070" y="203200"/>
            <a:ext cx="95891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“经营者革命” （经营方式变化</a:t>
            </a:r>
            <a:r>
              <a:rPr lang="zh-CN" altLang="en-US" sz="4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840" y="1362710"/>
            <a:ext cx="116363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经营者革命”是指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企业所有者退出了经营第一线，对企业的控制力下降，而由专门的管理人员和科技人员从事经营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“经营者革命”提高了企业的经营管理水平，同时经营管理人员不断增加，成为“新中间阶层”的重要组成部分。</a:t>
            </a:r>
            <a:endParaRPr lang="zh-CN" altLang="en-US" sz="36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63525" y="154305"/>
          <a:ext cx="11464290" cy="637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4745"/>
                <a:gridCol w="2974340"/>
                <a:gridCol w="608520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变化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原因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作用</a:t>
                      </a:r>
                      <a:endParaRPr lang="zh-CN" altLang="en-US" sz="36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国家垄断资本主义</a:t>
                      </a:r>
                      <a:endParaRPr kumimoji="0" lang="zh-CN" altLang="en-US" sz="3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经济危机；第三次科技革命</a:t>
                      </a:r>
                      <a:endParaRPr lang="zh-CN" altLang="en-US" sz="32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黄金时期与</a:t>
                      </a:r>
                      <a:r>
                        <a:rPr lang="zh-CN" altLang="en-US" sz="3200" b="1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滞胀</a:t>
                      </a:r>
                      <a:endParaRPr lang="zh-CN" altLang="en-US" sz="3200" b="1">
                        <a:solidFill>
                          <a:srgbClr val="00206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“福利国家”</a:t>
                      </a:r>
                      <a:endParaRPr lang="zh-CN" altLang="en-US" sz="3200" b="1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缩小差距，缓和矛盾；维护统治</a:t>
                      </a:r>
                      <a:endParaRPr lang="zh-CN" altLang="en-US" sz="32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促公平，缓矛盾，稳秩序；扩内需，促发展；</a:t>
                      </a:r>
                      <a:r>
                        <a:rPr lang="zh-CN" altLang="en-US" sz="3200" b="1" dirty="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加重财政</a:t>
                      </a:r>
                      <a:r>
                        <a:rPr lang="zh-CN" altLang="en-US" sz="3200" b="1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负担；</a:t>
                      </a:r>
                      <a:r>
                        <a:rPr lang="zh-CN" altLang="en-US" sz="3200" b="1" dirty="0">
                          <a:solidFill>
                            <a:srgbClr val="00206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滋长社会惰性</a:t>
                      </a:r>
                      <a:endParaRPr lang="zh-CN" altLang="en-US" sz="3200" b="1" dirty="0">
                        <a:solidFill>
                          <a:srgbClr val="00206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  </a:t>
                      </a:r>
                      <a:r>
                        <a:rPr lang="zh-CN" altLang="en-US" sz="3200" b="1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第三产业</a:t>
                      </a:r>
                      <a:endParaRPr lang="zh-CN" altLang="en-US" sz="3200" b="1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dirty="0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第三次科技革命；生产力发展；生活水平与需求</a:t>
                      </a:r>
                      <a:endParaRPr lang="zh-CN" altLang="en-US" sz="3200" b="1" dirty="0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提高经济竞争力；拓展经济活动领域；增加就业；扩大市场；改善资源配置；缓和经济的周期性波动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“新经济”</a:t>
                      </a:r>
                      <a:endParaRPr lang="zh-CN" altLang="en-US" sz="3200" b="1" noProof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0766D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经济全球化；信息技术革命</a:t>
                      </a:r>
                      <a:endParaRPr lang="zh-CN" altLang="en-US" sz="3200" b="1">
                        <a:solidFill>
                          <a:srgbClr val="0766D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经济持续增长（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年）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anchor="ctr" anchorCtr="0">
                    <a:pattFill prst="pct30">
                      <a:fgClr>
                        <a:schemeClr val="bg2"/>
                      </a:fgClr>
                      <a:bgClr>
                        <a:schemeClr val="bg1"/>
                      </a:bgClr>
                    </a:patt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占位符 40961"/>
          <p:cNvSpPr>
            <a:spLocks noGrp="1"/>
          </p:cNvSpPr>
          <p:nvPr>
            <p:ph type="body" idx="1"/>
          </p:nvPr>
        </p:nvSpPr>
        <p:spPr>
          <a:xfrm>
            <a:off x="915035" y="227330"/>
            <a:ext cx="10361930" cy="6403340"/>
          </a:xfrm>
        </p:spPr>
        <p:txBody>
          <a:bodyPr>
            <a:noAutofit/>
          </a:bodyPr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启示：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深化改革，适时调整生产关系；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计划和市场结合；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加强社会保障体系的建设；</a:t>
            </a:r>
            <a:b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优化产业结构，转变经济增长方式；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重视发展科技、教育；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融入全球化潮流。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1485" y="821055"/>
            <a:ext cx="11473815" cy="4817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48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800" b="1">
                <a:solidFill>
                  <a:srgbClr val="0766D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里根政府干预经济的主要措施（补充）</a:t>
            </a:r>
            <a:endParaRPr lang="zh-CN" altLang="en-US" sz="4800" b="1">
              <a:solidFill>
                <a:srgbClr val="0766D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①以大规模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削减政府开支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和紧缩货币来医治通货膨胀；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②以用大规模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减税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来推动经济结构调整；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③以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加大国防开支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（1985年正式推出战略防御计划）来促进高科技、社会经济和国防力量，医治生产停滞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5361</Words>
  <Application>WPS 演示</Application>
  <PresentationFormat>宽屏</PresentationFormat>
  <Paragraphs>397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楷体_GB2312</vt:lpstr>
      <vt:lpstr>Times New Roman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42</cp:revision>
  <dcterms:created xsi:type="dcterms:W3CDTF">2018-08-27T06:55:00Z</dcterms:created>
  <dcterms:modified xsi:type="dcterms:W3CDTF">2018-10-05T02:46:35Z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2052-11.1.0.7875</vt:lpwstr>
  </property>
</Properties>
</file>