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387" r:id="rId4"/>
    <p:sldId id="360" r:id="rId5"/>
    <p:sldId id="357" r:id="rId6"/>
    <p:sldId id="361" r:id="rId7"/>
    <p:sldId id="290" r:id="rId8"/>
    <p:sldId id="353" r:id="rId9"/>
    <p:sldId id="364" r:id="rId10"/>
    <p:sldId id="373" r:id="rId11"/>
    <p:sldId id="362" r:id="rId12"/>
    <p:sldId id="365" r:id="rId13"/>
    <p:sldId id="368" r:id="rId14"/>
    <p:sldId id="371" r:id="rId15"/>
    <p:sldId id="370" r:id="rId16"/>
    <p:sldId id="363" r:id="rId17"/>
    <p:sldId id="297" r:id="rId18"/>
    <p:sldId id="344" r:id="rId19"/>
    <p:sldId id="345" r:id="rId20"/>
    <p:sldId id="340" r:id="rId21"/>
    <p:sldId id="369" r:id="rId22"/>
    <p:sldId id="367" r:id="rId23"/>
    <p:sldId id="407" r:id="rId24"/>
    <p:sldId id="408" r:id="rId25"/>
    <p:sldId id="410" r:id="rId26"/>
    <p:sldId id="40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00C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12800" y="1600200"/>
            <a:ext cx="108712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noProof="0">
                <a:latin typeface="+mn-lt"/>
                <a:ea typeface="+mn-ea"/>
                <a:cs typeface="+mn-cs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i="0" strike="noStrike" kern="1200" cap="none" spc="0" normalizeH="0" baseline="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noProof="0">
                <a:latin typeface="+mn-lt"/>
                <a:ea typeface="+mn-ea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i="0" strike="noStrike" kern="1200" cap="none" spc="0" normalizeH="0" baseline="0" noProof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>
              <a:buChar char="•"/>
            </a:pPr>
            <a:fld id="{9A0DB2DC-4C9A-4742-B13C-FB6460FD3503}" type="slidenum">
              <a:rPr lang="zh-CN" altLang="en-US" sz="1200" b="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b="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5"/>
          <p:cNvSpPr/>
          <p:nvPr userDrawn="1"/>
        </p:nvSpPr>
        <p:spPr>
          <a:xfrm>
            <a:off x="11512551" y="236538"/>
            <a:ext cx="480483" cy="479425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92" tIns="17146" rIns="34292" bIns="17146" anchor="ctr"/>
          <a:lstStyle/>
          <a:p>
            <a:pPr algn="ctr"/>
            <a:endParaRPr lang="en-US" sz="1350" noProof="1"/>
          </a:p>
        </p:txBody>
      </p:sp>
      <p:sp>
        <p:nvSpPr>
          <p:cNvPr id="3" name="TextBox 3"/>
          <p:cNvSpPr txBox="1"/>
          <p:nvPr userDrawn="1"/>
        </p:nvSpPr>
        <p:spPr>
          <a:xfrm>
            <a:off x="11650981" y="339725"/>
            <a:ext cx="218440" cy="228600"/>
          </a:xfrm>
          <a:prstGeom prst="rect">
            <a:avLst/>
          </a:prstGeom>
          <a:noFill/>
        </p:spPr>
        <p:txBody>
          <a:bodyPr wrap="none" lIns="68570" tIns="34285" rIns="68570" bIns="34285">
            <a:spAutoFit/>
          </a:bodyPr>
          <a:lstStyle/>
          <a:p>
            <a:pPr algn="ctr"/>
            <a:fld id="{5C76474A-5BA3-4F58-AF61-0EFC03D1F733}" type="slidenum">
              <a:rPr lang="id-ID" sz="105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aleway Light"/>
              </a:rPr>
            </a:fld>
            <a:endParaRPr lang="id-ID" sz="105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Raleway Light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BE621-A4E9-46FA-AB37-EB9E899DF726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76655" y="1249045"/>
            <a:ext cx="10221595" cy="2528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物质生活与习俗的变迁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101600" y="-59055"/>
            <a:ext cx="1236916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影响近代以来中国社会生活和习俗变化的重大事件有哪些？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4295775" y="692150"/>
            <a:ext cx="7656195" cy="6451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兴办洋务、近代工业、教育等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4295775" y="1409065"/>
            <a:ext cx="7655560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向西方学习，发展工商业，为实现强国目标，要求改良社会风俗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4295775" y="2637155"/>
            <a:ext cx="7655560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推翻帝制，建立民国，民主共和观念深入人心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4244975" y="3835400"/>
            <a:ext cx="7705725" cy="6451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民主科学思想传播，思想解放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4295140" y="4581525"/>
            <a:ext cx="7656830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人民当家作主，生活改善；极左思想影响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4295775" y="5661025"/>
            <a:ext cx="7583805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E0D0C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经济发展迅速，与世界日益接轨，政治环境日渐宽松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E0D0C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76809" name="Rectangle 9"/>
          <p:cNvSpPr>
            <a:spLocks noChangeArrowheads="1"/>
          </p:cNvSpPr>
          <p:nvPr/>
        </p:nvSpPr>
        <p:spPr bwMode="auto">
          <a:xfrm>
            <a:off x="341630" y="5661025"/>
            <a:ext cx="2322513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改革开放：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10" name="Rectangle 10"/>
          <p:cNvSpPr>
            <a:spLocks noChangeArrowheads="1"/>
          </p:cNvSpPr>
          <p:nvPr/>
        </p:nvSpPr>
        <p:spPr bwMode="auto">
          <a:xfrm>
            <a:off x="341630" y="763588"/>
            <a:ext cx="2233613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洋务运动：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11" name="Rectangle 11"/>
          <p:cNvSpPr>
            <a:spLocks noChangeArrowheads="1"/>
          </p:cNvSpPr>
          <p:nvPr/>
        </p:nvSpPr>
        <p:spPr bwMode="auto">
          <a:xfrm>
            <a:off x="341630" y="1555750"/>
            <a:ext cx="2233613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维新变法：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12" name="Rectangle 12"/>
          <p:cNvSpPr>
            <a:spLocks noChangeArrowheads="1"/>
          </p:cNvSpPr>
          <p:nvPr/>
        </p:nvSpPr>
        <p:spPr bwMode="auto">
          <a:xfrm>
            <a:off x="341630" y="2635250"/>
            <a:ext cx="2305050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辛亥革命：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13" name="Rectangle 13"/>
          <p:cNvSpPr>
            <a:spLocks noChangeArrowheads="1"/>
          </p:cNvSpPr>
          <p:nvPr/>
        </p:nvSpPr>
        <p:spPr bwMode="auto">
          <a:xfrm>
            <a:off x="341630" y="3716338"/>
            <a:ext cx="2926080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新文化运动：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6814" name="Rectangle 14"/>
          <p:cNvSpPr>
            <a:spLocks noChangeArrowheads="1"/>
          </p:cNvSpPr>
          <p:nvPr/>
        </p:nvSpPr>
        <p:spPr bwMode="auto">
          <a:xfrm>
            <a:off x="341630" y="4581525"/>
            <a:ext cx="2926080" cy="64516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新中国成立：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6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ldLvl="0" animBg="1"/>
      <p:bldP spid="76804" grpId="0" bldLvl="0" animBg="1"/>
      <p:bldP spid="76805" grpId="0" bldLvl="0" animBg="1"/>
      <p:bldP spid="76806" grpId="0" bldLvl="0" animBg="1"/>
      <p:bldP spid="76807" grpId="0" build="allAtOnce"/>
      <p:bldP spid="76808" grpId="0" bldLvl="0" animBg="1"/>
      <p:bldP spid="76809" grpId="0" bldLvl="0" animBg="1"/>
      <p:bldP spid="76810" grpId="0" bldLvl="0" animBg="1"/>
      <p:bldP spid="76811" grpId="0" bldLvl="0" animBg="1"/>
      <p:bldP spid="76812" grpId="0" bldLvl="0" animBg="1"/>
      <p:bldP spid="76813" grpId="0" bldLvl="0" animBg="1"/>
      <p:bldP spid="768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1925" y="59690"/>
            <a:ext cx="11915775" cy="747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年北京卷文综</a:t>
            </a:r>
            <a:r>
              <a:rPr 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太平天国提倡“剪辫蓄发”，认为当时人的发饰“坏先人之服冕，是使中国之人忘其根本也”。辛亥革命期间，革命党人认为“欲除满清之藩篱，必先去满清之形状”，提倡“剪辫易服”。二者均希望通过变革发饰（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．与西方文明相对接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．号召推翻清朝统治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．提倡民主自由思想</a:t>
            </a: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．表明各自宗教信仰</a:t>
            </a:r>
            <a:endParaRPr 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74885" y="590550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3035" y="109855"/>
            <a:ext cx="11885930" cy="7292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年新课标Ⅱ卷文综历史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29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《申报》登载的“艾罗补脑汁”广告称：“欲图一国之进步，当先使一国之人民精神日旺，思想日新，舍补脑之外另无精神思想也。故善国者必先得卫生，善谋卫生者必先得谋补脑。”由于广告成功，产品一上市就十分畅销。这反映出当时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新文化运动的影响日益广泛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追求新思想成为社会时尚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改良社会风俗成为国民共识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广告成为推动文明的工具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3860" y="581406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7535" y="330200"/>
            <a:ext cx="1109726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</a:t>
            </a:r>
            <a:r>
              <a:rPr lang="zh-CN" altLang="en-US" sz="3600" b="1" kern="1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年福建卷</a:t>
            </a:r>
            <a:r>
              <a:rPr lang="zh-CN" altLang="en-US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zh-CN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旗袍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世纪二三十年代成为中国城市女性的时尚着装。其社会原因</a:t>
            </a:r>
            <a:r>
              <a:rPr lang="zh-CN" altLang="zh-CN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 ）</a:t>
            </a:r>
            <a:endParaRPr lang="zh-CN" altLang="zh-CN" sz="3600" b="1" kern="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r>
              <a:rPr lang="en-US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．西式服饰传入，生活方式完全西化</a:t>
            </a:r>
            <a:r>
              <a:rPr lang="en-US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zh-CN" sz="3600" b="1" kern="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r>
              <a:rPr lang="en-US" altLang="zh-CN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．中华民国建立，人们思想观念变化</a:t>
            </a:r>
            <a:endParaRPr lang="zh-CN" altLang="zh-CN" sz="3600" b="1" kern="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r>
              <a:rPr lang="en-US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．城市化进程中，女性开始引领时尚</a:t>
            </a:r>
            <a:r>
              <a:rPr lang="en-US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altLang="zh-CN" sz="3600" b="1" kern="1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  <a:tabLst>
                <a:tab pos="2628900" algn="l"/>
              </a:tabLst>
            </a:pPr>
            <a:r>
              <a:rPr lang="en-US" altLang="zh-CN" sz="3600" b="1" kern="1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zh-CN" sz="3600" b="1" kern="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．旗袍典雅大方，体现女性的曲线美</a:t>
            </a:r>
            <a:endParaRPr lang="zh-CN" altLang="zh-CN" sz="3600" b="1" kern="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110428" y="2812946"/>
            <a:ext cx="15843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altLang="zh-CN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9060" y="90170"/>
            <a:ext cx="120376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年广东卷文综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材料二课程设置是学校教育制度（学制）的重要内容，与经学相关的中小学课程设置经历了如下变化。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60350" y="1843405"/>
          <a:ext cx="11876405" cy="385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79315"/>
                <a:gridCol w="7197090"/>
              </a:tblGrid>
              <a:tr h="16611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癸卯学制1904年颁布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读经讲经课和修身课（讲授伦理道德）只是必修课程中的两门，但份量仍很重。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壬子癸丑学制1912－1913年颁布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取消读经讲经课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壬戊学制1915年开始酝酿，1922年颁布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修身课改为公民课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0350" y="5699125"/>
            <a:ext cx="118770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）结合材料二，说明这一时期中国社会的变迁。（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分）（要求：信息的提取准确。调动和运用知识合理，逻辑清晰）。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790" y="1287145"/>
            <a:ext cx="12038965" cy="44119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变迁及说明：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清政府学习西方进行改革，但仍坚持“中体西用”，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1904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年学制中儒学地位有所下降，但分量仍很重。（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1912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年封建帝制被推翻，中华民国成立，倡导民主共和，取消读经讲经课；（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分）新文化运动倡导民主科学和新道德，五四运动反帝爱国，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1922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年新学制改修身课为公民课。（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2750" y="330200"/>
            <a:ext cx="4062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</a:rPr>
              <a:t>难点问题探究：</a:t>
            </a:r>
            <a:endParaRPr lang="zh-CN" altLang="en-US" sz="44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320" y="1532255"/>
            <a:ext cx="11541125" cy="4300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6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、分析影响中国近现代以来物质生活和习俗变迁的主要因素。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利用这些因素，试分析新中国成立后和改革开放后社会生活变化的原因？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6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、分析总结中国近现代物质生活与习俗变迁的特征。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2645" y="3107055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45057"/>
          <p:cNvSpPr txBox="1">
            <a:spLocks noChangeArrowheads="1"/>
          </p:cNvSpPr>
          <p:nvPr/>
        </p:nvSpPr>
        <p:spPr bwMode="auto">
          <a:xfrm>
            <a:off x="-166370" y="160655"/>
            <a:ext cx="122745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500C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500C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分析影响中国近现代以来物质生活和习俗变迁的主要因素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500CF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059" name="文本框 45058"/>
          <p:cNvSpPr txBox="1">
            <a:spLocks noChangeArrowheads="1"/>
          </p:cNvSpPr>
          <p:nvPr/>
        </p:nvSpPr>
        <p:spPr bwMode="auto">
          <a:xfrm>
            <a:off x="1911985" y="1672590"/>
            <a:ext cx="77806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内因：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812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国内的社会变化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061" name="矩形 45060"/>
          <p:cNvSpPr>
            <a:spLocks noChangeArrowheads="1"/>
          </p:cNvSpPr>
          <p:nvPr/>
        </p:nvSpPr>
        <p:spPr bwMode="auto">
          <a:xfrm>
            <a:off x="3606800" y="2317750"/>
            <a:ext cx="771461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政治：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812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政治环境、形势变化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altLang="en-US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经济：</a:t>
            </a:r>
            <a:r>
              <a:rPr lang="zh-CN" altLang="en-US" sz="3600" b="1" noProof="0">
                <a:ln>
                  <a:noFill/>
                </a:ln>
                <a:solidFill>
                  <a:srgbClr val="0812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生产力的提高</a:t>
            </a:r>
            <a:endParaRPr lang="zh-CN" altLang="en-US" sz="3600" b="1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(3)</a:t>
            </a:r>
            <a:r>
              <a:rPr lang="zh-CN" altLang="en-US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思想：</a:t>
            </a:r>
            <a:r>
              <a:rPr lang="zh-CN" altLang="en-US" sz="3600" b="1" noProof="0">
                <a:ln>
                  <a:noFill/>
                </a:ln>
                <a:solidFill>
                  <a:srgbClr val="0812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思想观念的变化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(4)</a:t>
            </a:r>
            <a:r>
              <a:rPr lang="zh-CN" altLang="en-US" sz="3600" b="1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科技：</a:t>
            </a:r>
            <a:r>
              <a:rPr lang="zh-CN" altLang="en-US" sz="3600" b="1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科技革命的推动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23" name="文本框 1"/>
          <p:cNvSpPr txBox="1">
            <a:spLocks noChangeArrowheads="1"/>
          </p:cNvSpPr>
          <p:nvPr/>
        </p:nvSpPr>
        <p:spPr bwMode="auto">
          <a:xfrm>
            <a:off x="1911985" y="996950"/>
            <a:ext cx="811784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1.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外因：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812D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西方的影响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812D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790" y="5396230"/>
            <a:ext cx="11884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利用这些因素，试分析新中国成立后和改革开放后社会生活变化的原因？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ldLvl="0" build="allAtOnce"/>
      <p:bldP spid="45061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813" name="矩形 29812"/>
          <p:cNvSpPr/>
          <p:nvPr/>
        </p:nvSpPr>
        <p:spPr>
          <a:xfrm>
            <a:off x="242570" y="1534160"/>
            <a:ext cx="121107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①人民当家作主；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②国家开展了大规模的经济建设运动；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③经济发展水平有限。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4780" y="259715"/>
            <a:ext cx="78028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新中国成立后社会生活变化的原因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8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8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8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111760" y="1015365"/>
            <a:ext cx="1215326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①十一届三中全会，工作重心转移到社会主义现代化建设，实行改革开放，调动人民积极性,发展生产力；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②党和政府把实现小康作为经济建设的奋斗目标；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③人们思想观念的转变。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4990" y="308610"/>
            <a:ext cx="782955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改革开放以后社会生活变化原因</a:t>
            </a:r>
            <a:endParaRPr lang="zh-CN" altLang="en-US" sz="4000" b="1" dirty="0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974849"/>
          <p:cNvSpPr>
            <a:spLocks noChangeArrowheads="1"/>
          </p:cNvSpPr>
          <p:nvPr/>
        </p:nvSpPr>
        <p:spPr bwMode="auto">
          <a:xfrm>
            <a:off x="1546225" y="1692275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6" name="文本框 46084"/>
          <p:cNvSpPr txBox="1">
            <a:spLocks noChangeArrowheads="1"/>
          </p:cNvSpPr>
          <p:nvPr/>
        </p:nvSpPr>
        <p:spPr bwMode="auto">
          <a:xfrm>
            <a:off x="462280" y="114935"/>
            <a:ext cx="112674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500C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500CF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分析总结中国近现代物质生活与习俗变迁的特征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500CF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48640" y="1306195"/>
            <a:ext cx="11181080" cy="4797425"/>
          </a:xfrm>
          <a:prstGeom prst="rect">
            <a:avLst/>
          </a:prstGeom>
          <a:noFill/>
          <a:ln w="44450" cmpd="dbl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、受西方文明的影响明显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、中西合璧、新旧并存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、被动到主动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、沿海到内地、城市到农村，地域之间发展不均衡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、平等、民主和文明是其发展的主要趋势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930" y="-58420"/>
            <a:ext cx="11884025" cy="673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II</a:t>
            </a: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1892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年，维新思想家宋恕提出“欲更官制、设议院、改试令，必自易西服始”。康有为在奏议中也不止一次提及“易服”</a:t>
            </a: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。维新派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如此重视易服的主要原因</a:t>
            </a: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是（       ）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．改制中易服更易推行	</a:t>
            </a:r>
            <a:endParaRPr lang="en-US" altLang="zh-CN" sz="3600" b="1" dirty="0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．意在营造改制的社会氛围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．中国需改变对外形象	</a:t>
            </a:r>
            <a:endParaRPr lang="en-US" altLang="zh-CN" sz="3600" b="1" dirty="0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．长袍马褂代表了守旧势力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20011" y="2849760"/>
            <a:ext cx="15843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altLang="zh-CN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39370" y="130175"/>
            <a:ext cx="12131040" cy="7292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年成都警察厅发布通令：“近日妇女每多剪发齐眉，并梳拿破仑、华盛顿等头式（流行的男式发型），实属有伤风俗，应予以禁止，以挽颓风……如敢固违，定以妇女坐法并处罚家长。”对此解读正确的是（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．剪发齐眉成为妇女的普遍选择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．男女平等思想逐渐深入人心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．新潮女性的行为冲击传统习俗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．处罚措施体现民国法治精神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27490" y="556895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13360" y="-104775"/>
            <a:ext cx="11765280" cy="706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年四川卷文综历史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年，某新潮社社员暨《新潮》杂志主要撰稿人在面临个人婚事抉择时看重八字、命书，认为：“这些命书，无论然否，要之我的婚事，乃听其主持，不得不看为一生绝大的纪念品”。该事例说明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新潮社是一个保守社团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新式青年仍可接受传统婚俗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国人尚未认同西式婚俗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八字、命书决定时人的婚姻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07855" y="5982335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3495" y="-17780"/>
            <a:ext cx="1206944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2014·浙江文综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)从甲图到乙图，表明(   )  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甲：清朝男子剃发蓄辫子    乙：民国初年男子剪辫</a:t>
            </a:r>
            <a:endParaRPr lang="zh-CN" altLang="en-US" sz="40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A．先进习俗必然取代落后习俗 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B．某些生活习俗具有深刻的政治意义 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C．专制王朝由强大走向败落的历史命运 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D．专制与民主的斗争是一个漫长的过程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07855" y="5982335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425" y="247015"/>
            <a:ext cx="11624945" cy="6572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江苏淮安四模·10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）“全国掀起削减西方人特别是美国人影响的运动„„西方人 的服装和西服受到批判，旗袍和其他被视为‘资产阶级的’中国服饰也遭到了批判„„各种各样的制服大行其道，其中最有名的有中山服、解放服或列宁装。”这一现象开始出现于(  ) 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A．向社会主义“过渡时期” 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B．全面建设社会主义开始时期 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C．“文化大革命”时期            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D．社会主义现代化建设新时期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07855" y="5982335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36220" y="74295"/>
            <a:ext cx="1179385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新中国成立后．曾经出现了许多词汇，并在人们的心中留下深刻的印记。下列哪组词汇全都表明当时中国己进入改革开放时期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 互助组、喇叭裤、自媒体、豪华住宅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 信用卡、互联网、流行歌、文明旅游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 身份证、中山装、样板戏、全国粮票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 个体户、互联网、布拉吉、生产大队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07855" y="5982335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1920" y="142875"/>
            <a:ext cx="11948160" cy="657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材料：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茅盾先生在其著名小说《子夜》曾有这样一段描写：“吴老太爷从乡下乘轮船来到上海，怀中紧抱着《太上感应篇》，坐进30年代的汽车里，像一具刚从棺材里爬出来的僵尸……南京路上，到处都是光怪陆离的灯光和高耸的摩天大楼。最让吴老太爷大受刺激的是一位身穿高开叉旗袍、连肌肤都能看得分明的时髦少妇。那少妇高坐在一辆黄包车上，翘起了赤裸裸的一双白腿，简直好像没有穿裤子。这情形，不禁让吴老太爷全身发抖。终于，吴老太爷大叫一声，昏死过去……”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20" y="142875"/>
            <a:ext cx="11947525" cy="42462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（1）在材料中，哪些东西是吴老太爷在以前的乡下生活中没有见过的。（2）结合所学知识分析，近代中国社会出现让吴老太爷“大受刺激”的社会现象的原因有哪些？（3）材料中的吴老太爷的强烈反应说明了什么问题？</a:t>
            </a:r>
            <a:endParaRPr lang="zh-CN" altLang="en-US" sz="36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920" y="129540"/>
            <a:ext cx="11948160" cy="65722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（1）轮船、汽车、电灯、摩天大楼、高开叉旗袍（2）</a:t>
            </a: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西方国家的侵略，使西方国家的生产方式与生活方式传人中国；</a:t>
            </a: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近代先进的中国人积极主动地吸收外来的先进生产方式；</a:t>
            </a: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中国民族资本主义的产生与发展；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中国近代民主政治运动的推动；</a:t>
            </a: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自然科学的发展；</a:t>
            </a:r>
            <a:r>
              <a:rPr lang="en-US" alt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人们观念的改变等（3）吴老太爷代表的守旧势力对社会急剧变革的不适应，封建思想观念的根深蒂固；近代中国社会物质生活变化发展的不平衡等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34315" y="8255"/>
            <a:ext cx="119329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年新课标Ⅱ卷文综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41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分）阅读材料，完成下列要求。材料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  1950—2008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年我国部分节假日一览表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80975" y="1145540"/>
          <a:ext cx="6238240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8510"/>
                <a:gridCol w="1029335"/>
                <a:gridCol w="1020445"/>
                <a:gridCol w="1076325"/>
                <a:gridCol w="1063625"/>
              </a:tblGrid>
              <a:tr h="12801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年份    法定节假日天数节假日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1950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1995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2000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2008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元旦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春节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劳动节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国庆节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星期日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星期六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清明节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端午节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中秋节</a:t>
                      </a:r>
                      <a:endParaRPr lang="en-US" altLang="en-US" sz="32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——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697345" y="1145223"/>
            <a:ext cx="5080000" cy="25279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>
              <a:lnSpc>
                <a:spcPct val="110000"/>
              </a:lnSpc>
            </a:pP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能够反映我国节假日变化的多种趋势。指出其中一种变化趋势并说明形成的历史原因。</a:t>
            </a:r>
            <a:endParaRPr lang="zh-CN" altLang="en-US" sz="36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44005" y="1145540"/>
            <a:ext cx="5400040" cy="56311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示例：趋势：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改革开放后法定假日总天数从少到多。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原因：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实行改革开放，社会、经济发展迅速；人民生活水平不断提高，休闲娱乐需求增加；增加假日成为促进经济发展的一种手段；政府更加注重民生。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5260" y="55245"/>
            <a:ext cx="120243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）下图是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1949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月美国记者伯恩斯拍摄于上海的两张照片。从中可以看出（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04520" y="1254125"/>
            <a:ext cx="10853420" cy="2814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283845" y="4669790"/>
            <a:ext cx="11701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．民族工商业受到列强与官僚的双重挤压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．国民政府覆灭时上海陷入了混乱与动荡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．下层民众遭受了没有硝烟的侮辱与伤害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．中国社会萌生着反差强烈的富裕与贫穷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520" y="4086225"/>
            <a:ext cx="100088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疑似“偷棉花”的妇女被搜身</a:t>
            </a:r>
            <a:r>
              <a:rPr lang="en-US" sz="32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r>
              <a:rPr lang="zh-CN" sz="32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遛狗者和流浪儿</a:t>
            </a:r>
            <a:endParaRPr lang="zh-CN" altLang="en-US" sz="32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65335" y="593026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5305" y="483870"/>
            <a:ext cx="4450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>
                <a:solidFill>
                  <a:srgbClr val="500CFC"/>
                </a:solidFill>
                <a:latin typeface="微软雅黑" panose="020B0503020204020204" charset="-122"/>
                <a:ea typeface="微软雅黑" panose="020B0503020204020204" charset="-122"/>
              </a:rPr>
              <a:t>重点问题自测：</a:t>
            </a:r>
            <a:endParaRPr lang="zh-CN" altLang="en-US" sz="4800" b="1">
              <a:solidFill>
                <a:srgbClr val="500CF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72390" y="1814195"/>
            <a:ext cx="1210437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近代以来我国人民物质生活与习俗发生了哪些重要变化？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要求：每个方面用一句话概括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 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41910" y="3919855"/>
            <a:ext cx="1203833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、影响近代以来中国社会生活和习俗变化的重大事件有哪些？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168910" y="27305"/>
            <a:ext cx="112483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近代以来我国人民生活发生了哪些重要变化？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要求：每个方面用一句话概括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60960" y="1681480"/>
            <a:ext cx="12070080" cy="4799965"/>
          </a:xfrm>
          <a:prstGeom prst="rect">
            <a:avLst/>
          </a:prstGeom>
          <a:noFill/>
          <a:ln w="50800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从“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衣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”来说，由清末的笨拙的旗人服装转变为西装和五彩缤纷的休闲服装；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从“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”来说，引进了西餐，而且更多的考虑到膳食结构和营养配餐；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从“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住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”来说，以传统的平房为主转变为整洁宽敞的楼房为主；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zh-CN" altLang="en-US" sz="36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社会风俗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来说，传统的陈规陋俗转变为简约文明的习俗。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8905" y="99695"/>
            <a:ext cx="11915140" cy="657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年新课标Ⅲ卷文综历史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年代，上海市政府组织举办集体婚礼。仪式上，喜字纱灯引导，乐队演奏钢琴曲，新郎着蓝袍黑褂，新娘穿粉色旗袍，头披白纱，手持鲜花，婚礼场面整齐宏大。这反映了当时上海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．民众实现了婚姻自主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．中西习俗融合成为时尚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．门当户对观念已颠覆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．政府主导社会习俗演变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3860" y="5499100"/>
            <a:ext cx="2324100" cy="7556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0655" y="38100"/>
            <a:ext cx="12054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年北京卷文综历史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）猜谜语是民众喜闻乐见的娱乐形式。右图所列谜语出现于晚晴，其内容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60655" y="1462405"/>
          <a:ext cx="411416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0320"/>
                <a:gridCol w="1553845"/>
              </a:tblGrid>
              <a:tr h="65786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谜面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谜底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生涯在镜中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照相处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海军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浜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成汤国旗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商标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为他人作寄书邮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达尔文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唐顺宗传位太子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20000"/>
                        </a:lnSpc>
                        <a:buNone/>
                      </a:pPr>
                      <a:r>
                        <a:rPr lang="en-US" sz="3600" b="1">
                          <a:solidFill>
                            <a:srgbClr val="500CF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立宪</a:t>
                      </a:r>
                      <a:endParaRPr lang="en-US" altLang="en-US" sz="3600" b="1">
                        <a:solidFill>
                          <a:srgbClr val="500CF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504690" y="1002665"/>
            <a:ext cx="7710170" cy="6182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折射出民众接触的西方文化元素趋于多样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表明了西方文化的影响仅停留在器物层面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反映了中国古典文化受到广大民众的冷落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可佐证全盘西化观念盛行于大众日常生活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10000"/>
              </a:lnSpc>
            </a:pP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36455" y="72898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2"/>
          <p:cNvSpPr txBox="1">
            <a:spLocks noChangeArrowheads="1"/>
          </p:cNvSpPr>
          <p:nvPr/>
        </p:nvSpPr>
        <p:spPr bwMode="auto">
          <a:xfrm>
            <a:off x="8543925" y="2924175"/>
            <a:ext cx="10080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1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sp>
        <p:nvSpPr>
          <p:cNvPr id="2580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75565" y="-149860"/>
            <a:ext cx="11874500" cy="715772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（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年江苏卷</a:t>
            </a: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徐珂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清稗类钞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记述：“先由男子陈自愿于父母，得父母允准，即延介绍人预期约定邀男女会晤，男女同意，婚约始定。”这反映晚清婚俗的变化是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A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媒妁之言控制婚约缔定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B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婚姻尊重当事人的</a:t>
            </a: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意愿 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C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婚姻听凭父母安排 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D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婚姻仪式简约文明</a:t>
            </a:r>
            <a:endParaRPr lang="zh-CN" altLang="en-US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8052" name="Text Box 4"/>
          <p:cNvSpPr txBox="1">
            <a:spLocks noChangeArrowheads="1"/>
          </p:cNvSpPr>
          <p:nvPr/>
        </p:nvSpPr>
        <p:spPr bwMode="auto">
          <a:xfrm>
            <a:off x="8616131" y="2361654"/>
            <a:ext cx="1584325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 </a:t>
            </a:r>
            <a:endParaRPr lang="en-US" altLang="zh-CN" sz="5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8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4251</Words>
  <Application>WPS 演示</Application>
  <PresentationFormat>宽屏</PresentationFormat>
  <Paragraphs>361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Raleway Light</vt:lpstr>
      <vt:lpstr>Tahoma</vt:lpstr>
      <vt:lpstr>华文楷体</vt:lpstr>
      <vt:lpstr>Arial Unicode MS</vt:lpstr>
      <vt:lpstr>Calibri Light</vt:lpstr>
      <vt:lpstr>Calibri</vt:lpstr>
      <vt:lpstr>黑体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38</cp:revision>
  <dcterms:created xsi:type="dcterms:W3CDTF">2018-06-29T00:26:00Z</dcterms:created>
  <dcterms:modified xsi:type="dcterms:W3CDTF">2018-08-09T01:13:33Z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