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56" r:id="rId3"/>
    <p:sldId id="655" r:id="rId4"/>
    <p:sldId id="630" r:id="rId5"/>
    <p:sldId id="667" r:id="rId6"/>
    <p:sldId id="402" r:id="rId7"/>
    <p:sldId id="480" r:id="rId8"/>
    <p:sldId id="403" r:id="rId9"/>
    <p:sldId id="669" r:id="rId10"/>
    <p:sldId id="663" r:id="rId11"/>
    <p:sldId id="656" r:id="rId12"/>
    <p:sldId id="664" r:id="rId13"/>
    <p:sldId id="404" r:id="rId14"/>
    <p:sldId id="486" r:id="rId15"/>
    <p:sldId id="657" r:id="rId16"/>
    <p:sldId id="658" r:id="rId17"/>
    <p:sldId id="701" r:id="rId18"/>
    <p:sldId id="401" r:id="rId19"/>
    <p:sldId id="407" r:id="rId20"/>
    <p:sldId id="662" r:id="rId21"/>
    <p:sldId id="666" r:id="rId22"/>
    <p:sldId id="672" r:id="rId23"/>
    <p:sldId id="660" r:id="rId24"/>
    <p:sldId id="659" r:id="rId25"/>
    <p:sldId id="724" r:id="rId26"/>
    <p:sldId id="725" r:id="rId27"/>
    <p:sldId id="729" r:id="rId28"/>
    <p:sldId id="483" r:id="rId29"/>
    <p:sldId id="487" r:id="rId31"/>
    <p:sldId id="489" r:id="rId32"/>
    <p:sldId id="490" r:id="rId33"/>
    <p:sldId id="721" r:id="rId34"/>
    <p:sldId id="557" r:id="rId35"/>
    <p:sldId id="562" r:id="rId36"/>
    <p:sldId id="621" r:id="rId37"/>
    <p:sldId id="665" r:id="rId38"/>
    <p:sldId id="661" r:id="rId39"/>
    <p:sldId id="671" r:id="rId40"/>
    <p:sldId id="727" r:id="rId41"/>
    <p:sldId id="728" r:id="rId42"/>
    <p:sldId id="558" r:id="rId43"/>
    <p:sldId id="560"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66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1139825" y="685800"/>
            <a:ext cx="4573588" cy="3429000"/>
          </a:xfrm>
        </p:spPr>
      </p:sp>
      <p:sp>
        <p:nvSpPr>
          <p:cNvPr id="49155" name="备注占位符 2"/>
          <p:cNvSpPr>
            <a:spLocks noGrp="1"/>
          </p:cNvSpPr>
          <p:nvPr>
            <p:ph type="body" idx="1"/>
          </p:nvPr>
        </p:nvSpPr>
        <p:spPr>
          <a:noFill/>
        </p:spPr>
        <p:txBody>
          <a:bodyPr/>
          <a:lstStyle/>
          <a:p>
            <a:endParaRPr lang="zh-CN" altLang="en-US"/>
          </a:p>
        </p:txBody>
      </p:sp>
      <p:sp>
        <p:nvSpPr>
          <p:cNvPr id="49156" name="灯片编号占位符 3"/>
          <p:cNvSpPr>
            <a:spLocks noGrp="1"/>
          </p:cNvSpPr>
          <p:nvPr>
            <p:ph type="sldNum" sz="quarter" idx="5"/>
          </p:nvPr>
        </p:nvSpPr>
        <p:spPr>
          <a:noFill/>
        </p:spPr>
        <p:txBody>
          <a:bodyPr/>
          <a:lstStyle>
            <a:lvl1pPr>
              <a:defRPr sz="2400" b="1">
                <a:solidFill>
                  <a:schemeClr val="tx1"/>
                </a:solidFill>
                <a:latin typeface="黑体" panose="02010609060101010101" pitchFamily="49" charset="-122"/>
                <a:ea typeface="黑体" panose="02010609060101010101" pitchFamily="49" charset="-122"/>
              </a:defRPr>
            </a:lvl1pPr>
            <a:lvl2pPr marL="742950" indent="-285750">
              <a:defRPr sz="2400" b="1">
                <a:solidFill>
                  <a:schemeClr val="tx1"/>
                </a:solidFill>
                <a:latin typeface="黑体" panose="02010609060101010101" pitchFamily="49" charset="-122"/>
                <a:ea typeface="黑体" panose="02010609060101010101" pitchFamily="49" charset="-122"/>
              </a:defRPr>
            </a:lvl2pPr>
            <a:lvl3pPr marL="1143000" indent="-228600">
              <a:defRPr sz="2400" b="1">
                <a:solidFill>
                  <a:schemeClr val="tx1"/>
                </a:solidFill>
                <a:latin typeface="黑体" panose="02010609060101010101" pitchFamily="49" charset="-122"/>
                <a:ea typeface="黑体" panose="02010609060101010101" pitchFamily="49" charset="-122"/>
              </a:defRPr>
            </a:lvl3pPr>
            <a:lvl4pPr marL="1600200" indent="-228600">
              <a:defRPr sz="2400" b="1">
                <a:solidFill>
                  <a:schemeClr val="tx1"/>
                </a:solidFill>
                <a:latin typeface="黑体" panose="02010609060101010101" pitchFamily="49" charset="-122"/>
                <a:ea typeface="黑体" panose="02010609060101010101" pitchFamily="49" charset="-122"/>
              </a:defRPr>
            </a:lvl4pPr>
            <a:lvl5pPr marL="2057400" indent="-228600">
              <a:defRPr sz="2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7906157C-A9B1-4473-A885-AD28C0C721FD}" type="slidenum">
              <a:rPr kumimoji="0" lang="zh-CN"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rPr>
            </a:fld>
            <a:endParaRPr kumimoji="0" lang="en-US" altLang="zh-CN" sz="12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幻灯片图像占位符 1"/>
          <p:cNvSpPr>
            <a:spLocks noGrp="1" noRot="1" noChangeAspect="1" noTextEdit="1"/>
          </p:cNvSpPr>
          <p:nvPr>
            <p:ph type="sldImg"/>
          </p:nvPr>
        </p:nvSpPr>
        <p:spPr>
          <a:xfrm>
            <a:off x="1143000" y="685800"/>
            <a:ext cx="4572000" cy="3429000"/>
          </a:xfrm>
        </p:spPr>
      </p:sp>
      <p:sp>
        <p:nvSpPr>
          <p:cNvPr id="78850" name="备注占位符 2"/>
          <p:cNvSpPr>
            <a:spLocks noGrp="1"/>
          </p:cNvSpPr>
          <p:nvPr>
            <p:ph type="body"/>
          </p:nvPr>
        </p:nvSpPr>
        <p:spPr>
          <a:xfrm>
            <a:off x="685800" y="4343400"/>
            <a:ext cx="5486400" cy="4114800"/>
          </a:xfrm>
        </p:spPr>
        <p:txBody>
          <a:bodyPr wrap="square" lIns="91440" tIns="45720" rIns="91440" bIns="45720" anchor="ctr"/>
          <a:p>
            <a:pPr lvl="0"/>
            <a:endParaRPr lang="zh-CN" altLang="en-US" dirty="0"/>
          </a:p>
        </p:txBody>
      </p:sp>
      <p:sp>
        <p:nvSpPr>
          <p:cNvPr id="78851"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en-US" altLang="zh-CN" sz="1200" b="0" dirty="0">
                <a:latin typeface="Arial" panose="020B0604020202020204" pitchFamily="34" charset="0"/>
              </a:rPr>
            </a:fld>
            <a:endParaRPr lang="en-US" altLang="zh-CN" sz="1200" b="0"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内容占位符 6"/>
          <p:cNvSpPr>
            <a:spLocks noGrp="1"/>
          </p:cNvSpPr>
          <p:nvPr>
            <p:ph sz="quarter" idx="13"/>
          </p:nvPr>
        </p:nvSpPr>
        <p:spPr>
          <a:xfrm>
            <a:off x="838200" y="816429"/>
            <a:ext cx="10515600" cy="517162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1"/>
          <p:cNvSpPr>
            <a:spLocks noGrp="1"/>
          </p:cNvSpPr>
          <p:nvPr>
            <p:ph type="dt" sz="half" idx="14"/>
          </p:nvPr>
        </p:nvSpPr>
        <p:spPr/>
        <p:txBody>
          <a:bodyPr/>
          <a:lstStyle>
            <a:lvl1pPr>
              <a:defRPr/>
            </a:lvl1pPr>
          </a:lstStyle>
          <a:p>
            <a:fld id="{B1DF4E06-FD59-4CBA-A3CB-E79F547CC498}" type="datetimeFigureOut">
              <a:rPr lang="zh-CN" altLang="en-US"/>
            </a:fld>
            <a:endParaRPr lang="zh-CN" altLang="en-US"/>
          </a:p>
        </p:txBody>
      </p:sp>
      <p:sp>
        <p:nvSpPr>
          <p:cNvPr id="4" name="页脚占位符 2"/>
          <p:cNvSpPr>
            <a:spLocks noGrp="1"/>
          </p:cNvSpPr>
          <p:nvPr>
            <p:ph type="ftr" sz="quarter" idx="15"/>
          </p:nvPr>
        </p:nvSpPr>
        <p:spPr/>
        <p:txBody>
          <a:bodyPr/>
          <a:lstStyle>
            <a:lvl1pPr>
              <a:defRPr/>
            </a:lvl1pPr>
          </a:lstStyle>
          <a:p>
            <a:endParaRPr lang="zh-CN" altLang="en-US"/>
          </a:p>
        </p:txBody>
      </p:sp>
      <p:sp>
        <p:nvSpPr>
          <p:cNvPr id="5" name="灯片编号占位符 3"/>
          <p:cNvSpPr>
            <a:spLocks noGrp="1"/>
          </p:cNvSpPr>
          <p:nvPr>
            <p:ph type="sldNum" sz="quarter" idx="16"/>
          </p:nvPr>
        </p:nvSpPr>
        <p:spPr/>
        <p:txBody>
          <a:bodyPr/>
          <a:lstStyle>
            <a:lvl1pPr>
              <a:defRPr/>
            </a:lvl1pPr>
          </a:lstStyle>
          <a:p>
            <a:fld id="{36D4810C-6884-463D-AB2E-242ABAE5C0A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534584" y="617538"/>
            <a:ext cx="10390716" cy="1143000"/>
          </a:xfr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1576917" y="2017713"/>
            <a:ext cx="5080000" cy="4114800"/>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860117" y="2017713"/>
            <a:ext cx="5080000" cy="4114800"/>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6155"/>
          <p:cNvSpPr>
            <a:spLocks noGrp="1"/>
          </p:cNvSpPr>
          <p:nvPr>
            <p:ph type="dt" sz="half" idx="10"/>
          </p:nvPr>
        </p:nvSpPr>
        <p:spPr/>
        <p:txBody>
          <a:bodyPr/>
          <a:lstStyle>
            <a:lvl1pPr>
              <a:defRPr/>
            </a:lvl1pPr>
          </a:lstStyle>
          <a:p>
            <a:endParaRPr lang="zh-CN" altLang="en-US"/>
          </a:p>
        </p:txBody>
      </p:sp>
      <p:sp>
        <p:nvSpPr>
          <p:cNvPr id="6" name="页脚占位符 6156"/>
          <p:cNvSpPr>
            <a:spLocks noGrp="1"/>
          </p:cNvSpPr>
          <p:nvPr>
            <p:ph type="ftr" sz="quarter" idx="11"/>
          </p:nvPr>
        </p:nvSpPr>
        <p:spPr/>
        <p:txBody>
          <a:bodyPr/>
          <a:lstStyle>
            <a:lvl1pPr>
              <a:defRPr/>
            </a:lvl1pPr>
          </a:lstStyle>
          <a:p>
            <a:endParaRPr lang="zh-CN"/>
          </a:p>
        </p:txBody>
      </p:sp>
      <p:sp>
        <p:nvSpPr>
          <p:cNvPr id="7" name="灯片编号占位符 6157"/>
          <p:cNvSpPr>
            <a:spLocks noGrp="1"/>
          </p:cNvSpPr>
          <p:nvPr>
            <p:ph type="sldNum" sz="quarter" idx="12"/>
          </p:nvPr>
        </p:nvSpPr>
        <p:spPr/>
        <p:txBody>
          <a:bodyPr/>
          <a:lstStyle>
            <a:lvl1pPr>
              <a:defRPr/>
            </a:lvl1pPr>
          </a:lstStyle>
          <a:p>
            <a:fld id="{D91CE80B-9313-41F6-BBF1-BD859FA43ED3}" type="slidenum">
              <a:rPr lang="en-US" altLang="zh-CN"/>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slide" Target="slide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55980" y="1080770"/>
            <a:ext cx="10631805" cy="2325370"/>
          </a:xfrm>
          <a:prstGeom prst="rect">
            <a:avLst/>
          </a:prstGeom>
          <a:noFill/>
        </p:spPr>
        <p:txBody>
          <a:bodyPr wrap="square" rtlCol="0">
            <a:spAutoFit/>
          </a:bodyPr>
          <a:p>
            <a:pPr>
              <a:lnSpc>
                <a:spcPct val="110000"/>
              </a:lnSpc>
            </a:pPr>
            <a:r>
              <a:rPr lang="zh-CN" altLang="en-US" sz="6000" b="1" u="sng">
                <a:latin typeface="微软雅黑" panose="020B0503020204020204" charset="-122"/>
                <a:ea typeface="微软雅黑" panose="020B0503020204020204" charset="-122"/>
                <a:cs typeface="微软雅黑" panose="020B0503020204020204" charset="-122"/>
              </a:rPr>
              <a:t>第</a:t>
            </a:r>
            <a:r>
              <a:rPr lang="en-US" altLang="zh-CN" sz="7200" b="1" u="sng">
                <a:solidFill>
                  <a:srgbClr val="FF0000"/>
                </a:solidFill>
                <a:latin typeface="微软雅黑" panose="020B0503020204020204" charset="-122"/>
                <a:ea typeface="微软雅黑" panose="020B0503020204020204" charset="-122"/>
                <a:cs typeface="微软雅黑" panose="020B0503020204020204" charset="-122"/>
              </a:rPr>
              <a:t>38</a:t>
            </a:r>
            <a:r>
              <a:rPr lang="zh-CN" altLang="en-US" sz="6000" b="1" u="sng">
                <a:latin typeface="微软雅黑" panose="020B0503020204020204" charset="-122"/>
                <a:ea typeface="微软雅黑" panose="020B0503020204020204" charset="-122"/>
                <a:cs typeface="微软雅黑" panose="020B0503020204020204" charset="-122"/>
              </a:rPr>
              <a:t>讲</a:t>
            </a:r>
            <a:endParaRPr lang="zh-CN" altLang="en-US" sz="6000" b="1">
              <a:latin typeface="微软雅黑" panose="020B0503020204020204" charset="-122"/>
              <a:ea typeface="微软雅黑" panose="020B0503020204020204" charset="-122"/>
              <a:cs typeface="微软雅黑" panose="020B0503020204020204" charset="-122"/>
            </a:endParaRPr>
          </a:p>
          <a:p>
            <a:pPr>
              <a:lnSpc>
                <a:spcPct val="110000"/>
              </a:lnSpc>
            </a:pPr>
            <a:r>
              <a:rPr lang="zh-CN" altLang="en-US" sz="6000" b="1">
                <a:latin typeface="微软雅黑" panose="020B0503020204020204" charset="-122"/>
                <a:ea typeface="微软雅黑" panose="020B0503020204020204" charset="-122"/>
                <a:cs typeface="微软雅黑" panose="020B0503020204020204" charset="-122"/>
              </a:rPr>
              <a:t>     经济建设的发展和曲折</a:t>
            </a:r>
            <a:endParaRPr lang="zh-CN" altLang="en-US" sz="6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5620" y="183515"/>
            <a:ext cx="11568430" cy="1198880"/>
          </a:xfrm>
          <a:prstGeom prst="rect">
            <a:avLst/>
          </a:prstGeom>
          <a:noFill/>
          <a:ln w="9525">
            <a:noFill/>
          </a:ln>
        </p:spPr>
        <p:txBody>
          <a:bodyPr wrap="square">
            <a:spAutoFit/>
          </a:bodyPr>
          <a:p>
            <a:pPr indent="0"/>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年海南卷单科历史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12</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2</a:t>
            </a:r>
            <a:r>
              <a:rPr lang="zh-CN" sz="3600" b="1">
                <a:latin typeface="微软雅黑" panose="020B0503020204020204" charset="-122"/>
                <a:ea typeface="微软雅黑" panose="020B0503020204020204" charset="-122"/>
                <a:cs typeface="微软雅黑" panose="020B0503020204020204" charset="-122"/>
              </a:rPr>
              <a:t>是创作于</a:t>
            </a:r>
            <a:r>
              <a:rPr lang="en-US" sz="3600" b="1">
                <a:latin typeface="微软雅黑" panose="020B0503020204020204" charset="-122"/>
                <a:ea typeface="微软雅黑" panose="020B0503020204020204" charset="-122"/>
                <a:cs typeface="微软雅黑" panose="020B0503020204020204" charset="-122"/>
              </a:rPr>
              <a:t>1950</a:t>
            </a:r>
            <a:r>
              <a:rPr lang="zh-CN" sz="3600" b="1">
                <a:latin typeface="微软雅黑" panose="020B0503020204020204" charset="-122"/>
                <a:ea typeface="微软雅黑" panose="020B0503020204020204" charset="-122"/>
                <a:cs typeface="微软雅黑" panose="020B0503020204020204" charset="-122"/>
              </a:rPr>
              <a:t>年的宣传画《拖拉机》，该作品反映出</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171450" y="1845945"/>
            <a:ext cx="5455285" cy="4077970"/>
          </a:xfrm>
          <a:prstGeom prst="rect">
            <a:avLst/>
          </a:prstGeom>
          <a:noFill/>
          <a:ln w="9525">
            <a:noFill/>
          </a:ln>
        </p:spPr>
      </p:pic>
      <p:sp>
        <p:nvSpPr>
          <p:cNvPr id="101" name="文本框 100"/>
          <p:cNvSpPr txBox="1"/>
          <p:nvPr/>
        </p:nvSpPr>
        <p:spPr>
          <a:xfrm>
            <a:off x="5767070" y="1477010"/>
            <a:ext cx="6176010" cy="4964430"/>
          </a:xfrm>
          <a:prstGeom prst="rect">
            <a:avLst/>
          </a:prstGeom>
          <a:noFill/>
          <a:ln w="9525">
            <a:noFill/>
          </a:ln>
        </p:spPr>
        <p:txBody>
          <a:bodyPr wrap="square">
            <a:spAutoFit/>
          </a:bodyPr>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．农村开始走上人民公社化道路</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．农业机械化已在农村得到普及</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．农业生产方式将发生巨大变化</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．农村掀起社会主义改造的高潮</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70315" y="6071870"/>
            <a:ext cx="2319655" cy="700405"/>
          </a:xfrm>
          <a:prstGeom prst="rect">
            <a:avLst/>
          </a:prstGeom>
          <a:noFill/>
        </p:spPr>
        <p:txBody>
          <a:bodyPr wrap="non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15875" y="-26035"/>
            <a:ext cx="11864975"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1956</a:t>
            </a:r>
            <a:r>
              <a:rPr lang="zh-CN" sz="3600" b="1">
                <a:latin typeface="微软雅黑" panose="020B0503020204020204" charset="-122"/>
                <a:ea typeface="微软雅黑" panose="020B0503020204020204" charset="-122"/>
                <a:cs typeface="微软雅黑" panose="020B0503020204020204" charset="-122"/>
              </a:rPr>
              <a:t>年，浙江温州有合作社曾实行包产到户，到</a:t>
            </a:r>
            <a:r>
              <a:rPr lang="en-US" sz="3600" b="1">
                <a:latin typeface="微软雅黑" panose="020B0503020204020204" charset="-122"/>
                <a:ea typeface="微软雅黑" panose="020B0503020204020204" charset="-122"/>
                <a:cs typeface="微软雅黑" panose="020B0503020204020204" charset="-122"/>
              </a:rPr>
              <a:t>1957</a:t>
            </a:r>
            <a:r>
              <a:rPr lang="zh-CN" sz="3600" b="1">
                <a:latin typeface="微软雅黑" panose="020B0503020204020204" charset="-122"/>
                <a:ea typeface="微软雅黑" panose="020B0503020204020204" charset="-122"/>
                <a:cs typeface="微软雅黑" panose="020B0503020204020204" charset="-122"/>
              </a:rPr>
              <a:t>年温州地区实行包产的农户占入社农户的</a:t>
            </a:r>
            <a:r>
              <a:rPr lang="en-US" sz="3600" b="1">
                <a:latin typeface="微软雅黑" panose="020B0503020204020204" charset="-122"/>
                <a:ea typeface="微软雅黑" panose="020B0503020204020204" charset="-122"/>
                <a:cs typeface="微软雅黑" panose="020B0503020204020204" charset="-122"/>
              </a:rPr>
              <a:t>15%</a:t>
            </a:r>
            <a:r>
              <a:rPr lang="zh-CN" sz="3600" b="1">
                <a:latin typeface="微软雅黑" panose="020B0503020204020204" charset="-122"/>
                <a:ea typeface="微软雅黑" panose="020B0503020204020204" charset="-122"/>
                <a:cs typeface="微软雅黑" panose="020B0503020204020204" charset="-122"/>
              </a:rPr>
              <a:t>，与此同时，四川、广东、安徽等省一些农业社也先后实行了包产到户。此后直到</a:t>
            </a:r>
            <a:r>
              <a:rPr lang="en-US" sz="3600" b="1">
                <a:latin typeface="微软雅黑" panose="020B0503020204020204" charset="-122"/>
                <a:ea typeface="微软雅黑" panose="020B0503020204020204" charset="-122"/>
                <a:cs typeface="微软雅黑" panose="020B0503020204020204" charset="-122"/>
              </a:rPr>
              <a:t>70</a:t>
            </a:r>
            <a:r>
              <a:rPr lang="zh-CN" sz="3600" b="1">
                <a:latin typeface="微软雅黑" panose="020B0503020204020204" charset="-122"/>
                <a:ea typeface="微软雅黑" panose="020B0503020204020204" charset="-122"/>
                <a:cs typeface="微软雅黑" panose="020B0503020204020204" charset="-122"/>
              </a:rPr>
              <a:t>年代，仍有一些地方曾实行包产到户。这一现象反映了（</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．农村基层政权管理体制薄弱</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．市场经济在农户经营中起重要作用</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．基层的探索为农村经济体制改革奠定基础</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．农村经济体制改革基本上是自下而上推进</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529445" y="5734685"/>
            <a:ext cx="2319655"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2" name="Group 4"/>
          <p:cNvGraphicFramePr>
            <a:graphicFrameLocks noGrp="1"/>
          </p:cNvGraphicFramePr>
          <p:nvPr/>
        </p:nvGraphicFramePr>
        <p:xfrm>
          <a:off x="141605" y="195580"/>
          <a:ext cx="11969115" cy="6430010"/>
        </p:xfrm>
        <a:graphic>
          <a:graphicData uri="http://schemas.openxmlformats.org/drawingml/2006/table">
            <a:tbl>
              <a:tblPr/>
              <a:tblGrid>
                <a:gridCol w="1431925"/>
                <a:gridCol w="3255645"/>
                <a:gridCol w="7281545"/>
              </a:tblGrid>
              <a:tr h="78105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rPr>
                        <a:t>实践</a:t>
                      </a: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rPr>
                        <a:t>经验教训</a:t>
                      </a: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2986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rPr>
                        <a:t>成功的</a:t>
                      </a: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rPr>
                        <a:t>探索</a:t>
                      </a: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4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4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1909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rPr>
                        <a:t>严重的</a:t>
                      </a: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rPr>
                        <a:t>失误</a:t>
                      </a:r>
                      <a:endParaRPr kumimoji="0" lang="zh-CN" altLang="zh-CN" sz="36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4000" b="1" i="0" u="none" strike="noStrike" cap="none" normalizeH="0" baseline="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40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2550" name="Rectangle 22"/>
          <p:cNvSpPr>
            <a:spLocks noChangeArrowheads="1"/>
          </p:cNvSpPr>
          <p:nvPr/>
        </p:nvSpPr>
        <p:spPr bwMode="auto">
          <a:xfrm>
            <a:off x="1858963" y="1015365"/>
            <a:ext cx="1951037"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200" b="1">
                <a:solidFill>
                  <a:srgbClr val="FF0000"/>
                </a:solidFill>
                <a:latin typeface="微软雅黑" panose="020B0503020204020204" charset="-122"/>
                <a:ea typeface="微软雅黑" panose="020B0503020204020204" charset="-122"/>
              </a:rPr>
              <a:t>一五计划</a:t>
            </a:r>
            <a:endParaRPr lang="zh-CN" altLang="zh-CN" sz="3200" b="1">
              <a:solidFill>
                <a:srgbClr val="FF0000"/>
              </a:solidFill>
              <a:latin typeface="微软雅黑" panose="020B0503020204020204" charset="-122"/>
              <a:ea typeface="微软雅黑" panose="020B0503020204020204" charset="-122"/>
            </a:endParaRPr>
          </a:p>
        </p:txBody>
      </p:sp>
      <p:sp>
        <p:nvSpPr>
          <p:cNvPr id="22551" name="Rectangle 23"/>
          <p:cNvSpPr>
            <a:spLocks noChangeArrowheads="1"/>
          </p:cNvSpPr>
          <p:nvPr/>
        </p:nvSpPr>
        <p:spPr bwMode="auto">
          <a:xfrm>
            <a:off x="1828800" y="2059305"/>
            <a:ext cx="1981200"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200" b="1">
                <a:solidFill>
                  <a:srgbClr val="FF0000"/>
                </a:solidFill>
                <a:latin typeface="微软雅黑" panose="020B0503020204020204" charset="-122"/>
                <a:ea typeface="微软雅黑" panose="020B0503020204020204" charset="-122"/>
              </a:rPr>
              <a:t>中共八大</a:t>
            </a:r>
            <a:endParaRPr lang="zh-CN" altLang="zh-CN" sz="3200" b="1">
              <a:solidFill>
                <a:srgbClr val="FF0000"/>
              </a:solidFill>
              <a:latin typeface="微软雅黑" panose="020B0503020204020204" charset="-122"/>
              <a:ea typeface="微软雅黑" panose="020B0503020204020204" charset="-122"/>
            </a:endParaRPr>
          </a:p>
        </p:txBody>
      </p:sp>
      <p:sp>
        <p:nvSpPr>
          <p:cNvPr id="22552" name="Rectangle 24"/>
          <p:cNvSpPr>
            <a:spLocks noChangeArrowheads="1"/>
          </p:cNvSpPr>
          <p:nvPr/>
        </p:nvSpPr>
        <p:spPr bwMode="auto">
          <a:xfrm>
            <a:off x="1767523" y="2588895"/>
            <a:ext cx="1951037"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200" b="1">
                <a:solidFill>
                  <a:srgbClr val="FF0000"/>
                </a:solidFill>
                <a:latin typeface="微软雅黑" panose="020B0503020204020204" charset="-122"/>
                <a:ea typeface="微软雅黑" panose="020B0503020204020204" charset="-122"/>
              </a:rPr>
              <a:t>八字方针</a:t>
            </a:r>
            <a:endParaRPr lang="zh-CN" altLang="zh-CN" sz="3200" b="1">
              <a:solidFill>
                <a:srgbClr val="FF0000"/>
              </a:solidFill>
              <a:latin typeface="微软雅黑" panose="020B0503020204020204" charset="-122"/>
              <a:ea typeface="微软雅黑" panose="020B0503020204020204" charset="-122"/>
            </a:endParaRPr>
          </a:p>
        </p:txBody>
      </p:sp>
      <p:sp>
        <p:nvSpPr>
          <p:cNvPr id="22553" name="Rectangle 25"/>
          <p:cNvSpPr>
            <a:spLocks noChangeArrowheads="1"/>
          </p:cNvSpPr>
          <p:nvPr/>
        </p:nvSpPr>
        <p:spPr bwMode="auto">
          <a:xfrm>
            <a:off x="1828800" y="1537335"/>
            <a:ext cx="1905000"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3200" b="1">
                <a:solidFill>
                  <a:srgbClr val="FF0000"/>
                </a:solidFill>
                <a:latin typeface="微软雅黑" panose="020B0503020204020204" charset="-122"/>
                <a:ea typeface="微软雅黑" panose="020B0503020204020204" charset="-122"/>
              </a:rPr>
              <a:t>三大改造</a:t>
            </a:r>
            <a:endParaRPr lang="zh-CN" altLang="zh-CN" sz="3200" b="1">
              <a:solidFill>
                <a:srgbClr val="FF0000"/>
              </a:solidFill>
              <a:latin typeface="微软雅黑" panose="020B0503020204020204" charset="-122"/>
              <a:ea typeface="微软雅黑" panose="020B0503020204020204" charset="-122"/>
            </a:endParaRPr>
          </a:p>
        </p:txBody>
      </p:sp>
      <p:sp>
        <p:nvSpPr>
          <p:cNvPr id="22555" name="Rectangle 27"/>
          <p:cNvSpPr>
            <a:spLocks noChangeArrowheads="1"/>
          </p:cNvSpPr>
          <p:nvPr/>
        </p:nvSpPr>
        <p:spPr bwMode="auto">
          <a:xfrm>
            <a:off x="1621790" y="3970020"/>
            <a:ext cx="2928620"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3200" b="1">
                <a:solidFill>
                  <a:srgbClr val="FF0000"/>
                </a:solidFill>
                <a:latin typeface="微软雅黑" panose="020B0503020204020204" charset="-122"/>
                <a:ea typeface="微软雅黑" panose="020B0503020204020204" charset="-122"/>
                <a:cs typeface="微软雅黑" panose="020B0503020204020204" charset="-122"/>
              </a:rPr>
              <a:t>1958总路线</a:t>
            </a:r>
            <a:endParaRPr lang="zh-CN" altLang="zh-CN" sz="32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2556" name="Rectangle 28"/>
          <p:cNvSpPr>
            <a:spLocks noChangeArrowheads="1"/>
          </p:cNvSpPr>
          <p:nvPr/>
        </p:nvSpPr>
        <p:spPr bwMode="auto">
          <a:xfrm>
            <a:off x="1621790" y="5321935"/>
            <a:ext cx="2928620"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3200" b="1">
                <a:solidFill>
                  <a:srgbClr val="FF0000"/>
                </a:solidFill>
                <a:latin typeface="微软雅黑" panose="020B0503020204020204" charset="-122"/>
                <a:ea typeface="微软雅黑" panose="020B0503020204020204" charset="-122"/>
              </a:rPr>
              <a:t>人民公社运动</a:t>
            </a:r>
            <a:endParaRPr lang="zh-CN" altLang="zh-CN" sz="3200" b="1">
              <a:solidFill>
                <a:srgbClr val="FF0000"/>
              </a:solidFill>
              <a:latin typeface="微软雅黑" panose="020B0503020204020204" charset="-122"/>
              <a:ea typeface="微软雅黑" panose="020B0503020204020204" charset="-122"/>
            </a:endParaRPr>
          </a:p>
        </p:txBody>
      </p:sp>
      <p:sp>
        <p:nvSpPr>
          <p:cNvPr id="22557" name="Rectangle 29"/>
          <p:cNvSpPr>
            <a:spLocks noChangeArrowheads="1"/>
          </p:cNvSpPr>
          <p:nvPr/>
        </p:nvSpPr>
        <p:spPr bwMode="auto">
          <a:xfrm>
            <a:off x="1424305" y="4646295"/>
            <a:ext cx="2928620" cy="58356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zh-CN" sz="3200" b="1">
                <a:solidFill>
                  <a:srgbClr val="FF0000"/>
                </a:solidFill>
                <a:latin typeface="微软雅黑" panose="020B0503020204020204" charset="-122"/>
                <a:ea typeface="微软雅黑" panose="020B0503020204020204" charset="-122"/>
              </a:rPr>
              <a:t>大跃进运动</a:t>
            </a:r>
            <a:endParaRPr lang="zh-CN" altLang="zh-CN" sz="3200" b="1">
              <a:solidFill>
                <a:srgbClr val="FF0000"/>
              </a:solidFill>
              <a:latin typeface="微软雅黑" panose="020B0503020204020204" charset="-122"/>
              <a:ea typeface="微软雅黑" panose="020B0503020204020204" charset="-122"/>
            </a:endParaRPr>
          </a:p>
        </p:txBody>
      </p:sp>
      <p:sp>
        <p:nvSpPr>
          <p:cNvPr id="22558" name="Rectangle 30"/>
          <p:cNvSpPr>
            <a:spLocks noChangeArrowheads="1"/>
          </p:cNvSpPr>
          <p:nvPr/>
        </p:nvSpPr>
        <p:spPr bwMode="auto">
          <a:xfrm>
            <a:off x="4937125" y="1412240"/>
            <a:ext cx="6495415" cy="5219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dirty="0">
                <a:latin typeface="黑体" panose="02010609060101010101" pitchFamily="49" charset="-122"/>
                <a:ea typeface="黑体" panose="02010609060101010101" pitchFamily="49" charset="-122"/>
              </a:rPr>
              <a:t>●</a:t>
            </a:r>
            <a:r>
              <a:rPr lang="zh-CN" altLang="zh-CN" sz="2800" b="1" dirty="0">
                <a:solidFill>
                  <a:srgbClr val="0000CC"/>
                </a:solidFill>
                <a:latin typeface="黑体" panose="02010609060101010101" pitchFamily="49" charset="-122"/>
                <a:ea typeface="黑体" panose="02010609060101010101" pitchFamily="49" charset="-122"/>
              </a:rPr>
              <a:t>发展生产力与变革生产关系同时进行</a:t>
            </a:r>
            <a:endParaRPr lang="zh-CN" altLang="zh-CN" sz="2800" b="1" dirty="0">
              <a:solidFill>
                <a:srgbClr val="0000CC"/>
              </a:solidFill>
              <a:latin typeface="黑体" panose="02010609060101010101" pitchFamily="49" charset="-122"/>
              <a:ea typeface="黑体" panose="02010609060101010101" pitchFamily="49" charset="-122"/>
            </a:endParaRPr>
          </a:p>
        </p:txBody>
      </p:sp>
      <p:sp>
        <p:nvSpPr>
          <p:cNvPr id="22559" name="Rectangle 31"/>
          <p:cNvSpPr>
            <a:spLocks noChangeArrowheads="1"/>
          </p:cNvSpPr>
          <p:nvPr/>
        </p:nvSpPr>
        <p:spPr bwMode="auto">
          <a:xfrm>
            <a:off x="4937125" y="2025650"/>
            <a:ext cx="5104765" cy="5219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a:latin typeface="黑体" panose="02010609060101010101" pitchFamily="49" charset="-122"/>
                <a:ea typeface="黑体" panose="02010609060101010101" pitchFamily="49" charset="-122"/>
              </a:rPr>
              <a:t>●</a:t>
            </a:r>
            <a:r>
              <a:rPr lang="zh-CN" altLang="zh-CN" sz="2800" b="1">
                <a:solidFill>
                  <a:srgbClr val="0000CC"/>
                </a:solidFill>
                <a:latin typeface="黑体" panose="02010609060101010101" pitchFamily="49" charset="-122"/>
                <a:ea typeface="黑体" panose="02010609060101010101" pitchFamily="49" charset="-122"/>
              </a:rPr>
              <a:t>实事求是，正确认识国情</a:t>
            </a:r>
            <a:endParaRPr lang="zh-CN" altLang="zh-CN" sz="2800" b="1">
              <a:solidFill>
                <a:srgbClr val="0000CC"/>
              </a:solidFill>
              <a:latin typeface="黑体" panose="02010609060101010101" pitchFamily="49" charset="-122"/>
              <a:ea typeface="黑体" panose="02010609060101010101" pitchFamily="49" charset="-122"/>
            </a:endParaRPr>
          </a:p>
        </p:txBody>
      </p:sp>
      <p:sp>
        <p:nvSpPr>
          <p:cNvPr id="22560" name="Rectangle 32"/>
          <p:cNvSpPr>
            <a:spLocks noChangeArrowheads="1"/>
          </p:cNvSpPr>
          <p:nvPr/>
        </p:nvSpPr>
        <p:spPr bwMode="auto">
          <a:xfrm>
            <a:off x="4955540" y="2562860"/>
            <a:ext cx="5742940" cy="5219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b="1">
                <a:latin typeface="黑体" panose="02010609060101010101" pitchFamily="49" charset="-122"/>
                <a:ea typeface="黑体" panose="02010609060101010101" pitchFamily="49" charset="-122"/>
              </a:rPr>
              <a:t>●</a:t>
            </a:r>
            <a:r>
              <a:rPr lang="zh-CN" altLang="zh-CN" sz="2800" b="1">
                <a:solidFill>
                  <a:srgbClr val="0000CC"/>
                </a:solidFill>
                <a:latin typeface="黑体" panose="02010609060101010101" pitchFamily="49" charset="-122"/>
                <a:ea typeface="黑体" panose="02010609060101010101" pitchFamily="49" charset="-122"/>
              </a:rPr>
              <a:t>国民经济要按比例协调发展</a:t>
            </a:r>
            <a:endParaRPr lang="zh-CN" altLang="zh-CN" sz="2800" b="1">
              <a:solidFill>
                <a:srgbClr val="0000CC"/>
              </a:solidFill>
              <a:latin typeface="黑体" panose="02010609060101010101" pitchFamily="49" charset="-122"/>
              <a:ea typeface="黑体" panose="02010609060101010101" pitchFamily="49" charset="-122"/>
            </a:endParaRPr>
          </a:p>
        </p:txBody>
      </p:sp>
      <p:sp>
        <p:nvSpPr>
          <p:cNvPr id="22561" name="Rectangle 33"/>
          <p:cNvSpPr>
            <a:spLocks noChangeArrowheads="1"/>
          </p:cNvSpPr>
          <p:nvPr/>
        </p:nvSpPr>
        <p:spPr bwMode="auto">
          <a:xfrm>
            <a:off x="4798695" y="3970020"/>
            <a:ext cx="5486400" cy="49149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2600" b="1">
                <a:latin typeface="黑体" panose="02010609060101010101" pitchFamily="49" charset="-122"/>
                <a:ea typeface="黑体" panose="02010609060101010101" pitchFamily="49" charset="-122"/>
              </a:rPr>
              <a:t>●</a:t>
            </a:r>
            <a:r>
              <a:rPr lang="zh-CN" altLang="zh-CN" sz="2600" b="1">
                <a:solidFill>
                  <a:srgbClr val="0000CC"/>
                </a:solidFill>
                <a:latin typeface="黑体" panose="02010609060101010101" pitchFamily="49" charset="-122"/>
                <a:ea typeface="黑体" panose="02010609060101010101" pitchFamily="49" charset="-122"/>
              </a:rPr>
              <a:t>要实事求是，不能急躁冒进</a:t>
            </a:r>
            <a:endParaRPr lang="zh-CN" altLang="zh-CN" sz="2600" b="1">
              <a:solidFill>
                <a:srgbClr val="0000CC"/>
              </a:solidFill>
              <a:latin typeface="黑体" panose="02010609060101010101" pitchFamily="49" charset="-122"/>
              <a:ea typeface="黑体" panose="02010609060101010101" pitchFamily="49" charset="-122"/>
            </a:endParaRPr>
          </a:p>
        </p:txBody>
      </p:sp>
      <p:sp>
        <p:nvSpPr>
          <p:cNvPr id="22562" name="Rectangle 34"/>
          <p:cNvSpPr>
            <a:spLocks noChangeArrowheads="1"/>
          </p:cNvSpPr>
          <p:nvPr/>
        </p:nvSpPr>
        <p:spPr bwMode="auto">
          <a:xfrm>
            <a:off x="4834255" y="4738370"/>
            <a:ext cx="7276465" cy="49149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600" b="1">
                <a:latin typeface="黑体" panose="02010609060101010101" pitchFamily="49" charset="-122"/>
                <a:ea typeface="黑体" panose="02010609060101010101" pitchFamily="49" charset="-122"/>
              </a:rPr>
              <a:t>●</a:t>
            </a:r>
            <a:r>
              <a:rPr lang="zh-CN" altLang="zh-CN" sz="2600" b="1">
                <a:solidFill>
                  <a:srgbClr val="0000CC"/>
                </a:solidFill>
                <a:latin typeface="黑体" panose="02010609060101010101" pitchFamily="49" charset="-122"/>
                <a:ea typeface="黑体" panose="02010609060101010101" pitchFamily="49" charset="-122"/>
              </a:rPr>
              <a:t>发挥主观能动性与尊重客观经济规律相结合</a:t>
            </a:r>
            <a:endParaRPr lang="zh-CN" altLang="zh-CN" sz="2600" b="1">
              <a:solidFill>
                <a:srgbClr val="0000CC"/>
              </a:solidFill>
              <a:latin typeface="黑体" panose="02010609060101010101" pitchFamily="49" charset="-122"/>
              <a:ea typeface="黑体" panose="02010609060101010101" pitchFamily="49" charset="-122"/>
            </a:endParaRPr>
          </a:p>
        </p:txBody>
      </p:sp>
      <p:sp>
        <p:nvSpPr>
          <p:cNvPr id="22563" name="Rectangle 35"/>
          <p:cNvSpPr>
            <a:spLocks noChangeArrowheads="1"/>
          </p:cNvSpPr>
          <p:nvPr/>
        </p:nvSpPr>
        <p:spPr bwMode="auto">
          <a:xfrm>
            <a:off x="4834255" y="5368290"/>
            <a:ext cx="5486400" cy="49149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2600" b="1">
                <a:latin typeface="黑体" panose="02010609060101010101" pitchFamily="49" charset="-122"/>
                <a:ea typeface="黑体" panose="02010609060101010101" pitchFamily="49" charset="-122"/>
              </a:rPr>
              <a:t>●</a:t>
            </a:r>
            <a:r>
              <a:rPr lang="zh-CN" altLang="zh-CN" sz="2600" b="1">
                <a:solidFill>
                  <a:srgbClr val="0000CC"/>
                </a:solidFill>
                <a:latin typeface="黑体" panose="02010609060101010101" pitchFamily="49" charset="-122"/>
                <a:ea typeface="黑体" panose="02010609060101010101" pitchFamily="49" charset="-122"/>
              </a:rPr>
              <a:t>生产关系要适应生产力发展水平</a:t>
            </a:r>
            <a:endParaRPr lang="zh-CN" altLang="zh-CN" sz="2600" b="1">
              <a:solidFill>
                <a:srgbClr val="0000CC"/>
              </a:solidFill>
              <a:latin typeface="黑体" panose="02010609060101010101" pitchFamily="49" charset="-122"/>
              <a:ea typeface="黑体" panose="02010609060101010101" pitchFamily="49" charset="-122"/>
            </a:endParaRPr>
          </a:p>
        </p:txBody>
      </p:sp>
      <p:sp>
        <p:nvSpPr>
          <p:cNvPr id="2" name="文本框 1"/>
          <p:cNvSpPr txBox="1"/>
          <p:nvPr/>
        </p:nvSpPr>
        <p:spPr>
          <a:xfrm>
            <a:off x="1767840" y="5951220"/>
            <a:ext cx="2240915" cy="583565"/>
          </a:xfrm>
          <a:prstGeom prst="rect">
            <a:avLst/>
          </a:prstGeom>
          <a:noFill/>
        </p:spPr>
        <p:txBody>
          <a:bodyPr wrap="square" rtlCol="0">
            <a:spAutoFit/>
          </a:bodyPr>
          <a:p>
            <a:r>
              <a:rPr lang="en-US" altLang="zh-CN" sz="3200" b="1">
                <a:solidFill>
                  <a:srgbClr val="FF0000"/>
                </a:solidFill>
                <a:latin typeface="微软雅黑" panose="020B0503020204020204" charset="-122"/>
                <a:ea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rPr>
              <a:t>文革</a:t>
            </a:r>
            <a:r>
              <a:rPr lang="en-US" altLang="zh-CN" sz="3200" b="1">
                <a:solidFill>
                  <a:srgbClr val="FF0000"/>
                </a:solidFill>
                <a:latin typeface="微软雅黑" panose="020B0503020204020204" charset="-122"/>
                <a:ea typeface="微软雅黑" panose="020B0503020204020204" charset="-122"/>
              </a:rPr>
              <a:t>”</a:t>
            </a:r>
            <a:endParaRPr lang="en-US" altLang="zh-CN" sz="3200" b="1">
              <a:solidFill>
                <a:srgbClr val="FF0000"/>
              </a:solidFill>
              <a:latin typeface="微软雅黑" panose="020B0503020204020204" charset="-122"/>
              <a:ea typeface="微软雅黑" panose="020B0503020204020204" charset="-122"/>
            </a:endParaRPr>
          </a:p>
        </p:txBody>
      </p:sp>
      <p:sp>
        <p:nvSpPr>
          <p:cNvPr id="3" name="Rectangle 35"/>
          <p:cNvSpPr>
            <a:spLocks noChangeArrowheads="1"/>
          </p:cNvSpPr>
          <p:nvPr/>
        </p:nvSpPr>
        <p:spPr bwMode="auto">
          <a:xfrm>
            <a:off x="4798695" y="5997575"/>
            <a:ext cx="6511290" cy="49149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zh-CN" altLang="zh-CN" sz="2600" b="1">
                <a:latin typeface="黑体" panose="02010609060101010101" pitchFamily="49" charset="-122"/>
                <a:ea typeface="黑体" panose="02010609060101010101" pitchFamily="49" charset="-122"/>
              </a:rPr>
              <a:t>●</a:t>
            </a:r>
            <a:r>
              <a:rPr lang="zh-CN" altLang="zh-CN" sz="2600" b="1">
                <a:solidFill>
                  <a:srgbClr val="0000CC"/>
                </a:solidFill>
                <a:latin typeface="黑体" panose="02010609060101010101" pitchFamily="49" charset="-122"/>
                <a:ea typeface="黑体" panose="02010609060101010101" pitchFamily="49" charset="-122"/>
              </a:rPr>
              <a:t>坚持以经济建设为中心、坚持民主法治</a:t>
            </a:r>
            <a:endParaRPr lang="zh-CN" altLang="zh-CN" sz="2600" b="1">
              <a:solidFill>
                <a:srgbClr val="0000CC"/>
              </a:solidFill>
              <a:latin typeface="黑体" panose="02010609060101010101" pitchFamily="49" charset="-122"/>
              <a:ea typeface="黑体" panose="02010609060101010101" pitchFamily="49" charset="-122"/>
            </a:endParaRPr>
          </a:p>
        </p:txBody>
      </p:sp>
      <p:sp>
        <p:nvSpPr>
          <p:cNvPr id="4" name="文本框 3"/>
          <p:cNvSpPr txBox="1"/>
          <p:nvPr/>
        </p:nvSpPr>
        <p:spPr>
          <a:xfrm>
            <a:off x="1369060" y="3172460"/>
            <a:ext cx="3434080" cy="583565"/>
          </a:xfrm>
          <a:prstGeom prst="rect">
            <a:avLst/>
          </a:prstGeom>
          <a:noFill/>
        </p:spPr>
        <p:txBody>
          <a:bodyPr wrap="none" rtlCol="0">
            <a:spAutoFit/>
          </a:bodyPr>
          <a:p>
            <a:r>
              <a:rPr lang="en-US" altLang="zh-CN" sz="32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文革</a:t>
            </a:r>
            <a:r>
              <a:rPr lang="en-US" altLang="zh-CN" sz="32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期间调整</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5" name="Rectangle 32"/>
          <p:cNvSpPr>
            <a:spLocks noChangeArrowheads="1"/>
          </p:cNvSpPr>
          <p:nvPr/>
        </p:nvSpPr>
        <p:spPr bwMode="auto">
          <a:xfrm>
            <a:off x="4969510" y="3103880"/>
            <a:ext cx="5742940" cy="52197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r>
              <a:rPr lang="zh-CN" altLang="zh-CN" sz="2800" b="1">
                <a:latin typeface="黑体" panose="02010609060101010101" pitchFamily="49" charset="-122"/>
                <a:ea typeface="黑体" panose="02010609060101010101" pitchFamily="49" charset="-122"/>
              </a:rPr>
              <a:t>●</a:t>
            </a:r>
            <a:r>
              <a:rPr lang="zh-CN" altLang="zh-CN" sz="2800" b="1">
                <a:solidFill>
                  <a:srgbClr val="0000CC"/>
                </a:solidFill>
                <a:latin typeface="黑体" panose="02010609060101010101" pitchFamily="49" charset="-122"/>
                <a:ea typeface="黑体" panose="02010609060101010101" pitchFamily="49" charset="-122"/>
              </a:rPr>
              <a:t>勇于纠错</a:t>
            </a:r>
            <a:endParaRPr lang="zh-CN" altLang="zh-CN" sz="2800" b="1">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2550"/>
                                        </p:tgtEl>
                                        <p:attrNameLst>
                                          <p:attrName>style.visibility</p:attrName>
                                        </p:attrNameLst>
                                      </p:cBhvr>
                                      <p:to>
                                        <p:strVal val="visible"/>
                                      </p:to>
                                    </p:set>
                                    <p:animEffect transition="in" filter="barn(inHorizontal)">
                                      <p:cBhvr>
                                        <p:cTn id="7" dur="500"/>
                                        <p:tgtEl>
                                          <p:spTgt spid="2255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2553"/>
                                        </p:tgtEl>
                                        <p:attrNameLst>
                                          <p:attrName>style.visibility</p:attrName>
                                        </p:attrNameLst>
                                      </p:cBhvr>
                                      <p:to>
                                        <p:strVal val="visible"/>
                                      </p:to>
                                    </p:set>
                                    <p:animEffect transition="in" filter="barn(inHorizontal)">
                                      <p:cBhvr>
                                        <p:cTn id="12" dur="500"/>
                                        <p:tgtEl>
                                          <p:spTgt spid="2255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22551"/>
                                        </p:tgtEl>
                                        <p:attrNameLst>
                                          <p:attrName>style.visibility</p:attrName>
                                        </p:attrNameLst>
                                      </p:cBhvr>
                                      <p:to>
                                        <p:strVal val="visible"/>
                                      </p:to>
                                    </p:set>
                                    <p:animEffect transition="in" filter="barn(inHorizontal)">
                                      <p:cBhvr>
                                        <p:cTn id="17" dur="500"/>
                                        <p:tgtEl>
                                          <p:spTgt spid="2255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22552"/>
                                        </p:tgtEl>
                                        <p:attrNameLst>
                                          <p:attrName>style.visibility</p:attrName>
                                        </p:attrNameLst>
                                      </p:cBhvr>
                                      <p:to>
                                        <p:strVal val="visible"/>
                                      </p:to>
                                    </p:set>
                                    <p:animEffect transition="in" filter="barn(inHorizontal)">
                                      <p:cBhvr>
                                        <p:cTn id="22" dur="500"/>
                                        <p:tgtEl>
                                          <p:spTgt spid="2255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22555"/>
                                        </p:tgtEl>
                                        <p:attrNameLst>
                                          <p:attrName>style.visibility</p:attrName>
                                        </p:attrNameLst>
                                      </p:cBhvr>
                                      <p:to>
                                        <p:strVal val="visible"/>
                                      </p:to>
                                    </p:set>
                                    <p:animEffect transition="in" filter="barn(inHorizontal)">
                                      <p:cBhvr>
                                        <p:cTn id="32" dur="500"/>
                                        <p:tgtEl>
                                          <p:spTgt spid="2255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22557"/>
                                        </p:tgtEl>
                                        <p:attrNameLst>
                                          <p:attrName>style.visibility</p:attrName>
                                        </p:attrNameLst>
                                      </p:cBhvr>
                                      <p:to>
                                        <p:strVal val="visible"/>
                                      </p:to>
                                    </p:set>
                                    <p:animEffect transition="in" filter="barn(inHorizontal)">
                                      <p:cBhvr>
                                        <p:cTn id="37" dur="500"/>
                                        <p:tgtEl>
                                          <p:spTgt spid="2255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6" fill="hold" grpId="0" nodeType="clickEffect">
                                  <p:stCondLst>
                                    <p:cond delay="0"/>
                                  </p:stCondLst>
                                  <p:childTnLst>
                                    <p:set>
                                      <p:cBhvr>
                                        <p:cTn id="41" dur="1" fill="hold">
                                          <p:stCondLst>
                                            <p:cond delay="0"/>
                                          </p:stCondLst>
                                        </p:cTn>
                                        <p:tgtEl>
                                          <p:spTgt spid="22556"/>
                                        </p:tgtEl>
                                        <p:attrNameLst>
                                          <p:attrName>style.visibility</p:attrName>
                                        </p:attrNameLst>
                                      </p:cBhvr>
                                      <p:to>
                                        <p:strVal val="visible"/>
                                      </p:to>
                                    </p:set>
                                    <p:animEffect transition="in" filter="barn(inHorizontal)">
                                      <p:cBhvr>
                                        <p:cTn id="42" dur="500"/>
                                        <p:tgtEl>
                                          <p:spTgt spid="2255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linds(horizontal)">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22558"/>
                                        </p:tgtEl>
                                        <p:attrNameLst>
                                          <p:attrName>style.visibility</p:attrName>
                                        </p:attrNameLst>
                                      </p:cBhvr>
                                      <p:to>
                                        <p:strVal val="visible"/>
                                      </p:to>
                                    </p:set>
                                    <p:animEffect transition="in" filter="barn(inHorizontal)">
                                      <p:cBhvr>
                                        <p:cTn id="52" dur="500"/>
                                        <p:tgtEl>
                                          <p:spTgt spid="22558"/>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22559"/>
                                        </p:tgtEl>
                                        <p:attrNameLst>
                                          <p:attrName>style.visibility</p:attrName>
                                        </p:attrNameLst>
                                      </p:cBhvr>
                                      <p:to>
                                        <p:strVal val="visible"/>
                                      </p:to>
                                    </p:set>
                                    <p:animEffect transition="in" filter="barn(inHorizontal)">
                                      <p:cBhvr>
                                        <p:cTn id="57" dur="500"/>
                                        <p:tgtEl>
                                          <p:spTgt spid="22559"/>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6" fill="hold" grpId="0" nodeType="clickEffect">
                                  <p:stCondLst>
                                    <p:cond delay="0"/>
                                  </p:stCondLst>
                                  <p:childTnLst>
                                    <p:set>
                                      <p:cBhvr>
                                        <p:cTn id="61" dur="1" fill="hold">
                                          <p:stCondLst>
                                            <p:cond delay="0"/>
                                          </p:stCondLst>
                                        </p:cTn>
                                        <p:tgtEl>
                                          <p:spTgt spid="22560"/>
                                        </p:tgtEl>
                                        <p:attrNameLst>
                                          <p:attrName>style.visibility</p:attrName>
                                        </p:attrNameLst>
                                      </p:cBhvr>
                                      <p:to>
                                        <p:strVal val="visible"/>
                                      </p:to>
                                    </p:set>
                                    <p:animEffect transition="in" filter="barn(inHorizontal)">
                                      <p:cBhvr>
                                        <p:cTn id="62" dur="500"/>
                                        <p:tgtEl>
                                          <p:spTgt spid="22560"/>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6"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barn(inHorizontal)">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6" fill="hold" grpId="0" nodeType="clickEffect">
                                  <p:stCondLst>
                                    <p:cond delay="0"/>
                                  </p:stCondLst>
                                  <p:childTnLst>
                                    <p:set>
                                      <p:cBhvr>
                                        <p:cTn id="71" dur="1" fill="hold">
                                          <p:stCondLst>
                                            <p:cond delay="0"/>
                                          </p:stCondLst>
                                        </p:cTn>
                                        <p:tgtEl>
                                          <p:spTgt spid="22561"/>
                                        </p:tgtEl>
                                        <p:attrNameLst>
                                          <p:attrName>style.visibility</p:attrName>
                                        </p:attrNameLst>
                                      </p:cBhvr>
                                      <p:to>
                                        <p:strVal val="visible"/>
                                      </p:to>
                                    </p:set>
                                    <p:animEffect transition="in" filter="barn(inHorizontal)">
                                      <p:cBhvr>
                                        <p:cTn id="72" dur="500"/>
                                        <p:tgtEl>
                                          <p:spTgt spid="22561"/>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6" fill="hold" grpId="0" nodeType="clickEffect">
                                  <p:stCondLst>
                                    <p:cond delay="0"/>
                                  </p:stCondLst>
                                  <p:childTnLst>
                                    <p:set>
                                      <p:cBhvr>
                                        <p:cTn id="76" dur="1" fill="hold">
                                          <p:stCondLst>
                                            <p:cond delay="0"/>
                                          </p:stCondLst>
                                        </p:cTn>
                                        <p:tgtEl>
                                          <p:spTgt spid="22562"/>
                                        </p:tgtEl>
                                        <p:attrNameLst>
                                          <p:attrName>style.visibility</p:attrName>
                                        </p:attrNameLst>
                                      </p:cBhvr>
                                      <p:to>
                                        <p:strVal val="visible"/>
                                      </p:to>
                                    </p:set>
                                    <p:animEffect transition="in" filter="barn(inHorizontal)">
                                      <p:cBhvr>
                                        <p:cTn id="77" dur="500"/>
                                        <p:tgtEl>
                                          <p:spTgt spid="22562"/>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6" fill="hold" grpId="0" nodeType="clickEffect">
                                  <p:stCondLst>
                                    <p:cond delay="0"/>
                                  </p:stCondLst>
                                  <p:childTnLst>
                                    <p:set>
                                      <p:cBhvr>
                                        <p:cTn id="81" dur="1" fill="hold">
                                          <p:stCondLst>
                                            <p:cond delay="0"/>
                                          </p:stCondLst>
                                        </p:cTn>
                                        <p:tgtEl>
                                          <p:spTgt spid="22563"/>
                                        </p:tgtEl>
                                        <p:attrNameLst>
                                          <p:attrName>style.visibility</p:attrName>
                                        </p:attrNameLst>
                                      </p:cBhvr>
                                      <p:to>
                                        <p:strVal val="visible"/>
                                      </p:to>
                                    </p:set>
                                    <p:animEffect transition="in" filter="barn(inHorizontal)">
                                      <p:cBhvr>
                                        <p:cTn id="82" dur="500"/>
                                        <p:tgtEl>
                                          <p:spTgt spid="22563"/>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6" fill="hold" grpId="0" nodeType="click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barn(inHorizontal)">
                                      <p:cBhvr>
                                        <p:cTn id="8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0" grpId="0" bldLvl="0" animBg="1" autoUpdateAnimBg="0"/>
      <p:bldP spid="22551" grpId="0" bldLvl="0" animBg="1" autoUpdateAnimBg="0"/>
      <p:bldP spid="22552" grpId="0" bldLvl="0" animBg="1" autoUpdateAnimBg="0"/>
      <p:bldP spid="22553" grpId="0" bldLvl="0" animBg="1" autoUpdateAnimBg="0"/>
      <p:bldP spid="22555" grpId="0" bldLvl="0" animBg="1" autoUpdateAnimBg="0"/>
      <p:bldP spid="22556" grpId="0" bldLvl="0" animBg="1" autoUpdateAnimBg="0"/>
      <p:bldP spid="22557" grpId="0" bldLvl="0" animBg="1" autoUpdateAnimBg="0"/>
      <p:bldP spid="22558" grpId="0" bldLvl="0" animBg="1" autoUpdateAnimBg="0"/>
      <p:bldP spid="22559" grpId="0" bldLvl="0" animBg="1" autoUpdateAnimBg="0"/>
      <p:bldP spid="22560" grpId="0" bldLvl="0" animBg="1" autoUpdateAnimBg="0"/>
      <p:bldP spid="22561" grpId="0" bldLvl="0" animBg="1" autoUpdateAnimBg="0"/>
      <p:bldP spid="22562" grpId="0" bldLvl="0" animBg="1" autoUpdateAnimBg="0"/>
      <p:bldP spid="22563" grpId="0" bldLvl="0" animBg="1" autoUpdateAnimBg="0"/>
      <p:bldP spid="3" grpId="0" bldLvl="0" animBg="1" autoUpdateAnimBg="0"/>
      <p:bldP spid="2" grpId="0"/>
      <p:bldP spid="5" grpId="0" bldLvl="0" animBg="1" autoUpdateAnimBg="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文本框 100353"/>
          <p:cNvSpPr txBox="1"/>
          <p:nvPr/>
        </p:nvSpPr>
        <p:spPr>
          <a:xfrm>
            <a:off x="194945" y="334010"/>
            <a:ext cx="11572875" cy="5692775"/>
          </a:xfrm>
          <a:prstGeom prst="rect">
            <a:avLst/>
          </a:prstGeom>
          <a:noFill/>
          <a:ln w="9525">
            <a:noFill/>
          </a:ln>
        </p:spPr>
        <p:txBody>
          <a:bodyPr wrap="square" anchor="t">
            <a:spAutoFit/>
          </a:bodyPr>
          <a:p>
            <a:pPr>
              <a:lnSpc>
                <a:spcPct val="130000"/>
              </a:lnSpc>
              <a:buClr>
                <a:schemeClr val="bg1"/>
              </a:buClr>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失误原因：</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30000"/>
              </a:lnSpc>
              <a:buClr>
                <a:schemeClr val="bg1"/>
              </a:buClr>
            </a:pPr>
            <a:r>
              <a:rPr lang="zh-CN" altLang="en-US" sz="4000" b="1" dirty="0">
                <a:latin typeface="微软雅黑" panose="020B0503020204020204" charset="-122"/>
                <a:ea typeface="微软雅黑" panose="020B0503020204020204" charset="-122"/>
                <a:cs typeface="微软雅黑" panose="020B0503020204020204" charset="-122"/>
              </a:rPr>
              <a:t> </a:t>
            </a:r>
            <a:r>
              <a:rPr lang="en-US" altLang="zh-CN" sz="4000" b="1" dirty="0">
                <a:latin typeface="微软雅黑" panose="020B0503020204020204" charset="-122"/>
                <a:ea typeface="微软雅黑" panose="020B0503020204020204" charset="-122"/>
                <a:cs typeface="微软雅黑" panose="020B0503020204020204" charset="-122"/>
              </a:rPr>
              <a:t>①</a:t>
            </a:r>
            <a:r>
              <a:rPr lang="zh-CN" altLang="en-US" sz="4000" b="1" dirty="0">
                <a:latin typeface="微软雅黑" panose="020B0503020204020204" charset="-122"/>
                <a:ea typeface="微软雅黑" panose="020B0503020204020204" charset="-122"/>
                <a:cs typeface="微软雅黑" panose="020B0503020204020204" charset="-122"/>
              </a:rPr>
              <a:t>建设社会主义的经验不足；</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30000"/>
              </a:lnSpc>
              <a:buClr>
                <a:schemeClr val="bg1"/>
              </a:buClr>
            </a:pPr>
            <a:r>
              <a:rPr lang="zh-CN" altLang="en-US" sz="4000" b="1" dirty="0">
                <a:latin typeface="微软雅黑" panose="020B0503020204020204" charset="-122"/>
                <a:ea typeface="微软雅黑" panose="020B0503020204020204" charset="-122"/>
                <a:cs typeface="微软雅黑" panose="020B0503020204020204" charset="-122"/>
              </a:rPr>
              <a:t> </a:t>
            </a:r>
            <a:r>
              <a:rPr lang="en-US" altLang="zh-CN" sz="4000" b="1" dirty="0">
                <a:latin typeface="微软雅黑" panose="020B0503020204020204" charset="-122"/>
                <a:ea typeface="微软雅黑" panose="020B0503020204020204" charset="-122"/>
                <a:cs typeface="微软雅黑" panose="020B0503020204020204" charset="-122"/>
              </a:rPr>
              <a:t>②</a:t>
            </a:r>
            <a:r>
              <a:rPr lang="zh-CN" altLang="en-US" sz="4000" b="1" dirty="0">
                <a:latin typeface="微软雅黑" panose="020B0503020204020204" charset="-122"/>
                <a:ea typeface="微软雅黑" panose="020B0503020204020204" charset="-122"/>
                <a:cs typeface="微软雅黑" panose="020B0503020204020204" charset="-122"/>
              </a:rPr>
              <a:t>急于求成，违背了客观经济发展规律；</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30000"/>
              </a:lnSpc>
              <a:buClr>
                <a:schemeClr val="bg1"/>
              </a:buClr>
            </a:pPr>
            <a:r>
              <a:rPr lang="en-US" altLang="zh-CN" sz="4000" b="1" dirty="0">
                <a:latin typeface="微软雅黑" panose="020B0503020204020204" charset="-122"/>
                <a:ea typeface="微软雅黑" panose="020B0503020204020204" charset="-122"/>
                <a:cs typeface="微软雅黑" panose="020B0503020204020204" charset="-122"/>
              </a:rPr>
              <a:t> ③</a:t>
            </a:r>
            <a:r>
              <a:rPr lang="zh-CN" altLang="en-US" sz="4000" b="1" dirty="0">
                <a:latin typeface="微软雅黑" panose="020B0503020204020204" charset="-122"/>
                <a:ea typeface="微软雅黑" panose="020B0503020204020204" charset="-122"/>
                <a:cs typeface="微软雅黑" panose="020B0503020204020204" charset="-122"/>
              </a:rPr>
              <a:t>历史传统影响，民主法制观念淡薄</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30000"/>
              </a:lnSpc>
              <a:buClr>
                <a:schemeClr val="bg1"/>
              </a:buClr>
            </a:pPr>
            <a:r>
              <a:rPr lang="zh-CN" altLang="en-US" sz="4000" b="1" dirty="0">
                <a:latin typeface="微软雅黑" panose="020B0503020204020204" charset="-122"/>
                <a:ea typeface="微软雅黑" panose="020B0503020204020204" charset="-122"/>
                <a:cs typeface="微软雅黑" panose="020B0503020204020204" charset="-122"/>
              </a:rPr>
              <a:t> </a:t>
            </a:r>
            <a:r>
              <a:rPr lang="en-US" altLang="zh-CN" sz="4000" b="1" dirty="0">
                <a:latin typeface="微软雅黑" panose="020B0503020204020204" charset="-122"/>
                <a:ea typeface="微软雅黑" panose="020B0503020204020204" charset="-122"/>
                <a:cs typeface="微软雅黑" panose="020B0503020204020204" charset="-122"/>
              </a:rPr>
              <a:t>④</a:t>
            </a:r>
            <a:r>
              <a:rPr lang="zh-CN" altLang="en-US" sz="4000" b="1" dirty="0">
                <a:latin typeface="微软雅黑" panose="020B0503020204020204" charset="-122"/>
                <a:ea typeface="微软雅黑" panose="020B0503020204020204" charset="-122"/>
                <a:cs typeface="微软雅黑" panose="020B0503020204020204" charset="-122"/>
              </a:rPr>
              <a:t>党内民主制度不够健全，个人专断作风滋长，左倾错误不断发展</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30000"/>
              </a:lnSpc>
              <a:buClr>
                <a:schemeClr val="bg1"/>
              </a:buClr>
            </a:pPr>
            <a:r>
              <a:rPr lang="zh-CN" altLang="en-US" sz="4000" b="1" dirty="0">
                <a:latin typeface="微软雅黑" panose="020B0503020204020204" charset="-122"/>
                <a:ea typeface="微软雅黑" panose="020B0503020204020204" charset="-122"/>
                <a:cs typeface="微软雅黑" panose="020B0503020204020204" charset="-122"/>
              </a:rPr>
              <a:t> </a:t>
            </a:r>
            <a:r>
              <a:rPr lang="en-US" altLang="zh-CN" sz="4000" b="1" dirty="0">
                <a:latin typeface="微软雅黑" panose="020B0503020204020204" charset="-122"/>
                <a:ea typeface="微软雅黑" panose="020B0503020204020204" charset="-122"/>
                <a:cs typeface="微软雅黑" panose="020B0503020204020204" charset="-122"/>
              </a:rPr>
              <a:t>⑤</a:t>
            </a:r>
            <a:r>
              <a:rPr lang="zh-CN" altLang="en-US" sz="4000" b="1" dirty="0">
                <a:latin typeface="微软雅黑" panose="020B0503020204020204" charset="-122"/>
                <a:ea typeface="微软雅黑" panose="020B0503020204020204" charset="-122"/>
                <a:cs typeface="微软雅黑" panose="020B0503020204020204" charset="-122"/>
              </a:rPr>
              <a:t>国际环境的影响（两大阵营对立）</a:t>
            </a:r>
            <a:endParaRPr lang="zh-CN" altLang="en-US" sz="40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354">
                                            <p:txEl>
                                              <p:charRg st="0" end="6"/>
                                            </p:txEl>
                                          </p:spTgt>
                                        </p:tgtEl>
                                        <p:attrNameLst>
                                          <p:attrName>style.visibility</p:attrName>
                                        </p:attrNameLst>
                                      </p:cBhvr>
                                      <p:to>
                                        <p:strVal val="visible"/>
                                      </p:to>
                                    </p:set>
                                    <p:animEffect transition="in" filter="box(in)">
                                      <p:cBhvr>
                                        <p:cTn id="7" dur="500"/>
                                        <p:tgtEl>
                                          <p:spTgt spid="100354">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0354">
                                            <p:txEl>
                                              <p:charRg st="6" end="21"/>
                                            </p:txEl>
                                          </p:spTgt>
                                        </p:tgtEl>
                                        <p:attrNameLst>
                                          <p:attrName>style.visibility</p:attrName>
                                        </p:attrNameLst>
                                      </p:cBhvr>
                                      <p:to>
                                        <p:strVal val="visible"/>
                                      </p:to>
                                    </p:set>
                                    <p:animEffect transition="in" filter="box(in)">
                                      <p:cBhvr>
                                        <p:cTn id="12" dur="500"/>
                                        <p:tgtEl>
                                          <p:spTgt spid="100354">
                                            <p:txEl>
                                              <p:charRg st="6" end="2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0354">
                                            <p:txEl>
                                              <p:charRg st="21" end="41"/>
                                            </p:txEl>
                                          </p:spTgt>
                                        </p:tgtEl>
                                        <p:attrNameLst>
                                          <p:attrName>style.visibility</p:attrName>
                                        </p:attrNameLst>
                                      </p:cBhvr>
                                      <p:to>
                                        <p:strVal val="visible"/>
                                      </p:to>
                                    </p:set>
                                    <p:animEffect transition="in" filter="box(in)">
                                      <p:cBhvr>
                                        <p:cTn id="17" dur="500"/>
                                        <p:tgtEl>
                                          <p:spTgt spid="100354">
                                            <p:txEl>
                                              <p:charRg st="21" end="4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0354">
                                            <p:txEl>
                                              <p:charRg st="42" end="60"/>
                                            </p:txEl>
                                          </p:spTgt>
                                        </p:tgtEl>
                                        <p:attrNameLst>
                                          <p:attrName>style.visibility</p:attrName>
                                        </p:attrNameLst>
                                      </p:cBhvr>
                                      <p:to>
                                        <p:strVal val="visible"/>
                                      </p:to>
                                    </p:set>
                                    <p:animEffect transition="in" filter="box(in)">
                                      <p:cBhvr>
                                        <p:cTn id="22" dur="500"/>
                                        <p:tgtEl>
                                          <p:spTgt spid="100354">
                                            <p:txEl>
                                              <p:charRg st="42" end="6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0354">
                                            <p:txEl>
                                              <p:charRg st="60" end="91"/>
                                            </p:txEl>
                                          </p:spTgt>
                                        </p:tgtEl>
                                        <p:attrNameLst>
                                          <p:attrName>style.visibility</p:attrName>
                                        </p:attrNameLst>
                                      </p:cBhvr>
                                      <p:to>
                                        <p:strVal val="visible"/>
                                      </p:to>
                                    </p:set>
                                    <p:animEffect transition="in" filter="box(in)">
                                      <p:cBhvr>
                                        <p:cTn id="27" dur="500"/>
                                        <p:tgtEl>
                                          <p:spTgt spid="100354">
                                            <p:txEl>
                                              <p:charRg st="60" end="9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0354">
                                            <p:txEl>
                                              <p:charRg st="91" end="109"/>
                                            </p:txEl>
                                          </p:spTgt>
                                        </p:tgtEl>
                                        <p:attrNameLst>
                                          <p:attrName>style.visibility</p:attrName>
                                        </p:attrNameLst>
                                      </p:cBhvr>
                                      <p:to>
                                        <p:strVal val="visible"/>
                                      </p:to>
                                    </p:set>
                                    <p:animEffect transition="in" filter="box(in)">
                                      <p:cBhvr>
                                        <p:cTn id="32" dur="500"/>
                                        <p:tgtEl>
                                          <p:spTgt spid="100354">
                                            <p:txEl>
                                              <p:charRg st="91"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101600" y="20320"/>
            <a:ext cx="11988800" cy="1198880"/>
          </a:xfrm>
          <a:prstGeom prst="rect">
            <a:avLst/>
          </a:prstGeom>
          <a:noFill/>
          <a:ln w="9525">
            <a:noFill/>
          </a:ln>
        </p:spPr>
        <p:txBody>
          <a:bodyPr wrap="square">
            <a:spAutoFit/>
          </a:bodyPr>
          <a:p>
            <a:pPr indent="0"/>
            <a:r>
              <a:rPr lang="zh-CN" sz="3600" b="1">
                <a:solidFill>
                  <a:srgbClr val="00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年福建卷文综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18</a:t>
            </a:r>
            <a:r>
              <a:rPr lang="zh-CN"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为中国</a:t>
            </a:r>
            <a:r>
              <a:rPr lang="en-US" sz="3600" b="1">
                <a:latin typeface="微软雅黑" panose="020B0503020204020204" charset="-122"/>
                <a:ea typeface="微软雅黑" panose="020B0503020204020204" charset="-122"/>
                <a:cs typeface="微软雅黑" panose="020B0503020204020204" charset="-122"/>
              </a:rPr>
              <a:t>1952——1960</a:t>
            </a:r>
            <a:r>
              <a:rPr lang="zh-CN" sz="3600" b="1">
                <a:latin typeface="微软雅黑" panose="020B0503020204020204" charset="-122"/>
                <a:ea typeface="微软雅黑" panose="020B0503020204020204" charset="-122"/>
                <a:cs typeface="微软雅黑" panose="020B0503020204020204" charset="-122"/>
              </a:rPr>
              <a:t>年工农业总产值变化图，对此分析符合史实的是（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101600" y="1673225"/>
            <a:ext cx="5812790" cy="3825240"/>
          </a:xfrm>
          <a:prstGeom prst="rect">
            <a:avLst/>
          </a:prstGeom>
          <a:noFill/>
          <a:ln w="9525">
            <a:noFill/>
          </a:ln>
        </p:spPr>
      </p:pic>
      <p:sp>
        <p:nvSpPr>
          <p:cNvPr id="104" name="文本框 103"/>
          <p:cNvSpPr txBox="1"/>
          <p:nvPr/>
        </p:nvSpPr>
        <p:spPr>
          <a:xfrm>
            <a:off x="6070600" y="1094105"/>
            <a:ext cx="6019800" cy="6572250"/>
          </a:xfrm>
          <a:prstGeom prst="rect">
            <a:avLst/>
          </a:prstGeom>
          <a:noFill/>
          <a:ln w="9525">
            <a:noFill/>
          </a:ln>
        </p:spPr>
        <p:txBody>
          <a:bodyPr wrap="square">
            <a:spAutoFit/>
          </a:bodyPr>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．“过渡时期”农业总产值始终超过工业总产值</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．“三大改造期间”工业总产值均高于农业总产值</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．“一五”计划完成时工农业总产值都大幅度的提高</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．大跃进使工农业总产值增长呈现背离状态</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01090" y="5989955"/>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132080" y="-105410"/>
            <a:ext cx="11927840"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年广东卷文综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16</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1961</a:t>
            </a:r>
            <a:r>
              <a:rPr lang="zh-CN" sz="3600" b="1">
                <a:latin typeface="微软雅黑" panose="020B0503020204020204" charset="-122"/>
                <a:ea typeface="微软雅黑" panose="020B0503020204020204" charset="-122"/>
                <a:cs typeface="微软雅黑" panose="020B0503020204020204" charset="-122"/>
              </a:rPr>
              <a:t>年，中共中央农村工作部的一份报告指出：现在部分干部和农民对集体生产信心不足，以致发展到变相恢复单干，有的地方出现了“父子队”“兄弟队”式家庭作业。这则材料作为例证，可用于说明（</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．当时土地所有制发生改革</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．农业合作化运动的历史背景</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．当时国民经济调整成效显著</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．家庭联产承包责任的起源</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52230" y="5840730"/>
            <a:ext cx="2373630"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51460" y="137795"/>
            <a:ext cx="11501120" cy="5692775"/>
          </a:xfrm>
          <a:prstGeom prst="rect">
            <a:avLst/>
          </a:prstGeom>
          <a:noFill/>
        </p:spPr>
        <p:txBody>
          <a:bodyPr wrap="square" rtlCol="0" anchor="t">
            <a:spAutoFit/>
          </a:bodyPr>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2011年新课标文综33</a:t>
            </a:r>
            <a:r>
              <a:rPr lang="zh-CN" altLang="en-US" sz="4000" b="1">
                <a:latin typeface="微软雅黑" panose="020B0503020204020204" charset="-122"/>
                <a:ea typeface="微软雅黑" panose="020B0503020204020204" charset="-122"/>
                <a:cs typeface="微软雅黑" panose="020B0503020204020204" charset="-122"/>
              </a:rPr>
              <a:t>）1962年，中共中央发布文件规定，农村人民公社一般以生产队为基本核算单位，至少30年不变，这项政策在当时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A．促进了农业经济的恢复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B．改变了农村所有制成分</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C．消除了“左”的错误影响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D．增加了城市的粮食供应</a:t>
            </a:r>
            <a:endParaRPr lang="zh-CN" altLang="en-US" sz="4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36355" y="5840730"/>
            <a:ext cx="2355215"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6530" y="299720"/>
            <a:ext cx="11838940" cy="5077460"/>
          </a:xfrm>
          <a:prstGeom prst="rect">
            <a:avLst/>
          </a:prstGeom>
          <a:noFill/>
        </p:spPr>
        <p:txBody>
          <a:bodyPr wrap="square" rtlCol="0">
            <a:spAutoFit/>
          </a:bodyPr>
          <a:p>
            <a:pPr>
              <a:lnSpc>
                <a:spcPct val="150000"/>
              </a:lnSpc>
            </a:pPr>
            <a:r>
              <a:rPr lang="zh-CN" altLang="en-US" sz="4800" b="1">
                <a:solidFill>
                  <a:srgbClr val="0766D4"/>
                </a:solidFill>
                <a:latin typeface="微软雅黑" panose="020B0503020204020204" charset="-122"/>
                <a:ea typeface="微软雅黑" panose="020B0503020204020204" charset="-122"/>
              </a:rPr>
              <a:t>难点问题探究：</a:t>
            </a:r>
            <a:endParaRPr lang="en-US" altLang="zh-CN" sz="3600" b="1">
              <a:latin typeface="微软雅黑" panose="020B0503020204020204" charset="-122"/>
              <a:ea typeface="微软雅黑" panose="020B0503020204020204" charset="-122"/>
            </a:endParaRPr>
          </a:p>
          <a:p>
            <a:pPr>
              <a:lnSpc>
                <a:spcPct val="150000"/>
              </a:lnSpc>
            </a:pPr>
            <a:r>
              <a:rPr lang="en-US" altLang="zh-CN" sz="3600" b="1">
                <a:latin typeface="微软雅黑" panose="020B0503020204020204" charset="-122"/>
                <a:ea typeface="微软雅黑" panose="020B0503020204020204" charset="-122"/>
              </a:rPr>
              <a:t>1</a:t>
            </a:r>
            <a:r>
              <a:rPr lang="zh-CN" altLang="en-US" sz="3600" b="1">
                <a:latin typeface="微软雅黑" panose="020B0503020204020204" charset="-122"/>
                <a:ea typeface="微软雅黑" panose="020B0503020204020204" charset="-122"/>
              </a:rPr>
              <a:t>、</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一五计划</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的特点是什么？</a:t>
            </a:r>
            <a:endParaRPr lang="zh-CN" altLang="en-US" sz="3600" b="1">
              <a:latin typeface="微软雅黑" panose="020B0503020204020204" charset="-122"/>
              <a:ea typeface="微软雅黑" panose="020B0503020204020204" charset="-122"/>
            </a:endParaRPr>
          </a:p>
          <a:p>
            <a:pPr>
              <a:lnSpc>
                <a:spcPct val="150000"/>
              </a:lnSpc>
            </a:pPr>
            <a:r>
              <a:rPr lang="en-US" altLang="zh-CN" sz="3600" b="1">
                <a:latin typeface="微软雅黑" panose="020B0503020204020204" charset="-122"/>
                <a:ea typeface="微软雅黑" panose="020B0503020204020204" charset="-122"/>
              </a:rPr>
              <a:t>2</a:t>
            </a:r>
            <a:r>
              <a:rPr lang="zh-CN" altLang="en-US" sz="3600" b="1">
                <a:latin typeface="微软雅黑" panose="020B0503020204020204" charset="-122"/>
                <a:ea typeface="微软雅黑" panose="020B0503020204020204" charset="-122"/>
              </a:rPr>
              <a:t>、社会主义改造的方式、实质、意义是什么？</a:t>
            </a:r>
            <a:endParaRPr lang="zh-CN" altLang="en-US" sz="3600" b="1">
              <a:latin typeface="微软雅黑" panose="020B0503020204020204" charset="-122"/>
              <a:ea typeface="微软雅黑" panose="020B0503020204020204" charset="-122"/>
            </a:endParaRPr>
          </a:p>
          <a:p>
            <a:pPr>
              <a:lnSpc>
                <a:spcPct val="150000"/>
              </a:lnSpc>
            </a:pPr>
            <a:r>
              <a:rPr lang="en-US" altLang="zh-CN" sz="3600" b="1">
                <a:latin typeface="微软雅黑" panose="020B0503020204020204" charset="-122"/>
                <a:ea typeface="微软雅黑" panose="020B0503020204020204" charset="-122"/>
              </a:rPr>
              <a:t>3</a:t>
            </a:r>
            <a:r>
              <a:rPr lang="zh-CN" altLang="en-US" sz="3600" b="1">
                <a:latin typeface="微软雅黑" panose="020B0503020204020204" charset="-122"/>
                <a:ea typeface="微软雅黑" panose="020B0503020204020204" charset="-122"/>
              </a:rPr>
              <a:t>、</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大跃进</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与人民公社化运动的表现、失误、危害与后果是什么？</a:t>
            </a:r>
            <a:endParaRPr lang="zh-CN" altLang="en-US" sz="3600" b="1">
              <a:latin typeface="微软雅黑" panose="020B0503020204020204" charset="-122"/>
              <a:ea typeface="微软雅黑" panose="020B0503020204020204" charset="-122"/>
            </a:endParaRPr>
          </a:p>
          <a:p>
            <a:endParaRPr lang="zh-CN" altLang="en-US" sz="3600" b="1">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6050" y="1158240"/>
            <a:ext cx="11900535" cy="6492875"/>
          </a:xfrm>
          <a:prstGeom prst="rect">
            <a:avLst/>
          </a:prstGeom>
          <a:noFill/>
        </p:spPr>
        <p:txBody>
          <a:bodyPr wrap="square" rtlCol="0" anchor="t">
            <a:spAutoFit/>
          </a:bodyPr>
          <a:p>
            <a:pPr>
              <a:lnSpc>
                <a:spcPct val="13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特点：</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solidFill>
                  <a:srgbClr val="0766D4"/>
                </a:solidFill>
                <a:latin typeface="微软雅黑" panose="020B0503020204020204" charset="-122"/>
                <a:ea typeface="微软雅黑" panose="020B0503020204020204" charset="-122"/>
                <a:cs typeface="微软雅黑" panose="020B0503020204020204" charset="-122"/>
              </a:rPr>
              <a:t>1</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、从内容来看：</a:t>
            </a:r>
            <a:r>
              <a:rPr lang="zh-CN" altLang="en-US" sz="4000" b="1">
                <a:latin typeface="微软雅黑" panose="020B0503020204020204" charset="-122"/>
                <a:ea typeface="微软雅黑" panose="020B0503020204020204" charset="-122"/>
                <a:cs typeface="微软雅黑" panose="020B0503020204020204" charset="-122"/>
              </a:rPr>
              <a:t>变革生产关系与发展生产力并举；</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solidFill>
                  <a:srgbClr val="0766D4"/>
                </a:solidFill>
                <a:latin typeface="微软雅黑" panose="020B0503020204020204" charset="-122"/>
                <a:ea typeface="微软雅黑" panose="020B0503020204020204" charset="-122"/>
                <a:cs typeface="微软雅黑" panose="020B0503020204020204" charset="-122"/>
              </a:rPr>
              <a:t>2</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、从行业来看：</a:t>
            </a:r>
            <a:r>
              <a:rPr lang="zh-CN" altLang="en-US" sz="4000" b="1">
                <a:latin typeface="微软雅黑" panose="020B0503020204020204" charset="-122"/>
                <a:ea typeface="微软雅黑" panose="020B0503020204020204" charset="-122"/>
                <a:cs typeface="微软雅黑" panose="020B0503020204020204" charset="-122"/>
              </a:rPr>
              <a:t>优先发展重工业；</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solidFill>
                  <a:srgbClr val="0766D4"/>
                </a:solidFill>
                <a:latin typeface="微软雅黑" panose="020B0503020204020204" charset="-122"/>
                <a:ea typeface="微软雅黑" panose="020B0503020204020204" charset="-122"/>
                <a:cs typeface="微软雅黑" panose="020B0503020204020204" charset="-122"/>
              </a:rPr>
              <a:t>3</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、从地区来看：</a:t>
            </a:r>
            <a:r>
              <a:rPr lang="zh-CN" altLang="en-US" sz="4000" b="1">
                <a:latin typeface="微软雅黑" panose="020B0503020204020204" charset="-122"/>
                <a:ea typeface="微软雅黑" panose="020B0503020204020204" charset="-122"/>
                <a:cs typeface="微软雅黑" panose="020B0503020204020204" charset="-122"/>
              </a:rPr>
              <a:t>东北地区</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solidFill>
                  <a:srgbClr val="0766D4"/>
                </a:solidFill>
                <a:latin typeface="微软雅黑" panose="020B0503020204020204" charset="-122"/>
                <a:ea typeface="微软雅黑" panose="020B0503020204020204" charset="-122"/>
                <a:cs typeface="微软雅黑" panose="020B0503020204020204" charset="-122"/>
              </a:rPr>
              <a:t>4</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、从结果来看：</a:t>
            </a:r>
            <a:r>
              <a:rPr lang="zh-CN" altLang="en-US" sz="4000" b="1">
                <a:latin typeface="微软雅黑" panose="020B0503020204020204" charset="-122"/>
                <a:ea typeface="微软雅黑" panose="020B0503020204020204" charset="-122"/>
                <a:cs typeface="微软雅黑" panose="020B0503020204020204" charset="-122"/>
              </a:rPr>
              <a:t>奠定工业化初步基础；社会主义经济体系确立（社会主义制度确立）。</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49605" y="245110"/>
            <a:ext cx="6115685" cy="768350"/>
          </a:xfrm>
          <a:prstGeom prst="rect">
            <a:avLst/>
          </a:prstGeom>
          <a:noFill/>
        </p:spPr>
        <p:txBody>
          <a:bodyPr wrap="none" rtlCol="0" anchor="t">
            <a:spAutoFit/>
          </a:bodyPr>
          <a:p>
            <a:r>
              <a:rPr lang="en-US" altLang="zh-CN" sz="4400" b="1">
                <a:solidFill>
                  <a:srgbClr val="0766D4"/>
                </a:solidFill>
                <a:latin typeface="微软雅黑" panose="020B0503020204020204" charset="-122"/>
                <a:ea typeface="微软雅黑" panose="020B0503020204020204" charset="-122"/>
                <a:cs typeface="微软雅黑" panose="020B0503020204020204" charset="-122"/>
                <a:sym typeface="+mn-ea"/>
              </a:rPr>
              <a:t>1</a:t>
            </a:r>
            <a:r>
              <a:rPr lang="zh-CN" altLang="en-US" sz="4400" b="1">
                <a:solidFill>
                  <a:srgbClr val="0766D4"/>
                </a:solidFill>
                <a:latin typeface="微软雅黑" panose="020B0503020204020204" charset="-122"/>
                <a:ea typeface="微软雅黑" panose="020B0503020204020204" charset="-122"/>
                <a:cs typeface="微软雅黑" panose="020B0503020204020204" charset="-122"/>
                <a:sym typeface="+mn-ea"/>
              </a:rPr>
              <a:t>、“一五”计划的特点</a:t>
            </a:r>
            <a:endParaRPr lang="zh-CN" altLang="en-US" sz="44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09855" y="-63500"/>
            <a:ext cx="11880850" cy="7600950"/>
          </a:xfrm>
          <a:prstGeom prst="rect">
            <a:avLst/>
          </a:prstGeom>
          <a:noFill/>
          <a:ln w="9525">
            <a:noFill/>
          </a:ln>
        </p:spPr>
        <p:txBody>
          <a:bodyPr wrap="square">
            <a:spAutoFit/>
          </a:bodyPr>
          <a:p>
            <a:pPr indent="0">
              <a:lnSpc>
                <a:spcPct val="140000"/>
              </a:lnSpc>
            </a:pPr>
            <a:r>
              <a:rPr lang="zh-CN" sz="4000" b="1">
                <a:latin typeface="微软雅黑" panose="020B0503020204020204" charset="-122"/>
                <a:ea typeface="微软雅黑" panose="020B0503020204020204" charset="-122"/>
                <a:cs typeface="微软雅黑" panose="020B0503020204020204" charset="-122"/>
              </a:rPr>
              <a:t>（</a:t>
            </a:r>
            <a:r>
              <a:rPr lang="en-US" sz="4000" b="1">
                <a:solidFill>
                  <a:srgbClr val="FF0000"/>
                </a:solidFill>
                <a:latin typeface="微软雅黑" panose="020B0503020204020204" charset="-122"/>
                <a:ea typeface="微软雅黑" panose="020B0503020204020204" charset="-122"/>
                <a:cs typeface="微软雅黑" panose="020B0503020204020204" charset="-122"/>
              </a:rPr>
              <a:t>2016</a:t>
            </a:r>
            <a:r>
              <a:rPr lang="zh-CN" sz="4000" b="1">
                <a:solidFill>
                  <a:srgbClr val="FF0000"/>
                </a:solidFill>
                <a:latin typeface="微软雅黑" panose="020B0503020204020204" charset="-122"/>
                <a:ea typeface="微软雅黑" panose="020B0503020204020204" charset="-122"/>
                <a:cs typeface="微软雅黑" panose="020B0503020204020204" charset="-122"/>
              </a:rPr>
              <a:t>年全国新课标</a:t>
            </a:r>
            <a:r>
              <a:rPr lang="en-US" sz="4000" b="1">
                <a:solidFill>
                  <a:srgbClr val="FF0000"/>
                </a:solidFill>
                <a:latin typeface="微软雅黑" panose="020B0503020204020204" charset="-122"/>
                <a:ea typeface="微软雅黑" panose="020B0503020204020204" charset="-122"/>
                <a:cs typeface="微软雅黑" panose="020B0503020204020204" charset="-122"/>
              </a:rPr>
              <a:t>2</a:t>
            </a:r>
            <a:r>
              <a:rPr lang="zh-CN" sz="4000" b="1">
                <a:solidFill>
                  <a:srgbClr val="FF0000"/>
                </a:solidFill>
                <a:latin typeface="微软雅黑" panose="020B0503020204020204" charset="-122"/>
                <a:ea typeface="微软雅黑" panose="020B0503020204020204" charset="-122"/>
                <a:cs typeface="微软雅黑" panose="020B0503020204020204" charset="-122"/>
              </a:rPr>
              <a:t>卷文综历史</a:t>
            </a:r>
            <a:r>
              <a:rPr lang="en-US" sz="4000" b="1">
                <a:solidFill>
                  <a:srgbClr val="FF0000"/>
                </a:solidFill>
                <a:latin typeface="微软雅黑" panose="020B0503020204020204" charset="-122"/>
                <a:ea typeface="微软雅黑" panose="020B0503020204020204" charset="-122"/>
                <a:cs typeface="微软雅黑" panose="020B0503020204020204" charset="-122"/>
              </a:rPr>
              <a:t>31</a:t>
            </a:r>
            <a:r>
              <a:rPr lang="zh-CN" sz="4000" b="1">
                <a:latin typeface="微软雅黑" panose="020B0503020204020204" charset="-122"/>
                <a:ea typeface="微软雅黑" panose="020B0503020204020204" charset="-122"/>
                <a:cs typeface="微软雅黑" panose="020B0503020204020204" charset="-122"/>
              </a:rPr>
              <a:t>）“一五”计划期间，我国住宅建设占基本建设投资额的比重不断减少，其他非生产性建设投资也开始受到抑制。这表明我国</a:t>
            </a:r>
            <a:r>
              <a:rPr lang="en-US" sz="4000" b="1">
                <a:latin typeface="微软雅黑" panose="020B0503020204020204" charset="-122"/>
                <a:ea typeface="微软雅黑" panose="020B0503020204020204" charset="-122"/>
                <a:cs typeface="微软雅黑" panose="020B0503020204020204" charset="-122"/>
              </a:rPr>
              <a:t>A.</a:t>
            </a:r>
            <a:r>
              <a:rPr lang="zh-CN" sz="4000" b="1">
                <a:latin typeface="微软雅黑" panose="020B0503020204020204" charset="-122"/>
                <a:ea typeface="微软雅黑" panose="020B0503020204020204" charset="-122"/>
                <a:cs typeface="微软雅黑" panose="020B0503020204020204" charset="-122"/>
              </a:rPr>
              <a:t>致力于奠定工业化基础</a:t>
            </a:r>
            <a:r>
              <a:rPr lang="en-US" sz="4000" b="1">
                <a:latin typeface="微软雅黑" panose="020B0503020204020204" charset="-122"/>
                <a:ea typeface="微软雅黑" panose="020B0503020204020204" charset="-122"/>
                <a:cs typeface="微软雅黑" panose="020B0503020204020204" charset="-122"/>
              </a:rPr>
              <a:t>           </a:t>
            </a:r>
            <a:endParaRPr lang="en-US" sz="40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4000" b="1">
                <a:latin typeface="微软雅黑" panose="020B0503020204020204" charset="-122"/>
                <a:ea typeface="微软雅黑" panose="020B0503020204020204" charset="-122"/>
                <a:cs typeface="微软雅黑" panose="020B0503020204020204" charset="-122"/>
              </a:rPr>
              <a:t>B.</a:t>
            </a:r>
            <a:r>
              <a:rPr lang="zh-CN" sz="4000" b="1">
                <a:latin typeface="微软雅黑" panose="020B0503020204020204" charset="-122"/>
                <a:ea typeface="微软雅黑" panose="020B0503020204020204" charset="-122"/>
                <a:cs typeface="微软雅黑" panose="020B0503020204020204" charset="-122"/>
              </a:rPr>
              <a:t>国民经济结构臻于平衡</a:t>
            </a:r>
            <a:r>
              <a:rPr lang="en-US" sz="4000" b="1">
                <a:latin typeface="微软雅黑" panose="020B0503020204020204" charset="-122"/>
                <a:ea typeface="微软雅黑" panose="020B0503020204020204" charset="-122"/>
                <a:cs typeface="微软雅黑" panose="020B0503020204020204" charset="-122"/>
              </a:rPr>
              <a:t>C.</a:t>
            </a:r>
            <a:r>
              <a:rPr lang="zh-CN" sz="4000" b="1">
                <a:latin typeface="微软雅黑" panose="020B0503020204020204" charset="-122"/>
                <a:ea typeface="微软雅黑" panose="020B0503020204020204" charset="-122"/>
                <a:cs typeface="微软雅黑" panose="020B0503020204020204" charset="-122"/>
              </a:rPr>
              <a:t>大力压缩基本建设投资规模</a:t>
            </a:r>
            <a:r>
              <a:rPr lang="en-US" sz="4000" b="1">
                <a:latin typeface="微软雅黑" panose="020B0503020204020204" charset="-122"/>
                <a:ea typeface="微软雅黑" panose="020B0503020204020204" charset="-122"/>
                <a:cs typeface="微软雅黑" panose="020B0503020204020204" charset="-122"/>
              </a:rPr>
              <a:t>       </a:t>
            </a:r>
            <a:endParaRPr lang="en-US" sz="40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4000" b="1">
                <a:latin typeface="微软雅黑" panose="020B0503020204020204" charset="-122"/>
                <a:ea typeface="微软雅黑" panose="020B0503020204020204" charset="-122"/>
                <a:cs typeface="微软雅黑" panose="020B0503020204020204" charset="-122"/>
              </a:rPr>
              <a:t>D.</a:t>
            </a:r>
            <a:r>
              <a:rPr lang="zh-CN" sz="4000" b="1">
                <a:latin typeface="微软雅黑" panose="020B0503020204020204" charset="-122"/>
                <a:ea typeface="微软雅黑" panose="020B0503020204020204" charset="-122"/>
                <a:cs typeface="微软雅黑" panose="020B0503020204020204" charset="-122"/>
              </a:rPr>
              <a:t>城市化的进程趋于缓慢</a:t>
            </a:r>
            <a:endParaRPr lang="zh-CN" sz="40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413115" y="6004560"/>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
        <p:nvSpPr>
          <p:cNvPr id="2" name="文本框 1"/>
          <p:cNvSpPr txBox="1"/>
          <p:nvPr/>
        </p:nvSpPr>
        <p:spPr>
          <a:xfrm>
            <a:off x="109855" y="700405"/>
            <a:ext cx="12098655" cy="6073775"/>
          </a:xfrm>
          <a:prstGeom prst="rect">
            <a:avLst/>
          </a:prstGeom>
          <a:solidFill>
            <a:schemeClr val="bg1"/>
          </a:solidFill>
        </p:spPr>
        <p:txBody>
          <a:bodyPr wrap="square" rtlCol="0" anchor="t">
            <a:spAutoFit/>
          </a:bodyPr>
          <a:p>
            <a:pPr>
              <a:lnSpc>
                <a:spcPct val="180000"/>
              </a:lnSpc>
            </a:pPr>
            <a:r>
              <a:rPr lang="zh-CN" altLang="en-US" sz="3600" b="1">
                <a:solidFill>
                  <a:srgbClr val="FF0000"/>
                </a:solidFill>
                <a:latin typeface="微软雅黑" panose="020B0503020204020204" charset="-122"/>
                <a:ea typeface="微软雅黑" panose="020B0503020204020204" charset="-122"/>
              </a:rPr>
              <a:t>基本建设</a:t>
            </a:r>
            <a:r>
              <a:rPr lang="zh-CN" altLang="en-US" sz="3600" b="1">
                <a:solidFill>
                  <a:srgbClr val="0766D4"/>
                </a:solidFill>
                <a:latin typeface="微软雅黑" panose="020B0503020204020204" charset="-122"/>
                <a:ea typeface="微软雅黑" panose="020B0503020204020204" charset="-122"/>
              </a:rPr>
              <a:t>是指国民经济各部门为发展生产面进行的固定资产的扩大再生产，即国民经济各部门为增加固定资产面进行的建筑、购置和安装工作的总称，例如公路、铁路、桥梁和各类工业及民用建筑等工程的新建，改建、扩建、恢复工程，以及机器设备、车辆船舶的购置安装及与之有关的工作，都称之为基本建设。</a:t>
            </a:r>
            <a:endParaRPr lang="zh-CN" altLang="en-US" sz="3600" b="1">
              <a:solidFill>
                <a:srgbClr val="0766D4"/>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72390" y="2018665"/>
            <a:ext cx="5264150" cy="4799330"/>
          </a:xfrm>
          <a:prstGeom prst="rect">
            <a:avLst/>
          </a:prstGeom>
          <a:noFill/>
          <a:ln w="9525">
            <a:noFill/>
          </a:ln>
        </p:spPr>
      </p:pic>
      <p:sp>
        <p:nvSpPr>
          <p:cNvPr id="101" name="文本框 100"/>
          <p:cNvSpPr txBox="1"/>
          <p:nvPr/>
        </p:nvSpPr>
        <p:spPr>
          <a:xfrm>
            <a:off x="72390" y="34290"/>
            <a:ext cx="12105005" cy="2306955"/>
          </a:xfrm>
          <a:prstGeom prst="rect">
            <a:avLst/>
          </a:prstGeom>
          <a:noFill/>
          <a:ln w="9525">
            <a:noFill/>
          </a:ln>
        </p:spPr>
        <p:txBody>
          <a:bodyPr wrap="square">
            <a:spAutoFit/>
          </a:bodyPr>
          <a:p>
            <a:pPr marL="266700" indent="-266700"/>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2018</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全国</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卷</a:t>
            </a:r>
            <a:r>
              <a:rPr lang="en-US" sz="3600" b="1">
                <a:solidFill>
                  <a:srgbClr val="FF0000"/>
                </a:solidFill>
                <a:latin typeface="微软雅黑" panose="020B0503020204020204" charset="-122"/>
                <a:ea typeface="微软雅黑" panose="020B0503020204020204" charset="-122"/>
                <a:cs typeface="微软雅黑" panose="020B0503020204020204" charset="-122"/>
              </a:rPr>
              <a:t>31</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．图</a:t>
            </a:r>
            <a:r>
              <a:rPr lang="en-US" sz="3600" b="1">
                <a:solidFill>
                  <a:srgbClr val="000000"/>
                </a:solidFill>
                <a:latin typeface="微软雅黑" panose="020B0503020204020204" charset="-122"/>
                <a:ea typeface="微软雅黑" panose="020B0503020204020204" charset="-122"/>
                <a:cs typeface="微软雅黑" panose="020B0503020204020204" charset="-122"/>
              </a:rPr>
              <a:t>7</a:t>
            </a:r>
            <a:r>
              <a:rPr lang="zh-CN" sz="3600" b="1">
                <a:solidFill>
                  <a:srgbClr val="000000"/>
                </a:solidFill>
                <a:latin typeface="微软雅黑" panose="020B0503020204020204" charset="-122"/>
                <a:ea typeface="微软雅黑" panose="020B0503020204020204" charset="-122"/>
                <a:cs typeface="微软雅黑" panose="020B0503020204020204" charset="-122"/>
              </a:rPr>
              <a:t>是</a:t>
            </a:r>
            <a:r>
              <a:rPr lang="en-US" sz="3600" b="1">
                <a:solidFill>
                  <a:srgbClr val="000000"/>
                </a:solidFill>
                <a:latin typeface="微软雅黑" panose="020B0503020204020204" charset="-122"/>
                <a:ea typeface="微软雅黑" panose="020B0503020204020204" charset="-122"/>
                <a:cs typeface="微软雅黑" panose="020B0503020204020204" charset="-122"/>
              </a:rPr>
              <a:t>1953</a:t>
            </a:r>
            <a:r>
              <a:rPr lang="zh-CN" sz="3600" b="1">
                <a:solidFill>
                  <a:srgbClr val="000000"/>
                </a:solidFill>
                <a:latin typeface="微软雅黑" panose="020B0503020204020204" charset="-122"/>
                <a:ea typeface="微软雅黑" panose="020B0503020204020204" charset="-122"/>
                <a:cs typeface="微软雅黑" panose="020B0503020204020204" charset="-122"/>
              </a:rPr>
              <a:t>年的一幅漫画，描绘了资源勘探队员来到深山，手持“邀请函”叩响山洞大门的情景。这反映了当时我国</a:t>
            </a:r>
            <a:r>
              <a:rPr lang="en-US" sz="3600" b="1">
                <a:solidFill>
                  <a:srgbClr val="000000"/>
                </a:solidFill>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462270" y="2341245"/>
            <a:ext cx="6488430" cy="3636010"/>
          </a:xfrm>
          <a:prstGeom prst="rect">
            <a:avLst/>
          </a:prstGeom>
          <a:noFill/>
        </p:spPr>
        <p:txBody>
          <a:bodyPr wrap="none" rtlCol="0" anchor="t">
            <a:spAutoFit/>
          </a:bodyPr>
          <a:p>
            <a:pPr>
              <a:lnSpc>
                <a:spcPct val="160000"/>
              </a:lnSpc>
            </a:pPr>
            <a:r>
              <a:rPr lang="en-US" sz="3600" b="1">
                <a:solidFill>
                  <a:srgbClr val="000000"/>
                </a:solidFill>
                <a:latin typeface="微软雅黑" panose="020B0503020204020204" charset="-122"/>
                <a:ea typeface="微软雅黑" panose="020B0503020204020204" charset="-122"/>
                <a:cs typeface="微软雅黑" panose="020B0503020204020204" charset="-122"/>
                <a:sym typeface="+mn-ea"/>
              </a:rPr>
              <a:t>A</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．已经初步改变工业落后局面</a:t>
            </a:r>
            <a:r>
              <a:rPr lang="en-US" sz="3600" b="1">
                <a:solidFill>
                  <a:srgbClr val="000000"/>
                </a:solidFill>
                <a:latin typeface="微软雅黑" panose="020B0503020204020204" charset="-122"/>
                <a:ea typeface="微软雅黑" panose="020B0503020204020204" charset="-122"/>
                <a:cs typeface="微软雅黑" panose="020B0503020204020204" charset="-122"/>
                <a:sym typeface="+mn-ea"/>
              </a:rPr>
              <a:t>B</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．开始进行对矿产资源的开采</a:t>
            </a:r>
            <a:r>
              <a:rPr lang="en-US" sz="3600" b="1">
                <a:solidFill>
                  <a:srgbClr val="000000"/>
                </a:solidFill>
                <a:latin typeface="微软雅黑" panose="020B0503020204020204" charset="-122"/>
                <a:ea typeface="微软雅黑" panose="020B0503020204020204" charset="-122"/>
                <a:cs typeface="微软雅黑" panose="020B0503020204020204" charset="-122"/>
                <a:sym typeface="+mn-ea"/>
              </a:rPr>
              <a:t>C</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．国民经济调整任务基本完成</a:t>
            </a:r>
            <a:r>
              <a:rPr lang="en-US" sz="3600" b="1">
                <a:solidFill>
                  <a:srgbClr val="000000"/>
                </a:solidFill>
                <a:latin typeface="微软雅黑" panose="020B0503020204020204" charset="-122"/>
                <a:ea typeface="微软雅黑" panose="020B0503020204020204" charset="-122"/>
                <a:cs typeface="微软雅黑" panose="020B0503020204020204" charset="-122"/>
                <a:sym typeface="+mn-ea"/>
              </a:rPr>
              <a:t>D</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．大规模的经济建设正在展开</a:t>
            </a:r>
            <a:endParaRPr lang="zh-CN" altLang="en-US" sz="3600"/>
          </a:p>
        </p:txBody>
      </p:sp>
      <p:sp>
        <p:nvSpPr>
          <p:cNvPr id="3" name="文本框 2"/>
          <p:cNvSpPr txBox="1"/>
          <p:nvPr/>
        </p:nvSpPr>
        <p:spPr>
          <a:xfrm>
            <a:off x="8870315" y="607187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900" y="121920"/>
            <a:ext cx="12014835" cy="3663315"/>
          </a:xfrm>
        </p:spPr>
        <p:txBody>
          <a:bodyPr>
            <a:noAutofit/>
          </a:bodyPr>
          <a:p>
            <a:pPr>
              <a:lnSpc>
                <a:spcPct val="170000"/>
              </a:lnSpc>
            </a:pPr>
            <a:r>
              <a:rPr lang="en-US" altLang="x-none" sz="3600" b="1" dirty="0">
                <a:latin typeface="微软雅黑" panose="020B0503020204020204" charset="-122"/>
                <a:ea typeface="微软雅黑" panose="020B0503020204020204" charset="-122"/>
                <a:cs typeface="微软雅黑" panose="020B0503020204020204" charset="-122"/>
                <a:sym typeface="+mn-ea"/>
              </a:rPr>
              <a:t>(</a:t>
            </a:r>
            <a:r>
              <a:rPr lang="en-US" altLang="x-none" sz="3600" b="1" dirty="0">
                <a:solidFill>
                  <a:srgbClr val="FF0000"/>
                </a:solidFill>
                <a:latin typeface="微软雅黑" panose="020B0503020204020204" charset="-122"/>
                <a:ea typeface="微软雅黑" panose="020B0503020204020204" charset="-122"/>
                <a:cs typeface="微软雅黑" panose="020B0503020204020204" charset="-122"/>
                <a:sym typeface="+mn-ea"/>
              </a:rPr>
              <a:t>2012·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海南单科，</a:t>
            </a:r>
            <a:r>
              <a:rPr lang="en-US" altLang="x-none" sz="3600" b="1" dirty="0">
                <a:solidFill>
                  <a:srgbClr val="FF0000"/>
                </a:solidFill>
                <a:latin typeface="微软雅黑" panose="020B0503020204020204" charset="-122"/>
                <a:ea typeface="微软雅黑" panose="020B0503020204020204" charset="-122"/>
                <a:cs typeface="微软雅黑" panose="020B0503020204020204" charset="-122"/>
                <a:sym typeface="+mn-ea"/>
              </a:rPr>
              <a:t>24</a:t>
            </a:r>
            <a:r>
              <a:rPr lang="en-US" altLang="x-none"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我国</a:t>
            </a:r>
            <a:r>
              <a:rPr lang="en-US" altLang="x-none"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一五</a:t>
            </a:r>
            <a:r>
              <a:rPr lang="en-US" altLang="x-none"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计划期间，大型项目实际完成投资</a:t>
            </a:r>
            <a:r>
              <a:rPr lang="en-US" altLang="x-none" sz="3600" b="1" dirty="0">
                <a:latin typeface="微软雅黑" panose="020B0503020204020204" charset="-122"/>
                <a:ea typeface="微软雅黑" panose="020B0503020204020204" charset="-122"/>
                <a:cs typeface="微软雅黑" panose="020B0503020204020204" charset="-122"/>
                <a:sym typeface="+mn-ea"/>
              </a:rPr>
              <a:t>196.1</a:t>
            </a:r>
            <a:r>
              <a:rPr lang="zh-CN" altLang="en-US" sz="3600" b="1" dirty="0">
                <a:latin typeface="微软雅黑" panose="020B0503020204020204" charset="-122"/>
                <a:ea typeface="微软雅黑" panose="020B0503020204020204" charset="-122"/>
                <a:cs typeface="微软雅黑" panose="020B0503020204020204" charset="-122"/>
                <a:sym typeface="+mn-ea"/>
              </a:rPr>
              <a:t>亿元，其中东北占实际投资总额的</a:t>
            </a:r>
            <a:r>
              <a:rPr lang="en-US" altLang="x-none" sz="3600" b="1" dirty="0">
                <a:latin typeface="微软雅黑" panose="020B0503020204020204" charset="-122"/>
                <a:ea typeface="微软雅黑" panose="020B0503020204020204" charset="-122"/>
                <a:cs typeface="微软雅黑" panose="020B0503020204020204" charset="-122"/>
                <a:sym typeface="+mn-ea"/>
              </a:rPr>
              <a:t>44.3%</a:t>
            </a:r>
            <a:r>
              <a:rPr lang="zh-CN" altLang="en-US" sz="3600" b="1" dirty="0">
                <a:latin typeface="微软雅黑" panose="020B0503020204020204" charset="-122"/>
                <a:ea typeface="微软雅黑" panose="020B0503020204020204" charset="-122"/>
                <a:cs typeface="微软雅黑" panose="020B0503020204020204" charset="-122"/>
                <a:sym typeface="+mn-ea"/>
              </a:rPr>
              <a:t>，已建成投产的重工业企业也多集中在东北。促成这种现象出现的因素之一是</a:t>
            </a:r>
            <a:r>
              <a:rPr lang="en-US" altLang="x-none"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latin typeface="微软雅黑" panose="020B0503020204020204" charset="-122"/>
                <a:ea typeface="微软雅黑" panose="020B0503020204020204" charset="-122"/>
                <a:cs typeface="微软雅黑" panose="020B0503020204020204" charset="-122"/>
                <a:sym typeface="+mn-ea"/>
              </a:rPr>
              <a:t> </a:t>
            </a:r>
            <a:br>
              <a:rPr lang="zh-CN" altLang="en-US" sz="3600" b="1" dirty="0">
                <a:latin typeface="微软雅黑" panose="020B0503020204020204" charset="-122"/>
                <a:ea typeface="微软雅黑" panose="020B0503020204020204" charset="-122"/>
                <a:cs typeface="微软雅黑" panose="020B0503020204020204" charset="-122"/>
              </a:rPr>
            </a:b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3" name="内容占位符 2"/>
          <p:cNvSpPr>
            <a:spLocks noGrp="1"/>
          </p:cNvSpPr>
          <p:nvPr>
            <p:ph idx="1"/>
          </p:nvPr>
        </p:nvSpPr>
        <p:spPr>
          <a:xfrm>
            <a:off x="32385" y="3682365"/>
            <a:ext cx="10984865" cy="4351655"/>
          </a:xfrm>
        </p:spPr>
        <p:txBody>
          <a:bodyPr/>
          <a:p>
            <a:pPr lvl="0" indent="0" eaLnBrk="0" hangingPunct="0">
              <a:lnSpc>
                <a:spcPts val="4000"/>
              </a:lnSpc>
              <a:buNone/>
            </a:pPr>
            <a:r>
              <a:rPr lang="en-US" altLang="x-none" sz="3600" b="1" dirty="0">
                <a:latin typeface="微软雅黑" panose="020B0503020204020204" charset="-122"/>
                <a:ea typeface="微软雅黑" panose="020B0503020204020204" charset="-122"/>
                <a:sym typeface="+mn-ea"/>
              </a:rPr>
              <a:t>A</a:t>
            </a:r>
            <a:r>
              <a:rPr lang="zh-CN" altLang="en-US" sz="3600" b="1" dirty="0">
                <a:latin typeface="微软雅黑" panose="020B0503020204020204" charset="-122"/>
                <a:ea typeface="微软雅黑" panose="020B0503020204020204" charset="-122"/>
                <a:sym typeface="+mn-ea"/>
              </a:rPr>
              <a:t>．便于就近接受苏联援助</a:t>
            </a:r>
            <a:r>
              <a:rPr lang="en-US" altLang="x-none" sz="3600" b="1" dirty="0">
                <a:latin typeface="微软雅黑" panose="020B0503020204020204" charset="-122"/>
                <a:ea typeface="微软雅黑" panose="020B0503020204020204" charset="-122"/>
                <a:sym typeface="+mn-ea"/>
              </a:rPr>
              <a:t>  	</a:t>
            </a:r>
            <a:endParaRPr lang="zh-CN" altLang="en-US" sz="3600" b="1" dirty="0">
              <a:latin typeface="微软雅黑" panose="020B0503020204020204" charset="-122"/>
              <a:ea typeface="微软雅黑" panose="020B0503020204020204" charset="-122"/>
            </a:endParaRPr>
          </a:p>
          <a:p>
            <a:pPr lvl="0" indent="0" eaLnBrk="0" hangingPunct="0">
              <a:lnSpc>
                <a:spcPts val="4000"/>
              </a:lnSpc>
              <a:buNone/>
            </a:pPr>
            <a:r>
              <a:rPr lang="en-US" altLang="x-none" sz="3600" b="1" dirty="0">
                <a:latin typeface="微软雅黑" panose="020B0503020204020204" charset="-122"/>
                <a:ea typeface="微软雅黑" panose="020B0503020204020204" charset="-122"/>
                <a:sym typeface="+mn-ea"/>
              </a:rPr>
              <a:t>B</a:t>
            </a:r>
            <a:r>
              <a:rPr lang="zh-CN" altLang="en-US" sz="3600" b="1" dirty="0">
                <a:latin typeface="微软雅黑" panose="020B0503020204020204" charset="-122"/>
                <a:ea typeface="微软雅黑" panose="020B0503020204020204" charset="-122"/>
                <a:sym typeface="+mn-ea"/>
              </a:rPr>
              <a:t>．美国形成对华包围封锁</a:t>
            </a:r>
            <a:endParaRPr lang="zh-CN" altLang="en-US" sz="3600" b="1" dirty="0">
              <a:latin typeface="微软雅黑" panose="020B0503020204020204" charset="-122"/>
              <a:ea typeface="微软雅黑" panose="020B0503020204020204" charset="-122"/>
            </a:endParaRPr>
          </a:p>
          <a:p>
            <a:pPr lvl="0" indent="0" eaLnBrk="0" hangingPunct="0">
              <a:lnSpc>
                <a:spcPts val="4000"/>
              </a:lnSpc>
              <a:buNone/>
            </a:pPr>
            <a:r>
              <a:rPr lang="en-US" altLang="x-none" sz="3600" b="1" dirty="0">
                <a:latin typeface="微软雅黑" panose="020B0503020204020204" charset="-122"/>
                <a:ea typeface="微软雅黑" panose="020B0503020204020204" charset="-122"/>
                <a:sym typeface="+mn-ea"/>
              </a:rPr>
              <a:t>C</a:t>
            </a:r>
            <a:r>
              <a:rPr lang="zh-CN" altLang="en-US" sz="3600" b="1" dirty="0">
                <a:latin typeface="微软雅黑" panose="020B0503020204020204" charset="-122"/>
                <a:ea typeface="微软雅黑" panose="020B0503020204020204" charset="-122"/>
                <a:sym typeface="+mn-ea"/>
              </a:rPr>
              <a:t>．有利于支援抗美援朝</a:t>
            </a:r>
            <a:r>
              <a:rPr lang="en-US" altLang="x-none" sz="3600" b="1" dirty="0">
                <a:latin typeface="微软雅黑" panose="020B0503020204020204" charset="-122"/>
                <a:ea typeface="微软雅黑" panose="020B0503020204020204" charset="-122"/>
                <a:sym typeface="+mn-ea"/>
              </a:rPr>
              <a:t>  		</a:t>
            </a:r>
            <a:endParaRPr lang="zh-CN" altLang="en-US" sz="3600" b="1" dirty="0">
              <a:latin typeface="微软雅黑" panose="020B0503020204020204" charset="-122"/>
              <a:ea typeface="微软雅黑" panose="020B0503020204020204" charset="-122"/>
            </a:endParaRPr>
          </a:p>
          <a:p>
            <a:pPr lvl="0" indent="0" eaLnBrk="0" hangingPunct="0">
              <a:lnSpc>
                <a:spcPts val="4000"/>
              </a:lnSpc>
              <a:buNone/>
            </a:pPr>
            <a:r>
              <a:rPr lang="en-US" altLang="x-none" sz="3600" b="1" dirty="0">
                <a:latin typeface="微软雅黑" panose="020B0503020204020204" charset="-122"/>
                <a:ea typeface="微软雅黑" panose="020B0503020204020204" charset="-122"/>
                <a:sym typeface="+mn-ea"/>
              </a:rPr>
              <a:t>D</a:t>
            </a:r>
            <a:r>
              <a:rPr lang="zh-CN" altLang="en-US" sz="3600" b="1" dirty="0">
                <a:latin typeface="微软雅黑" panose="020B0503020204020204" charset="-122"/>
                <a:ea typeface="微软雅黑" panose="020B0503020204020204" charset="-122"/>
                <a:sym typeface="+mn-ea"/>
              </a:rPr>
              <a:t>．中日两国关系发生变化</a:t>
            </a:r>
            <a:endParaRPr lang="zh-CN" altLang="en-US" sz="3600" b="1" dirty="0">
              <a:latin typeface="微软雅黑" panose="020B0503020204020204" charset="-122"/>
              <a:ea typeface="微软雅黑" panose="020B0503020204020204" charset="-122"/>
            </a:endParaRPr>
          </a:p>
          <a:p>
            <a:endParaRPr lang="zh-CN" altLang="en-US" sz="3600">
              <a:latin typeface="微软雅黑" panose="020B0503020204020204" charset="-122"/>
              <a:ea typeface="微软雅黑" panose="020B0503020204020204" charset="-122"/>
            </a:endParaRPr>
          </a:p>
        </p:txBody>
      </p:sp>
      <p:sp>
        <p:nvSpPr>
          <p:cNvPr id="5" name="文本框 4"/>
          <p:cNvSpPr txBox="1"/>
          <p:nvPr/>
        </p:nvSpPr>
        <p:spPr>
          <a:xfrm>
            <a:off x="9406890" y="5722620"/>
            <a:ext cx="2089150" cy="706755"/>
          </a:xfrm>
          <a:prstGeom prst="rect">
            <a:avLst/>
          </a:prstGeom>
          <a:noFill/>
        </p:spPr>
        <p:txBody>
          <a:bodyPr wrap="none" rtlCol="0">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850" y="73025"/>
            <a:ext cx="12051665" cy="6292850"/>
          </a:xfrm>
          <a:prstGeom prst="rect">
            <a:avLst/>
          </a:prstGeom>
          <a:noFill/>
        </p:spPr>
        <p:txBody>
          <a:bodyPr wrap="square" rtlCol="0" anchor="t">
            <a:spAutoFit/>
          </a:bodyPr>
          <a:p>
            <a:pPr>
              <a:lnSpc>
                <a:spcPct val="140000"/>
              </a:lnSpc>
            </a:pP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2013·海南单科·23</a:t>
            </a:r>
            <a:r>
              <a:rPr lang="zh-CN" altLang="en-US" sz="3600" b="1">
                <a:latin typeface="微软雅黑" panose="020B0503020204020204" charset="-122"/>
                <a:ea typeface="微软雅黑" panose="020B0503020204020204" charset="-122"/>
                <a:cs typeface="微软雅黑" panose="020B0503020204020204" charset="-122"/>
              </a:rPr>
              <a:t>）我国“一五”计划实施过程中，民用工业企业中分别有50个部署在 东北地区，32个部署在中部地区，国防工业企业中的大部分部署在了中、西部地区。国家调整工业布局的主要目的在于(  ) 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A．充分利用原有工业基础             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B．推动经济均衡发展    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C．打破西方对华经济封锁             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D．充分利用劳动力资源</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8607425" y="5824855"/>
            <a:ext cx="2324100"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350" y="88265"/>
            <a:ext cx="11864975" cy="1753235"/>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13</a:t>
            </a:r>
            <a:r>
              <a:rPr lang="zh-CN" sz="3600" b="1">
                <a:latin typeface="微软雅黑" panose="020B0503020204020204" charset="-122"/>
                <a:ea typeface="微软雅黑" panose="020B0503020204020204" charset="-122"/>
                <a:cs typeface="微软雅黑" panose="020B0503020204020204" charset="-122"/>
              </a:rPr>
              <a:t>）右图是我国“一五”计划期间为配合大规模建设而绘制的宣传海报。对其解读正确的是（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6350" y="1841500"/>
            <a:ext cx="4157980" cy="4411345"/>
          </a:xfrm>
          <a:prstGeom prst="rect">
            <a:avLst/>
          </a:prstGeom>
          <a:noFill/>
          <a:ln w="9525">
            <a:noFill/>
          </a:ln>
        </p:spPr>
      </p:pic>
      <p:sp>
        <p:nvSpPr>
          <p:cNvPr id="102" name="文本框 101"/>
          <p:cNvSpPr txBox="1"/>
          <p:nvPr/>
        </p:nvSpPr>
        <p:spPr>
          <a:xfrm>
            <a:off x="4528185" y="1444625"/>
            <a:ext cx="7491095" cy="5908040"/>
          </a:xfrm>
          <a:prstGeom prst="rect">
            <a:avLst/>
          </a:prstGeom>
          <a:noFill/>
          <a:ln w="9525">
            <a:noFill/>
          </a:ln>
        </p:spPr>
        <p:txBody>
          <a:bodyPr wrap="square">
            <a:spAutoFit/>
          </a:bodyPr>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．远处的工厂寓意工业化基本实现</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．图下的文字宣传了绿色环保观念</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．往来的船只说明交通运输业基础良好</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．工作的场景展现工人投身建设的热情</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07425" y="5824855"/>
            <a:ext cx="2373630"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42900" y="26035"/>
            <a:ext cx="11755755" cy="6292850"/>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2017年新课标Ⅱ卷文综历史41</a:t>
            </a:r>
            <a:r>
              <a:rPr lang="zh-CN" sz="3600" b="1">
                <a:latin typeface="微软雅黑" panose="020B0503020204020204" charset="-122"/>
                <a:ea typeface="微软雅黑" panose="020B0503020204020204" charset="-122"/>
                <a:cs typeface="微软雅黑" panose="020B0503020204020204" charset="-122"/>
              </a:rPr>
              <a:t>）材料二  新中国“一五”计划指出：“矿产资源的勘查和它的勘查进度，资源供应的保证程度，是合理的分布生产力、建立新工业基地、正确地规定工业建设计划的先决条件。”为此国家要求“有计划地展开全国矿业的普查工作”，“加强对某些从前没有发现或很少发现的和目前特别缺乏的资源（例如石油）以及在地区上不平衡的资源的普查工作和勘探工作”。</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《建国以来重要文献选编》</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1750" y="26035"/>
            <a:ext cx="12130405" cy="1753235"/>
          </a:xfrm>
          <a:prstGeom prst="rect">
            <a:avLst/>
          </a:prstGeom>
          <a:solidFill>
            <a:schemeClr val="accent1">
              <a:lumMod val="20000"/>
              <a:lumOff val="80000"/>
            </a:schemeClr>
          </a:solidFill>
          <a:ln w="9525">
            <a:noFill/>
          </a:ln>
        </p:spPr>
        <p:txBody>
          <a:bodyPr wrap="square">
            <a:spAutoFit/>
          </a:bodyPr>
          <a:p>
            <a:pPr indent="0">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a:t>
            </a:r>
            <a:r>
              <a:rPr lang="zh-CN" sz="3600" b="1">
                <a:solidFill>
                  <a:srgbClr val="FF0000"/>
                </a:solidFill>
                <a:latin typeface="微软雅黑" panose="020B0503020204020204" charset="-122"/>
                <a:ea typeface="微软雅黑" panose="020B0503020204020204" charset="-122"/>
                <a:cs typeface="微软雅黑" panose="020B0503020204020204" charset="-122"/>
              </a:rPr>
              <a:t>）根据材料并结合所学知识，新中国“一五”计划期间矿业政策的特点，并简析其意义。（</a:t>
            </a:r>
            <a:r>
              <a:rPr lang="en-US" sz="3600" b="1">
                <a:solidFill>
                  <a:srgbClr val="FF0000"/>
                </a:solidFill>
                <a:latin typeface="微软雅黑" panose="020B0503020204020204" charset="-122"/>
                <a:ea typeface="微软雅黑" panose="020B0503020204020204" charset="-122"/>
                <a:cs typeface="微软雅黑" panose="020B0503020204020204" charset="-122"/>
              </a:rPr>
              <a:t>10</a:t>
            </a:r>
            <a:r>
              <a:rPr lang="zh-CN" sz="3600" b="1">
                <a:solidFill>
                  <a:srgbClr val="FF0000"/>
                </a:solidFill>
                <a:latin typeface="微软雅黑" panose="020B0503020204020204" charset="-122"/>
                <a:ea typeface="微软雅黑" panose="020B0503020204020204" charset="-122"/>
                <a:cs typeface="微软雅黑" panose="020B0503020204020204" charset="-122"/>
              </a:rPr>
              <a:t>分）</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40970" y="2610485"/>
            <a:ext cx="11910695" cy="3967480"/>
          </a:xfrm>
          <a:prstGeom prst="rect">
            <a:avLst/>
          </a:prstGeom>
          <a:solidFill>
            <a:schemeClr val="bg1"/>
          </a:solidFill>
          <a:ln w="9525">
            <a:noFill/>
          </a:ln>
        </p:spPr>
        <p:txBody>
          <a:bodyPr wrap="square">
            <a:spAutoFit/>
          </a:bodyPr>
          <a:p>
            <a:pPr indent="0">
              <a:lnSpc>
                <a:spcPct val="140000"/>
              </a:lnSpc>
            </a:pP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2</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特点：</a:t>
            </a:r>
            <a:r>
              <a:rPr lang="zh-CN" sz="3600" b="1">
                <a:solidFill>
                  <a:srgbClr val="0766D4"/>
                </a:solidFill>
                <a:latin typeface="微软雅黑" panose="020B0503020204020204" charset="-122"/>
                <a:ea typeface="微软雅黑" panose="020B0503020204020204" charset="-122"/>
                <a:cs typeface="微软雅黑" panose="020B0503020204020204" charset="-122"/>
              </a:rPr>
              <a:t>列入国家发展计划；服务于国家工业化建设；独立自主开发；特别重视当时缺乏的矿产资源的勘探。</a:t>
            </a:r>
            <a:endParaRPr lang="zh-CN" sz="3600" b="1">
              <a:solidFill>
                <a:srgbClr val="0766D4"/>
              </a:solidFill>
              <a:latin typeface="微软雅黑" panose="020B0503020204020204" charset="-122"/>
              <a:ea typeface="微软雅黑" panose="020B0503020204020204" charset="-122"/>
              <a:cs typeface="微软雅黑" panose="020B0503020204020204" charset="-122"/>
            </a:endParaRPr>
          </a:p>
          <a:p>
            <a:pPr indent="0">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意义：</a:t>
            </a:r>
            <a:r>
              <a:rPr lang="zh-CN" sz="3600" b="1">
                <a:solidFill>
                  <a:srgbClr val="0766D4"/>
                </a:solidFill>
                <a:latin typeface="微软雅黑" panose="020B0503020204020204" charset="-122"/>
                <a:ea typeface="微软雅黑" panose="020B0503020204020204" charset="-122"/>
                <a:cs typeface="微软雅黑" panose="020B0503020204020204" charset="-122"/>
              </a:rPr>
              <a:t>奠定了新中国矿业发展的初步基础；促进“一五”计划顺利完成；有利于国家工业体系的建立；体现了社会主义制度的优越性。</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0825" y="59055"/>
            <a:ext cx="11470640" cy="6739255"/>
          </a:xfrm>
          <a:prstGeom prst="rect">
            <a:avLst/>
          </a:prstGeom>
          <a:noFill/>
        </p:spPr>
        <p:txBody>
          <a:bodyPr wrap="square" rtlCol="0" anchor="t">
            <a:spAutoFit/>
          </a:bodyPr>
          <a:p>
            <a:pPr>
              <a:lnSpc>
                <a:spcPct val="120000"/>
              </a:lnSpc>
            </a:pPr>
            <a:r>
              <a:rPr lang="zh-CN" altLang="en-US" sz="4000" b="1">
                <a:latin typeface="微软雅黑" panose="020B0503020204020204" charset="-122"/>
                <a:ea typeface="微软雅黑" panose="020B0503020204020204" charset="-122"/>
                <a:cs typeface="微软雅黑" panose="020B0503020204020204" charset="-122"/>
              </a:rPr>
              <a:t>（</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2014·天津文综·9</a:t>
            </a:r>
            <a:r>
              <a:rPr lang="zh-CN" altLang="en-US" sz="4000" b="1">
                <a:latin typeface="微软雅黑" panose="020B0503020204020204" charset="-122"/>
                <a:ea typeface="微软雅黑" panose="020B0503020204020204" charset="-122"/>
                <a:cs typeface="微软雅黑" panose="020B0503020204020204" charset="-122"/>
              </a:rPr>
              <a:t>）1952年我国高校进行院系调整，如调整后的天津大学下设土木建筑、电信、机械等7个工程系，20个专业和13个专修科，从综合型大学转变为多科性工业大学。这种调整主要是为了(  ) 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latin typeface="微软雅黑" panose="020B0503020204020204" charset="-122"/>
                <a:ea typeface="微软雅黑" panose="020B0503020204020204" charset="-122"/>
                <a:cs typeface="微软雅黑" panose="020B0503020204020204" charset="-122"/>
              </a:rPr>
              <a:t>A．促进国民经济的恢复               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latin typeface="微软雅黑" panose="020B0503020204020204" charset="-122"/>
                <a:ea typeface="微软雅黑" panose="020B0503020204020204" charset="-122"/>
                <a:cs typeface="微软雅黑" panose="020B0503020204020204" charset="-122"/>
              </a:rPr>
              <a:t>B．培养经济建设专门人才 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latin typeface="微软雅黑" panose="020B0503020204020204" charset="-122"/>
                <a:ea typeface="微软雅黑" panose="020B0503020204020204" charset="-122"/>
                <a:cs typeface="微软雅黑" panose="020B0503020204020204" charset="-122"/>
              </a:rPr>
              <a:t>C．提升国民的科技素养               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latin typeface="微软雅黑" panose="020B0503020204020204" charset="-122"/>
                <a:ea typeface="微软雅黑" panose="020B0503020204020204" charset="-122"/>
                <a:cs typeface="微软雅黑" panose="020B0503020204020204" charset="-122"/>
              </a:rPr>
              <a:t>D．推动天津经济建设发展</a:t>
            </a:r>
            <a:endParaRPr lang="zh-CN" altLang="en-US" sz="4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70315" y="607187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0345" y="140335"/>
            <a:ext cx="11360785" cy="6572250"/>
          </a:xfrm>
          <a:prstGeom prst="rect">
            <a:avLst/>
          </a:prstGeom>
          <a:noFill/>
        </p:spPr>
        <p:txBody>
          <a:bodyPr wrap="square" rtlCol="0" anchor="t">
            <a:spAutoFit/>
          </a:bodyPr>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2014·海南单科·24</a:t>
            </a:r>
            <a:r>
              <a:rPr lang="zh-CN" altLang="en-US" sz="3600" b="1">
                <a:latin typeface="微软雅黑" panose="020B0503020204020204" charset="-122"/>
                <a:ea typeface="微软雅黑" panose="020B0503020204020204" charset="-122"/>
                <a:cs typeface="微软雅黑" panose="020B0503020204020204" charset="-122"/>
              </a:rPr>
              <a:t>）1950年，东北人民政府规定在大区范围内对煤炭、钢材等多种生产资料统一分配，随后，东北地区计划分配的物资种类逐年增加。从1953年起，计划分配调拨体制开始在全国铺开。这反映了中国计划经济体制(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A．是新生国家政权的基础             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B．随着行政区域的扩大逐步建立    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C．是在宪法原则下建立的              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D．随着工业化建设的进行而建立</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70315" y="607187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3680" y="237490"/>
            <a:ext cx="10877550" cy="6294120"/>
          </a:xfrm>
          <a:prstGeom prst="rect">
            <a:avLst/>
          </a:prstGeom>
          <a:noFill/>
        </p:spPr>
        <p:txBody>
          <a:bodyPr wrap="square" rtlCol="0" anchor="t">
            <a:spAutoFit/>
          </a:bodyPr>
          <a:p>
            <a:pPr>
              <a:lnSpc>
                <a:spcPct val="160000"/>
              </a:lnSpc>
            </a:pP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2014·海南单科·25</a:t>
            </a:r>
            <a:r>
              <a:rPr lang="zh-CN" altLang="en-US" sz="3600" b="1">
                <a:latin typeface="微软雅黑" panose="020B0503020204020204" charset="-122"/>
                <a:ea typeface="微软雅黑" panose="020B0503020204020204" charset="-122"/>
                <a:cs typeface="微软雅黑" panose="020B0503020204020204" charset="-122"/>
              </a:rPr>
              <a:t>）改革开放后，中共中央明确将中共八大作为探索中国社会主义建设道路的开端。这是因为中共八大(  ) 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latin typeface="微软雅黑" panose="020B0503020204020204" charset="-122"/>
                <a:ea typeface="微软雅黑" panose="020B0503020204020204" charset="-122"/>
                <a:cs typeface="微软雅黑" panose="020B0503020204020204" charset="-122"/>
              </a:rPr>
              <a:t>A．客观分析了当时的国内形势与主要矛盾的变化B．实现了工作重心向社会主义现代化建设的转变C．明确提出社会主义初级阶段的理论 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latin typeface="微软雅黑" panose="020B0503020204020204" charset="-122"/>
                <a:ea typeface="微软雅黑" panose="020B0503020204020204" charset="-122"/>
                <a:cs typeface="微软雅黑" panose="020B0503020204020204" charset="-122"/>
              </a:rPr>
              <a:t>D．全面总结了新民主主义革命的经验</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70315" y="607187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36" name="Group 28"/>
          <p:cNvGraphicFramePr>
            <a:graphicFrameLocks noGrp="1"/>
          </p:cNvGraphicFramePr>
          <p:nvPr/>
        </p:nvGraphicFramePr>
        <p:xfrm>
          <a:off x="2053590" y="882650"/>
          <a:ext cx="10126345" cy="3657600"/>
        </p:xfrm>
        <a:graphic>
          <a:graphicData uri="http://schemas.openxmlformats.org/drawingml/2006/table">
            <a:tbl>
              <a:tblPr/>
              <a:tblGrid>
                <a:gridCol w="2069465"/>
                <a:gridCol w="8056880"/>
              </a:tblGrid>
              <a:tr h="640080">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领域</a:t>
                      </a:r>
                      <a:endPar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方式</a:t>
                      </a:r>
                      <a:endPar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60">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农业</a:t>
                      </a:r>
                      <a:endPar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微软雅黑" panose="020B0503020204020204" charset="-122"/>
                        </a:rPr>
                        <a:t>组织农民参加</a:t>
                      </a:r>
                      <a:r>
                        <a:rPr kumimoji="0" lang="zh-CN" altLang="en-US" sz="3600" b="1" i="0" u="none" strike="noStrike" cap="none" normalizeH="0" baseline="0">
                          <a:ln>
                            <a:noFill/>
                          </a:ln>
                          <a:solidFill>
                            <a:srgbClr val="FF0000"/>
                          </a:solidFill>
                          <a:effectLst/>
                          <a:latin typeface="微软雅黑" panose="020B0503020204020204" charset="-122"/>
                          <a:ea typeface="微软雅黑" panose="020B0503020204020204" charset="-122"/>
                          <a:cs typeface="微软雅黑" panose="020B0503020204020204" charset="-122"/>
                        </a:rPr>
                        <a:t>农业生产合作社</a:t>
                      </a:r>
                      <a:r>
                        <a:rPr kumimoji="0" lang="en-US" altLang="zh-CN" sz="3600" b="1" i="0" u="none" strike="noStrike" cap="none" normalizeH="0" baseline="0">
                          <a:ln>
                            <a:noFill/>
                          </a:ln>
                          <a:solidFill>
                            <a:schemeClr val="tx1"/>
                          </a:solidFill>
                          <a:effectLst/>
                          <a:latin typeface="微软雅黑" panose="020B0503020204020204" charset="-122"/>
                          <a:ea typeface="微软雅黑" panose="020B0503020204020204" charset="-122"/>
                          <a:cs typeface="微软雅黑" panose="020B0503020204020204" charset="-122"/>
                        </a:rPr>
                        <a:t>,</a:t>
                      </a:r>
                      <a:r>
                        <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微软雅黑" panose="020B0503020204020204" charset="-122"/>
                        </a:rPr>
                        <a:t>走集体化道路</a:t>
                      </a:r>
                      <a:endPar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微软雅黑" panose="020B0503020204020204" charset="-122"/>
                      </a:endParaRPr>
                    </a:p>
                  </a:txBody>
                  <a:tcPr marT="45726" marB="45726"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手工业</a:t>
                      </a:r>
                      <a:endPar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手工业生产</a:t>
                      </a:r>
                      <a:r>
                        <a:rPr kumimoji="0" lang="zh-CN" altLang="en-US" sz="3600" b="1" i="0" u="none" strike="noStrike" cap="none" normalizeH="0" baseline="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合作社</a:t>
                      </a:r>
                      <a:endParaRPr kumimoji="0" lang="zh-CN" altLang="en-US" sz="3600" b="1" i="0" u="none" strike="noStrike" cap="none" normalizeH="0" baseline="0">
                        <a:ln>
                          <a:noFill/>
                        </a:ln>
                        <a:solidFill>
                          <a:srgbClr val="FF0000"/>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88720">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资本主义工商业</a:t>
                      </a:r>
                      <a:endParaRPr kumimoji="0" lang="zh-CN" altLang="en-US" sz="3600" b="1" i="0" u="none" strike="noStrike" cap="none" normalizeH="0" baseline="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Arial" panose="020B0604020202020204" pitchFamily="34" charset="0"/>
                          <a:ea typeface="宋体" panose="02010600030101010101" pitchFamily="2" charset="-122"/>
                        </a:defRPr>
                      </a:lvl1pPr>
                      <a:lvl2pPr>
                        <a:spcBef>
                          <a:spcPct val="20000"/>
                        </a:spcBef>
                        <a:buClr>
                          <a:schemeClr val="hlink"/>
                        </a:buClr>
                        <a:buSzPct val="70000"/>
                        <a:buFont typeface="Wingdings" panose="05000000000000000000" pitchFamily="2" charset="2"/>
                        <a:defRPr sz="2400">
                          <a:solidFill>
                            <a:schemeClr val="tx1"/>
                          </a:solidFill>
                          <a:latin typeface="Arial" panose="020B0604020202020204" pitchFamily="34" charset="0"/>
                          <a:ea typeface="宋体" panose="02010600030101010101" pitchFamily="2" charset="-122"/>
                        </a:defRPr>
                      </a:lvl2pPr>
                      <a:lvl3pPr>
                        <a:spcBef>
                          <a:spcPct val="20000"/>
                        </a:spcBef>
                        <a:buClr>
                          <a:schemeClr val="hlink"/>
                        </a:buClr>
                        <a:buSzPct val="70000"/>
                        <a:buFont typeface="Wingdings" panose="05000000000000000000" pitchFamily="2" charset="2"/>
                        <a:defRPr sz="2000">
                          <a:solidFill>
                            <a:schemeClr val="tx1"/>
                          </a:solidFill>
                          <a:latin typeface="Arial" panose="020B0604020202020204" pitchFamily="34" charset="0"/>
                          <a:ea typeface="宋体" panose="02010600030101010101" pitchFamily="2" charset="-122"/>
                        </a:defRPr>
                      </a:lvl3pPr>
                      <a:lvl4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4pPr>
                      <a:lvl5pPr>
                        <a:spcBef>
                          <a:spcPct val="20000"/>
                        </a:spcBef>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5pPr>
                      <a:lvl6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6pPr>
                      <a:lvl7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7pPr>
                      <a:lvl8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8pPr>
                      <a:lvl9pPr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
                          <a:schemeClr val="hlink"/>
                        </a:buClr>
                        <a:buSzPct val="70000"/>
                        <a:buFont typeface="Wingdings" panose="05000000000000000000" pitchFamily="2" charset="2"/>
                        <a:buNone/>
                      </a:pPr>
                      <a:r>
                        <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掀起全行业</a:t>
                      </a:r>
                      <a:r>
                        <a:rPr kumimoji="0" lang="zh-CN" altLang="en-US" sz="3600" b="1" i="0" u="none" strike="noStrike" cap="none" normalizeH="0" baseline="0" dirty="0">
                          <a:ln>
                            <a:noFill/>
                          </a:ln>
                          <a:solidFill>
                            <a:srgbClr val="FF0000"/>
                          </a:solidFill>
                          <a:effectLst/>
                          <a:latin typeface="微软雅黑" panose="020B0503020204020204" charset="-122"/>
                          <a:ea typeface="微软雅黑" panose="020B0503020204020204" charset="-122"/>
                          <a:cs typeface="Times New Roman" panose="02020603050405020304" pitchFamily="18" charset="0"/>
                        </a:rPr>
                        <a:t>公私合营</a:t>
                      </a:r>
                      <a:r>
                        <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的高潮</a:t>
                      </a:r>
                      <a:endParaRPr kumimoji="0" lang="zh-CN" altLang="en-US" sz="3600" b="1"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T="45726" marB="45726"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pSp>
        <p:nvGrpSpPr>
          <p:cNvPr id="68631" name="Group 23"/>
          <p:cNvGrpSpPr/>
          <p:nvPr/>
        </p:nvGrpSpPr>
        <p:grpSpPr bwMode="auto">
          <a:xfrm>
            <a:off x="39853" y="4070350"/>
            <a:ext cx="12040387" cy="1806211"/>
            <a:chOff x="-685" y="2422"/>
            <a:chExt cx="6661" cy="1099"/>
          </a:xfrm>
        </p:grpSpPr>
        <p:sp>
          <p:nvSpPr>
            <p:cNvPr id="15371" name="Text Box 11"/>
            <p:cNvSpPr txBox="1">
              <a:spLocks noChangeArrowheads="1"/>
            </p:cNvSpPr>
            <p:nvPr/>
          </p:nvSpPr>
          <p:spPr bwMode="auto">
            <a:xfrm>
              <a:off x="-685" y="2792"/>
              <a:ext cx="6345" cy="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b="1">
                  <a:solidFill>
                    <a:schemeClr val="tx1"/>
                  </a:solidFill>
                  <a:latin typeface="黑体" panose="02010609060101010101" pitchFamily="49" charset="-122"/>
                  <a:ea typeface="黑体" panose="02010609060101010101" pitchFamily="49" charset="-122"/>
                </a:defRPr>
              </a:lvl1pPr>
              <a:lvl2pPr marL="742950" indent="-285750">
                <a:defRPr sz="2400" b="1">
                  <a:solidFill>
                    <a:schemeClr val="tx1"/>
                  </a:solidFill>
                  <a:latin typeface="黑体" panose="02010609060101010101" pitchFamily="49" charset="-122"/>
                  <a:ea typeface="黑体" panose="02010609060101010101" pitchFamily="49" charset="-122"/>
                </a:defRPr>
              </a:lvl2pPr>
              <a:lvl3pPr marL="1143000" indent="-228600">
                <a:defRPr sz="2400" b="1">
                  <a:solidFill>
                    <a:schemeClr val="tx1"/>
                  </a:solidFill>
                  <a:latin typeface="黑体" panose="02010609060101010101" pitchFamily="49" charset="-122"/>
                  <a:ea typeface="黑体" panose="02010609060101010101" pitchFamily="49" charset="-122"/>
                </a:defRPr>
              </a:lvl3pPr>
              <a:lvl4pPr marL="1600200" indent="-228600">
                <a:defRPr sz="2400" b="1">
                  <a:solidFill>
                    <a:schemeClr val="tx1"/>
                  </a:solidFill>
                  <a:latin typeface="黑体" panose="02010609060101010101" pitchFamily="49" charset="-122"/>
                  <a:ea typeface="黑体" panose="02010609060101010101" pitchFamily="49" charset="-122"/>
                </a:defRPr>
              </a:lvl4pPr>
              <a:lvl5pPr marL="2057400" indent="-228600">
                <a:defRPr sz="2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rPr>
                <a:t>②实质：</a:t>
              </a:r>
              <a:r>
                <a:rPr lang="zh-CN" altLang="en-US" sz="3600" noProof="0" dirty="0">
                  <a:ln>
                    <a:noFill/>
                  </a:ln>
                  <a:solidFill>
                    <a:schemeClr val="tx1"/>
                  </a:solidFill>
                  <a:effectLst/>
                  <a:uLnTx/>
                  <a:uFillTx/>
                  <a:latin typeface="微软雅黑" panose="020B0503020204020204" charset="-122"/>
                  <a:ea typeface="微软雅黑" panose="020B0503020204020204" charset="-122"/>
                  <a:sym typeface="+mn-ea"/>
                </a:rPr>
                <a:t>将生产资料由私有制转变为社会主义公有制。</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5372" name="Text Box 12"/>
            <p:cNvSpPr txBox="1">
              <a:spLocks noChangeArrowheads="1"/>
            </p:cNvSpPr>
            <p:nvPr/>
          </p:nvSpPr>
          <p:spPr bwMode="auto">
            <a:xfrm>
              <a:off x="1186" y="2422"/>
              <a:ext cx="4790" cy="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b="1">
                  <a:solidFill>
                    <a:schemeClr val="tx1"/>
                  </a:solidFill>
                  <a:latin typeface="黑体" panose="02010609060101010101" pitchFamily="49" charset="-122"/>
                  <a:ea typeface="黑体" panose="02010609060101010101" pitchFamily="49" charset="-122"/>
                </a:defRPr>
              </a:lvl1pPr>
              <a:lvl2pPr marL="742950" indent="-285750">
                <a:defRPr sz="2400" b="1">
                  <a:solidFill>
                    <a:schemeClr val="tx1"/>
                  </a:solidFill>
                  <a:latin typeface="黑体" panose="02010609060101010101" pitchFamily="49" charset="-122"/>
                  <a:ea typeface="黑体" panose="02010609060101010101" pitchFamily="49" charset="-122"/>
                </a:defRPr>
              </a:lvl2pPr>
              <a:lvl3pPr marL="1143000" indent="-228600">
                <a:defRPr sz="2400" b="1">
                  <a:solidFill>
                    <a:schemeClr val="tx1"/>
                  </a:solidFill>
                  <a:latin typeface="黑体" panose="02010609060101010101" pitchFamily="49" charset="-122"/>
                  <a:ea typeface="黑体" panose="02010609060101010101" pitchFamily="49" charset="-122"/>
                </a:defRPr>
              </a:lvl3pPr>
              <a:lvl4pPr marL="1600200" indent="-228600">
                <a:defRPr sz="2400" b="1">
                  <a:solidFill>
                    <a:schemeClr val="tx1"/>
                  </a:solidFill>
                  <a:latin typeface="黑体" panose="02010609060101010101" pitchFamily="49" charset="-122"/>
                  <a:ea typeface="黑体" panose="02010609060101010101" pitchFamily="49" charset="-122"/>
                </a:defRPr>
              </a:lvl4pPr>
              <a:lvl5pPr marL="2057400" indent="-228600">
                <a:defRPr sz="2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600" b="1" i="0" u="none" strike="noStrike" kern="1200" cap="none" spc="0" normalizeH="0" baseline="0" noProof="0" dirty="0">
                <a:ln>
                  <a:noFill/>
                </a:ln>
                <a:solidFill>
                  <a:srgbClr val="0000FF"/>
                </a:solidFill>
                <a:effectLst/>
                <a:uLnTx/>
                <a:uFillTx/>
                <a:latin typeface="微软雅黑" panose="020B0503020204020204" charset="-122"/>
                <a:ea typeface="微软雅黑" panose="020B0503020204020204" charset="-122"/>
                <a:cs typeface="+mn-cs"/>
              </a:endParaRPr>
            </a:p>
          </p:txBody>
        </p:sp>
      </p:grpSp>
      <p:sp>
        <p:nvSpPr>
          <p:cNvPr id="7190" name="矩形 4"/>
          <p:cNvSpPr>
            <a:spLocks noChangeArrowheads="1"/>
          </p:cNvSpPr>
          <p:nvPr/>
        </p:nvSpPr>
        <p:spPr bwMode="auto">
          <a:xfrm>
            <a:off x="40005" y="1795780"/>
            <a:ext cx="168529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黑体" panose="02010609060101010101" pitchFamily="49" charset="-122"/>
                <a:ea typeface="黑体" panose="02010609060101010101" pitchFamily="49" charset="-122"/>
              </a:defRPr>
            </a:lvl1pPr>
            <a:lvl2pPr marL="742950" indent="-285750">
              <a:defRPr sz="2400" b="1">
                <a:solidFill>
                  <a:schemeClr val="tx1"/>
                </a:solidFill>
                <a:latin typeface="黑体" panose="02010609060101010101" pitchFamily="49" charset="-122"/>
                <a:ea typeface="黑体" panose="02010609060101010101" pitchFamily="49" charset="-122"/>
              </a:defRPr>
            </a:lvl2pPr>
            <a:lvl3pPr marL="1143000" indent="-228600">
              <a:defRPr sz="2400" b="1">
                <a:solidFill>
                  <a:schemeClr val="tx1"/>
                </a:solidFill>
                <a:latin typeface="黑体" panose="02010609060101010101" pitchFamily="49" charset="-122"/>
                <a:ea typeface="黑体" panose="02010609060101010101" pitchFamily="49" charset="-122"/>
              </a:defRPr>
            </a:lvl3pPr>
            <a:lvl4pPr marL="1600200" indent="-228600">
              <a:defRPr sz="2400" b="1">
                <a:solidFill>
                  <a:schemeClr val="tx1"/>
                </a:solidFill>
                <a:latin typeface="黑体" panose="02010609060101010101" pitchFamily="49" charset="-122"/>
                <a:ea typeface="黑体" panose="02010609060101010101" pitchFamily="49" charset="-122"/>
              </a:defRPr>
            </a:lvl4pPr>
            <a:lvl5pPr marL="2057400" indent="-228600">
              <a:defRPr sz="2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①方式</a:t>
            </a:r>
            <a:r>
              <a:rPr kumimoji="0" lang="en-US" altLang="zh-CN" sz="36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a:t>
            </a:r>
            <a:endParaRPr kumimoji="0" lang="en-US" altLang="zh-CN" sz="36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endParaRPr>
          </a:p>
        </p:txBody>
      </p:sp>
      <p:sp>
        <p:nvSpPr>
          <p:cNvPr id="7" name="矩形 6"/>
          <p:cNvSpPr>
            <a:spLocks noChangeArrowheads="1"/>
          </p:cNvSpPr>
          <p:nvPr/>
        </p:nvSpPr>
        <p:spPr bwMode="auto">
          <a:xfrm>
            <a:off x="40005" y="5171440"/>
            <a:ext cx="1179068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a:solidFill>
                  <a:schemeClr val="tx1"/>
                </a:solidFill>
                <a:latin typeface="黑体" panose="02010609060101010101" pitchFamily="49" charset="-122"/>
                <a:ea typeface="黑体" panose="02010609060101010101" pitchFamily="49" charset="-122"/>
              </a:defRPr>
            </a:lvl1pPr>
            <a:lvl2pPr marL="742950" indent="-285750">
              <a:defRPr sz="2400" b="1">
                <a:solidFill>
                  <a:schemeClr val="tx1"/>
                </a:solidFill>
                <a:latin typeface="黑体" panose="02010609060101010101" pitchFamily="49" charset="-122"/>
                <a:ea typeface="黑体" panose="02010609060101010101" pitchFamily="49" charset="-122"/>
              </a:defRPr>
            </a:lvl2pPr>
            <a:lvl3pPr marL="1143000" indent="-228600">
              <a:defRPr sz="2400" b="1">
                <a:solidFill>
                  <a:schemeClr val="tx1"/>
                </a:solidFill>
                <a:latin typeface="黑体" panose="02010609060101010101" pitchFamily="49" charset="-122"/>
                <a:ea typeface="黑体" panose="02010609060101010101" pitchFamily="49" charset="-122"/>
              </a:defRPr>
            </a:lvl3pPr>
            <a:lvl4pPr marL="1600200" indent="-228600">
              <a:defRPr sz="2400" b="1">
                <a:solidFill>
                  <a:schemeClr val="tx1"/>
                </a:solidFill>
                <a:latin typeface="黑体" panose="02010609060101010101" pitchFamily="49" charset="-122"/>
                <a:ea typeface="黑体" panose="02010609060101010101" pitchFamily="49" charset="-122"/>
              </a:defRPr>
            </a:lvl4pPr>
            <a:lvl5pPr marL="2057400" indent="-228600">
              <a:defRPr sz="24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24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en-US" sz="36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③</a:t>
            </a:r>
            <a:r>
              <a:rPr kumimoji="0" lang="zh-CN" altLang="en-US" sz="36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意义</a:t>
            </a:r>
            <a:r>
              <a:rPr kumimoji="0" lang="en-US" altLang="zh-CN" sz="3600" b="1" i="0" u="none" strike="noStrike" kern="1200" cap="none" spc="0" normalizeH="0" baseline="0" noProof="0">
                <a:ln>
                  <a:noFill/>
                </a:ln>
                <a:solidFill>
                  <a:srgbClr val="0000FF"/>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到</a:t>
            </a:r>
            <a:r>
              <a:rPr kumimoji="0" lang="en-US" altLang="zh-CN"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1956</a:t>
            </a:r>
            <a:r>
              <a:rPr kumimoji="0" lang="zh-CN" altLang="en-US"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年底</a:t>
            </a:r>
            <a:r>
              <a:rPr kumimoji="0" lang="en-US" altLang="zh-CN"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我国基本完成了三大改造</a:t>
            </a:r>
            <a:r>
              <a:rPr kumimoji="0" lang="en-US" altLang="zh-CN"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生产资料私有制变为社会主义公有制</a:t>
            </a:r>
            <a:r>
              <a:rPr kumimoji="0" lang="en-US" altLang="zh-CN"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r>
              <a:rPr kumimoji="0" lang="zh-CN" altLang="en-US"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社会主义经济体系基本建立起来。</a:t>
            </a:r>
            <a:endParaRPr kumimoji="0" lang="zh-CN" altLang="en-US" sz="360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02565" y="-54610"/>
            <a:ext cx="10006330" cy="645160"/>
          </a:xfrm>
          <a:prstGeom prst="rect">
            <a:avLst/>
          </a:prstGeom>
          <a:noFill/>
        </p:spPr>
        <p:txBody>
          <a:bodyPr wrap="square" rtlCol="0" anchor="t">
            <a:spAutoFit/>
          </a:bodyPr>
          <a:p>
            <a:r>
              <a:rPr lang="en-US" altLang="zh-CN" sz="3600" b="1">
                <a:solidFill>
                  <a:srgbClr val="0766D4"/>
                </a:solidFill>
                <a:latin typeface="微软雅黑" panose="020B0503020204020204" charset="-122"/>
                <a:ea typeface="微软雅黑" panose="020B0503020204020204" charset="-122"/>
                <a:sym typeface="+mn-ea"/>
              </a:rPr>
              <a:t>2</a:t>
            </a:r>
            <a:r>
              <a:rPr lang="zh-CN" altLang="en-US" sz="3600" b="1">
                <a:solidFill>
                  <a:srgbClr val="0766D4"/>
                </a:solidFill>
                <a:latin typeface="微软雅黑" panose="020B0503020204020204" charset="-122"/>
                <a:ea typeface="微软雅黑" panose="020B0503020204020204" charset="-122"/>
                <a:sym typeface="+mn-ea"/>
              </a:rPr>
              <a:t>、社会主义改造的方式、实质、意义是什么？</a:t>
            </a:r>
            <a:endParaRPr lang="zh-CN" altLang="en-US" sz="3600" b="1">
              <a:solidFill>
                <a:srgbClr val="0766D4"/>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90"/>
                                        </p:tgtEl>
                                        <p:attrNameLst>
                                          <p:attrName>style.visibility</p:attrName>
                                        </p:attrNameLst>
                                      </p:cBhvr>
                                      <p:to>
                                        <p:strVal val="visible"/>
                                      </p:to>
                                    </p:set>
                                    <p:animEffect transition="in" filter="blinds(horizontal)">
                                      <p:cBhvr>
                                        <p:cTn id="7" dur="500"/>
                                        <p:tgtEl>
                                          <p:spTgt spid="71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36"/>
                                        </p:tgtEl>
                                        <p:attrNameLst>
                                          <p:attrName>style.visibility</p:attrName>
                                        </p:attrNameLst>
                                      </p:cBhvr>
                                      <p:to>
                                        <p:strVal val="visible"/>
                                      </p:to>
                                    </p:set>
                                    <p:animEffect transition="in" filter="blinds(horizontal)">
                                      <p:cBhvr>
                                        <p:cTn id="12" dur="500"/>
                                        <p:tgtEl>
                                          <p:spTgt spid="6863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86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9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5245" y="356870"/>
            <a:ext cx="12081510" cy="6292215"/>
          </a:xfrm>
          <a:prstGeom prst="rect">
            <a:avLst/>
          </a:prstGeom>
          <a:noFill/>
        </p:spPr>
        <p:txBody>
          <a:bodyPr wrap="square" rtlCol="0" anchor="t">
            <a:spAutoFit/>
          </a:bodyPr>
          <a:p>
            <a:pPr>
              <a:lnSpc>
                <a:spcPct val="120000"/>
              </a:lnSpc>
            </a:pPr>
            <a:r>
              <a:rPr lang="zh-CN" altLang="en-US" sz="4400" b="1">
                <a:solidFill>
                  <a:srgbClr val="FF0000"/>
                </a:solidFill>
                <a:latin typeface="微软雅黑" panose="020B0503020204020204" charset="-122"/>
                <a:ea typeface="微软雅黑" panose="020B0503020204020204" charset="-122"/>
              </a:rPr>
              <a:t>农业合作化与公私合营</a:t>
            </a:r>
            <a:r>
              <a:rPr lang="zh-CN" altLang="en-US" sz="4000" b="1">
                <a:latin typeface="微软雅黑" panose="020B0503020204020204" charset="-122"/>
                <a:ea typeface="微软雅黑" panose="020B0503020204020204" charset="-122"/>
              </a:rPr>
              <a:t>是三大改造期间对农业和资本主义工商业改造的</a:t>
            </a:r>
            <a:r>
              <a:rPr lang="zh-CN" altLang="en-US" sz="4000" b="1">
                <a:solidFill>
                  <a:srgbClr val="FF0000"/>
                </a:solidFill>
                <a:latin typeface="微软雅黑" panose="020B0503020204020204" charset="-122"/>
                <a:ea typeface="微软雅黑" panose="020B0503020204020204" charset="-122"/>
              </a:rPr>
              <a:t>两种形式。</a:t>
            </a:r>
            <a:endParaRPr lang="zh-CN" altLang="en-US" sz="4000" b="1">
              <a:latin typeface="微软雅黑" panose="020B0503020204020204" charset="-122"/>
              <a:ea typeface="微软雅黑" panose="020B0503020204020204" charset="-122"/>
            </a:endParaRPr>
          </a:p>
          <a:p>
            <a:pPr>
              <a:lnSpc>
                <a:spcPct val="120000"/>
              </a:lnSpc>
            </a:pPr>
            <a:r>
              <a:rPr lang="zh-CN" altLang="en-US" sz="3600" b="1">
                <a:solidFill>
                  <a:srgbClr val="FF0000"/>
                </a:solidFill>
                <a:latin typeface="微软雅黑" panose="020B0503020204020204" charset="-122"/>
                <a:ea typeface="微软雅黑" panose="020B0503020204020204" charset="-122"/>
              </a:rPr>
              <a:t>   农业合作化，</a:t>
            </a:r>
            <a:r>
              <a:rPr lang="zh-CN" altLang="en-US" sz="3600" b="1">
                <a:latin typeface="微软雅黑" panose="020B0503020204020204" charset="-122"/>
                <a:ea typeface="微软雅黑" panose="020B0503020204020204" charset="-122"/>
              </a:rPr>
              <a:t>是指在中国共产党的领导下，通过各种互助合作的形式，把以生产资料私有制为基础的个体农业经济，改造为以生产资料公有制为基础的农业合作经济的过程。这一社会变革过程，亦称农业集体化。</a:t>
            </a:r>
            <a:endParaRPr lang="zh-CN" altLang="en-US" sz="3600" b="1">
              <a:latin typeface="微软雅黑" panose="020B0503020204020204" charset="-122"/>
              <a:ea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rPr>
              <a:t>    对</a:t>
            </a:r>
            <a:r>
              <a:rPr lang="zh-CN" altLang="en-US" sz="3600" b="1">
                <a:solidFill>
                  <a:srgbClr val="FF0000"/>
                </a:solidFill>
                <a:latin typeface="微软雅黑" panose="020B0503020204020204" charset="-122"/>
                <a:ea typeface="微软雅黑" panose="020B0503020204020204" charset="-122"/>
              </a:rPr>
              <a:t>资本主义工商业的改造</a:t>
            </a:r>
            <a:r>
              <a:rPr lang="zh-CN" altLang="en-US" sz="3600" b="1">
                <a:latin typeface="微软雅黑" panose="020B0503020204020204" charset="-122"/>
                <a:ea typeface="微软雅黑" panose="020B0503020204020204" charset="-122"/>
              </a:rPr>
              <a:t>采取的是国家资本主义的高级形式，大体上经过个别企业的公私合营和全行业公私合营两个阶段。</a:t>
            </a:r>
            <a:endParaRPr lang="zh-CN" altLang="en-US" sz="36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44033" descr="白色大理石"/>
          <p:cNvSpPr/>
          <p:nvPr/>
        </p:nvSpPr>
        <p:spPr>
          <a:xfrm>
            <a:off x="3936048" y="299403"/>
            <a:ext cx="3857625" cy="762000"/>
          </a:xfrm>
          <a:prstGeom prst="rect">
            <a:avLst/>
          </a:prstGeom>
        </p:spPr>
        <p:txBody>
          <a:bodyPr wrap="none" fromWordArt="1">
            <a:prstTxWarp prst="textPlain">
              <a:avLst>
                <a:gd name="adj" fmla="val 50000"/>
              </a:avLst>
            </a:prstTxWarp>
            <a:normAutofit fontScale="60000"/>
            <a:scene3d>
              <a:camera prst="legacyObliqueRight">
                <a:rot lat="0" lon="0" rev="0"/>
              </a:camera>
              <a:lightRig rig="legacyHarsh3" dir="t"/>
            </a:scene3d>
            <a:sp3d extrusionH="100000" prstMaterial="legacyMatte">
              <a:extrusionClr>
                <a:srgbClr val="663300"/>
              </a:extrusionClr>
            </a:sp3d>
          </a:bodyPr>
          <a:p>
            <a:pPr algn="ctr"/>
            <a:r>
              <a:rPr lang="zh-CN" altLang="en-US" sz="6000" b="1">
                <a:blipFill rotWithShape="0">
                  <a:blip r:embed="rId1"/>
                </a:blipFill>
                <a:latin typeface="微软雅黑" panose="020B0503020204020204" charset="-122"/>
                <a:ea typeface="微软雅黑" panose="020B0503020204020204" charset="-122"/>
              </a:rPr>
              <a:t>公私合营</a:t>
            </a:r>
            <a:endParaRPr lang="zh-CN" altLang="en-US" sz="6000" b="1">
              <a:blipFill rotWithShape="0">
                <a:blip r:embed="rId1"/>
              </a:blipFill>
              <a:latin typeface="微软雅黑" panose="020B0503020204020204" charset="-122"/>
              <a:ea typeface="微软雅黑" panose="020B0503020204020204" charset="-122"/>
            </a:endParaRPr>
          </a:p>
        </p:txBody>
      </p:sp>
      <p:sp>
        <p:nvSpPr>
          <p:cNvPr id="44035" name="文本框 44034"/>
          <p:cNvSpPr txBox="1"/>
          <p:nvPr/>
        </p:nvSpPr>
        <p:spPr>
          <a:xfrm>
            <a:off x="276860" y="1397635"/>
            <a:ext cx="11475720" cy="2528570"/>
          </a:xfrm>
          <a:prstGeom prst="rect">
            <a:avLst/>
          </a:prstGeom>
          <a:noFill/>
          <a:ln w="9525">
            <a:noFill/>
          </a:ln>
        </p:spPr>
        <p:txBody>
          <a:bodyPr wrap="square">
            <a:spAutoFit/>
          </a:bodyPr>
          <a:p>
            <a:pPr>
              <a:lnSpc>
                <a:spcPct val="130000"/>
              </a:lnSpc>
              <a:spcBef>
                <a:spcPct val="50000"/>
              </a:spcBef>
              <a:buClrTx/>
            </a:pPr>
            <a:r>
              <a:rPr lang="zh-CN" altLang="en-US" sz="3600" b="1" noProof="1">
                <a:solidFill>
                  <a:srgbClr val="0766D4"/>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个别企业公私合营：</a:t>
            </a:r>
            <a:endPar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spcBef>
                <a:spcPct val="50000"/>
              </a:spcBef>
              <a:buClrTx/>
            </a:pPr>
            <a:r>
              <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      国家入股私营企业，并由国家派代表负责经营管理，企业性质从</a:t>
            </a:r>
            <a:r>
              <a:rPr lang="zh-CN" altLang="en-US" sz="3600" b="1" noProof="1">
                <a:solidFill>
                  <a:srgbClr val="CC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私有变成公私共有</a:t>
            </a:r>
            <a:r>
              <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endPar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44036" name="文本框 44035"/>
          <p:cNvSpPr txBox="1"/>
          <p:nvPr/>
        </p:nvSpPr>
        <p:spPr>
          <a:xfrm>
            <a:off x="276860" y="3990340"/>
            <a:ext cx="11836400" cy="2528570"/>
          </a:xfrm>
          <a:prstGeom prst="rect">
            <a:avLst/>
          </a:prstGeom>
          <a:noFill/>
          <a:ln w="9525">
            <a:noFill/>
          </a:ln>
        </p:spPr>
        <p:txBody>
          <a:bodyPr wrap="square">
            <a:spAutoFit/>
          </a:bodyPr>
          <a:p>
            <a:pPr>
              <a:lnSpc>
                <a:spcPct val="130000"/>
              </a:lnSpc>
              <a:spcBef>
                <a:spcPct val="50000"/>
              </a:spcBef>
              <a:buClrTx/>
            </a:pPr>
            <a:r>
              <a:rPr lang="zh-CN" altLang="en-US" sz="3600" b="1" noProof="1">
                <a:solidFill>
                  <a:srgbClr val="0766D4"/>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全行业公私合营：</a:t>
            </a:r>
            <a:endPar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spcBef>
                <a:spcPct val="50000"/>
              </a:spcBef>
              <a:buClrTx/>
            </a:pPr>
            <a:r>
              <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      国家对资本家手中的股份进行赎买，使企业</a:t>
            </a:r>
            <a:r>
              <a:rPr lang="zh-CN" altLang="en-US" sz="3600" b="1" noProof="1">
                <a:solidFill>
                  <a:srgbClr val="CC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完全变为公有</a:t>
            </a:r>
            <a:r>
              <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endParaRPr lang="zh-CN" altLang="en-US" sz="3600" b="1" noProof="1">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1000" fill="hold"/>
                                        <p:tgtEl>
                                          <p:spTgt spid="44034"/>
                                        </p:tgtEl>
                                        <p:attrNameLst>
                                          <p:attrName>ppt_x</p:attrName>
                                        </p:attrNameLst>
                                      </p:cBhvr>
                                      <p:tavLst>
                                        <p:tav tm="0">
                                          <p:val>
                                            <p:strVal val="#ppt_x-.2"/>
                                          </p:val>
                                        </p:tav>
                                        <p:tav tm="100000">
                                          <p:val>
                                            <p:strVal val="#ppt_x"/>
                                          </p:val>
                                        </p:tav>
                                      </p:tavLst>
                                    </p:anim>
                                    <p:anim calcmode="lin" valueType="num">
                                      <p:cBhvr>
                                        <p:cTn id="8" dur="1000" fill="hold"/>
                                        <p:tgtEl>
                                          <p:spTgt spid="4403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4"/>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44035"/>
                                        </p:tgtEl>
                                        <p:attrNameLst>
                                          <p:attrName>style.visibility</p:attrName>
                                        </p:attrNameLst>
                                      </p:cBhvr>
                                      <p:to>
                                        <p:strVal val="visible"/>
                                      </p:to>
                                    </p:set>
                                    <p:animEffect transition="in" filter="blinds(horizontal)">
                                      <p:cBhvr>
                                        <p:cTn id="14" dur="500"/>
                                        <p:tgtEl>
                                          <p:spTgt spid="4403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4036"/>
                                        </p:tgtEl>
                                        <p:attrNameLst>
                                          <p:attrName>style.visibility</p:attrName>
                                        </p:attrNameLst>
                                      </p:cBhvr>
                                      <p:to>
                                        <p:strVal val="visible"/>
                                      </p:to>
                                    </p:set>
                                    <p:animEffect transition="in" filter="blinds(horizontal)">
                                      <p:cBhvr>
                                        <p:cTn id="19"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6510" y="95250"/>
            <a:ext cx="11661140" cy="1753235"/>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年新课标Ⅰ卷文综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31</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为新中国第一个五年计划期间中国、美国、英国主要工业指标年均增长速度的比较。据此可以推知（</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13690" y="2091690"/>
            <a:ext cx="5207000" cy="4174490"/>
          </a:xfrm>
          <a:prstGeom prst="rect">
            <a:avLst/>
          </a:prstGeom>
          <a:noFill/>
          <a:ln w="9525">
            <a:noFill/>
          </a:ln>
        </p:spPr>
      </p:pic>
      <p:sp>
        <p:nvSpPr>
          <p:cNvPr id="103" name="文本框 102"/>
          <p:cNvSpPr txBox="1"/>
          <p:nvPr/>
        </p:nvSpPr>
        <p:spPr>
          <a:xfrm>
            <a:off x="5420360" y="1848485"/>
            <a:ext cx="6442710" cy="3636010"/>
          </a:xfrm>
          <a:prstGeom prst="rect">
            <a:avLst/>
          </a:prstGeom>
          <a:noFill/>
          <a:ln w="9525">
            <a:noFill/>
          </a:ln>
        </p:spPr>
        <p:txBody>
          <a:bodyPr wrap="square">
            <a:spAutoFit/>
          </a:bodyPr>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．中国原有工业基础很薄弱</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．冷战制约美英工业发展</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．中国重工业发展急躁冒进</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．美英传统工业产业衰落</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47430" y="5640705"/>
            <a:ext cx="2355215" cy="977265"/>
          </a:xfrm>
          <a:prstGeom prst="rect">
            <a:avLst/>
          </a:prstGeom>
          <a:noFill/>
        </p:spPr>
        <p:txBody>
          <a:bodyPr wrap="none" rtlCol="0" anchor="t">
            <a:spAutoFit/>
          </a:bodyPr>
          <a:p>
            <a:pPr algn="l">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4917" name="圆角矩形 294916"/>
          <p:cNvSpPr/>
          <p:nvPr/>
        </p:nvSpPr>
        <p:spPr>
          <a:xfrm>
            <a:off x="-142240" y="94615"/>
            <a:ext cx="12268835" cy="6669405"/>
          </a:xfrm>
          <a:prstGeom prst="roundRect">
            <a:avLst>
              <a:gd name="adj" fmla="val 5222"/>
            </a:avLst>
          </a:prstGeom>
          <a:noFill/>
          <a:ln w="28575">
            <a:noFill/>
          </a:ln>
        </p:spPr>
        <p:txBody>
          <a:bodyPr anchor="t"/>
          <a:p>
            <a:pPr>
              <a:lnSpc>
                <a:spcPct val="90000"/>
              </a:lnSpc>
            </a:pPr>
            <a:r>
              <a:rPr lang="zh-CN" altLang="en-US" sz="5400" b="1" dirty="0">
                <a:solidFill>
                  <a:srgbClr val="FF0000"/>
                </a:solidFill>
                <a:latin typeface="微软雅黑" panose="020B0503020204020204" charset="-122"/>
                <a:ea typeface="微软雅黑" panose="020B0503020204020204" charset="-122"/>
                <a:cs typeface="微软雅黑" panose="020B0503020204020204" charset="-122"/>
              </a:rPr>
              <a:t>例</a:t>
            </a:r>
            <a:r>
              <a:rPr lang="en-US" altLang="zh-CN" sz="54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某私人帽厂，年产量</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400</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顶帽子。政府要进行改造。</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Step1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政府订购</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200</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顶。由于战争刚结束，资料短缺，政府提供原料；</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Step2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政府订购</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400</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顶。企业只为政府生产，不考虑销售</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Step3</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政府订购</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800</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顶。企业无生产能力，政府投资</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51%</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9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Step4</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政府出钱购买资本家剩余资本。</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全部卖给国家</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3600" b="1">
              <a:solidFill>
                <a:srgbClr val="000000"/>
              </a:solidFill>
              <a:latin typeface="微软雅黑" panose="020B0503020204020204" charset="-122"/>
              <a:ea typeface="微软雅黑" panose="020B0503020204020204" charset="-122"/>
              <a:cs typeface="微软雅黑" panose="020B0503020204020204" charset="-122"/>
            </a:endParaRPr>
          </a:p>
          <a:p>
            <a:pPr lvl="1" indent="0"/>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294917">
                                            <p:txEl>
                                              <p:charRg st="0" end="27"/>
                                            </p:txEl>
                                          </p:spTgt>
                                        </p:tgtEl>
                                        <p:attrNameLst>
                                          <p:attrName>style.visibility</p:attrName>
                                        </p:attrNameLst>
                                      </p:cBhvr>
                                      <p:to>
                                        <p:strVal val="visible"/>
                                      </p:to>
                                    </p:set>
                                    <p:anim calcmode="lin" valueType="num">
                                      <p:cBhvr>
                                        <p:cTn id="7" dur="500" fill="hold"/>
                                        <p:tgtEl>
                                          <p:spTgt spid="294917">
                                            <p:txEl>
                                              <p:charRg st="0" end="2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94917">
                                            <p:txEl>
                                              <p:charRg st="0" end="2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94917">
                                            <p:txEl>
                                              <p:charRg st="0" end="27"/>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94917">
                                            <p:txEl>
                                              <p:charRg st="0" end="27"/>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294917">
                                            <p:txEl>
                                              <p:charRg st="28" end="64"/>
                                            </p:txEl>
                                          </p:spTgt>
                                        </p:tgtEl>
                                        <p:attrNameLst>
                                          <p:attrName>style.visibility</p:attrName>
                                        </p:attrNameLst>
                                      </p:cBhvr>
                                      <p:to>
                                        <p:strVal val="visible"/>
                                      </p:to>
                                    </p:set>
                                    <p:anim calcmode="lin" valueType="num">
                                      <p:cBhvr>
                                        <p:cTn id="15" dur="500" fill="hold"/>
                                        <p:tgtEl>
                                          <p:spTgt spid="294917">
                                            <p:txEl>
                                              <p:charRg st="28" end="6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294917">
                                            <p:txEl>
                                              <p:charRg st="28" end="6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294917">
                                            <p:txEl>
                                              <p:charRg st="28" end="64"/>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294917">
                                            <p:txEl>
                                              <p:charRg st="28" end="64"/>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294917">
                                            <p:txEl>
                                              <p:charRg st="65" end="95"/>
                                            </p:txEl>
                                          </p:spTgt>
                                        </p:tgtEl>
                                        <p:attrNameLst>
                                          <p:attrName>style.visibility</p:attrName>
                                        </p:attrNameLst>
                                      </p:cBhvr>
                                      <p:to>
                                        <p:strVal val="visible"/>
                                      </p:to>
                                    </p:set>
                                    <p:anim calcmode="lin" valueType="num">
                                      <p:cBhvr>
                                        <p:cTn id="23" dur="500" fill="hold"/>
                                        <p:tgtEl>
                                          <p:spTgt spid="294917">
                                            <p:txEl>
                                              <p:charRg st="65" end="9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294917">
                                            <p:txEl>
                                              <p:charRg st="65" end="9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294917">
                                            <p:txEl>
                                              <p:charRg st="65" end="95"/>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294917">
                                            <p:txEl>
                                              <p:charRg st="65" end="95"/>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294917">
                                            <p:txEl>
                                              <p:charRg st="96" end="128"/>
                                            </p:txEl>
                                          </p:spTgt>
                                        </p:tgtEl>
                                        <p:attrNameLst>
                                          <p:attrName>style.visibility</p:attrName>
                                        </p:attrNameLst>
                                      </p:cBhvr>
                                      <p:to>
                                        <p:strVal val="visible"/>
                                      </p:to>
                                    </p:set>
                                    <p:anim calcmode="lin" valueType="num">
                                      <p:cBhvr>
                                        <p:cTn id="31" dur="500" fill="hold"/>
                                        <p:tgtEl>
                                          <p:spTgt spid="294917">
                                            <p:txEl>
                                              <p:charRg st="96" end="12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94917">
                                            <p:txEl>
                                              <p:charRg st="96" end="12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94917">
                                            <p:txEl>
                                              <p:charRg st="96" end="128"/>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94917">
                                            <p:txEl>
                                              <p:charRg st="96" end="128"/>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294917">
                                            <p:txEl>
                                              <p:charRg st="129" end="158"/>
                                            </p:txEl>
                                          </p:spTgt>
                                        </p:tgtEl>
                                        <p:attrNameLst>
                                          <p:attrName>style.visibility</p:attrName>
                                        </p:attrNameLst>
                                      </p:cBhvr>
                                      <p:to>
                                        <p:strVal val="visible"/>
                                      </p:to>
                                    </p:set>
                                    <p:anim calcmode="lin" valueType="num">
                                      <p:cBhvr>
                                        <p:cTn id="39" dur="500" fill="hold"/>
                                        <p:tgtEl>
                                          <p:spTgt spid="294917">
                                            <p:txEl>
                                              <p:charRg st="129" end="15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294917">
                                            <p:txEl>
                                              <p:charRg st="129" end="15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294917">
                                            <p:txEl>
                                              <p:charRg st="129" end="158"/>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294917">
                                            <p:txEl>
                                              <p:charRg st="129" end="15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990" y="-69850"/>
            <a:ext cx="12063730" cy="6811645"/>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4800" b="1">
                <a:solidFill>
                  <a:srgbClr val="FF0000"/>
                </a:solidFill>
                <a:latin typeface="微软雅黑" panose="020B0503020204020204" charset="-122"/>
                <a:ea typeface="微软雅黑" panose="020B0503020204020204" charset="-122"/>
                <a:cs typeface="微软雅黑" panose="020B0503020204020204" charset="-122"/>
              </a:rPr>
              <a:t>四马分肥</a:t>
            </a:r>
            <a:r>
              <a:rPr lang="zh-CN" altLang="en-US" sz="3600" b="1">
                <a:latin typeface="微软雅黑" panose="020B0503020204020204" charset="-122"/>
                <a:ea typeface="微软雅黑" panose="020B0503020204020204" charset="-122"/>
                <a:cs typeface="微软雅黑" panose="020B0503020204020204" charset="-122"/>
              </a:rPr>
              <a:t>”是我国社会主义改造时期对民族资本主义工商业</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利润分配</a:t>
            </a:r>
            <a:r>
              <a:rPr lang="zh-CN" altLang="en-US" sz="3600" b="1">
                <a:latin typeface="微软雅黑" panose="020B0503020204020204" charset="-122"/>
                <a:ea typeface="微软雅黑" panose="020B0503020204020204" charset="-122"/>
                <a:cs typeface="微软雅黑" panose="020B0503020204020204" charset="-122"/>
              </a:rPr>
              <a:t>形式的形象说法。1953年国家规定，私营企业每年结算盈余，其利润分配依照“四马分肥”的方式，即将利润分为</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国家所得税、企业公积金、工人福利费、资方红利</a:t>
            </a:r>
            <a:r>
              <a:rPr lang="zh-CN" altLang="en-US" sz="3600" b="1">
                <a:latin typeface="微软雅黑" panose="020B0503020204020204" charset="-122"/>
                <a:ea typeface="微软雅黑" panose="020B0503020204020204" charset="-122"/>
                <a:cs typeface="微软雅黑" panose="020B0503020204020204" charset="-122"/>
              </a:rPr>
              <a:t>四个方面进行分配，资方红利大体只占了四分之一，企业利润的大部分归国家和工人，基本上是为国计民生服务的。1956年实行全行业公私合营后，资方的股息红利被定息，即年息五厘所代替。原订付定息7年，后又延长3年，1966年9月停付。</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1748" name="表格 31747"/>
          <p:cNvGraphicFramePr/>
          <p:nvPr/>
        </p:nvGraphicFramePr>
        <p:xfrm>
          <a:off x="174625" y="735965"/>
          <a:ext cx="11843385" cy="5758180"/>
        </p:xfrm>
        <a:graphic>
          <a:graphicData uri="http://schemas.openxmlformats.org/drawingml/2006/table">
            <a:tbl>
              <a:tblPr/>
              <a:tblGrid>
                <a:gridCol w="1134110"/>
                <a:gridCol w="4520565"/>
                <a:gridCol w="6188710"/>
              </a:tblGrid>
              <a:tr h="636905">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3200" b="1">
                        <a:latin typeface="微软雅黑" panose="020B0503020204020204" charset="-122"/>
                        <a:ea typeface="微软雅黑" panose="020B0503020204020204" charset="-122"/>
                      </a:endParaRPr>
                    </a:p>
                  </a:txBody>
                  <a:tcPr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Font typeface="Arial" panose="020B0604020202020204" pitchFamily="34" charset="0"/>
                        <a:buNone/>
                      </a:pPr>
                      <a:r>
                        <a:rPr lang="zh-CN" altLang="en-US" sz="3200" b="1">
                          <a:latin typeface="微软雅黑" panose="020B0503020204020204" charset="-122"/>
                          <a:ea typeface="微软雅黑" panose="020B0503020204020204" charset="-122"/>
                        </a:rPr>
                        <a:t>大跃进运动</a:t>
                      </a:r>
                      <a:endParaRPr lang="zh-CN" altLang="en-US" sz="3200" b="1">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Font typeface="Arial" panose="020B0604020202020204" pitchFamily="34" charset="0"/>
                        <a:buNone/>
                      </a:pPr>
                      <a:r>
                        <a:rPr lang="zh-CN" altLang="en-US" sz="3200" b="1">
                          <a:latin typeface="微软雅黑" panose="020B0503020204020204" charset="-122"/>
                          <a:ea typeface="微软雅黑" panose="020B0503020204020204" charset="-122"/>
                        </a:rPr>
                        <a:t>人民公社化</a:t>
                      </a:r>
                      <a:endParaRPr lang="zh-CN" altLang="en-US" sz="3200" b="1">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2960">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latin typeface="微软雅黑" panose="020B0503020204020204" charset="-122"/>
                          <a:ea typeface="微软雅黑" panose="020B0503020204020204" charset="-122"/>
                        </a:rPr>
                        <a:t>表现</a:t>
                      </a:r>
                      <a:endParaRPr lang="zh-CN" altLang="en-US" sz="3200" b="1">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Font typeface="Arial" panose="020B0604020202020204" pitchFamily="34" charset="0"/>
                        <a:buNone/>
                      </a:pPr>
                      <a:r>
                        <a:rPr lang="zh-CN" altLang="en-US" sz="3200" b="1">
                          <a:solidFill>
                            <a:srgbClr val="33CC33"/>
                          </a:solidFill>
                          <a:latin typeface="微软雅黑" panose="020B0503020204020204" charset="-122"/>
                          <a:ea typeface="微软雅黑" panose="020B0503020204020204" charset="-122"/>
                        </a:rPr>
                        <a:t>高速度</a:t>
                      </a:r>
                      <a:endParaRPr lang="zh-CN" altLang="en-US" sz="3200" b="1">
                        <a:solidFill>
                          <a:srgbClr val="33CC33"/>
                        </a:solidFill>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spcBef>
                          <a:spcPct val="0"/>
                        </a:spcBef>
                        <a:buClrTx/>
                        <a:buFont typeface="Arial" panose="020B0604020202020204" pitchFamily="34" charset="0"/>
                        <a:buNone/>
                      </a:pPr>
                      <a:r>
                        <a:rPr lang="zh-CN" altLang="en-US" sz="3200" b="1">
                          <a:solidFill>
                            <a:srgbClr val="0000FF"/>
                          </a:solidFill>
                          <a:latin typeface="微软雅黑" panose="020B0503020204020204" charset="-122"/>
                          <a:ea typeface="微软雅黑" panose="020B0503020204020204" charset="-122"/>
                        </a:rPr>
                        <a:t>一大二公</a:t>
                      </a:r>
                      <a:endParaRPr lang="zh-CN" altLang="en-US" sz="3200" b="1">
                        <a:solidFill>
                          <a:srgbClr val="0000FF"/>
                        </a:solidFill>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88720">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latin typeface="微软雅黑" panose="020B0503020204020204" charset="-122"/>
                          <a:ea typeface="微软雅黑" panose="020B0503020204020204" charset="-122"/>
                        </a:rPr>
                        <a:t>失误</a:t>
                      </a:r>
                      <a:endParaRPr lang="zh-CN" altLang="en-US" sz="3200" b="1">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solidFill>
                            <a:srgbClr val="33CC33"/>
                          </a:solidFill>
                          <a:latin typeface="微软雅黑" panose="020B0503020204020204" charset="-122"/>
                          <a:ea typeface="微软雅黑" panose="020B0503020204020204" charset="-122"/>
                        </a:rPr>
                        <a:t>忽视客观规律，夸大人的主观能动性</a:t>
                      </a:r>
                      <a:endParaRPr lang="zh-CN" altLang="en-US" sz="3200" b="1">
                        <a:solidFill>
                          <a:srgbClr val="33CC33"/>
                        </a:solidFill>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solidFill>
                            <a:srgbClr val="0000FF"/>
                          </a:solidFill>
                          <a:latin typeface="微软雅黑" panose="020B0503020204020204" charset="-122"/>
                          <a:ea typeface="微软雅黑" panose="020B0503020204020204" charset="-122"/>
                        </a:rPr>
                        <a:t>违背生产力与生产关系相适应的规律，超越生产力的发展水平</a:t>
                      </a:r>
                      <a:endParaRPr lang="zh-CN" altLang="en-US" sz="3200" b="1">
                        <a:solidFill>
                          <a:srgbClr val="0000FF"/>
                        </a:solidFill>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54480">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latin typeface="微软雅黑" panose="020B0503020204020204" charset="-122"/>
                          <a:ea typeface="微软雅黑" panose="020B0503020204020204" charset="-122"/>
                        </a:rPr>
                        <a:t>危害</a:t>
                      </a:r>
                      <a:endParaRPr lang="zh-CN" altLang="en-US" sz="3200" b="1">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l">
                        <a:buClrTx/>
                        <a:buFont typeface="Arial" panose="020B0604020202020204" pitchFamily="34" charset="0"/>
                        <a:buNone/>
                      </a:pPr>
                      <a:endParaRPr lang="zh-CN" altLang="en-US" sz="3200" b="1">
                        <a:solidFill>
                          <a:srgbClr val="33CC33"/>
                        </a:solidFill>
                        <a:latin typeface="微软雅黑" panose="020B0503020204020204" charset="-122"/>
                        <a:ea typeface="微软雅黑" panose="020B0503020204020204" charset="-122"/>
                      </a:endParaRPr>
                    </a:p>
                    <a:p>
                      <a:pPr marL="0" lvl="0" indent="0" algn="l">
                        <a:buClrTx/>
                        <a:buFont typeface="Arial" panose="020B0604020202020204" pitchFamily="34" charset="0"/>
                        <a:buNone/>
                      </a:pPr>
                      <a:endParaRPr lang="zh-CN" altLang="en-US" sz="3200" b="1">
                        <a:solidFill>
                          <a:srgbClr val="33CC33"/>
                        </a:solidFill>
                        <a:latin typeface="微软雅黑" panose="020B0503020204020204" charset="-122"/>
                        <a:ea typeface="微软雅黑" panose="020B0503020204020204" charset="-122"/>
                      </a:endParaRPr>
                    </a:p>
                    <a:p>
                      <a:pPr marL="0" lvl="0" indent="0" algn="l">
                        <a:buClrTx/>
                        <a:buFont typeface="Arial" panose="020B0604020202020204" pitchFamily="34" charset="0"/>
                        <a:buNone/>
                      </a:pPr>
                      <a:endParaRPr lang="zh-CN" altLang="en-US" sz="3200" b="1">
                        <a:solidFill>
                          <a:srgbClr val="33CC33"/>
                        </a:solidFill>
                        <a:latin typeface="微软雅黑" panose="020B0503020204020204" charset="-122"/>
                        <a:ea typeface="微软雅黑" panose="020B0503020204020204" charset="-122"/>
                      </a:endParaRPr>
                    </a:p>
                    <a:p>
                      <a:pPr marL="0" lvl="0" indent="0" algn="l">
                        <a:buClrTx/>
                        <a:buFont typeface="Arial" panose="020B0604020202020204" pitchFamily="34" charset="0"/>
                        <a:buNone/>
                      </a:pPr>
                      <a:endParaRPr lang="zh-CN" altLang="en-US" sz="3200" b="1">
                        <a:solidFill>
                          <a:srgbClr val="33CC33"/>
                        </a:solidFill>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endParaRPr lang="zh-CN" altLang="en-US" sz="3200" b="1">
                        <a:solidFill>
                          <a:srgbClr val="0000FF"/>
                        </a:solidFill>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823595">
                <a:tc>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latin typeface="微软雅黑" panose="020B0503020204020204" charset="-122"/>
                          <a:ea typeface="微软雅黑" panose="020B0503020204020204" charset="-122"/>
                        </a:rPr>
                        <a:t>后果</a:t>
                      </a:r>
                      <a:endParaRPr lang="zh-CN" altLang="en-US" sz="3200" b="1">
                        <a:latin typeface="微软雅黑" panose="020B0503020204020204" charset="-122"/>
                        <a:ea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wrap="square"/>
                    <a:lstStyle>
                      <a:lvl1pPr marL="342900" lvl="0" indent="-34290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ClrTx/>
                        <a:buFont typeface="Arial" panose="020B0604020202020204" pitchFamily="34" charset="0"/>
                        <a:buNone/>
                      </a:pPr>
                      <a:r>
                        <a:rPr lang="zh-CN" altLang="en-US" sz="3200" b="1">
                          <a:solidFill>
                            <a:srgbClr val="CC0000"/>
                          </a:solidFill>
                          <a:latin typeface="微软雅黑" panose="020B0503020204020204" charset="-122"/>
                          <a:ea typeface="微软雅黑" panose="020B0503020204020204" charset="-122"/>
                          <a:cs typeface="微软雅黑" panose="020B0503020204020204" charset="-122"/>
                        </a:rPr>
                        <a:t>国民经济遭到严重破坏，出现三年经济困难（</a:t>
                      </a:r>
                      <a:r>
                        <a:rPr lang="en-US" altLang="zh-CN" sz="3200" b="1">
                          <a:solidFill>
                            <a:srgbClr val="CC0000"/>
                          </a:solidFill>
                          <a:latin typeface="微软雅黑" panose="020B0503020204020204" charset="-122"/>
                          <a:ea typeface="微软雅黑" panose="020B0503020204020204" charset="-122"/>
                          <a:cs typeface="微软雅黑" panose="020B0503020204020204" charset="-122"/>
                        </a:rPr>
                        <a:t>1959-1961</a:t>
                      </a:r>
                      <a:r>
                        <a:rPr lang="zh-CN" altLang="en-US" sz="3200" b="1">
                          <a:solidFill>
                            <a:srgbClr val="CC0000"/>
                          </a:solidFill>
                          <a:latin typeface="微软雅黑" panose="020B0503020204020204" charset="-122"/>
                          <a:ea typeface="微软雅黑" panose="020B0503020204020204" charset="-122"/>
                          <a:cs typeface="微软雅黑" panose="020B0503020204020204" charset="-122"/>
                        </a:rPr>
                        <a:t>）</a:t>
                      </a:r>
                      <a:endParaRPr lang="zh-CN" altLang="en-US" sz="3200" b="1">
                        <a:solidFill>
                          <a:srgbClr val="CC0000"/>
                        </a:solidFill>
                        <a:latin typeface="微软雅黑" panose="020B0503020204020204" charset="-122"/>
                        <a:ea typeface="微软雅黑" panose="020B0503020204020204" charset="-122"/>
                        <a:cs typeface="微软雅黑" panose="020B0503020204020204" charset="-122"/>
                      </a:endParaRPr>
                    </a:p>
                  </a:txBody>
                  <a:tcPr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
        <p:nvSpPr>
          <p:cNvPr id="2" name="文本框 1"/>
          <p:cNvSpPr txBox="1"/>
          <p:nvPr/>
        </p:nvSpPr>
        <p:spPr>
          <a:xfrm>
            <a:off x="-54610" y="63500"/>
            <a:ext cx="12625705" cy="583565"/>
          </a:xfrm>
          <a:prstGeom prst="rect">
            <a:avLst/>
          </a:prstGeom>
          <a:noFill/>
        </p:spPr>
        <p:txBody>
          <a:bodyPr wrap="none" rtlCol="0" anchor="t">
            <a:spAutoFit/>
          </a:bodyPr>
          <a:p>
            <a:r>
              <a:rPr lang="en-US" altLang="zh-CN" sz="3200" b="1">
                <a:solidFill>
                  <a:srgbClr val="0766D4"/>
                </a:solidFill>
                <a:latin typeface="微软雅黑" panose="020B0503020204020204" charset="-122"/>
                <a:ea typeface="微软雅黑" panose="020B0503020204020204" charset="-122"/>
                <a:sym typeface="+mn-ea"/>
              </a:rPr>
              <a:t>3</a:t>
            </a:r>
            <a:r>
              <a:rPr lang="zh-CN" altLang="en-US" sz="3200" b="1">
                <a:solidFill>
                  <a:srgbClr val="0766D4"/>
                </a:solidFill>
                <a:latin typeface="微软雅黑" panose="020B0503020204020204" charset="-122"/>
                <a:ea typeface="微软雅黑" panose="020B0503020204020204" charset="-122"/>
                <a:sym typeface="+mn-ea"/>
              </a:rPr>
              <a:t>、</a:t>
            </a:r>
            <a:r>
              <a:rPr lang="en-US" altLang="zh-CN" sz="3200" b="1">
                <a:solidFill>
                  <a:srgbClr val="0766D4"/>
                </a:solidFill>
                <a:latin typeface="微软雅黑" panose="020B0503020204020204" charset="-122"/>
                <a:ea typeface="微软雅黑" panose="020B0503020204020204" charset="-122"/>
                <a:sym typeface="+mn-ea"/>
              </a:rPr>
              <a:t>“</a:t>
            </a:r>
            <a:r>
              <a:rPr lang="zh-CN" altLang="en-US" sz="3200" b="1">
                <a:solidFill>
                  <a:srgbClr val="0766D4"/>
                </a:solidFill>
                <a:latin typeface="微软雅黑" panose="020B0503020204020204" charset="-122"/>
                <a:ea typeface="微软雅黑" panose="020B0503020204020204" charset="-122"/>
                <a:sym typeface="+mn-ea"/>
              </a:rPr>
              <a:t>大跃进</a:t>
            </a:r>
            <a:r>
              <a:rPr lang="en-US" altLang="zh-CN" sz="3200" b="1">
                <a:solidFill>
                  <a:srgbClr val="0766D4"/>
                </a:solidFill>
                <a:latin typeface="微软雅黑" panose="020B0503020204020204" charset="-122"/>
                <a:ea typeface="微软雅黑" panose="020B0503020204020204" charset="-122"/>
                <a:sym typeface="+mn-ea"/>
              </a:rPr>
              <a:t>”</a:t>
            </a:r>
            <a:r>
              <a:rPr lang="zh-CN" altLang="en-US" sz="3200" b="1">
                <a:solidFill>
                  <a:srgbClr val="0766D4"/>
                </a:solidFill>
                <a:latin typeface="微软雅黑" panose="020B0503020204020204" charset="-122"/>
                <a:ea typeface="微软雅黑" panose="020B0503020204020204" charset="-122"/>
                <a:sym typeface="+mn-ea"/>
              </a:rPr>
              <a:t>与人民公社化运动的表现、失误、危害与后果是什么？</a:t>
            </a:r>
            <a:endParaRPr lang="zh-CN" altLang="en-US" sz="3200" b="1">
              <a:solidFill>
                <a:srgbClr val="0766D4"/>
              </a:solidFill>
              <a:latin typeface="微软雅黑" panose="020B0503020204020204" charset="-122"/>
              <a:ea typeface="微软雅黑" panose="020B0503020204020204" charset="-122"/>
              <a:sym typeface="+mn-ea"/>
            </a:endParaRPr>
          </a:p>
        </p:txBody>
      </p:sp>
      <p:sp>
        <p:nvSpPr>
          <p:cNvPr id="3" name="文本框 2"/>
          <p:cNvSpPr txBox="1"/>
          <p:nvPr/>
        </p:nvSpPr>
        <p:spPr>
          <a:xfrm>
            <a:off x="1267460" y="3409950"/>
            <a:ext cx="4749800" cy="2355215"/>
          </a:xfrm>
          <a:prstGeom prst="rect">
            <a:avLst/>
          </a:prstGeom>
          <a:noFill/>
        </p:spPr>
        <p:txBody>
          <a:bodyPr wrap="square" rtlCol="0" anchor="t">
            <a:spAutoFit/>
          </a:bodyPr>
          <a:p>
            <a:pPr algn="l" fontAlgn="base">
              <a:spcBef>
                <a:spcPct val="20000"/>
              </a:spcBef>
              <a:buClrTx/>
              <a:buSzPct val="65000"/>
              <a:buFont typeface="Arial" panose="020B0604020202020204" pitchFamily="34" charset="0"/>
              <a:buNone/>
            </a:pPr>
            <a:r>
              <a:rPr lang="zh-CN" altLang="en-US" sz="3200" b="1">
                <a:solidFill>
                  <a:srgbClr val="33CC33"/>
                </a:solidFill>
                <a:latin typeface="微软雅黑" panose="020B0503020204020204" charset="-122"/>
                <a:ea typeface="微软雅黑" panose="020B0503020204020204" charset="-122"/>
                <a:sym typeface="+mn-ea"/>
              </a:rPr>
              <a:t>国民经济比例严重失调；</a:t>
            </a:r>
            <a:endParaRPr lang="zh-CN" altLang="en-US" sz="3200" b="1">
              <a:solidFill>
                <a:srgbClr val="33CC33"/>
              </a:solidFill>
              <a:latin typeface="微软雅黑" panose="020B0503020204020204" charset="-122"/>
              <a:ea typeface="微软雅黑" panose="020B0503020204020204" charset="-122"/>
            </a:endParaRPr>
          </a:p>
          <a:p>
            <a:pPr algn="l" fontAlgn="base">
              <a:spcBef>
                <a:spcPct val="20000"/>
              </a:spcBef>
              <a:buClrTx/>
              <a:buSzPct val="65000"/>
              <a:buFont typeface="Arial" panose="020B0604020202020204" pitchFamily="34" charset="0"/>
              <a:buNone/>
            </a:pPr>
            <a:r>
              <a:rPr lang="zh-CN" altLang="en-US" sz="3200" b="1">
                <a:solidFill>
                  <a:srgbClr val="33CC33"/>
                </a:solidFill>
                <a:latin typeface="微软雅黑" panose="020B0503020204020204" charset="-122"/>
                <a:ea typeface="微软雅黑" panose="020B0503020204020204" charset="-122"/>
                <a:sym typeface="+mn-ea"/>
              </a:rPr>
              <a:t>生态环境遭到破坏；</a:t>
            </a:r>
            <a:endParaRPr lang="zh-CN" altLang="en-US" sz="3200" b="1">
              <a:solidFill>
                <a:srgbClr val="33CC33"/>
              </a:solidFill>
              <a:latin typeface="微软雅黑" panose="020B0503020204020204" charset="-122"/>
              <a:ea typeface="微软雅黑" panose="020B0503020204020204" charset="-122"/>
            </a:endParaRPr>
          </a:p>
          <a:p>
            <a:pPr algn="l" fontAlgn="base">
              <a:spcBef>
                <a:spcPct val="20000"/>
              </a:spcBef>
              <a:buClrTx/>
              <a:buSzPct val="65000"/>
              <a:buFont typeface="Arial" panose="020B0604020202020204" pitchFamily="34" charset="0"/>
              <a:buNone/>
            </a:pPr>
            <a:r>
              <a:rPr lang="zh-CN" altLang="en-US" sz="3200" b="1">
                <a:solidFill>
                  <a:srgbClr val="33CC33"/>
                </a:solidFill>
                <a:latin typeface="微软雅黑" panose="020B0503020204020204" charset="-122"/>
                <a:ea typeface="微软雅黑" panose="020B0503020204020204" charset="-122"/>
                <a:sym typeface="+mn-ea"/>
              </a:rPr>
              <a:t>资源浪费；</a:t>
            </a:r>
            <a:endParaRPr lang="zh-CN" altLang="en-US" sz="3200" b="1">
              <a:solidFill>
                <a:srgbClr val="33CC33"/>
              </a:solidFill>
              <a:latin typeface="微软雅黑" panose="020B0503020204020204" charset="-122"/>
              <a:ea typeface="微软雅黑" panose="020B0503020204020204" charset="-122"/>
            </a:endParaRPr>
          </a:p>
          <a:p>
            <a:pPr algn="l" fontAlgn="base">
              <a:spcBef>
                <a:spcPct val="20000"/>
              </a:spcBef>
              <a:buClrTx/>
              <a:buSzPct val="65000"/>
              <a:buFont typeface="Arial" panose="020B0604020202020204" pitchFamily="34" charset="0"/>
              <a:buNone/>
            </a:pPr>
            <a:r>
              <a:rPr lang="zh-CN" altLang="en-US" sz="3200" b="1">
                <a:solidFill>
                  <a:srgbClr val="33CC33"/>
                </a:solidFill>
                <a:latin typeface="微软雅黑" panose="020B0503020204020204" charset="-122"/>
                <a:ea typeface="微软雅黑" panose="020B0503020204020204" charset="-122"/>
                <a:sym typeface="+mn-ea"/>
              </a:rPr>
              <a:t>农业生产下降</a:t>
            </a:r>
            <a:endParaRPr lang="zh-CN" altLang="en-US"/>
          </a:p>
        </p:txBody>
      </p:sp>
      <p:sp>
        <p:nvSpPr>
          <p:cNvPr id="4" name="文本框 3"/>
          <p:cNvSpPr txBox="1"/>
          <p:nvPr/>
        </p:nvSpPr>
        <p:spPr>
          <a:xfrm>
            <a:off x="6017260" y="3822065"/>
            <a:ext cx="5811520" cy="1531620"/>
          </a:xfrm>
          <a:prstGeom prst="rect">
            <a:avLst/>
          </a:prstGeom>
          <a:noFill/>
        </p:spPr>
        <p:txBody>
          <a:bodyPr wrap="square" rtlCol="0" anchor="t">
            <a:spAutoFit/>
          </a:bodyPr>
          <a:p>
            <a:pPr marL="0" lvl="0" indent="0">
              <a:lnSpc>
                <a:spcPct val="130000"/>
              </a:lnSpc>
              <a:spcBef>
                <a:spcPct val="0"/>
              </a:spcBef>
              <a:buClrTx/>
              <a:buFont typeface="Arial" panose="020B0604020202020204" pitchFamily="34" charset="0"/>
              <a:buNone/>
            </a:pPr>
            <a:r>
              <a:rPr lang="zh-CN" altLang="en-US" sz="3600" b="1">
                <a:solidFill>
                  <a:srgbClr val="0000FF"/>
                </a:solidFill>
                <a:latin typeface="微软雅黑" panose="020B0503020204020204" charset="-122"/>
                <a:ea typeface="微软雅黑" panose="020B0503020204020204" charset="-122"/>
                <a:sym typeface="+mn-ea"/>
              </a:rPr>
              <a:t>严重挫伤广大群众建设社会主义的积极性</a:t>
            </a:r>
            <a:endParaRPr lang="zh-CN" altLang="en-US" sz="3600" b="1">
              <a:solidFill>
                <a:srgbClr val="0000FF"/>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slide(fromBottom)">
                                      <p:cBhvr>
                                        <p:cTn id="7" dur="500"/>
                                        <p:tgtEl>
                                          <p:spTgt spid="317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41910" y="-24130"/>
            <a:ext cx="11977370" cy="6791960"/>
          </a:xfrm>
          <a:prstGeom prst="rect">
            <a:avLst/>
          </a:prstGeom>
          <a:noFill/>
        </p:spPr>
        <p:txBody>
          <a:bodyPr wrap="square">
            <a:spAutoFit/>
          </a:bodyPr>
          <a:lstStyle/>
          <a:p>
            <a:pPr marR="0" defTabSz="914400" eaLnBrk="1" hangingPunct="1">
              <a:lnSpc>
                <a:spcPct val="110000"/>
              </a:lnSpc>
              <a:buClrTx/>
              <a:buSzTx/>
              <a:buFont typeface="Arial" panose="020B0604020202020204" pitchFamily="34" charset="0"/>
              <a:buNone/>
              <a:defRPr/>
            </a:pPr>
            <a:r>
              <a:rPr kumimoji="0" lang="zh-CN" altLang="en-US" sz="3600" b="1" kern="1200" cap="none" spc="0" normalizeH="0" baseline="0" noProof="1">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　　</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人民公社的特点叫“</a:t>
            </a:r>
            <a:r>
              <a:rPr kumimoji="0" lang="zh-CN" altLang="en-US" sz="3600" b="1" u="sng" kern="1200" cap="none" spc="0" normalizeH="0" baseline="0"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一大二公</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a:t>
            </a:r>
            <a:r>
              <a:rPr kumimoji="0" lang="en-US" altLang="zh-CN"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所谓大，就是原来一二百户的合作社合并成为四五千户以至一二万户的人民公社。一般是一乡一社。所谓公，就是将几十上百个经济条件、贫富水平不同的合作社合并后，</a:t>
            </a:r>
            <a:r>
              <a:rPr kumimoji="0" lang="zh-CN" altLang="en-US" sz="3600" b="1" u="sng" kern="1200" cap="none" spc="0" normalizeH="0" baseline="0"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一切财产上交公社</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，多者不退，少者不补，在全社范围内统一核算，统一分配，实行部分的供给制（包括大办公共食堂、吃饭不要钱，叫做共产主义因素），造成原来的各个合作社（合并后叫大队或小队）之间、社员与社员之间</a:t>
            </a:r>
            <a:r>
              <a:rPr kumimoji="0" lang="zh-CN" altLang="en-US" sz="3600" b="1" u="sng" kern="1200" cap="none" spc="0" normalizeH="0" baseline="0"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微软雅黑" panose="020B0503020204020204" charset="-122"/>
              </a:rPr>
              <a:t>严重的平均主义</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。同时，社员的自留地、家畜、果树等，也都被收归社有。</a:t>
            </a:r>
            <a:endPar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a:p>
            <a:pPr marR="0" algn="r" defTabSz="914400" eaLnBrk="1" hangingPunct="1">
              <a:lnSpc>
                <a:spcPct val="110000"/>
              </a:lnSpc>
              <a:buClrTx/>
              <a:buSzTx/>
              <a:buFont typeface="Arial" panose="020B0604020202020204" pitchFamily="34" charset="0"/>
              <a:buNone/>
              <a:defRPr/>
            </a:pPr>
            <a:r>
              <a:rPr kumimoji="0" lang="en-US" altLang="zh-CN"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胡绳主编</a:t>
            </a:r>
            <a:r>
              <a:rPr kumimoji="0" lang="en-US" altLang="zh-CN"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a:t>
            </a:r>
            <a:r>
              <a:rPr kumimoji="0" lang="zh-CN" altLang="en-US"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中国共产党的七十年</a:t>
            </a:r>
            <a:r>
              <a:rPr kumimoji="0" lang="en-US" altLang="zh-CN"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rPr>
              <a:t>》</a:t>
            </a:r>
            <a:endParaRPr kumimoji="0" lang="en-US" altLang="zh-CN" sz="3600" b="1" kern="1200" cap="none" spc="0" normalizeH="0" baseline="0" noProof="1">
              <a:solidFill>
                <a:srgbClr val="000000"/>
              </a:solidFill>
              <a:effectLst>
                <a:outerShdw blurRad="38100" dist="38100" dir="2700000">
                  <a:srgbClr val="FFFFFF"/>
                </a:outerShdw>
              </a:effectLst>
              <a:latin typeface="微软雅黑" panose="020B0503020204020204" charset="-122"/>
              <a:ea typeface="微软雅黑" panose="020B0503020204020204" charset="-122"/>
              <a:cs typeface="微软雅黑" panose="020B0503020204020204" charset="-122"/>
            </a:endParaRPr>
          </a:p>
        </p:txBody>
      </p:sp>
      <p:sp>
        <p:nvSpPr>
          <p:cNvPr id="3" name="TextBox 2"/>
          <p:cNvSpPr txBox="1">
            <a:spLocks noChangeArrowheads="1"/>
          </p:cNvSpPr>
          <p:nvPr/>
        </p:nvSpPr>
        <p:spPr bwMode="auto">
          <a:xfrm>
            <a:off x="358140" y="2103755"/>
            <a:ext cx="11478895" cy="2799715"/>
          </a:xfrm>
          <a:prstGeom prst="rect">
            <a:avLst/>
          </a:prstGeom>
          <a:solidFill>
            <a:srgbClr val="FFFF00"/>
          </a:solidFill>
          <a:ln w="9525">
            <a:noFill/>
            <a:miter lim="800000"/>
          </a:ln>
        </p:spPr>
        <p:txBody>
          <a:bodyPr wrap="square">
            <a:spAutoFit/>
          </a:bodyPr>
          <a:lstStyle/>
          <a:p>
            <a:pPr marR="0" algn="ctr" defTabSz="914400" eaLnBrk="1" hangingPunct="1">
              <a:buClrTx/>
              <a:buSzTx/>
              <a:buFont typeface="Arial" panose="020B0604020202020204" pitchFamily="34" charset="0"/>
              <a:buNone/>
              <a:defRPr/>
            </a:pPr>
            <a:r>
              <a:rPr kumimoji="0" lang="en-US" altLang="zh-CN" sz="4400" b="1" kern="1200" cap="none" spc="0" normalizeH="0" baseline="0" noProof="1">
                <a:solidFill>
                  <a:srgbClr val="3333FF"/>
                </a:solidFill>
                <a:effectLst>
                  <a:outerShdw blurRad="38100" dist="38100" dir="2700000">
                    <a:srgbClr val="000000"/>
                  </a:outerShdw>
                </a:effectLst>
                <a:latin typeface="隶书" panose="02010509060101010101" pitchFamily="49" charset="-122"/>
                <a:ea typeface="隶书" panose="02010509060101010101" pitchFamily="49" charset="-122"/>
                <a:cs typeface="+mn-ea"/>
              </a:rPr>
              <a:t>“</a:t>
            </a:r>
            <a:r>
              <a:rPr kumimoji="0" lang="zh-CN" altLang="en-US" sz="4400" b="1" kern="1200" cap="none" spc="0" normalizeH="0" baseline="0" noProof="1">
                <a:solidFill>
                  <a:srgbClr val="3333FF"/>
                </a:solidFill>
                <a:effectLst>
                  <a:outerShdw blurRad="38100" dist="38100" dir="2700000">
                    <a:srgbClr val="000000"/>
                  </a:outerShdw>
                </a:effectLst>
                <a:latin typeface="隶书" panose="02010509060101010101" pitchFamily="49" charset="-122"/>
                <a:ea typeface="隶书" panose="02010509060101010101" pitchFamily="49" charset="-122"/>
                <a:cs typeface="+mn-ea"/>
              </a:rPr>
              <a:t>共产主义是天堂，人民公社是桥梁”</a:t>
            </a:r>
            <a:endParaRPr kumimoji="0" lang="zh-CN" altLang="en-US" sz="4400" b="1" kern="1200" cap="none" spc="0" normalizeH="0" baseline="0" noProof="1">
              <a:solidFill>
                <a:srgbClr val="3333FF"/>
              </a:solidFill>
              <a:effectLst>
                <a:outerShdw blurRad="38100" dist="38100" dir="2700000">
                  <a:srgbClr val="000000"/>
                </a:outerShdw>
              </a:effectLst>
              <a:latin typeface="隶书" panose="02010509060101010101" pitchFamily="49" charset="-122"/>
              <a:ea typeface="隶书" panose="02010509060101010101" pitchFamily="49" charset="-122"/>
              <a:cs typeface="+mn-cs"/>
            </a:endParaRPr>
          </a:p>
          <a:p>
            <a:pPr marR="0" defTabSz="914400" eaLnBrk="1" hangingPunct="1">
              <a:buClrTx/>
              <a:buSzTx/>
              <a:buFont typeface="Arial" panose="020B0604020202020204" pitchFamily="34" charset="0"/>
              <a:buNone/>
              <a:defRPr/>
            </a:pPr>
            <a:r>
              <a:rPr kumimoji="0" lang="zh-CN" altLang="en-US" sz="4400" b="1" kern="1200" cap="none" spc="0" normalizeH="0" baseline="0" noProof="1">
                <a:solidFill>
                  <a:srgbClr val="CC0066"/>
                </a:solidFill>
                <a:effectLst>
                  <a:outerShdw blurRad="38100" dist="38100" dir="2700000">
                    <a:srgbClr val="000000"/>
                  </a:outerShdw>
                </a:effectLst>
                <a:latin typeface="隶书" panose="02010509060101010101" pitchFamily="49" charset="-122"/>
                <a:ea typeface="隶书" panose="02010509060101010101" pitchFamily="49" charset="-122"/>
                <a:cs typeface="+mn-ea"/>
              </a:rPr>
              <a:t>　　</a:t>
            </a:r>
            <a:r>
              <a:rPr kumimoji="0" lang="zh-CN" altLang="en-US" sz="4400" b="1" kern="1200" cap="none" spc="0" normalizeH="0" baseline="0" noProof="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cs typeface="+mn-ea"/>
              </a:rPr>
              <a:t>毛泽东说：“大概十年左右，我们可以在吃饭、穿衣、住房子上实现共产主义。</a:t>
            </a:r>
            <a:r>
              <a:rPr kumimoji="0" lang="zh-CN" altLang="en-US" sz="4400" b="1" u="sng" kern="1200" cap="none" spc="0" normalizeH="0" baseline="0" noProof="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cs typeface="+mn-ea"/>
              </a:rPr>
              <a:t>公共食堂，吃饭不要钱，就是共产主义</a:t>
            </a:r>
            <a:r>
              <a:rPr kumimoji="0" lang="zh-CN" altLang="en-US" sz="4400" b="1" kern="1200" cap="none" spc="0" normalizeH="0" baseline="0" noProof="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cs typeface="+mn-ea"/>
              </a:rPr>
              <a:t>。”</a:t>
            </a:r>
            <a:endParaRPr kumimoji="0" lang="zh-CN" altLang="en-US" sz="4400" b="1" kern="1200" cap="none" spc="0" normalizeH="0" baseline="0" noProof="1">
              <a:solidFill>
                <a:srgbClr val="FF0000"/>
              </a:solidFill>
              <a:effectLst>
                <a:outerShdw blurRad="38100" dist="38100" dir="2700000">
                  <a:srgbClr val="000000"/>
                </a:outerShdw>
              </a:effectLst>
              <a:latin typeface="隶书" panose="02010509060101010101" pitchFamily="49" charset="-122"/>
              <a:ea typeface="隶书" panose="02010509060101010101" pitchFamily="49" charset="-122"/>
              <a:cs typeface="+mn-ea"/>
            </a:endParaRPr>
          </a:p>
        </p:txBody>
      </p:sp>
      <p:pic>
        <p:nvPicPr>
          <p:cNvPr id="48131" name="图片 48130" descr="12138649_200503011119094558300.jpg">
            <a:hlinkClick r:id="rId1" action="ppaction://hlinksldjump"/>
          </p:cNvPr>
          <p:cNvPicPr>
            <a:picLocks noChangeAspect="1"/>
          </p:cNvPicPr>
          <p:nvPr/>
        </p:nvPicPr>
        <p:blipFill>
          <a:blip r:embed="rId2"/>
          <a:stretch>
            <a:fillRect/>
          </a:stretch>
        </p:blipFill>
        <p:spPr>
          <a:xfrm>
            <a:off x="60960" y="-24130"/>
            <a:ext cx="12069445" cy="6673850"/>
          </a:xfrm>
          <a:prstGeom prst="rect">
            <a:avLst/>
          </a:prstGeom>
          <a:noFill/>
          <a:ln w="9525" cap="flat" cmpd="sng">
            <a:solidFill>
              <a:srgbClr val="FF0000"/>
            </a:solidFill>
            <a:prstDash val="solid"/>
            <a:miter/>
            <a:headEnd type="none" w="med" len="med"/>
            <a:tailEnd type="none" w="med" len="med"/>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8131"/>
                                        </p:tgtEl>
                                        <p:attrNameLst>
                                          <p:attrName>style.visibility</p:attrName>
                                        </p:attrNameLst>
                                      </p:cBhvr>
                                      <p:to>
                                        <p:strVal val="visible"/>
                                      </p:to>
                                    </p:set>
                                    <p:animEffect transition="in" filter="blinds(horizontal)">
                                      <p:cBhvr>
                                        <p:cTn id="12"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3" name="Shape"/>
          <p:cNvSpPr/>
          <p:nvPr/>
        </p:nvSpPr>
        <p:spPr>
          <a:xfrm>
            <a:off x="149225" y="142875"/>
            <a:ext cx="11910695" cy="6572250"/>
          </a:xfrm>
          <a:prstGeom prst="rect">
            <a:avLst/>
          </a:prstGeom>
          <a:noFill/>
          <a:ln w="9525">
            <a:noFill/>
          </a:ln>
        </p:spPr>
        <p:txBody>
          <a:bodyPr wrap="square" anchor="t">
            <a:spAutoFit/>
          </a:bodyPr>
          <a:p>
            <a:pPr eaLnBrk="0" hangingPunct="0">
              <a:lnSpc>
                <a:spcPct val="130000"/>
              </a:lnSpc>
            </a:pPr>
            <a:r>
              <a:rPr lang="zh-CN" altLang="en-US" sz="3600" b="1" dirty="0">
                <a:solidFill>
                  <a:srgbClr val="0000CC"/>
                </a:solidFill>
                <a:latin typeface="微软雅黑" panose="020B0503020204020204" charset="-122"/>
                <a:ea typeface="微软雅黑" panose="020B0503020204020204" charset="-122"/>
                <a:cs typeface="微软雅黑" panose="020B0503020204020204" charset="-122"/>
              </a:rPr>
              <a:t>     材料</a:t>
            </a:r>
            <a:r>
              <a:rPr lang="zh-CN" altLang="en-US" sz="3600" b="1" dirty="0">
                <a:latin typeface="微软雅黑" panose="020B0503020204020204" charset="-122"/>
                <a:ea typeface="微软雅黑" panose="020B0503020204020204" charset="-122"/>
                <a:cs typeface="微软雅黑" panose="020B0503020204020204" charset="-122"/>
              </a:rPr>
              <a:t>　</a:t>
            </a:r>
            <a:r>
              <a:rPr lang="en-US" altLang="zh-CN" sz="3600" b="1" dirty="0">
                <a:latin typeface="微软雅黑" panose="020B0503020204020204" charset="-122"/>
                <a:ea typeface="微软雅黑" panose="020B0503020204020204" charset="-122"/>
                <a:cs typeface="微软雅黑" panose="020B0503020204020204" charset="-122"/>
              </a:rPr>
              <a:t>1958</a:t>
            </a:r>
            <a:r>
              <a:rPr lang="zh-CN" altLang="en-US" sz="3600" b="1" dirty="0">
                <a:latin typeface="微软雅黑" panose="020B0503020204020204" charset="-122"/>
                <a:ea typeface="微软雅黑" panose="020B0503020204020204" charset="-122"/>
                <a:cs typeface="微软雅黑" panose="020B0503020204020204" charset="-122"/>
              </a:rPr>
              <a:t>年</a:t>
            </a:r>
            <a:r>
              <a:rPr lang="en-US" altLang="zh-CN" sz="3600" b="1" dirty="0">
                <a:latin typeface="微软雅黑" panose="020B0503020204020204" charset="-122"/>
                <a:ea typeface="微软雅黑" panose="020B0503020204020204" charset="-122"/>
                <a:cs typeface="微软雅黑" panose="020B0503020204020204" charset="-122"/>
              </a:rPr>
              <a:t>7</a:t>
            </a:r>
            <a:r>
              <a:rPr lang="zh-CN" altLang="en-US" sz="3600" b="1" dirty="0">
                <a:latin typeface="微软雅黑" panose="020B0503020204020204" charset="-122"/>
                <a:ea typeface="微软雅黑" panose="020B0503020204020204" charset="-122"/>
                <a:cs typeface="微软雅黑" panose="020B0503020204020204" charset="-122"/>
              </a:rPr>
              <a:t>月</a:t>
            </a:r>
            <a:r>
              <a:rPr lang="en-US" altLang="zh-CN" sz="3600" b="1" dirty="0">
                <a:latin typeface="微软雅黑" panose="020B0503020204020204" charset="-122"/>
                <a:ea typeface="微软雅黑" panose="020B0503020204020204" charset="-122"/>
                <a:cs typeface="微软雅黑" panose="020B0503020204020204" charset="-122"/>
              </a:rPr>
              <a:t>1</a:t>
            </a:r>
            <a:r>
              <a:rPr lang="zh-CN" altLang="en-US" sz="3600" b="1" dirty="0">
                <a:latin typeface="微软雅黑" panose="020B0503020204020204" charset="-122"/>
                <a:ea typeface="微软雅黑" panose="020B0503020204020204" charset="-122"/>
                <a:cs typeface="微软雅黑" panose="020B0503020204020204" charset="-122"/>
              </a:rPr>
              <a:t>日，</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红旗</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杂志明确提出</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把一个合作社变成一个既有农业合作又有工业合作基层组织单位，实际上是农业和工业相结合的人民公社</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。人民公社</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一大二公</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政社合一</a:t>
            </a:r>
            <a:r>
              <a:rPr lang="zh-CN" altLang="en-US" sz="3600" b="1" dirty="0">
                <a:latin typeface="微软雅黑" panose="020B0503020204020204" charset="-122"/>
                <a:ea typeface="微软雅黑" panose="020B0503020204020204" charset="-122"/>
                <a:cs typeface="微软雅黑" panose="020B0503020204020204" charset="-122"/>
              </a:rPr>
              <a:t>，实行</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以供给制为主</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的分配制度，推行</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组织军事化</a:t>
            </a:r>
            <a:r>
              <a:rPr lang="en-US" altLang="en-US" sz="36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行动战斗化</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，采取大兵团作战方法，从事农业生产，并实行</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生活集体化</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，大办公共食堂。人民公社在轰轰烈烈地办了一两个月后，</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原来宣传的许多优越性很快走向反面</a:t>
            </a:r>
            <a:r>
              <a:rPr lang="zh-CN" altLang="en-US" sz="3600" b="1" dirty="0">
                <a:latin typeface="微软雅黑" panose="020B0503020204020204" charset="-122"/>
                <a:ea typeface="微软雅黑" panose="020B0503020204020204" charset="-122"/>
                <a:cs typeface="微软雅黑" panose="020B0503020204020204" charset="-122"/>
              </a:rPr>
              <a:t>，</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干不干，三餐饭</a:t>
            </a:r>
            <a:r>
              <a:rPr lang="en-US" altLang="en-US" sz="3600" b="1" dirty="0">
                <a:latin typeface="微软雅黑" panose="020B0503020204020204" charset="-122"/>
                <a:ea typeface="微软雅黑" panose="020B0503020204020204" charset="-122"/>
                <a:cs typeface="微软雅黑" panose="020B0503020204020204" charset="-122"/>
              </a:rPr>
              <a:t>”</a:t>
            </a:r>
            <a:endParaRPr lang="en-US" altLang="en-US" sz="3600" b="1" dirty="0">
              <a:latin typeface="微软雅黑" panose="020B0503020204020204" charset="-122"/>
              <a:ea typeface="微软雅黑" panose="020B0503020204020204" charset="-122"/>
              <a:cs typeface="微软雅黑" panose="020B0503020204020204" charset="-122"/>
            </a:endParaRPr>
          </a:p>
          <a:p>
            <a:pPr eaLnBrk="0" hangingPunct="0">
              <a:lnSpc>
                <a:spcPct val="130000"/>
              </a:lnSpc>
            </a:pP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出工不出力</a:t>
            </a:r>
            <a:r>
              <a:rPr lang="en-US"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6210" y="290830"/>
            <a:ext cx="11879580" cy="642620"/>
          </a:xfrm>
          <a:prstGeom prst="rect">
            <a:avLst/>
          </a:prstGeom>
          <a:noFill/>
        </p:spPr>
        <p:txBody>
          <a:bodyPr wrap="square" rtlCol="0" anchor="t">
            <a:spAutoFit/>
          </a:bodyPr>
          <a:p>
            <a:pPr marL="431800" lvl="1" indent="-431800" fontAlgn="auto">
              <a:lnSpc>
                <a:spcPts val="4300"/>
              </a:lnSpc>
              <a:spcBef>
                <a:spcPct val="0"/>
              </a:spcBef>
              <a:buNone/>
            </a:pPr>
            <a:r>
              <a:rPr lang="en-US" altLang="x-none" sz="3600" b="1" dirty="0">
                <a:latin typeface="微软雅黑" panose="020B0503020204020204" charset="-122"/>
                <a:ea typeface="微软雅黑" panose="020B0503020204020204" charset="-122"/>
                <a:sym typeface="+mn-ea"/>
              </a:rPr>
              <a:t>	</a:t>
            </a:r>
            <a:r>
              <a:rPr lang="zh-CN" altLang="en-US" sz="3600" b="1" dirty="0">
                <a:latin typeface="微软雅黑" panose="020B0503020204020204" charset="-122"/>
                <a:ea typeface="微软雅黑" panose="020B0503020204020204" charset="-122"/>
                <a:sym typeface="+mn-ea"/>
              </a:rPr>
              <a:t> </a:t>
            </a:r>
            <a:endParaRPr lang="zh-CN" altLang="en-US" sz="3600">
              <a:latin typeface="微软雅黑" panose="020B0503020204020204" charset="-122"/>
              <a:ea typeface="微软雅黑" panose="020B0503020204020204" charset="-122"/>
            </a:endParaRPr>
          </a:p>
        </p:txBody>
      </p:sp>
      <p:sp>
        <p:nvSpPr>
          <p:cNvPr id="3" name="文本框 2"/>
          <p:cNvSpPr txBox="1"/>
          <p:nvPr/>
        </p:nvSpPr>
        <p:spPr>
          <a:xfrm>
            <a:off x="83820" y="16510"/>
            <a:ext cx="11997690" cy="6572250"/>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2012·课标全国，32</a:t>
            </a:r>
            <a:r>
              <a:rPr lang="zh-CN" altLang="en-US" sz="3600" b="1">
                <a:latin typeface="微软雅黑" panose="020B0503020204020204" charset="-122"/>
                <a:ea typeface="微软雅黑" panose="020B0503020204020204" charset="-122"/>
                <a:cs typeface="微软雅黑" panose="020B0503020204020204" charset="-122"/>
              </a:rPr>
              <a:t>)1958年，美国一份评估中国“二五”计划的文件认为，中国虽然面临着农业生产投入不足与人口增长的压力，但由于中苏关系良好而可以获得苏联援助，同时减少粮食出口，中国可以解决农业问题，工业也将保持高速发展。这一文件的判断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A．对中美关系的急剧变化估计不足</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B．低估了苏联对华经济援助的作用</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C．符合中苏两国关系的基本走向</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D．与中国工农业发展状况不符</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9406890" y="5722620"/>
            <a:ext cx="2108835" cy="706755"/>
          </a:xfrm>
          <a:prstGeom prst="rect">
            <a:avLst/>
          </a:prstGeom>
          <a:noFill/>
        </p:spPr>
        <p:txBody>
          <a:bodyPr wrap="none" rtlCol="0">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281305" y="206375"/>
            <a:ext cx="11770995" cy="6680200"/>
          </a:xfrm>
          <a:prstGeom prst="rect">
            <a:avLst/>
          </a:prstGeom>
          <a:noFill/>
          <a:ln w="9525">
            <a:noFill/>
          </a:ln>
        </p:spPr>
        <p:txBody>
          <a:bodyPr wrap="square">
            <a:spAutoFit/>
          </a:bodyPr>
          <a:p>
            <a:pPr indent="0">
              <a:lnSpc>
                <a:spcPct val="17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24</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1957</a:t>
            </a:r>
            <a:r>
              <a:rPr lang="zh-CN" sz="3600" b="1">
                <a:latin typeface="微软雅黑" panose="020B0503020204020204" charset="-122"/>
                <a:ea typeface="微软雅黑" panose="020B0503020204020204" charset="-122"/>
                <a:cs typeface="微软雅黑" panose="020B0503020204020204" charset="-122"/>
              </a:rPr>
              <a:t>年底到</a:t>
            </a:r>
            <a:r>
              <a:rPr lang="en-US" sz="3600" b="1">
                <a:latin typeface="微软雅黑" panose="020B0503020204020204" charset="-122"/>
                <a:ea typeface="微软雅黑" panose="020B0503020204020204" charset="-122"/>
                <a:cs typeface="微软雅黑" panose="020B0503020204020204" charset="-122"/>
              </a:rPr>
              <a:t>1960</a:t>
            </a:r>
            <a:r>
              <a:rPr lang="zh-CN" sz="3600" b="1">
                <a:latin typeface="微软雅黑" panose="020B0503020204020204" charset="-122"/>
                <a:ea typeface="微软雅黑" panose="020B0503020204020204" charset="-122"/>
                <a:cs typeface="微软雅黑" panose="020B0503020204020204" charset="-122"/>
              </a:rPr>
              <a:t>年，我国职工人数从</a:t>
            </a:r>
            <a:r>
              <a:rPr lang="en-US" sz="3600" b="1">
                <a:latin typeface="微软雅黑" panose="020B0503020204020204" charset="-122"/>
                <a:ea typeface="微软雅黑" panose="020B0503020204020204" charset="-122"/>
                <a:cs typeface="微软雅黑" panose="020B0503020204020204" charset="-122"/>
              </a:rPr>
              <a:t>3101</a:t>
            </a:r>
            <a:r>
              <a:rPr lang="zh-CN" sz="3600" b="1">
                <a:latin typeface="微软雅黑" panose="020B0503020204020204" charset="-122"/>
                <a:ea typeface="微软雅黑" panose="020B0503020204020204" charset="-122"/>
                <a:cs typeface="微软雅黑" panose="020B0503020204020204" charset="-122"/>
              </a:rPr>
              <a:t>万猛增至</a:t>
            </a:r>
            <a:r>
              <a:rPr lang="en-US" sz="3600" b="1">
                <a:latin typeface="微软雅黑" panose="020B0503020204020204" charset="-122"/>
                <a:ea typeface="微软雅黑" panose="020B0503020204020204" charset="-122"/>
                <a:cs typeface="微软雅黑" panose="020B0503020204020204" charset="-122"/>
              </a:rPr>
              <a:t>5969</a:t>
            </a:r>
            <a:r>
              <a:rPr lang="zh-CN" sz="3600" b="1">
                <a:latin typeface="微软雅黑" panose="020B0503020204020204" charset="-122"/>
                <a:ea typeface="微软雅黑" panose="020B0503020204020204" charset="-122"/>
                <a:cs typeface="微软雅黑" panose="020B0503020204020204" charset="-122"/>
              </a:rPr>
              <a:t>万。这主要是因为</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．第一个五年计划顺利完成</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7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．“大跃进”中大办工矿企业</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．公私合营后国营企业职工大增</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7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．人口增长造成大量劳动力剩余</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21800" y="5871845"/>
            <a:ext cx="2324100"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5095" y="90805"/>
            <a:ext cx="11690985" cy="6292850"/>
          </a:xfrm>
          <a:prstGeom prst="rect">
            <a:avLst/>
          </a:prstGeom>
          <a:noFill/>
        </p:spPr>
        <p:txBody>
          <a:bodyPr wrap="square" rtlCol="0" anchor="t">
            <a:spAutoFit/>
          </a:bodyPr>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2014·全国大纲卷·19</a:t>
            </a:r>
            <a:r>
              <a:rPr lang="zh-CN" altLang="en-US" sz="3600" b="1">
                <a:latin typeface="微软雅黑" panose="020B0503020204020204" charset="-122"/>
                <a:ea typeface="微软雅黑" panose="020B0503020204020204" charset="-122"/>
                <a:cs typeface="微软雅黑" panose="020B0503020204020204" charset="-122"/>
              </a:rPr>
              <a:t>）1958年一则新闻报道称，某县一农业社创造了平均亩（0．067公顷）产36956斤（18478千克）的惊人纪录。来自各地的参观者普遍认为，人的智慧和大自然的潜力是无穷无尽的。这</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A．显示出农业合作化运动激发农民的生产积极性</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B．体现了集体经营对提高生产效率有一定作用 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C．反映了科学技术进步极大提高了粮食产量 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D．折射出人们改变经济落后面貌的迫切愿望</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70315" y="607187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490" y="59690"/>
            <a:ext cx="7113270" cy="6390640"/>
          </a:xfrm>
          <a:prstGeom prst="rect">
            <a:avLst/>
          </a:prstGeom>
          <a:noFill/>
        </p:spPr>
        <p:txBody>
          <a:bodyPr wrap="square" rtlCol="0" anchor="t">
            <a:spAutoFit/>
          </a:bodyPr>
          <a:p>
            <a:pPr>
              <a:lnSpc>
                <a:spcPct val="160000"/>
              </a:lnSpc>
            </a:pPr>
            <a:r>
              <a:rPr lang="zh-CN" altLang="en-US" sz="3200" b="1">
                <a:latin typeface="微软雅黑" panose="020B0503020204020204" charset="-122"/>
                <a:ea typeface="微软雅黑" panose="020B0503020204020204" charset="-122"/>
                <a:cs typeface="微软雅黑" panose="020B0503020204020204" charset="-122"/>
              </a:rPr>
              <a:t>（</a:t>
            </a: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2014·山东文综·20</a:t>
            </a:r>
            <a:r>
              <a:rPr lang="zh-CN" altLang="en-US" sz="3200" b="1">
                <a:latin typeface="微软雅黑" panose="020B0503020204020204" charset="-122"/>
                <a:ea typeface="微软雅黑" panose="020B0503020204020204" charset="-122"/>
                <a:cs typeface="微软雅黑" panose="020B0503020204020204" charset="-122"/>
              </a:rPr>
              <a:t>）图为商务印书馆1978年12月出版的《现代汉语词典》中的一个词条。它反映出当时</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60000"/>
              </a:lnSpc>
            </a:pPr>
            <a:endParaRPr lang="zh-CN" altLang="en-US" sz="32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200" b="1">
                <a:latin typeface="微软雅黑" panose="020B0503020204020204" charset="-122"/>
                <a:ea typeface="微软雅黑" panose="020B0503020204020204" charset="-122"/>
                <a:cs typeface="微软雅黑" panose="020B0503020204020204" charset="-122"/>
              </a:rPr>
              <a:t>A．对“大跃进”运动有了客观认识</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200" b="1">
                <a:latin typeface="微软雅黑" panose="020B0503020204020204" charset="-122"/>
                <a:ea typeface="微软雅黑" panose="020B0503020204020204" charset="-122"/>
                <a:cs typeface="微软雅黑" panose="020B0503020204020204" charset="-122"/>
              </a:rPr>
              <a:t>B．“拨乱反正”工作取得了重大进展</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200" b="1">
                <a:latin typeface="微软雅黑" panose="020B0503020204020204" charset="-122"/>
                <a:ea typeface="微软雅黑" panose="020B0503020204020204" charset="-122"/>
                <a:cs typeface="微软雅黑" panose="020B0503020204020204" charset="-122"/>
              </a:rPr>
              <a:t>C．“左”倾思想影响依然比较严重</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200" b="1">
                <a:latin typeface="微软雅黑" panose="020B0503020204020204" charset="-122"/>
                <a:ea typeface="微软雅黑" panose="020B0503020204020204" charset="-122"/>
                <a:cs typeface="微软雅黑" panose="020B0503020204020204" charset="-122"/>
              </a:rPr>
              <a:t>D．确立了实事求是的思想路线</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113905" y="447675"/>
            <a:ext cx="5214620" cy="5396865"/>
          </a:xfrm>
          <a:prstGeom prst="rect">
            <a:avLst/>
          </a:prstGeom>
        </p:spPr>
      </p:pic>
      <p:sp>
        <p:nvSpPr>
          <p:cNvPr id="4" name="文本框 3"/>
          <p:cNvSpPr txBox="1"/>
          <p:nvPr/>
        </p:nvSpPr>
        <p:spPr>
          <a:xfrm>
            <a:off x="8870315" y="607187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2570" y="-203835"/>
            <a:ext cx="11706860" cy="6073775"/>
          </a:xfrm>
          <a:prstGeom prst="rect">
            <a:avLst/>
          </a:prstGeom>
          <a:noFill/>
        </p:spPr>
        <p:txBody>
          <a:bodyPr wrap="square" rtlCol="0" anchor="t">
            <a:spAutoFit/>
          </a:bodyPr>
          <a:p>
            <a:pPr>
              <a:lnSpc>
                <a:spcPct val="180000"/>
              </a:lnSpc>
            </a:pP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2012·海南单科·25</a:t>
            </a:r>
            <a:r>
              <a:rPr lang="zh-CN" altLang="en-US" sz="3600" b="1">
                <a:latin typeface="微软雅黑" panose="020B0503020204020204" charset="-122"/>
                <a:ea typeface="微软雅黑" panose="020B0503020204020204" charset="-122"/>
                <a:cs typeface="微软雅黑" panose="020B0503020204020204" charset="-122"/>
              </a:rPr>
              <a:t>）1960年8月，中共中央发出指示，规定全国一切机关、团体、部队、学校、企业、事业单位，在今后5个月里，公用经费中的商品性支出部分要压缩25%左右，预计全国可压缩出5亿元。其直接目的是</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3600" b="1">
                <a:latin typeface="微软雅黑" panose="020B0503020204020204" charset="-122"/>
                <a:ea typeface="微软雅黑" panose="020B0503020204020204" charset="-122"/>
                <a:cs typeface="微软雅黑" panose="020B0503020204020204" charset="-122"/>
              </a:rPr>
              <a:t>A ．减轻市场供应压力       B ．制止单位铺张浪费C．节约经费发展生产         D．促进经济较快发展</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373235" y="6041390"/>
            <a:ext cx="2576195" cy="700405"/>
          </a:xfrm>
          <a:prstGeom prst="rect">
            <a:avLst/>
          </a:prstGeom>
          <a:noFill/>
        </p:spPr>
        <p:txBody>
          <a:bodyPr wrap="square" rtlCol="0" anchor="t">
            <a:spAutoFit/>
          </a:bodyPr>
          <a:p>
            <a:pPr algn="l">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4470" y="82550"/>
            <a:ext cx="11595100" cy="6292850"/>
          </a:xfrm>
          <a:prstGeom prst="rect">
            <a:avLst/>
          </a:prstGeom>
          <a:noFill/>
        </p:spPr>
        <p:txBody>
          <a:bodyPr wrap="square" rtlCol="0" anchor="t">
            <a:spAutoFit/>
          </a:bodyPr>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2014·新课标全国卷Ⅰ文综·31</a:t>
            </a:r>
            <a:r>
              <a:rPr lang="zh-CN" altLang="en-US" sz="3600" b="1">
                <a:latin typeface="微软雅黑" panose="020B0503020204020204" charset="-122"/>
                <a:ea typeface="微软雅黑" panose="020B0503020204020204" charset="-122"/>
                <a:cs typeface="微软雅黑" panose="020B0503020204020204" charset="-122"/>
              </a:rPr>
              <a:t>）“一五”计划期间，我国实行粮食计划供应制度，各地根据国家粮食计划供应的相关规定，以户籍为依据确定粮食供应的对象与数量。这一制度的实行  (  ) 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A．有利于资本主义工商业改造         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B．保障了工业化战略实施 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C．缓解了灾害造成的粮食短缺         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cs typeface="微软雅黑" panose="020B0503020204020204" charset="-122"/>
              </a:rPr>
              <a:t>D．加速了国民经济的恢复</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47430" y="5640705"/>
            <a:ext cx="2324100" cy="977265"/>
          </a:xfrm>
          <a:prstGeom prst="rect">
            <a:avLst/>
          </a:prstGeom>
          <a:noFill/>
        </p:spPr>
        <p:txBody>
          <a:bodyPr wrap="none" rtlCol="0" anchor="t">
            <a:spAutoFit/>
          </a:bodyPr>
          <a:p>
            <a:pPr algn="l">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8695" y="4617995"/>
            <a:ext cx="2396326" cy="2163170"/>
          </a:xfrm>
          <a:prstGeom prst="rect">
            <a:avLst/>
          </a:prstGeom>
        </p:spPr>
      </p:pic>
      <p:sp>
        <p:nvSpPr>
          <p:cNvPr id="7" name="文本框 6"/>
          <p:cNvSpPr txBox="1"/>
          <p:nvPr/>
        </p:nvSpPr>
        <p:spPr>
          <a:xfrm>
            <a:off x="1910181" y="3136413"/>
            <a:ext cx="8114119" cy="1845310"/>
          </a:xfrm>
          <a:prstGeom prst="rect">
            <a:avLst/>
          </a:prstGeom>
          <a:noFill/>
        </p:spPr>
        <p:txBody>
          <a:bodyPr wrap="square" rtlCol="0">
            <a:spAutoFit/>
          </a:bodyPr>
          <a:lstStyle/>
          <a:p>
            <a:pPr lvl="0" algn="just"/>
            <a:r>
              <a:rPr lang="zh-CN" altLang="en-US" sz="2400" b="1" dirty="0">
                <a:solidFill>
                  <a:schemeClr val="bg1"/>
                </a:solidFill>
              </a:rPr>
              <a:t>         </a:t>
            </a:r>
            <a:r>
              <a:rPr lang="zh-CN" altLang="en-US" sz="2400" b="1" dirty="0">
                <a:solidFill>
                  <a:schemeClr val="bg1"/>
                </a:solidFill>
                <a:latin typeface="楷体" panose="02010609060101010101" pitchFamily="49" charset="-122"/>
                <a:ea typeface="楷体" panose="02010609060101010101" pitchFamily="49" charset="-122"/>
              </a:rPr>
              <a:t>“事后，揭露出来这个完全是一个假典型，它是把那十几亩、二十几亩快成熟的水稻并到这个大田里面，而且这个稻田很小</a:t>
            </a:r>
            <a:r>
              <a:rPr lang="en-US" altLang="zh-CN" sz="2400" b="1" dirty="0">
                <a:solidFill>
                  <a:schemeClr val="bg1"/>
                </a:solidFill>
                <a:latin typeface="楷体" panose="02010609060101010101" pitchFamily="49" charset="-122"/>
                <a:ea typeface="楷体" panose="02010609060101010101" pitchFamily="49" charset="-122"/>
              </a:rPr>
              <a:t>……</a:t>
            </a:r>
            <a:r>
              <a:rPr lang="zh-CN" altLang="en-US" sz="2400" b="1" dirty="0">
                <a:solidFill>
                  <a:schemeClr val="bg1"/>
                </a:solidFill>
                <a:latin typeface="楷体" panose="02010609060101010101" pitchFamily="49" charset="-122"/>
                <a:ea typeface="楷体" panose="02010609060101010101" pitchFamily="49" charset="-122"/>
              </a:rPr>
              <a:t>”</a:t>
            </a:r>
            <a:endParaRPr lang="en-US" altLang="zh-CN" sz="2400" b="1" dirty="0">
              <a:solidFill>
                <a:schemeClr val="bg1"/>
              </a:solidFill>
              <a:latin typeface="楷体" panose="02010609060101010101" pitchFamily="49" charset="-122"/>
              <a:ea typeface="楷体" panose="02010609060101010101" pitchFamily="49" charset="-122"/>
            </a:endParaRPr>
          </a:p>
          <a:p>
            <a:pPr lvl="0" algn="just"/>
            <a:endParaRPr lang="en-US" altLang="zh-CN" sz="2400" b="1" dirty="0">
              <a:solidFill>
                <a:schemeClr val="bg1"/>
              </a:solidFill>
            </a:endParaRPr>
          </a:p>
          <a:p>
            <a:pPr lvl="0" algn="r"/>
            <a:r>
              <a:rPr lang="en-US" altLang="zh-CN" b="1" dirty="0">
                <a:solidFill>
                  <a:prstClr val="white"/>
                </a:solidFill>
              </a:rPr>
              <a:t>——《</a:t>
            </a:r>
            <a:r>
              <a:rPr lang="zh-CN" altLang="en-US" b="1" dirty="0">
                <a:solidFill>
                  <a:prstClr val="white"/>
                </a:solidFill>
              </a:rPr>
              <a:t>红旗照相馆：</a:t>
            </a:r>
            <a:r>
              <a:rPr lang="en-US" altLang="zh-CN" b="1" dirty="0">
                <a:solidFill>
                  <a:prstClr val="white"/>
                </a:solidFill>
              </a:rPr>
              <a:t>1956-1959</a:t>
            </a:r>
            <a:r>
              <a:rPr lang="zh-CN" altLang="en-US" b="1" dirty="0">
                <a:solidFill>
                  <a:prstClr val="white"/>
                </a:solidFill>
              </a:rPr>
              <a:t>年中国摄影争辩</a:t>
            </a:r>
            <a:r>
              <a:rPr lang="en-US" altLang="zh-CN" b="1" dirty="0">
                <a:solidFill>
                  <a:prstClr val="white"/>
                </a:solidFill>
              </a:rPr>
              <a:t>》 </a:t>
            </a:r>
            <a:r>
              <a:rPr lang="zh-CN" altLang="en-US" b="1" dirty="0">
                <a:solidFill>
                  <a:prstClr val="white"/>
                </a:solidFill>
              </a:rPr>
              <a:t>晋用权</a:t>
            </a:r>
            <a:r>
              <a:rPr lang="en-US" altLang="zh-CN" b="1" dirty="0">
                <a:solidFill>
                  <a:prstClr val="white"/>
                </a:solidFill>
              </a:rPr>
              <a:t>\</a:t>
            </a:r>
            <a:r>
              <a:rPr lang="zh-CN" altLang="en-US" b="1" dirty="0">
                <a:solidFill>
                  <a:prstClr val="white"/>
                </a:solidFill>
              </a:rPr>
              <a:t>著 </a:t>
            </a:r>
            <a:endParaRPr lang="zh-CN" altLang="en-US" dirty="0">
              <a:solidFill>
                <a:prstClr val="white"/>
              </a:solidFill>
            </a:endParaRPr>
          </a:p>
        </p:txBody>
      </p:sp>
      <p:sp>
        <p:nvSpPr>
          <p:cNvPr id="2" name="文本框 1"/>
          <p:cNvSpPr txBox="1"/>
          <p:nvPr/>
        </p:nvSpPr>
        <p:spPr>
          <a:xfrm>
            <a:off x="107315" y="154305"/>
            <a:ext cx="11917680" cy="3136900"/>
          </a:xfrm>
          <a:prstGeom prst="rect">
            <a:avLst/>
          </a:prstGeom>
          <a:noFill/>
        </p:spPr>
        <p:txBody>
          <a:bodyPr wrap="square" rtlCol="0">
            <a:spAutoFit/>
          </a:bodyPr>
          <a:lstStyle/>
          <a:p>
            <a:pPr algn="just">
              <a:lnSpc>
                <a:spcPct val="110000"/>
              </a:lnSpc>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欢跃在早稻‘卫星’上</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这张照片是在全国早稻高额丰产声中拍摄的，我以十分兴奋的心情随湖北省委验收组的同志一起到了现场</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于是我就在群众的启发下，让四个活泼的孩子站在稻穗上跳动，以显示稻穗的厚和密并富有沙发似的弹力</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524375" y="4885690"/>
            <a:ext cx="7086600" cy="1322070"/>
          </a:xfrm>
          <a:prstGeom prst="rect">
            <a:avLst/>
          </a:prstGeom>
          <a:noFill/>
        </p:spPr>
        <p:txBody>
          <a:bodyPr wrap="square" rtlCol="0">
            <a:spAutoFit/>
          </a:bodyPr>
          <a:lstStyle/>
          <a:p>
            <a:r>
              <a:rPr lang="zh-CN" altLang="en-US" sz="4000" b="1" dirty="0">
                <a:solidFill>
                  <a:srgbClr val="0766D4"/>
                </a:solidFill>
                <a:latin typeface="微软雅黑" panose="020B0503020204020204" charset="-122"/>
                <a:ea typeface="微软雅黑" panose="020B0503020204020204" charset="-122"/>
              </a:rPr>
              <a:t>这张照片能反应当时的真实情况吗？有史料价值吗，为什么？</a:t>
            </a:r>
            <a:endParaRPr lang="zh-CN" altLang="en-US" sz="4000" b="1" dirty="0">
              <a:solidFill>
                <a:srgbClr val="0766D4"/>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50" y="1102784"/>
            <a:ext cx="6290423" cy="5678381"/>
          </a:xfrm>
          <a:prstGeom prst="rect">
            <a:avLst/>
          </a:prstGeom>
        </p:spPr>
      </p:pic>
      <p:sp>
        <p:nvSpPr>
          <p:cNvPr id="5" name="文本框 4"/>
          <p:cNvSpPr txBox="1"/>
          <p:nvPr/>
        </p:nvSpPr>
        <p:spPr>
          <a:xfrm>
            <a:off x="-6350" y="57150"/>
            <a:ext cx="12198350" cy="4092575"/>
          </a:xfrm>
          <a:prstGeom prst="rect">
            <a:avLst/>
          </a:prstGeom>
          <a:solidFill>
            <a:srgbClr val="FFFF00"/>
          </a:solidFill>
        </p:spPr>
        <p:txBody>
          <a:bodyPr wrap="square" rtlCol="0">
            <a:spAutoFit/>
          </a:bodyPr>
          <a:p>
            <a:pPr algn="just">
              <a:lnSpc>
                <a:spcPct val="130000"/>
              </a:lnSpc>
            </a:pPr>
            <a:r>
              <a:rPr lang="zh-CN" altLang="en-US" sz="3600" b="1" dirty="0">
                <a:solidFill>
                  <a:schemeClr val="bg1"/>
                </a:solidFill>
                <a:latin typeface="微软雅黑" panose="020B0503020204020204" charset="-122"/>
                <a:ea typeface="微软雅黑" panose="020B0503020204020204" charset="-122"/>
                <a:cs typeface="微软雅黑" panose="020B0503020204020204" charset="-122"/>
              </a:rPr>
              <a:t>    </a:t>
            </a:r>
            <a:r>
              <a:rPr lang="zh-CN" altLang="en-US" sz="4000" b="1" dirty="0">
                <a:latin typeface="微软雅黑" panose="020B0503020204020204" charset="-122"/>
                <a:ea typeface="微软雅黑" panose="020B0503020204020204" charset="-122"/>
                <a:cs typeface="微软雅黑" panose="020B0503020204020204" charset="-122"/>
              </a:rPr>
              <a:t>图片并不能反应当时农业真的有大发展，</a:t>
            </a:r>
            <a:r>
              <a:rPr lang="zh-CN" altLang="en-US" sz="4000" b="1" dirty="0">
                <a:solidFill>
                  <a:srgbClr val="0766D4"/>
                </a:solidFill>
                <a:latin typeface="微软雅黑" panose="020B0503020204020204" charset="-122"/>
                <a:ea typeface="微软雅黑" panose="020B0503020204020204" charset="-122"/>
                <a:cs typeface="微软雅黑" panose="020B0503020204020204" charset="-122"/>
              </a:rPr>
              <a:t>但在一定程度上折射出“大跃进时期”盲目追求高产，浮夸风盛行的事实，也能反应拍摄者当时的意图，即宣扬大跃进的成果。</a:t>
            </a:r>
            <a:r>
              <a:rPr lang="zh-CN" altLang="en-US" sz="4000" b="1" dirty="0">
                <a:latin typeface="微软雅黑" panose="020B0503020204020204" charset="-122"/>
                <a:ea typeface="微软雅黑" panose="020B0503020204020204" charset="-122"/>
                <a:cs typeface="微软雅黑" panose="020B0503020204020204" charset="-122"/>
              </a:rPr>
              <a:t>从这个意义上来说还是具有一定的史料价值的。</a:t>
            </a:r>
            <a:endParaRPr lang="zh-CN" altLang="en-US" sz="40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11"/>
                                        </p:tgtEl>
                                        <p:attrNameLst>
                                          <p:attrName>ppt_w</p:attrName>
                                        </p:attrNameLst>
                                      </p:cBhvr>
                                      <p:tavLst>
                                        <p:tav tm="0">
                                          <p:val>
                                            <p:strVal val="ppt_w"/>
                                          </p:val>
                                        </p:tav>
                                        <p:tav tm="100000">
                                          <p:val>
                                            <p:fltVal val="0"/>
                                          </p:val>
                                        </p:tav>
                                      </p:tavLst>
                                    </p:anim>
                                    <p:anim calcmode="lin" valueType="num">
                                      <p:cBhvr>
                                        <p:cTn id="7" dur="500"/>
                                        <p:tgtEl>
                                          <p:spTgt spid="11"/>
                                        </p:tgtEl>
                                        <p:attrNameLst>
                                          <p:attrName>ppt_h</p:attrName>
                                        </p:attrNameLst>
                                      </p:cBhvr>
                                      <p:tavLst>
                                        <p:tav tm="0">
                                          <p:val>
                                            <p:strVal val="ppt_h"/>
                                          </p:val>
                                        </p:tav>
                                        <p:tav tm="100000">
                                          <p:val>
                                            <p:fltVal val="0"/>
                                          </p:val>
                                        </p:tav>
                                      </p:tavLst>
                                    </p:anim>
                                    <p:animEffect transition="out" filter="fade">
                                      <p:cBhvr>
                                        <p:cTn id="8" dur="500"/>
                                        <p:tgtEl>
                                          <p:spTgt spid="11"/>
                                        </p:tgtEl>
                                      </p:cBhvr>
                                    </p:animEffect>
                                    <p:set>
                                      <p:cBhvr>
                                        <p:cTn id="9" dur="1" fill="hold">
                                          <p:stCondLst>
                                            <p:cond delay="499"/>
                                          </p:stCondLst>
                                        </p:cTn>
                                        <p:tgtEl>
                                          <p:spTgt spid="11"/>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9" grpId="0"/>
      <p:bldP spid="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22" name="Text Box 6"/>
          <p:cNvSpPr txBox="1"/>
          <p:nvPr/>
        </p:nvSpPr>
        <p:spPr>
          <a:xfrm>
            <a:off x="72390" y="5725795"/>
            <a:ext cx="12205335" cy="1173480"/>
          </a:xfrm>
          <a:prstGeom prst="rect">
            <a:avLst/>
          </a:prstGeom>
          <a:noFill/>
          <a:ln w="25400" cap="flat" cmpd="sng">
            <a:solidFill>
              <a:srgbClr val="080808"/>
            </a:solidFill>
            <a:prstDash val="dashDot"/>
            <a:miter/>
            <a:headEnd type="none" w="med" len="med"/>
            <a:tailEnd type="none" w="med" len="med"/>
          </a:ln>
        </p:spPr>
        <p:txBody>
          <a:bodyPr wrap="square" anchor="t">
            <a:spAutoFit/>
          </a:bodyPr>
          <a:p>
            <a:pPr>
              <a:lnSpc>
                <a:spcPct val="110000"/>
              </a:lnSpc>
              <a:spcBef>
                <a:spcPct val="50000"/>
              </a:spcBef>
            </a:pPr>
            <a:r>
              <a:rPr lang="zh-CN" altLang="en-US" sz="3200" b="1" dirty="0">
                <a:solidFill>
                  <a:srgbClr val="E327D6"/>
                </a:solidFill>
                <a:latin typeface="微软雅黑" panose="020B0503020204020204" charset="-122"/>
                <a:ea typeface="微软雅黑" panose="020B0503020204020204" charset="-122"/>
                <a:cs typeface="微软雅黑" panose="020B0503020204020204" charset="-122"/>
              </a:rPr>
              <a:t>提示：</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rPr>
              <a:t>图一更真实。原因</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rPr>
              <a:t>周恩来和邓小平先后主持经济工作</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rPr>
              <a:t>抵制“文化大革命”“左”的错误</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rPr>
              <a:t>进行了改革和整顿</a:t>
            </a:r>
            <a:r>
              <a:rPr lang="en-US" altLang="zh-CN" sz="32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00"/>
                </a:solidFill>
                <a:latin typeface="微软雅黑" panose="020B0503020204020204" charset="-122"/>
                <a:ea typeface="微软雅黑" panose="020B0503020204020204" charset="-122"/>
                <a:cs typeface="微软雅黑" panose="020B0503020204020204" charset="-122"/>
              </a:rPr>
              <a:t>产生了积极效应。</a:t>
            </a:r>
            <a:endParaRPr lang="zh-CN" altLang="en-US" sz="32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77826" name="Text Box 5"/>
          <p:cNvSpPr txBox="1"/>
          <p:nvPr/>
        </p:nvSpPr>
        <p:spPr>
          <a:xfrm>
            <a:off x="72390" y="19050"/>
            <a:ext cx="12169140" cy="1198880"/>
          </a:xfrm>
          <a:prstGeom prst="rect">
            <a:avLst/>
          </a:prstGeom>
          <a:noFill/>
          <a:ln w="9525">
            <a:noFill/>
          </a:ln>
        </p:spPr>
        <p:txBody>
          <a:bodyPr wrap="square" anchor="t">
            <a:spAutoFit/>
          </a:bodyPr>
          <a:p>
            <a:pPr eaLnBrk="0" hangingPunct="0"/>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思考</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关于我国</a:t>
            </a:r>
            <a:r>
              <a:rPr lang="en-US" altLang="zh-CN" sz="3600" b="1">
                <a:latin typeface="微软雅黑" panose="020B0503020204020204" charset="-122"/>
                <a:ea typeface="微软雅黑" panose="020B0503020204020204" charset="-122"/>
                <a:cs typeface="微软雅黑" panose="020B0503020204020204" charset="-122"/>
              </a:rPr>
              <a:t>1966-1976</a:t>
            </a:r>
            <a:r>
              <a:rPr lang="zh-CN" altLang="en-US" sz="3600" b="1" dirty="0">
                <a:latin typeface="微软雅黑" panose="020B0503020204020204" charset="-122"/>
                <a:ea typeface="微软雅黑" panose="020B0503020204020204" charset="-122"/>
                <a:cs typeface="微软雅黑" panose="020B0503020204020204" charset="-122"/>
              </a:rPr>
              <a:t>年</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工农业生产的状况</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下图中的哪幅图片更为真实</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为什么</a:t>
            </a:r>
            <a:r>
              <a:rPr lang="en-US" altLang="zh-CN" sz="3600" b="1">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3600" b="1">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77828" name="Image0073.jpeg"/>
          <p:cNvPicPr>
            <a:picLocks noChangeAspect="1"/>
          </p:cNvPicPr>
          <p:nvPr/>
        </p:nvPicPr>
        <p:blipFill>
          <a:blip r:embed="rId1">
            <a:lum bright="-17999"/>
          </a:blip>
          <a:stretch>
            <a:fillRect/>
          </a:stretch>
        </p:blipFill>
        <p:spPr>
          <a:xfrm>
            <a:off x="533400" y="1217930"/>
            <a:ext cx="10459720" cy="4407535"/>
          </a:xfrm>
          <a:prstGeom prst="rect">
            <a:avLst/>
          </a:prstGeom>
          <a:noFill/>
          <a:ln w="9525">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3" name="直接连接符 2"/>
          <p:cNvCxnSpPr/>
          <p:nvPr/>
        </p:nvCxnSpPr>
        <p:spPr>
          <a:xfrm>
            <a:off x="1524000" y="1037230"/>
            <a:ext cx="5936776" cy="0"/>
          </a:xfrm>
          <a:prstGeom prst="line">
            <a:avLst/>
          </a:prstGeom>
          <a:ln w="635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922728" y="1856096"/>
            <a:ext cx="1554480" cy="645160"/>
          </a:xfrm>
          <a:prstGeom prst="rect">
            <a:avLst/>
          </a:prstGeom>
          <a:noFill/>
          <a:ln>
            <a:solidFill>
              <a:srgbClr val="FF0000"/>
            </a:solidFill>
          </a:ln>
        </p:spPr>
        <p:txBody>
          <a:bodyPr wrap="none" rtlCol="0">
            <a:spAutoFit/>
          </a:bodyPr>
          <a:lstStyle/>
          <a:p>
            <a:r>
              <a:rPr lang="zh-CN" altLang="en-US" sz="3600" b="1" dirty="0">
                <a:solidFill>
                  <a:schemeClr val="tx1"/>
                </a:solidFill>
                <a:latin typeface="微软雅黑" panose="020B0503020204020204" charset="-122"/>
                <a:ea typeface="微软雅黑" panose="020B0503020204020204" charset="-122"/>
              </a:rPr>
              <a:t>政治上</a:t>
            </a:r>
            <a:endParaRPr lang="zh-CN" altLang="en-US" sz="3600" b="1"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2922728" y="2947748"/>
            <a:ext cx="1560195" cy="645160"/>
          </a:xfrm>
          <a:prstGeom prst="rect">
            <a:avLst/>
          </a:prstGeom>
          <a:noFill/>
          <a:ln>
            <a:solidFill>
              <a:srgbClr val="FF0000"/>
            </a:solidFill>
          </a:ln>
        </p:spPr>
        <p:txBody>
          <a:bodyPr wrap="none" rtlCol="0">
            <a:spAutoFit/>
          </a:bodyPr>
          <a:lstStyle/>
          <a:p>
            <a:r>
              <a:rPr lang="zh-CN" altLang="en-US" sz="3600" b="1" dirty="0">
                <a:solidFill>
                  <a:schemeClr val="tx1"/>
                </a:solidFill>
                <a:latin typeface="微软雅黑" panose="020B0503020204020204" charset="-122"/>
                <a:ea typeface="微软雅黑" panose="020B0503020204020204" charset="-122"/>
              </a:rPr>
              <a:t>外交上</a:t>
            </a:r>
            <a:endParaRPr lang="zh-CN" altLang="en-US" sz="3600" b="1" dirty="0">
              <a:solidFill>
                <a:schemeClr val="tx1"/>
              </a:solidFill>
              <a:latin typeface="微软雅黑" panose="020B0503020204020204" charset="-122"/>
              <a:ea typeface="微软雅黑" panose="020B0503020204020204" charset="-122"/>
            </a:endParaRPr>
          </a:p>
        </p:txBody>
      </p:sp>
      <p:sp>
        <p:nvSpPr>
          <p:cNvPr id="8" name="文本框 7"/>
          <p:cNvSpPr txBox="1"/>
          <p:nvPr/>
        </p:nvSpPr>
        <p:spPr>
          <a:xfrm>
            <a:off x="2922728" y="4039400"/>
            <a:ext cx="1560195" cy="645160"/>
          </a:xfrm>
          <a:prstGeom prst="rect">
            <a:avLst/>
          </a:prstGeom>
          <a:noFill/>
          <a:ln>
            <a:solidFill>
              <a:srgbClr val="FF0000"/>
            </a:solidFill>
          </a:ln>
        </p:spPr>
        <p:txBody>
          <a:bodyPr wrap="none" rtlCol="0">
            <a:spAutoFit/>
          </a:bodyPr>
          <a:lstStyle/>
          <a:p>
            <a:r>
              <a:rPr lang="zh-CN" altLang="en-US" sz="3600" b="1" dirty="0">
                <a:solidFill>
                  <a:schemeClr val="tx1"/>
                </a:solidFill>
                <a:latin typeface="微软雅黑" panose="020B0503020204020204" charset="-122"/>
                <a:ea typeface="微软雅黑" panose="020B0503020204020204" charset="-122"/>
              </a:rPr>
              <a:t>军事上</a:t>
            </a:r>
            <a:endParaRPr lang="zh-CN" altLang="en-US" sz="3600" b="1" dirty="0">
              <a:solidFill>
                <a:schemeClr val="tx1"/>
              </a:solidFill>
              <a:latin typeface="微软雅黑" panose="020B0503020204020204" charset="-122"/>
              <a:ea typeface="微软雅黑" panose="020B0503020204020204" charset="-122"/>
            </a:endParaRPr>
          </a:p>
        </p:txBody>
      </p:sp>
      <p:sp>
        <p:nvSpPr>
          <p:cNvPr id="9" name="文本框 8"/>
          <p:cNvSpPr txBox="1"/>
          <p:nvPr/>
        </p:nvSpPr>
        <p:spPr>
          <a:xfrm>
            <a:off x="2922728" y="5131052"/>
            <a:ext cx="1560195" cy="645160"/>
          </a:xfrm>
          <a:prstGeom prst="rect">
            <a:avLst/>
          </a:prstGeom>
          <a:noFill/>
          <a:ln>
            <a:solidFill>
              <a:srgbClr val="FF0000"/>
            </a:solidFill>
          </a:ln>
        </p:spPr>
        <p:txBody>
          <a:bodyPr wrap="none" rtlCol="0">
            <a:spAutoFit/>
          </a:bodyPr>
          <a:lstStyle/>
          <a:p>
            <a:r>
              <a:rPr lang="zh-CN" altLang="en-US" sz="3600" b="1" dirty="0">
                <a:solidFill>
                  <a:schemeClr val="tx1"/>
                </a:solidFill>
                <a:latin typeface="微软雅黑" panose="020B0503020204020204" charset="-122"/>
                <a:ea typeface="微软雅黑" panose="020B0503020204020204" charset="-122"/>
              </a:rPr>
              <a:t>经济上</a:t>
            </a:r>
            <a:endParaRPr lang="zh-CN" altLang="en-US" sz="3600" b="1" dirty="0">
              <a:solidFill>
                <a:schemeClr val="tx1"/>
              </a:solidFill>
              <a:latin typeface="微软雅黑" panose="020B0503020204020204" charset="-122"/>
              <a:ea typeface="微软雅黑" panose="020B0503020204020204" charset="-122"/>
            </a:endParaRPr>
          </a:p>
        </p:txBody>
      </p:sp>
      <p:sp>
        <p:nvSpPr>
          <p:cNvPr id="5" name="右箭头 4"/>
          <p:cNvSpPr/>
          <p:nvPr/>
        </p:nvSpPr>
        <p:spPr>
          <a:xfrm>
            <a:off x="4963236" y="1947250"/>
            <a:ext cx="1378424" cy="441615"/>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4963236" y="3038902"/>
            <a:ext cx="1378424" cy="441615"/>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4963236" y="4141757"/>
            <a:ext cx="1378424" cy="441615"/>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963236" y="5233409"/>
            <a:ext cx="1378424" cy="441615"/>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955809" y="1875669"/>
            <a:ext cx="2621280" cy="583565"/>
          </a:xfrm>
          <a:prstGeom prst="rect">
            <a:avLst/>
          </a:prstGeom>
          <a:noFill/>
          <a:ln>
            <a:solidFill>
              <a:srgbClr val="FF0000"/>
            </a:solidFill>
          </a:ln>
        </p:spPr>
        <p:txBody>
          <a:bodyPr wrap="none" rtlCol="0">
            <a:spAutoFit/>
          </a:bodyPr>
          <a:lstStyle/>
          <a:p>
            <a:r>
              <a:rPr lang="zh-CN" altLang="en-US" sz="3200" b="1" dirty="0">
                <a:solidFill>
                  <a:srgbClr val="0766D4"/>
                </a:solidFill>
                <a:latin typeface="微软雅黑" panose="020B0503020204020204" charset="-122"/>
                <a:ea typeface="微软雅黑" panose="020B0503020204020204" charset="-122"/>
              </a:rPr>
              <a:t>三大政治制度</a:t>
            </a:r>
            <a:endParaRPr lang="zh-CN" altLang="en-US" sz="3200" b="1" dirty="0">
              <a:solidFill>
                <a:srgbClr val="0766D4"/>
              </a:solidFill>
              <a:latin typeface="微软雅黑" panose="020B0503020204020204" charset="-122"/>
              <a:ea typeface="微软雅黑" panose="020B0503020204020204" charset="-122"/>
            </a:endParaRPr>
          </a:p>
        </p:txBody>
      </p:sp>
      <p:sp>
        <p:nvSpPr>
          <p:cNvPr id="15" name="文本框 14"/>
          <p:cNvSpPr txBox="1"/>
          <p:nvPr/>
        </p:nvSpPr>
        <p:spPr>
          <a:xfrm>
            <a:off x="6955809" y="2978525"/>
            <a:ext cx="3449320" cy="583565"/>
          </a:xfrm>
          <a:prstGeom prst="rect">
            <a:avLst/>
          </a:prstGeom>
          <a:noFill/>
          <a:ln>
            <a:solidFill>
              <a:srgbClr val="FF0000"/>
            </a:solidFill>
          </a:ln>
        </p:spPr>
        <p:txBody>
          <a:bodyPr wrap="none" rtlCol="0">
            <a:spAutoFit/>
          </a:bodyPr>
          <a:lstStyle/>
          <a:p>
            <a:r>
              <a:rPr lang="zh-CN" altLang="en-US" sz="3200" b="1" dirty="0">
                <a:solidFill>
                  <a:srgbClr val="0766D4"/>
                </a:solidFill>
                <a:latin typeface="微软雅黑" panose="020B0503020204020204" charset="-122"/>
                <a:ea typeface="微软雅黑" panose="020B0503020204020204" charset="-122"/>
              </a:rPr>
              <a:t>独立自主、一边倒</a:t>
            </a:r>
            <a:endParaRPr lang="zh-CN" altLang="en-US" sz="3200" b="1" dirty="0">
              <a:solidFill>
                <a:srgbClr val="0766D4"/>
              </a:solidFill>
              <a:latin typeface="微软雅黑" panose="020B0503020204020204" charset="-122"/>
              <a:ea typeface="微软雅黑" panose="020B0503020204020204" charset="-122"/>
            </a:endParaRPr>
          </a:p>
        </p:txBody>
      </p:sp>
      <p:sp>
        <p:nvSpPr>
          <p:cNvPr id="16" name="文本框 15"/>
          <p:cNvSpPr txBox="1"/>
          <p:nvPr/>
        </p:nvSpPr>
        <p:spPr>
          <a:xfrm>
            <a:off x="6955809" y="4142991"/>
            <a:ext cx="1816100" cy="583565"/>
          </a:xfrm>
          <a:prstGeom prst="rect">
            <a:avLst/>
          </a:prstGeom>
          <a:noFill/>
          <a:ln>
            <a:solidFill>
              <a:srgbClr val="FF0000"/>
            </a:solidFill>
          </a:ln>
        </p:spPr>
        <p:txBody>
          <a:bodyPr wrap="none" rtlCol="0">
            <a:spAutoFit/>
          </a:bodyPr>
          <a:lstStyle/>
          <a:p>
            <a:r>
              <a:rPr lang="zh-CN" altLang="en-US" sz="3200" b="1" dirty="0">
                <a:solidFill>
                  <a:srgbClr val="0766D4"/>
                </a:solidFill>
                <a:latin typeface="微软雅黑" panose="020B0503020204020204" charset="-122"/>
                <a:ea typeface="微软雅黑" panose="020B0503020204020204" charset="-122"/>
              </a:rPr>
              <a:t>抗美援朝</a:t>
            </a:r>
            <a:endParaRPr lang="zh-CN" altLang="en-US" sz="3200" b="1" dirty="0">
              <a:solidFill>
                <a:srgbClr val="0766D4"/>
              </a:soli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55809" y="4929516"/>
            <a:ext cx="1695734" cy="1695734"/>
          </a:xfrm>
          <a:prstGeom prst="rect">
            <a:avLst/>
          </a:prstGeom>
        </p:spPr>
      </p:pic>
      <p:sp>
        <p:nvSpPr>
          <p:cNvPr id="17" name="文本框 16"/>
          <p:cNvSpPr txBox="1"/>
          <p:nvPr/>
        </p:nvSpPr>
        <p:spPr>
          <a:xfrm>
            <a:off x="1524000" y="172085"/>
            <a:ext cx="5045075" cy="706755"/>
          </a:xfrm>
          <a:prstGeom prst="rect">
            <a:avLst/>
          </a:prstGeom>
          <a:noFill/>
          <a:ln>
            <a:solidFill>
              <a:schemeClr val="bg1"/>
            </a:solidFill>
          </a:ln>
        </p:spPr>
        <p:txBody>
          <a:bodyPr wrap="square" rtlCol="0">
            <a:spAutoFit/>
          </a:bodyPr>
          <a:lstStyle/>
          <a:p>
            <a:r>
              <a:rPr lang="zh-CN" altLang="en-US" sz="4000" b="1" dirty="0">
                <a:solidFill>
                  <a:srgbClr val="FF0000"/>
                </a:solidFill>
                <a:latin typeface="微软雅黑" panose="020B0503020204020204" charset="-122"/>
                <a:ea typeface="微软雅黑" panose="020B0503020204020204" charset="-122"/>
              </a:rPr>
              <a:t>新中国采取的措施：</a:t>
            </a:r>
            <a:endParaRPr lang="zh-CN" altLang="en-US"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2000"/>
                                        <p:tgtEl>
                                          <p:spTgt spid="21"/>
                                        </p:tgtEl>
                                      </p:cBhvr>
                                    </p:animEffect>
                                    <p:anim calcmode="lin" valueType="num">
                                      <p:cBhvr>
                                        <p:cTn id="29" dur="2000" fill="hold"/>
                                        <p:tgtEl>
                                          <p:spTgt spid="21"/>
                                        </p:tgtEl>
                                        <p:attrNameLst>
                                          <p:attrName>ppt_w</p:attrName>
                                        </p:attrNameLst>
                                      </p:cBhvr>
                                      <p:tavLst>
                                        <p:tav tm="0" fmla="#ppt_w*sin(2.5*pi*$)">
                                          <p:val>
                                            <p:fltVal val="0"/>
                                          </p:val>
                                        </p:tav>
                                        <p:tav tm="100000">
                                          <p:val>
                                            <p:fltVal val="1"/>
                                          </p:val>
                                        </p:tav>
                                      </p:tavLst>
                                    </p:anim>
                                    <p:anim calcmode="lin" valueType="num">
                                      <p:cBhvr>
                                        <p:cTn id="30" dur="2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Rectangle 3"/>
          <p:cNvSpPr>
            <a:spLocks noChangeArrowheads="1"/>
          </p:cNvSpPr>
          <p:nvPr/>
        </p:nvSpPr>
        <p:spPr bwMode="auto">
          <a:xfrm>
            <a:off x="71755" y="19685"/>
            <a:ext cx="11711940" cy="651764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lnSpc>
                <a:spcPct val="145000"/>
              </a:lnSpc>
            </a:pPr>
            <a:r>
              <a:rPr lang="zh-CN" altLang="en-US" sz="4800" b="1" dirty="0">
                <a:solidFill>
                  <a:srgbClr val="0766D4"/>
                </a:solidFill>
                <a:latin typeface="微软雅黑" panose="020B0503020204020204" charset="-122"/>
                <a:ea typeface="微软雅黑" panose="020B0503020204020204" charset="-122"/>
                <a:cs typeface="微软雅黑" panose="020B0503020204020204" charset="-122"/>
              </a:rPr>
              <a:t>重点问题自测</a:t>
            </a:r>
            <a:r>
              <a:rPr lang="zh-CN" altLang="zh-CN" sz="4800" b="1" dirty="0">
                <a:latin typeface="微软雅黑" panose="020B0503020204020204" charset="-122"/>
                <a:ea typeface="微软雅黑" panose="020B0503020204020204" charset="-122"/>
                <a:cs typeface="微软雅黑" panose="020B0503020204020204" charset="-122"/>
              </a:rPr>
              <a:t>：</a:t>
            </a:r>
            <a:endParaRPr lang="zh-CN" altLang="zh-CN" sz="4000" b="1" dirty="0">
              <a:latin typeface="微软雅黑" panose="020B0503020204020204" charset="-122"/>
              <a:ea typeface="微软雅黑" panose="020B0503020204020204" charset="-122"/>
              <a:cs typeface="微软雅黑" panose="020B0503020204020204" charset="-122"/>
            </a:endParaRPr>
          </a:p>
          <a:p>
            <a:pPr>
              <a:lnSpc>
                <a:spcPct val="145000"/>
              </a:lnSpc>
            </a:pPr>
            <a:r>
              <a:rPr lang="en-US" altLang="zh-CN" sz="4000" b="1" dirty="0">
                <a:latin typeface="微软雅黑" panose="020B0503020204020204" charset="-122"/>
                <a:ea typeface="微软雅黑" panose="020B0503020204020204" charset="-122"/>
                <a:cs typeface="微软雅黑" panose="020B0503020204020204" charset="-122"/>
              </a:rPr>
              <a:t>1</a:t>
            </a:r>
            <a:r>
              <a:rPr lang="zh-CN" altLang="en-US" sz="4000" b="1" dirty="0">
                <a:latin typeface="微软雅黑" panose="020B0503020204020204" charset="-122"/>
                <a:ea typeface="微软雅黑" panose="020B0503020204020204" charset="-122"/>
                <a:cs typeface="微软雅黑" panose="020B0503020204020204" charset="-122"/>
              </a:rPr>
              <a:t>、</a:t>
            </a:r>
            <a:r>
              <a:rPr lang="en-US" altLang="zh-CN" sz="4000" b="1" dirty="0">
                <a:latin typeface="微软雅黑" panose="020B0503020204020204" charset="-122"/>
                <a:ea typeface="微软雅黑" panose="020B0503020204020204" charset="-122"/>
                <a:cs typeface="微软雅黑" panose="020B0503020204020204" charset="-122"/>
              </a:rPr>
              <a:t>1949--1976</a:t>
            </a:r>
            <a:r>
              <a:rPr lang="zh-CN" altLang="en-US" sz="4000" b="1" dirty="0">
                <a:latin typeface="微软雅黑" panose="020B0503020204020204" charset="-122"/>
                <a:ea typeface="微软雅黑" panose="020B0503020204020204" charset="-122"/>
                <a:cs typeface="微软雅黑" panose="020B0503020204020204" charset="-122"/>
              </a:rPr>
              <a:t>年，我国经济建设可以分为几个时期，每个时期重大历史史实有哪些？</a:t>
            </a:r>
            <a:endParaRPr lang="zh-CN" altLang="zh-CN" sz="4000" b="1" dirty="0">
              <a:latin typeface="微软雅黑" panose="020B0503020204020204" charset="-122"/>
              <a:ea typeface="微软雅黑" panose="020B0503020204020204" charset="-122"/>
              <a:cs typeface="微软雅黑" panose="020B0503020204020204" charset="-122"/>
            </a:endParaRPr>
          </a:p>
          <a:p>
            <a:pPr>
              <a:lnSpc>
                <a:spcPct val="145000"/>
              </a:lnSpc>
            </a:pPr>
            <a:r>
              <a:rPr lang="en-US" altLang="zh-CN" sz="4000" b="1" dirty="0">
                <a:latin typeface="微软雅黑" panose="020B0503020204020204" charset="-122"/>
                <a:ea typeface="微软雅黑" panose="020B0503020204020204" charset="-122"/>
                <a:cs typeface="微软雅黑" panose="020B0503020204020204" charset="-122"/>
              </a:rPr>
              <a:t>2</a:t>
            </a:r>
            <a:r>
              <a:rPr lang="zh-CN" altLang="en-US" sz="4000" b="1" dirty="0">
                <a:latin typeface="微软雅黑" panose="020B0503020204020204" charset="-122"/>
                <a:ea typeface="微软雅黑" panose="020B0503020204020204" charset="-122"/>
                <a:cs typeface="微软雅黑" panose="020B0503020204020204" charset="-122"/>
              </a:rPr>
              <a:t>、</a:t>
            </a:r>
            <a:r>
              <a:rPr lang="zh-CN" altLang="zh-CN" sz="4000" b="1" dirty="0">
                <a:latin typeface="微软雅黑" panose="020B0503020204020204" charset="-122"/>
                <a:ea typeface="微软雅黑" panose="020B0503020204020204" charset="-122"/>
                <a:cs typeface="微软雅黑" panose="020B0503020204020204" charset="-122"/>
              </a:rPr>
              <a:t>20世纪50－－70年代我国的经济建设历程中有哪些</a:t>
            </a:r>
            <a:r>
              <a:rPr lang="zh-CN" altLang="zh-CN" sz="4000" b="1" dirty="0">
                <a:solidFill>
                  <a:srgbClr val="FF0000"/>
                </a:solidFill>
                <a:latin typeface="微软雅黑" panose="020B0503020204020204" charset="-122"/>
                <a:ea typeface="微软雅黑" panose="020B0503020204020204" charset="-122"/>
                <a:cs typeface="微软雅黑" panose="020B0503020204020204" charset="-122"/>
              </a:rPr>
              <a:t>成功</a:t>
            </a:r>
            <a:r>
              <a:rPr lang="zh-CN" altLang="zh-CN" sz="4000" b="1" dirty="0">
                <a:latin typeface="微软雅黑" panose="020B0503020204020204" charset="-122"/>
                <a:ea typeface="微软雅黑" panose="020B0503020204020204" charset="-122"/>
                <a:cs typeface="微软雅黑" panose="020B0503020204020204" charset="-122"/>
              </a:rPr>
              <a:t>的</a:t>
            </a:r>
            <a:r>
              <a:rPr lang="zh-CN" altLang="zh-CN" sz="4000" b="1" dirty="0">
                <a:solidFill>
                  <a:srgbClr val="FF0000"/>
                </a:solidFill>
                <a:latin typeface="微软雅黑" panose="020B0503020204020204" charset="-122"/>
                <a:ea typeface="微软雅黑" panose="020B0503020204020204" charset="-122"/>
                <a:cs typeface="微软雅黑" panose="020B0503020204020204" charset="-122"/>
              </a:rPr>
              <a:t>探索</a:t>
            </a:r>
            <a:r>
              <a:rPr lang="zh-CN" altLang="zh-CN" sz="4000" b="1" dirty="0">
                <a:latin typeface="微软雅黑" panose="020B0503020204020204" charset="-122"/>
                <a:ea typeface="微软雅黑" panose="020B0503020204020204" charset="-122"/>
                <a:cs typeface="微软雅黑" panose="020B0503020204020204" charset="-122"/>
              </a:rPr>
              <a:t>和</a:t>
            </a:r>
            <a:r>
              <a:rPr lang="zh-CN" altLang="zh-CN" sz="4000" b="1" dirty="0">
                <a:solidFill>
                  <a:srgbClr val="FF0000"/>
                </a:solidFill>
                <a:latin typeface="微软雅黑" panose="020B0503020204020204" charset="-122"/>
                <a:ea typeface="微软雅黑" panose="020B0503020204020204" charset="-122"/>
                <a:cs typeface="微软雅黑" panose="020B0503020204020204" charset="-122"/>
              </a:rPr>
              <a:t>严重</a:t>
            </a:r>
            <a:r>
              <a:rPr lang="zh-CN" altLang="zh-CN" sz="4000" b="1" dirty="0">
                <a:latin typeface="微软雅黑" panose="020B0503020204020204" charset="-122"/>
                <a:ea typeface="微软雅黑" panose="020B0503020204020204" charset="-122"/>
                <a:cs typeface="微软雅黑" panose="020B0503020204020204" charset="-122"/>
              </a:rPr>
              <a:t>的</a:t>
            </a:r>
            <a:r>
              <a:rPr lang="zh-CN" altLang="zh-CN" sz="4000" b="1" dirty="0">
                <a:solidFill>
                  <a:srgbClr val="FF0000"/>
                </a:solidFill>
                <a:latin typeface="微软雅黑" panose="020B0503020204020204" charset="-122"/>
                <a:ea typeface="微软雅黑" panose="020B0503020204020204" charset="-122"/>
                <a:cs typeface="微软雅黑" panose="020B0503020204020204" charset="-122"/>
              </a:rPr>
              <a:t>失误</a:t>
            </a:r>
            <a:r>
              <a:rPr lang="zh-CN" altLang="zh-CN" sz="4000" b="1" dirty="0">
                <a:latin typeface="微软雅黑" panose="020B0503020204020204" charset="-122"/>
                <a:ea typeface="微软雅黑" panose="020B0503020204020204" charset="-122"/>
                <a:cs typeface="微软雅黑" panose="020B0503020204020204" charset="-122"/>
              </a:rPr>
              <a:t>？失误的原因是什么？为我们今天建设中国特色社会主义提供了哪些</a:t>
            </a:r>
            <a:r>
              <a:rPr lang="zh-CN" altLang="zh-CN" sz="4000" b="1" dirty="0">
                <a:solidFill>
                  <a:srgbClr val="FF0000"/>
                </a:solidFill>
                <a:latin typeface="微软雅黑" panose="020B0503020204020204" charset="-122"/>
                <a:ea typeface="微软雅黑" panose="020B0503020204020204" charset="-122"/>
                <a:cs typeface="微软雅黑" panose="020B0503020204020204" charset="-122"/>
              </a:rPr>
              <a:t>经验教训</a:t>
            </a:r>
            <a:r>
              <a:rPr lang="zh-CN" altLang="zh-CN" sz="4000" b="1" dirty="0">
                <a:latin typeface="微软雅黑" panose="020B0503020204020204" charset="-122"/>
                <a:ea typeface="微软雅黑" panose="020B0503020204020204" charset="-122"/>
                <a:cs typeface="微软雅黑" panose="020B0503020204020204" charset="-122"/>
              </a:rPr>
              <a:t>？</a:t>
            </a:r>
            <a:endParaRPr lang="zh-CN" altLang="zh-CN" sz="40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6194" name="Text Box 3"/>
          <p:cNvSpPr txBox="1"/>
          <p:nvPr/>
        </p:nvSpPr>
        <p:spPr>
          <a:xfrm>
            <a:off x="480695" y="421958"/>
            <a:ext cx="3451860" cy="1198880"/>
          </a:xfrm>
          <a:prstGeom prst="rect">
            <a:avLst/>
          </a:prstGeom>
          <a:noFill/>
          <a:ln w="9525">
            <a:noFill/>
          </a:ln>
        </p:spPr>
        <p:txBody>
          <a:bodyPr wrap="none" anchor="t">
            <a:spAutoFit/>
          </a:bodyPr>
          <a:p>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过渡时期</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(1949-1956</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6195" name="Text Box 4"/>
          <p:cNvSpPr txBox="1"/>
          <p:nvPr/>
        </p:nvSpPr>
        <p:spPr>
          <a:xfrm>
            <a:off x="480378" y="3045778"/>
            <a:ext cx="3451860" cy="1198880"/>
          </a:xfrm>
          <a:prstGeom prst="rect">
            <a:avLst/>
          </a:prstGeom>
          <a:noFill/>
          <a:ln w="9525">
            <a:noFill/>
          </a:ln>
        </p:spPr>
        <p:txBody>
          <a:bodyPr wrap="none" anchor="t">
            <a:spAutoFit/>
          </a:bodyPr>
          <a:p>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探索时期</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(1956-1966</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6196" name="Text Box 5"/>
          <p:cNvSpPr txBox="1"/>
          <p:nvPr/>
        </p:nvSpPr>
        <p:spPr>
          <a:xfrm>
            <a:off x="480378" y="5319078"/>
            <a:ext cx="3451860" cy="1198880"/>
          </a:xfrm>
          <a:prstGeom prst="rect">
            <a:avLst/>
          </a:prstGeom>
          <a:noFill/>
          <a:ln w="9525">
            <a:noFill/>
          </a:ln>
        </p:spPr>
        <p:txBody>
          <a:bodyPr wrap="none" anchor="t">
            <a:spAutoFit/>
          </a:bodyPr>
          <a:p>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文革时期</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(1966-1976</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36197" name="AutoShape 6"/>
          <p:cNvSpPr/>
          <p:nvPr/>
        </p:nvSpPr>
        <p:spPr>
          <a:xfrm>
            <a:off x="213360" y="769620"/>
            <a:ext cx="267335" cy="5313045"/>
          </a:xfrm>
          <a:prstGeom prst="leftBrace">
            <a:avLst>
              <a:gd name="adj1" fmla="val 249036"/>
              <a:gd name="adj2" fmla="val 50000"/>
            </a:avLst>
          </a:prstGeom>
          <a:noFill/>
          <a:ln w="38100" cap="flat" cmpd="sng">
            <a:solidFill>
              <a:schemeClr val="tx1"/>
            </a:solidFill>
            <a:prstDash val="solid"/>
            <a:round/>
            <a:headEnd type="none" w="med" len="med"/>
            <a:tailEnd type="none" w="med" len="med"/>
          </a:ln>
        </p:spPr>
        <p:txBody>
          <a:bodyPr wrap="none" anchor="ctr"/>
          <a:p>
            <a:endParaRPr lang="zh-CN" altLang="en-US" sz="2400" dirty="0">
              <a:solidFill>
                <a:srgbClr val="000000"/>
              </a:solidFill>
              <a:latin typeface="Tahoma" panose="020B0604030504040204" pitchFamily="34" charset="0"/>
              <a:ea typeface="宋体" panose="02010600030101010101" pitchFamily="2" charset="-122"/>
            </a:endParaRPr>
          </a:p>
        </p:txBody>
      </p:sp>
      <p:sp>
        <p:nvSpPr>
          <p:cNvPr id="136198" name="Text Box 7"/>
          <p:cNvSpPr txBox="1"/>
          <p:nvPr/>
        </p:nvSpPr>
        <p:spPr>
          <a:xfrm>
            <a:off x="4956175" y="124460"/>
            <a:ext cx="5793740"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经济恢复</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:(1949-1952</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199" name="Text Box 8"/>
          <p:cNvSpPr txBox="1"/>
          <p:nvPr/>
        </p:nvSpPr>
        <p:spPr>
          <a:xfrm>
            <a:off x="4967605" y="975995"/>
            <a:ext cx="5304155"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工业化</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:(1953-1957</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200" name="Text Box 9"/>
          <p:cNvSpPr txBox="1"/>
          <p:nvPr/>
        </p:nvSpPr>
        <p:spPr>
          <a:xfrm>
            <a:off x="4808855" y="2659380"/>
            <a:ext cx="6330315"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经济方针</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中共八大</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(1956</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201" name="Text Box 10"/>
          <p:cNvSpPr txBox="1"/>
          <p:nvPr/>
        </p:nvSpPr>
        <p:spPr>
          <a:xfrm>
            <a:off x="4602480" y="3477895"/>
            <a:ext cx="7309485"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“左”倾错误</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两个运动</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(1958</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202" name="Text Box 11"/>
          <p:cNvSpPr txBox="1"/>
          <p:nvPr/>
        </p:nvSpPr>
        <p:spPr>
          <a:xfrm>
            <a:off x="4856480" y="4123055"/>
            <a:ext cx="6282690"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三年困难</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:(1959</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-1961</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203" name="Text Box 12"/>
          <p:cNvSpPr txBox="1"/>
          <p:nvPr/>
        </p:nvSpPr>
        <p:spPr>
          <a:xfrm>
            <a:off x="4856480" y="4907280"/>
            <a:ext cx="6108700"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经济好转</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:(1962—1966</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204" name="Text Box 13"/>
          <p:cNvSpPr txBox="1"/>
          <p:nvPr/>
        </p:nvSpPr>
        <p:spPr>
          <a:xfrm>
            <a:off x="4967605" y="1791335"/>
            <a:ext cx="6772275"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社会主义改造</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:(1953-1956</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年</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136205" name="Text Box 14"/>
          <p:cNvSpPr txBox="1"/>
          <p:nvPr/>
        </p:nvSpPr>
        <p:spPr>
          <a:xfrm>
            <a:off x="5784850" y="5691505"/>
            <a:ext cx="4111625" cy="645160"/>
          </a:xfrm>
          <a:prstGeom prst="rect">
            <a:avLst/>
          </a:prstGeom>
          <a:noFill/>
          <a:ln w="9525">
            <a:noFill/>
          </a:ln>
        </p:spPr>
        <p:txBody>
          <a:bodyPr wrap="square" anchor="t">
            <a:spAutoFit/>
          </a:bodyPr>
          <a:p>
            <a:r>
              <a:rPr lang="zh-CN" altLang="en-US" sz="3600" b="1" dirty="0">
                <a:solidFill>
                  <a:srgbClr val="0766D4"/>
                </a:solidFill>
                <a:latin typeface="微软雅黑" panose="020B0503020204020204" charset="-122"/>
                <a:ea typeface="微软雅黑" panose="020B0503020204020204" charset="-122"/>
              </a:rPr>
              <a:t>经济遭到全面破坏</a:t>
            </a:r>
            <a:endParaRPr lang="zh-CN" altLang="en-US" sz="3600" b="1" dirty="0">
              <a:solidFill>
                <a:srgbClr val="0766D4"/>
              </a:solidFill>
              <a:latin typeface="微软雅黑" panose="020B0503020204020204" charset="-122"/>
              <a:ea typeface="微软雅黑" panose="020B0503020204020204" charset="-122"/>
            </a:endParaRPr>
          </a:p>
        </p:txBody>
      </p:sp>
      <p:sp>
        <p:nvSpPr>
          <p:cNvPr id="136206" name="AutoShape 15"/>
          <p:cNvSpPr/>
          <p:nvPr/>
        </p:nvSpPr>
        <p:spPr>
          <a:xfrm>
            <a:off x="4084955" y="422275"/>
            <a:ext cx="425450" cy="1476375"/>
          </a:xfrm>
          <a:prstGeom prst="leftBrace">
            <a:avLst>
              <a:gd name="adj1" fmla="val 31290"/>
              <a:gd name="adj2" fmla="val 50000"/>
            </a:avLst>
          </a:prstGeom>
          <a:noFill/>
          <a:ln w="9525" cap="flat" cmpd="sng">
            <a:solidFill>
              <a:schemeClr val="tx1"/>
            </a:solidFill>
            <a:prstDash val="solid"/>
            <a:round/>
            <a:headEnd type="none" w="med" len="med"/>
            <a:tailEnd type="none" w="med" len="med"/>
          </a:ln>
        </p:spPr>
        <p:txBody>
          <a:bodyPr wrap="none" anchor="ctr"/>
          <a:p>
            <a:endParaRPr lang="zh-CN" altLang="en-US" sz="2400" dirty="0">
              <a:solidFill>
                <a:srgbClr val="000000"/>
              </a:solidFill>
              <a:latin typeface="Tahoma" panose="020B0604030504040204" pitchFamily="34" charset="0"/>
              <a:ea typeface="宋体" panose="02010600030101010101" pitchFamily="2" charset="-122"/>
            </a:endParaRPr>
          </a:p>
        </p:txBody>
      </p:sp>
      <p:sp>
        <p:nvSpPr>
          <p:cNvPr id="136207" name="AutoShape 16"/>
          <p:cNvSpPr/>
          <p:nvPr/>
        </p:nvSpPr>
        <p:spPr>
          <a:xfrm>
            <a:off x="4085590" y="2659380"/>
            <a:ext cx="516890" cy="2660015"/>
          </a:xfrm>
          <a:prstGeom prst="leftBrace">
            <a:avLst>
              <a:gd name="adj1" fmla="val 39955"/>
              <a:gd name="adj2" fmla="val 50000"/>
            </a:avLst>
          </a:prstGeom>
          <a:noFill/>
          <a:ln w="9525" cap="flat" cmpd="sng">
            <a:solidFill>
              <a:schemeClr val="tx1"/>
            </a:solidFill>
            <a:prstDash val="solid"/>
            <a:round/>
            <a:headEnd type="none" w="med" len="med"/>
            <a:tailEnd type="none" w="med" len="med"/>
          </a:ln>
        </p:spPr>
        <p:txBody>
          <a:bodyPr wrap="none" anchor="ctr"/>
          <a:p>
            <a:endParaRPr lang="zh-CN" altLang="en-US" sz="2400" dirty="0">
              <a:solidFill>
                <a:srgbClr val="000000"/>
              </a:solidFill>
              <a:latin typeface="Tahoma" panose="020B0604030504040204" pitchFamily="34" charset="0"/>
              <a:ea typeface="宋体" panose="02010600030101010101" pitchFamily="2" charset="-122"/>
            </a:endParaRPr>
          </a:p>
        </p:txBody>
      </p:sp>
      <p:sp>
        <p:nvSpPr>
          <p:cNvPr id="136208" name="Line 17"/>
          <p:cNvSpPr/>
          <p:nvPr/>
        </p:nvSpPr>
        <p:spPr>
          <a:xfrm>
            <a:off x="4244023" y="6014085"/>
            <a:ext cx="1439862" cy="0"/>
          </a:xfrm>
          <a:prstGeom prst="line">
            <a:avLst/>
          </a:prstGeom>
          <a:ln w="9525" cap="flat" cmpd="sng">
            <a:solidFill>
              <a:schemeClr val="tx1"/>
            </a:solidFill>
            <a:prstDash val="solid"/>
            <a:roun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6194"/>
                                        </p:tgtEl>
                                        <p:attrNameLst>
                                          <p:attrName>style.visibility</p:attrName>
                                        </p:attrNameLst>
                                      </p:cBhvr>
                                      <p:to>
                                        <p:strVal val="visible"/>
                                      </p:to>
                                    </p:set>
                                    <p:animEffect transition="in" filter="blinds(horizontal)">
                                      <p:cBhvr>
                                        <p:cTn id="7" dur="500"/>
                                        <p:tgtEl>
                                          <p:spTgt spid="136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6195"/>
                                        </p:tgtEl>
                                        <p:attrNameLst>
                                          <p:attrName>style.visibility</p:attrName>
                                        </p:attrNameLst>
                                      </p:cBhvr>
                                      <p:to>
                                        <p:strVal val="visible"/>
                                      </p:to>
                                    </p:set>
                                    <p:animEffect transition="in" filter="blinds(horizontal)">
                                      <p:cBhvr>
                                        <p:cTn id="12" dur="500"/>
                                        <p:tgtEl>
                                          <p:spTgt spid="13619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6196"/>
                                        </p:tgtEl>
                                        <p:attrNameLst>
                                          <p:attrName>style.visibility</p:attrName>
                                        </p:attrNameLst>
                                      </p:cBhvr>
                                      <p:to>
                                        <p:strVal val="visible"/>
                                      </p:to>
                                    </p:set>
                                    <p:animEffect transition="in" filter="blinds(horizontal)">
                                      <p:cBhvr>
                                        <p:cTn id="17" dur="500"/>
                                        <p:tgtEl>
                                          <p:spTgt spid="13619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6197"/>
                                        </p:tgtEl>
                                        <p:attrNameLst>
                                          <p:attrName>style.visibility</p:attrName>
                                        </p:attrNameLst>
                                      </p:cBhvr>
                                      <p:to>
                                        <p:strVal val="visible"/>
                                      </p:to>
                                    </p:set>
                                    <p:animEffect transition="in" filter="blinds(horizontal)">
                                      <p:cBhvr>
                                        <p:cTn id="22" dur="500"/>
                                        <p:tgtEl>
                                          <p:spTgt spid="13619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6206"/>
                                        </p:tgtEl>
                                        <p:attrNameLst>
                                          <p:attrName>style.visibility</p:attrName>
                                        </p:attrNameLst>
                                      </p:cBhvr>
                                      <p:to>
                                        <p:strVal val="visible"/>
                                      </p:to>
                                    </p:set>
                                    <p:animEffect transition="in" filter="blinds(horizontal)">
                                      <p:cBhvr>
                                        <p:cTn id="27" dur="500"/>
                                        <p:tgtEl>
                                          <p:spTgt spid="13620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6198"/>
                                        </p:tgtEl>
                                        <p:attrNameLst>
                                          <p:attrName>style.visibility</p:attrName>
                                        </p:attrNameLst>
                                      </p:cBhvr>
                                      <p:to>
                                        <p:strVal val="visible"/>
                                      </p:to>
                                    </p:set>
                                    <p:animEffect transition="in" filter="blinds(horizontal)">
                                      <p:cBhvr>
                                        <p:cTn id="32" dur="500"/>
                                        <p:tgtEl>
                                          <p:spTgt spid="13619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6199"/>
                                        </p:tgtEl>
                                        <p:attrNameLst>
                                          <p:attrName>style.visibility</p:attrName>
                                        </p:attrNameLst>
                                      </p:cBhvr>
                                      <p:to>
                                        <p:strVal val="visible"/>
                                      </p:to>
                                    </p:set>
                                    <p:animEffect transition="in" filter="blinds(horizontal)">
                                      <p:cBhvr>
                                        <p:cTn id="37" dur="500"/>
                                        <p:tgtEl>
                                          <p:spTgt spid="13619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6204"/>
                                        </p:tgtEl>
                                        <p:attrNameLst>
                                          <p:attrName>style.visibility</p:attrName>
                                        </p:attrNameLst>
                                      </p:cBhvr>
                                      <p:to>
                                        <p:strVal val="visible"/>
                                      </p:to>
                                    </p:set>
                                    <p:animEffect transition="in" filter="blinds(horizontal)">
                                      <p:cBhvr>
                                        <p:cTn id="42" dur="500"/>
                                        <p:tgtEl>
                                          <p:spTgt spid="13620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6207"/>
                                        </p:tgtEl>
                                        <p:attrNameLst>
                                          <p:attrName>style.visibility</p:attrName>
                                        </p:attrNameLst>
                                      </p:cBhvr>
                                      <p:to>
                                        <p:strVal val="visible"/>
                                      </p:to>
                                    </p:set>
                                    <p:animEffect transition="in" filter="blinds(horizontal)">
                                      <p:cBhvr>
                                        <p:cTn id="47" dur="500"/>
                                        <p:tgtEl>
                                          <p:spTgt spid="13620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6200"/>
                                        </p:tgtEl>
                                        <p:attrNameLst>
                                          <p:attrName>style.visibility</p:attrName>
                                        </p:attrNameLst>
                                      </p:cBhvr>
                                      <p:to>
                                        <p:strVal val="visible"/>
                                      </p:to>
                                    </p:set>
                                    <p:animEffect transition="in" filter="blinds(horizontal)">
                                      <p:cBhvr>
                                        <p:cTn id="52" dur="500"/>
                                        <p:tgtEl>
                                          <p:spTgt spid="13620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36201"/>
                                        </p:tgtEl>
                                        <p:attrNameLst>
                                          <p:attrName>style.visibility</p:attrName>
                                        </p:attrNameLst>
                                      </p:cBhvr>
                                      <p:to>
                                        <p:strVal val="visible"/>
                                      </p:to>
                                    </p:set>
                                    <p:animEffect transition="in" filter="blinds(horizontal)">
                                      <p:cBhvr>
                                        <p:cTn id="57" dur="500"/>
                                        <p:tgtEl>
                                          <p:spTgt spid="13620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6202"/>
                                        </p:tgtEl>
                                        <p:attrNameLst>
                                          <p:attrName>style.visibility</p:attrName>
                                        </p:attrNameLst>
                                      </p:cBhvr>
                                      <p:to>
                                        <p:strVal val="visible"/>
                                      </p:to>
                                    </p:set>
                                    <p:animEffect transition="in" filter="blinds(horizontal)">
                                      <p:cBhvr>
                                        <p:cTn id="62" dur="500"/>
                                        <p:tgtEl>
                                          <p:spTgt spid="13620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36203"/>
                                        </p:tgtEl>
                                        <p:attrNameLst>
                                          <p:attrName>style.visibility</p:attrName>
                                        </p:attrNameLst>
                                      </p:cBhvr>
                                      <p:to>
                                        <p:strVal val="visible"/>
                                      </p:to>
                                    </p:set>
                                    <p:animEffect transition="in" filter="blinds(horizontal)">
                                      <p:cBhvr>
                                        <p:cTn id="67" dur="500"/>
                                        <p:tgtEl>
                                          <p:spTgt spid="13620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36208"/>
                                        </p:tgtEl>
                                        <p:attrNameLst>
                                          <p:attrName>style.visibility</p:attrName>
                                        </p:attrNameLst>
                                      </p:cBhvr>
                                      <p:to>
                                        <p:strVal val="visible"/>
                                      </p:to>
                                    </p:set>
                                    <p:animEffect transition="in" filter="blinds(horizontal)">
                                      <p:cBhvr>
                                        <p:cTn id="72" dur="500"/>
                                        <p:tgtEl>
                                          <p:spTgt spid="13620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36205"/>
                                        </p:tgtEl>
                                        <p:attrNameLst>
                                          <p:attrName>style.visibility</p:attrName>
                                        </p:attrNameLst>
                                      </p:cBhvr>
                                      <p:to>
                                        <p:strVal val="visible"/>
                                      </p:to>
                                    </p:set>
                                    <p:animEffect transition="in" filter="blinds(horizontal)">
                                      <p:cBhvr>
                                        <p:cTn id="77" dur="500"/>
                                        <p:tgtEl>
                                          <p:spTgt spid="136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P spid="136195" grpId="0"/>
      <p:bldP spid="136196" grpId="0"/>
      <p:bldP spid="136197" grpId="0" animBg="1"/>
      <p:bldP spid="136206" grpId="0" animBg="1"/>
      <p:bldP spid="136198" grpId="0"/>
      <p:bldP spid="136199" grpId="0"/>
      <p:bldP spid="136204" grpId="0"/>
      <p:bldP spid="136207" grpId="0" animBg="1"/>
      <p:bldP spid="136200" grpId="0"/>
      <p:bldP spid="136201" grpId="0"/>
      <p:bldP spid="136202" grpId="0"/>
      <p:bldP spid="136203" grpId="0"/>
      <p:bldP spid="13620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2240" y="61595"/>
            <a:ext cx="12051030" cy="6734175"/>
          </a:xfrm>
          <a:prstGeom prst="rect">
            <a:avLst/>
          </a:prstGeom>
          <a:noFill/>
        </p:spPr>
        <p:txBody>
          <a:bodyPr wrap="square" rtlCol="0" anchor="t">
            <a:spAutoFit/>
          </a:bodyPr>
          <a:p>
            <a:pPr>
              <a:lnSpc>
                <a:spcPct val="120000"/>
              </a:lnSpc>
            </a:pP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2014·安徽文综·17</a:t>
            </a:r>
            <a:r>
              <a:rPr lang="zh-CN" altLang="en-US" sz="3600" b="1">
                <a:latin typeface="微软雅黑" panose="020B0503020204020204" charset="-122"/>
                <a:ea typeface="微软雅黑" panose="020B0503020204020204" charset="-122"/>
                <a:cs typeface="微软雅黑" panose="020B0503020204020204" charset="-122"/>
              </a:rPr>
              <a:t>）一位农民在日记中写道：“由于单家独户的经营经不起天灾人祸的袭击，有的贫农家薄，缺资金，仍不能大翻身，困难不少，出现了个别卖地卖牲口、出卖劳动力的现 象。政府号召组织起来，在搭工帮工的基础上成立互助组。我是青年团员，还是乡上的人民代表，我能落后吗？”其描述反映的是(  ) 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A．农业合作化                       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B．“三年经济困难”时期 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C．人民公社化                       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D．家庭联产承包责任制</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76360" y="5593715"/>
            <a:ext cx="2355215" cy="977265"/>
          </a:xfrm>
          <a:prstGeom prst="rect">
            <a:avLst/>
          </a:prstGeom>
          <a:noFill/>
        </p:spPr>
        <p:txBody>
          <a:bodyPr wrap="none" rtlCol="0" anchor="t">
            <a:spAutoFit/>
          </a:bodyPr>
          <a:p>
            <a:pPr algn="l">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55245" y="147320"/>
            <a:ext cx="12068175" cy="645160"/>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年上海卷历史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29</a:t>
            </a:r>
            <a:r>
              <a:rPr lang="zh-CN" sz="3600" b="1">
                <a:latin typeface="微软雅黑" panose="020B0503020204020204" charset="-122"/>
                <a:ea typeface="微软雅黑" panose="020B0503020204020204" charset="-122"/>
                <a:cs typeface="微软雅黑" panose="020B0503020204020204" charset="-122"/>
              </a:rPr>
              <a:t>）右侧的新闻出自那一时期？</a:t>
            </a:r>
            <a:r>
              <a:rPr 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203200" y="1166495"/>
            <a:ext cx="5713095" cy="5418455"/>
          </a:xfrm>
          <a:prstGeom prst="rect">
            <a:avLst/>
          </a:prstGeom>
          <a:noFill/>
          <a:ln w="9525">
            <a:noFill/>
          </a:ln>
        </p:spPr>
      </p:pic>
      <p:sp>
        <p:nvSpPr>
          <p:cNvPr id="105" name="文本框 104"/>
          <p:cNvSpPr txBox="1"/>
          <p:nvPr/>
        </p:nvSpPr>
        <p:spPr>
          <a:xfrm>
            <a:off x="6360795" y="1268095"/>
            <a:ext cx="5080000" cy="4521835"/>
          </a:xfrm>
          <a:prstGeom prst="rect">
            <a:avLst/>
          </a:prstGeom>
          <a:noFill/>
          <a:ln w="9525">
            <a:noFill/>
          </a:ln>
        </p:spPr>
        <p:txBody>
          <a:bodyPr>
            <a:spAutoFit/>
          </a:bodyPr>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A. </a:t>
            </a:r>
            <a:r>
              <a:rPr lang="zh-CN" sz="3600" b="1">
                <a:latin typeface="微软雅黑" panose="020B0503020204020204" charset="-122"/>
                <a:ea typeface="微软雅黑" panose="020B0503020204020204" charset="-122"/>
                <a:cs typeface="微软雅黑" panose="020B0503020204020204" charset="-122"/>
              </a:rPr>
              <a:t>“大跃进”时期</a:t>
            </a:r>
            <a:r>
              <a:rPr lang="en-US" sz="3600" b="1">
                <a:latin typeface="微软雅黑" panose="020B0503020204020204" charset="-122"/>
                <a:ea typeface="微软雅黑" panose="020B0503020204020204" charset="-122"/>
                <a:cs typeface="微软雅黑" panose="020B0503020204020204" charset="-122"/>
              </a:rPr>
              <a:t>             B.  </a:t>
            </a:r>
            <a:r>
              <a:rPr lang="zh-CN" sz="3600" b="1">
                <a:latin typeface="微软雅黑" panose="020B0503020204020204" charset="-122"/>
                <a:ea typeface="微软雅黑" panose="020B0503020204020204" charset="-122"/>
                <a:cs typeface="微软雅黑" panose="020B0503020204020204" charset="-122"/>
              </a:rPr>
              <a:t>土地改革时期</a:t>
            </a:r>
            <a:r>
              <a:rPr lang="en-US" sz="3600" b="1">
                <a:latin typeface="微软雅黑" panose="020B0503020204020204" charset="-122"/>
                <a:ea typeface="微软雅黑" panose="020B0503020204020204" charset="-122"/>
                <a:cs typeface="微软雅黑" panose="020B0503020204020204" charset="-122"/>
              </a:rPr>
              <a:t>                 C. </a:t>
            </a:r>
            <a:r>
              <a:rPr lang="zh-CN" sz="3600" b="1">
                <a:latin typeface="微软雅黑" panose="020B0503020204020204" charset="-122"/>
                <a:ea typeface="微软雅黑" panose="020B0503020204020204" charset="-122"/>
                <a:cs typeface="微软雅黑" panose="020B0503020204020204" charset="-122"/>
              </a:rPr>
              <a:t>“文化大革命”时期</a:t>
            </a:r>
            <a:r>
              <a:rPr lang="en-US" sz="3600" b="1">
                <a:latin typeface="微软雅黑" panose="020B0503020204020204" charset="-122"/>
                <a:ea typeface="微软雅黑" panose="020B0503020204020204" charset="-122"/>
                <a:cs typeface="微软雅黑" panose="020B0503020204020204" charset="-122"/>
              </a:rPr>
              <a:t>         D. </a:t>
            </a:r>
            <a:r>
              <a:rPr lang="zh-CN" sz="3600" b="1">
                <a:latin typeface="微软雅黑" panose="020B0503020204020204" charset="-122"/>
                <a:ea typeface="微软雅黑" panose="020B0503020204020204" charset="-122"/>
                <a:cs typeface="微软雅黑" panose="020B0503020204020204" charset="-122"/>
              </a:rPr>
              <a:t>改革开放时期</a:t>
            </a:r>
            <a:r>
              <a:rPr lang="en-US" sz="3600" b="1">
                <a:latin typeface="微软雅黑" panose="020B0503020204020204" charset="-122"/>
                <a:ea typeface="微软雅黑" panose="020B0503020204020204" charset="-122"/>
                <a:cs typeface="微软雅黑" panose="020B0503020204020204" charset="-122"/>
              </a:rPr>
              <a:t>                             </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98890" y="5513705"/>
            <a:ext cx="3114675" cy="977265"/>
          </a:xfrm>
          <a:prstGeom prst="rect">
            <a:avLst/>
          </a:prstGeom>
          <a:noFill/>
        </p:spPr>
        <p:txBody>
          <a:bodyPr wrap="square" rtlCol="0" anchor="t">
            <a:spAutoFit/>
          </a:bodyPr>
          <a:p>
            <a:pPr algn="l">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BEAUTIFY_FLAG" val="#wm#"/>
  <p:tag name="KSO_WM_TEMPLATE_CATEGORY" val="basetag"/>
  <p:tag name="KSO_WM_TEMPLATE_INDEX" val="20164364"/>
</p:tagLst>
</file>

<file path=ppt/tags/tag2.xml><?xml version="1.0" encoding="utf-8"?>
<p:tagLst xmlns:p="http://schemas.openxmlformats.org/presentationml/2006/main">
  <p:tag name="KSO_WM_BEAUTIFY_FLAG" val="#wm#"/>
  <p:tag name="KSO_WM_TEMPLATE_CATEGORY" val="basetag"/>
  <p:tag name="KSO_WM_TEMPLATE_INDEX" val="20164364"/>
</p:tagLst>
</file>

<file path=ppt/tags/tag3.xml><?xml version="1.0" encoding="utf-8"?>
<p:tagLst xmlns:p="http://schemas.openxmlformats.org/presentationml/2006/main">
  <p:tag name="KSO_WM_TEMPLATE_CATEGORY" val="basetag"/>
  <p:tag name="KSO_WM_TEMPLATE_INDEX" val="2016436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6963</Words>
  <Application>WPS 演示</Application>
  <PresentationFormat>宽屏</PresentationFormat>
  <Paragraphs>421</Paragraphs>
  <Slides>41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41</vt:i4>
      </vt:variant>
    </vt:vector>
  </HeadingPairs>
  <TitlesOfParts>
    <vt:vector size="54" baseType="lpstr">
      <vt:lpstr>Arial</vt:lpstr>
      <vt:lpstr>宋体</vt:lpstr>
      <vt:lpstr>Wingdings</vt:lpstr>
      <vt:lpstr>微软雅黑</vt:lpstr>
      <vt:lpstr>Tahoma</vt:lpstr>
      <vt:lpstr>Arial Unicode MS</vt:lpstr>
      <vt:lpstr>Calibri Light</vt:lpstr>
      <vt:lpstr>Calibri</vt:lpstr>
      <vt:lpstr>黑体</vt:lpstr>
      <vt:lpstr>Times New Roman</vt:lpstr>
      <vt:lpstr>隶书</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(2012·海南单科，24)我国“一五”计划期间，大型项目实际完成投资196.1亿元，其中东北占实际投资总额的44.3%，已建成投产的重工业企业也多集中在东北。促成这种现象出现的因素之一是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58</cp:revision>
  <dcterms:created xsi:type="dcterms:W3CDTF">2018-08-01T12:23:00Z</dcterms:created>
  <dcterms:modified xsi:type="dcterms:W3CDTF">2018-09-01T03:58:30Z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2052-11.1.0.7811</vt:lpwstr>
  </property>
</Properties>
</file>