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3"/>
    <p:sldId id="508" r:id="rId4"/>
    <p:sldId id="509" r:id="rId5"/>
    <p:sldId id="386" r:id="rId6"/>
    <p:sldId id="380" r:id="rId7"/>
    <p:sldId id="492" r:id="rId8"/>
    <p:sldId id="496" r:id="rId9"/>
    <p:sldId id="497" r:id="rId10"/>
    <p:sldId id="498" r:id="rId11"/>
    <p:sldId id="314" r:id="rId12"/>
    <p:sldId id="384" r:id="rId13"/>
    <p:sldId id="493" r:id="rId14"/>
    <p:sldId id="395" r:id="rId15"/>
    <p:sldId id="473" r:id="rId16"/>
    <p:sldId id="505" r:id="rId17"/>
    <p:sldId id="391" r:id="rId18"/>
    <p:sldId id="396" r:id="rId19"/>
    <p:sldId id="315" r:id="rId20"/>
    <p:sldId id="397" r:id="rId21"/>
    <p:sldId id="622" r:id="rId23"/>
    <p:sldId id="495" r:id="rId24"/>
    <p:sldId id="623" r:id="rId25"/>
    <p:sldId id="589" r:id="rId26"/>
    <p:sldId id="590" r:id="rId27"/>
    <p:sldId id="591" r:id="rId28"/>
    <p:sldId id="592" r:id="rId29"/>
    <p:sldId id="593" r:id="rId30"/>
    <p:sldId id="503" r:id="rId31"/>
    <p:sldId id="501" r:id="rId32"/>
    <p:sldId id="502" r:id="rId33"/>
    <p:sldId id="499" r:id="rId34"/>
    <p:sldId id="507" r:id="rId35"/>
    <p:sldId id="500" r:id="rId36"/>
    <p:sldId id="504" r:id="rId37"/>
    <p:sldId id="381" r:id="rId38"/>
    <p:sldId id="316" r:id="rId39"/>
    <p:sldId id="387" r:id="rId40"/>
    <p:sldId id="594" r:id="rId41"/>
    <p:sldId id="595" r:id="rId42"/>
    <p:sldId id="596" r:id="rId43"/>
    <p:sldId id="621" r:id="rId44"/>
    <p:sldId id="597" r:id="rId45"/>
    <p:sldId id="598" r:id="rId46"/>
    <p:sldId id="477" r:id="rId47"/>
    <p:sldId id="480" r:id="rId48"/>
    <p:sldId id="486" r:id="rId49"/>
    <p:sldId id="478" r:id="rId50"/>
    <p:sldId id="383" r:id="rId51"/>
    <p:sldId id="378" r:id="rId52"/>
    <p:sldId id="274" r:id="rId53"/>
    <p:sldId id="269" r:id="rId54"/>
    <p:sldId id="270" r:id="rId55"/>
    <p:sldId id="271" r:id="rId56"/>
    <p:sldId id="272" r:id="rId57"/>
    <p:sldId id="308" r:id="rId5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4.xml"/><Relationship Id="rId59" Type="http://schemas.openxmlformats.org/officeDocument/2006/relationships/presProps" Target="presProps.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Rectangle 2"/>
          <p:cNvSpPr>
            <a:spLocks noGrp="1" noRot="1" noChangeAspect="1" noTextEdit="1"/>
          </p:cNvSpPr>
          <p:nvPr>
            <p:ph type="sldImg"/>
          </p:nvPr>
        </p:nvSpPr>
        <p:spPr>
          <a:ln>
            <a:solidFill>
              <a:srgbClr val="000000">
                <a:alpha val="100000"/>
              </a:srgbClr>
            </a:solidFill>
            <a:miter/>
          </a:ln>
        </p:spPr>
      </p:sp>
      <p:sp>
        <p:nvSpPr>
          <p:cNvPr id="62467" name="Rectangle 3"/>
          <p:cNvSpPr>
            <a:spLocks noGrp="1" noRot="1"/>
          </p:cNvSpPr>
          <p:nvPr>
            <p:ph type="body" idx="1"/>
          </p:nvPr>
        </p:nvSpPr>
        <p:spPr>
          <a:noFill/>
          <a:ln>
            <a:noFill/>
          </a:ln>
        </p:spPr>
        <p:txBody>
          <a:bodyPr wrap="square" lIns="91440" tIns="45720" rIns="91440" bIns="45720" anchor="t"/>
          <a:p>
            <a:pPr lvl="0">
              <a:spcBef>
                <a:spcPct val="0"/>
              </a:spcBef>
            </a:pPr>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幻灯片图像占位符 288769"/>
          <p:cNvSpPr>
            <a:spLocks noRot="1" noTextEdit="1"/>
          </p:cNvSpPr>
          <p:nvPr>
            <p:ph type="sldImg"/>
          </p:nvPr>
        </p:nvSpPr>
        <p:spPr/>
      </p:sp>
      <p:sp>
        <p:nvSpPr>
          <p:cNvPr id="50178" name="文本占位符 288770"/>
          <p:cNvSpPr/>
          <p:nvPr>
            <p:ph type="body"/>
          </p:nvPr>
        </p:nvSpPr>
        <p:spPr/>
        <p:txBody>
          <a:bodyPr wrap="square"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62817"/>
          <p:cNvSpPr>
            <a:spLocks noRot="1" noChangeArrowheads="1" noTextEdit="1"/>
          </p:cNvSpPr>
          <p:nvPr>
            <p:ph type="sldImg" idx="4294967295"/>
          </p:nvPr>
        </p:nvSpPr>
        <p:spPr/>
      </p:sp>
      <p:sp>
        <p:nvSpPr>
          <p:cNvPr id="21506" name="文本占位符 162818"/>
          <p:cNvSpPr>
            <a:spLocks noGrp="1" noChangeArrowheads="1"/>
          </p:cNvSpPr>
          <p:nvPr>
            <p:ph type="body" idx="4294967295"/>
          </p:nvPr>
        </p:nvSpPr>
        <p:spPr/>
        <p:txBody>
          <a:bodyPr/>
          <a:lstStyle/>
          <a:p>
            <a:r>
              <a:rPr lang="zh-CN" altLang="en-US"/>
              <a:t>农民阶级在起义过程中也采取了一些解决土地兼并的措施，如明末李自成农民起义提出了“均田免粮”的口号，触及了封建土地所有制；近代太平天国农民起义颁布了</a:t>
            </a:r>
            <a:r>
              <a:rPr lang="en-US" altLang="zh-CN"/>
              <a:t>《</a:t>
            </a:r>
            <a:r>
              <a:rPr lang="zh-CN" altLang="en-US"/>
              <a:t>天朝田亩制度</a:t>
            </a:r>
            <a:r>
              <a:rPr lang="en-US" altLang="zh-CN"/>
              <a:t>》</a:t>
            </a:r>
            <a:r>
              <a:rPr lang="zh-CN" altLang="en-US"/>
              <a:t>，是农民阶级废除封建土地所有制的革命纲领。但由于农民阶级不是先进生产力的代表，加上阶级和时代的局限性，使他们也不能从根本上解决土地兼并问题，随着起义的失败，这些解决土地兼并的措施也随之消失。</a:t>
            </a:r>
            <a:endParaRPr lang="zh-CN" altLang="en-US"/>
          </a:p>
        </p:txBody>
      </p:sp>
      <p:sp>
        <p:nvSpPr>
          <p:cNvPr id="21507" name="灯片编号占位符 1"/>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sz="3800">
                <a:solidFill>
                  <a:srgbClr val="FF0000"/>
                </a:solidFill>
                <a:latin typeface="Arial" panose="020B0604020202020204" pitchFamily="34" charset="0"/>
                <a:ea typeface="宋体" panose="02010600030101010101" pitchFamily="2" charset="-122"/>
              </a:defRPr>
            </a:lvl1pPr>
            <a:lvl2pPr>
              <a:defRPr sz="3800">
                <a:solidFill>
                  <a:srgbClr val="FF0000"/>
                </a:solidFill>
                <a:latin typeface="Arial" panose="020B0604020202020204" pitchFamily="34" charset="0"/>
                <a:ea typeface="宋体" panose="02010600030101010101" pitchFamily="2" charset="-122"/>
              </a:defRPr>
            </a:lvl2pPr>
            <a:lvl3pPr>
              <a:defRPr sz="3800">
                <a:solidFill>
                  <a:srgbClr val="FF0000"/>
                </a:solidFill>
                <a:latin typeface="Arial" panose="020B0604020202020204" pitchFamily="34" charset="0"/>
                <a:ea typeface="宋体" panose="02010600030101010101" pitchFamily="2" charset="-122"/>
              </a:defRPr>
            </a:lvl3pPr>
            <a:lvl4pPr>
              <a:defRPr sz="3800">
                <a:solidFill>
                  <a:srgbClr val="FF0000"/>
                </a:solidFill>
                <a:latin typeface="Arial" panose="020B0604020202020204" pitchFamily="34" charset="0"/>
                <a:ea typeface="宋体" panose="02010600030101010101" pitchFamily="2" charset="-122"/>
              </a:defRPr>
            </a:lvl4pPr>
            <a:lvl5pPr>
              <a:defRPr sz="3800">
                <a:solidFill>
                  <a:srgbClr val="FF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9pPr>
          </a:lstStyle>
          <a:p>
            <a:fld id="{0A8CC51D-1DF5-400F-978A-E317047946ED}" type="slidenum">
              <a:rPr lang="zh-CN" altLang="en-US" sz="1200" smtClean="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61793"/>
          <p:cNvSpPr>
            <a:spLocks noRot="1" noChangeArrowheads="1" noTextEdit="1"/>
          </p:cNvSpPr>
          <p:nvPr>
            <p:ph type="sldImg" idx="4294967295"/>
          </p:nvPr>
        </p:nvSpPr>
        <p:spPr/>
      </p:sp>
      <p:sp>
        <p:nvSpPr>
          <p:cNvPr id="23554" name="文本占位符 161794"/>
          <p:cNvSpPr>
            <a:spLocks noGrp="1" noChangeArrowheads="1"/>
          </p:cNvSpPr>
          <p:nvPr>
            <p:ph type="body" idx="4294967295"/>
          </p:nvPr>
        </p:nvSpPr>
        <p:spPr/>
        <p:txBody>
          <a:bodyPr/>
          <a:lstStyle/>
          <a:p>
            <a:r>
              <a:rPr lang="zh-CN" altLang="en-US" b="1"/>
              <a:t>建立在国家掌握大量荒田的基础上的，王安石变法触动、损害了大官僚大地主的利益，遭到他们的强烈反对，所有这些措施都以失败告终。</a:t>
            </a:r>
            <a:endParaRPr lang="zh-CN" altLang="en-US" b="1"/>
          </a:p>
          <a:p>
            <a:r>
              <a:rPr lang="zh-CN" altLang="en-US" sz="1100" b="1">
                <a:latin typeface="楷体" panose="02010609060101010101" pitchFamily="49" charset="-122"/>
                <a:ea typeface="楷体" panose="02010609060101010101" pitchFamily="49" charset="-122"/>
              </a:rPr>
              <a:t>民国</a:t>
            </a:r>
            <a:r>
              <a:rPr lang="en-US" altLang="zh-CN" sz="1100" b="1">
                <a:latin typeface="楷体" panose="02010609060101010101" pitchFamily="49" charset="-122"/>
                <a:ea typeface="楷体" panose="02010609060101010101" pitchFamily="49" charset="-122"/>
              </a:rPr>
              <a:t>:</a:t>
            </a:r>
            <a:r>
              <a:rPr lang="zh-CN" altLang="en-US" sz="1100" b="1">
                <a:latin typeface="楷体" panose="02010609060101010101" pitchFamily="49" charset="-122"/>
                <a:ea typeface="楷体" panose="02010609060101010101" pitchFamily="49" charset="-122"/>
              </a:rPr>
              <a:t>节制资本、扶助农工、联俄联共三大政策</a:t>
            </a:r>
            <a:endParaRPr lang="zh-CN" altLang="en-US" sz="1100" b="1">
              <a:latin typeface="楷体" panose="02010609060101010101" pitchFamily="49" charset="-122"/>
              <a:ea typeface="楷体" panose="02010609060101010101" pitchFamily="49" charset="-122"/>
            </a:endParaRPr>
          </a:p>
          <a:p>
            <a:r>
              <a:rPr lang="zh-CN" altLang="en-US" sz="1100" b="1">
                <a:latin typeface="楷体" panose="02010609060101010101" pitchFamily="49" charset="-122"/>
                <a:ea typeface="楷体" panose="02010609060101010101" pitchFamily="49" charset="-122"/>
              </a:rPr>
              <a:t>新中国：城市土地国有，农村实行土地集体所有制，彻底切断了兼并。</a:t>
            </a:r>
            <a:endParaRPr lang="zh-CN" altLang="en-US" sz="1100" b="1">
              <a:latin typeface="楷体" panose="02010609060101010101" pitchFamily="49" charset="-122"/>
              <a:ea typeface="楷体" panose="02010609060101010101" pitchFamily="49" charset="-122"/>
            </a:endParaRPr>
          </a:p>
          <a:p>
            <a:endParaRPr lang="zh-CN" altLang="en-US"/>
          </a:p>
        </p:txBody>
      </p:sp>
      <p:sp>
        <p:nvSpPr>
          <p:cNvPr id="23555" name="灯片编号占位符 1"/>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0" compatLnSpc="1"/>
          <a:lstStyle>
            <a:lvl1pPr>
              <a:defRPr sz="3800">
                <a:solidFill>
                  <a:srgbClr val="FF0000"/>
                </a:solidFill>
                <a:latin typeface="Arial" panose="020B0604020202020204" pitchFamily="34" charset="0"/>
                <a:ea typeface="宋体" panose="02010600030101010101" pitchFamily="2" charset="-122"/>
              </a:defRPr>
            </a:lvl1pPr>
            <a:lvl2pPr>
              <a:defRPr sz="3800">
                <a:solidFill>
                  <a:srgbClr val="FF0000"/>
                </a:solidFill>
                <a:latin typeface="Arial" panose="020B0604020202020204" pitchFamily="34" charset="0"/>
                <a:ea typeface="宋体" panose="02010600030101010101" pitchFamily="2" charset="-122"/>
              </a:defRPr>
            </a:lvl2pPr>
            <a:lvl3pPr>
              <a:defRPr sz="3800">
                <a:solidFill>
                  <a:srgbClr val="FF0000"/>
                </a:solidFill>
                <a:latin typeface="Arial" panose="020B0604020202020204" pitchFamily="34" charset="0"/>
                <a:ea typeface="宋体" panose="02010600030101010101" pitchFamily="2" charset="-122"/>
              </a:defRPr>
            </a:lvl3pPr>
            <a:lvl4pPr>
              <a:defRPr sz="3800">
                <a:solidFill>
                  <a:srgbClr val="FF0000"/>
                </a:solidFill>
                <a:latin typeface="Arial" panose="020B0604020202020204" pitchFamily="34" charset="0"/>
                <a:ea typeface="宋体" panose="02010600030101010101" pitchFamily="2" charset="-122"/>
              </a:defRPr>
            </a:lvl4pPr>
            <a:lvl5pPr>
              <a:defRPr sz="3800">
                <a:solidFill>
                  <a:srgbClr val="FF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9pPr>
          </a:lstStyle>
          <a:p>
            <a:fld id="{B24A0F0A-5DAB-42FF-B20F-E0798E1581C9}" type="slidenum">
              <a:rPr lang="zh-CN" altLang="en-US" sz="1200" smtClean="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sp>
        <p:nvSpPr>
          <p:cNvPr id="10" name="TextBox 9">
            <a:hlinkClick r:id="" action="ppaction://noaction"/>
          </p:cNvPr>
          <p:cNvSpPr txBox="1"/>
          <p:nvPr userDrawn="1"/>
        </p:nvSpPr>
        <p:spPr>
          <a:xfrm>
            <a:off x="8401992" y="238277"/>
            <a:ext cx="894080" cy="306705"/>
          </a:xfrm>
          <a:prstGeom prst="rect">
            <a:avLst/>
          </a:prstGeom>
          <a:noFill/>
        </p:spPr>
        <p:txBody>
          <a:bodyPr wrap="none" rtlCol="0">
            <a:spAutoFit/>
          </a:bodyPr>
          <a:lstStyle/>
          <a:p>
            <a:r>
              <a:rPr lang="zh-CN" altLang="en-US" sz="1400" dirty="0" smtClean="0">
                <a:solidFill>
                  <a:schemeClr val="bg1"/>
                </a:solidFill>
                <a:latin typeface="黑体" panose="02010609060101010101" pitchFamily="49" charset="-122"/>
                <a:ea typeface="黑体" panose="02010609060101010101" pitchFamily="49" charset="-122"/>
              </a:rPr>
              <a:t>课堂探究</a:t>
            </a:r>
            <a:endParaRPr lang="zh-CN" altLang="en-US" sz="1400" dirty="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hyperlink" Target="http://www.zxls.com/" TargetMode="Externa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9" Type="http://schemas.openxmlformats.org/officeDocument/2006/relationships/image" Target="../media/image12.jpeg"/><Relationship Id="rId8" Type="http://schemas.openxmlformats.org/officeDocument/2006/relationships/hyperlink" Target="http://www.ls11.com/Article/lstd/jztd/200602/11158.html" TargetMode="External"/><Relationship Id="rId7" Type="http://schemas.openxmlformats.org/officeDocument/2006/relationships/image" Target="../media/image11.jpeg"/><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1" Type="http://schemas.openxmlformats.org/officeDocument/2006/relationships/slideLayout" Target="../slideLayouts/slideLayout7.xml"/><Relationship Id="rId10" Type="http://schemas.openxmlformats.org/officeDocument/2006/relationships/image" Target="../media/image13.jpeg"/><Relationship Id="rId1" Type="http://schemas.openxmlformats.org/officeDocument/2006/relationships/image" Target="../media/image5.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C:/Documents and Settings/Administrator/&#26700;&#38754;/&#23731;&#40595;&#29256;&#21382;&#21490;/&#21270;19.tif" TargetMode="External"/><Relationship Id="rId1" Type="http://schemas.openxmlformats.org/officeDocument/2006/relationships/image" Target="../media/image1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slide" Target="slide5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203325" y="1569720"/>
            <a:ext cx="9784715" cy="2245360"/>
          </a:xfrm>
          <a:prstGeom prst="rect">
            <a:avLst/>
          </a:prstGeom>
          <a:noFill/>
        </p:spPr>
        <p:txBody>
          <a:bodyPr wrap="square" rtlCol="0">
            <a:spAutoFit/>
          </a:bodyPr>
          <a:p>
            <a:r>
              <a:rPr lang="zh-CN" altLang="en-US" sz="6000" b="1" u="sng">
                <a:latin typeface="微软雅黑" panose="020B0503020204020204" charset="-122"/>
                <a:ea typeface="微软雅黑" panose="020B0503020204020204" charset="-122"/>
              </a:rPr>
              <a:t>第</a:t>
            </a:r>
            <a:r>
              <a:rPr lang="en-US" altLang="zh-CN" sz="8000" b="1" u="sng">
                <a:solidFill>
                  <a:srgbClr val="FF0000"/>
                </a:solidFill>
                <a:latin typeface="微软雅黑" panose="020B0503020204020204" charset="-122"/>
                <a:ea typeface="微软雅黑" panose="020B0503020204020204" charset="-122"/>
              </a:rPr>
              <a:t>26</a:t>
            </a:r>
            <a:r>
              <a:rPr lang="zh-CN" altLang="en-US" sz="6000" b="1" u="sng">
                <a:latin typeface="微软雅黑" panose="020B0503020204020204" charset="-122"/>
                <a:ea typeface="微软雅黑" panose="020B0503020204020204" charset="-122"/>
              </a:rPr>
              <a:t>讲</a:t>
            </a:r>
            <a:endParaRPr lang="zh-CN" altLang="en-US" sz="6000" b="1" u="sng">
              <a:latin typeface="微软雅黑" panose="020B0503020204020204" charset="-122"/>
              <a:ea typeface="微软雅黑" panose="020B0503020204020204" charset="-122"/>
            </a:endParaRPr>
          </a:p>
          <a:p>
            <a:r>
              <a:rPr lang="zh-CN" altLang="en-US" sz="6000" b="1">
                <a:latin typeface="微软雅黑" panose="020B0503020204020204" charset="-122"/>
                <a:ea typeface="微软雅黑" panose="020B0503020204020204" charset="-122"/>
              </a:rPr>
              <a:t>           发达的古代农业</a:t>
            </a:r>
            <a:endParaRPr lang="zh-CN" altLang="en-US" sz="6000" b="1">
              <a:latin typeface="微软雅黑" panose="020B0503020204020204" charset="-122"/>
              <a:ea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Rectangle 3"/>
          <p:cNvSpPr>
            <a:spLocks noGrp="1"/>
          </p:cNvSpPr>
          <p:nvPr>
            <p:ph idx="1"/>
          </p:nvPr>
        </p:nvSpPr>
        <p:spPr>
          <a:xfrm>
            <a:off x="178435" y="843280"/>
            <a:ext cx="11835130" cy="5918835"/>
          </a:xfrm>
          <a:ln w="44450" cmpd="dbl">
            <a:solidFill>
              <a:schemeClr val="accent1">
                <a:shade val="50000"/>
              </a:schemeClr>
            </a:solidFill>
            <a:prstDash val="solid"/>
          </a:ln>
        </p:spPr>
        <p:txBody>
          <a:bodyPr vert="horz" wrap="square" lIns="91440" tIns="45720" rIns="91440" bIns="45720" anchor="t">
            <a:noAutofit/>
          </a:bodyPr>
          <a:p>
            <a:pPr eaLnBrk="1" hangingPunct="1">
              <a:lnSpc>
                <a:spcPct val="120000"/>
              </a:lnSpc>
              <a:buNone/>
            </a:pPr>
            <a:r>
              <a:rPr lang="en-US" altLang="zh-CN" sz="3600" b="1" dirty="0">
                <a:solidFill>
                  <a:srgbClr val="0000CC"/>
                </a:solidFill>
                <a:latin typeface="微软雅黑" panose="020B0503020204020204" charset="-122"/>
                <a:ea typeface="微软雅黑" panose="020B0503020204020204" charset="-122"/>
              </a:rPr>
              <a:t>1.</a:t>
            </a:r>
            <a:r>
              <a:rPr lang="zh-CN" altLang="en-US" sz="3600" b="1" dirty="0">
                <a:solidFill>
                  <a:srgbClr val="0000CC"/>
                </a:solidFill>
                <a:latin typeface="微软雅黑" panose="020B0503020204020204" charset="-122"/>
                <a:ea typeface="微软雅黑" panose="020B0503020204020204" charset="-122"/>
              </a:rPr>
              <a:t>耕作方式发展：铁农具的使用和牛耕的推广</a:t>
            </a:r>
            <a:r>
              <a:rPr lang="zh-CN" altLang="en-US" sz="3600" b="1" dirty="0">
                <a:latin typeface="微软雅黑" panose="020B0503020204020204" charset="-122"/>
                <a:ea typeface="微软雅黑" panose="020B0503020204020204" charset="-122"/>
              </a:rPr>
              <a:t>是精耕细作技术发展的基础，出现于春秋战国，后世得到完善而为后世所沿用。</a:t>
            </a:r>
            <a:endParaRPr lang="zh-CN" altLang="en-US" sz="3600" b="1" dirty="0">
              <a:latin typeface="微软雅黑" panose="020B0503020204020204" charset="-122"/>
              <a:ea typeface="微软雅黑" panose="020B0503020204020204" charset="-122"/>
            </a:endParaRPr>
          </a:p>
          <a:p>
            <a:pPr eaLnBrk="1" hangingPunct="1">
              <a:lnSpc>
                <a:spcPct val="120000"/>
              </a:lnSpc>
              <a:buNone/>
            </a:pPr>
            <a:r>
              <a:rPr lang="en-US" altLang="zh-CN" sz="3600" b="1" dirty="0">
                <a:solidFill>
                  <a:srgbClr val="0000CC"/>
                </a:solidFill>
                <a:latin typeface="微软雅黑" panose="020B0503020204020204" charset="-122"/>
                <a:ea typeface="微软雅黑" panose="020B0503020204020204" charset="-122"/>
              </a:rPr>
              <a:t>2.</a:t>
            </a:r>
            <a:r>
              <a:rPr lang="zh-CN" altLang="en-US" sz="3600" b="1" dirty="0">
                <a:solidFill>
                  <a:srgbClr val="0000CC"/>
                </a:solidFill>
                <a:latin typeface="微软雅黑" panose="020B0503020204020204" charset="-122"/>
                <a:ea typeface="微软雅黑" panose="020B0503020204020204" charset="-122"/>
              </a:rPr>
              <a:t>耕作技术进步：</a:t>
            </a:r>
            <a:r>
              <a:rPr lang="zh-CN" altLang="en-US" sz="3600" b="1" dirty="0">
                <a:latin typeface="微软雅黑" panose="020B0503020204020204" charset="-122"/>
                <a:ea typeface="微软雅黑" panose="020B0503020204020204" charset="-122"/>
              </a:rPr>
              <a:t>耕作方法、田间管理系统完整，提高单位面积产量，提高土地利用率，是精耕细作技术体系的总目标。</a:t>
            </a:r>
            <a:endParaRPr lang="zh-CN" altLang="en-US" sz="3600" b="1" dirty="0">
              <a:latin typeface="微软雅黑" panose="020B0503020204020204" charset="-122"/>
              <a:ea typeface="微软雅黑" panose="020B0503020204020204" charset="-122"/>
            </a:endParaRPr>
          </a:p>
          <a:p>
            <a:pPr eaLnBrk="1" hangingPunct="1">
              <a:lnSpc>
                <a:spcPct val="120000"/>
              </a:lnSpc>
              <a:buNone/>
              <a:tabLst>
                <a:tab pos="1029335" algn="l"/>
                <a:tab pos="1850390" algn="l"/>
                <a:tab pos="2538095" algn="l"/>
                <a:tab pos="3221990" algn="l"/>
              </a:tabLst>
            </a:pPr>
            <a:r>
              <a:rPr lang="en-US" altLang="zh-CN" sz="3600" b="1" dirty="0">
                <a:solidFill>
                  <a:srgbClr val="0000CC"/>
                </a:solidFill>
                <a:latin typeface="微软雅黑" panose="020B0503020204020204" charset="-122"/>
                <a:ea typeface="微软雅黑" panose="020B0503020204020204" charset="-122"/>
              </a:rPr>
              <a:t>3.</a:t>
            </a:r>
            <a:r>
              <a:rPr lang="zh-CN" altLang="en-US" sz="3600" b="1" dirty="0">
                <a:solidFill>
                  <a:srgbClr val="0000CC"/>
                </a:solidFill>
                <a:latin typeface="微软雅黑" panose="020B0503020204020204" charset="-122"/>
                <a:ea typeface="微软雅黑" panose="020B0503020204020204" charset="-122"/>
              </a:rPr>
              <a:t>改变农业环境：</a:t>
            </a:r>
            <a:r>
              <a:rPr lang="zh-CN" altLang="en-US" sz="3600" b="1" dirty="0">
                <a:latin typeface="微软雅黑" panose="020B0503020204020204" charset="-122"/>
                <a:ea typeface="微软雅黑" panose="020B0503020204020204" charset="-122"/>
              </a:rPr>
              <a:t>重视农田灌溉，改善土壤环境，使农业收成不再完全取决于天气的好坏。</a:t>
            </a:r>
            <a:endParaRPr lang="zh-CN" altLang="en-US" sz="3600" b="1" dirty="0">
              <a:latin typeface="微软雅黑" panose="020B0503020204020204" charset="-122"/>
              <a:ea typeface="微软雅黑" panose="020B0503020204020204" charset="-122"/>
            </a:endParaRPr>
          </a:p>
        </p:txBody>
      </p:sp>
      <p:sp>
        <p:nvSpPr>
          <p:cNvPr id="3" name="文本框 2"/>
          <p:cNvSpPr txBox="1"/>
          <p:nvPr/>
        </p:nvSpPr>
        <p:spPr>
          <a:xfrm>
            <a:off x="1237615" y="46990"/>
            <a:ext cx="10344785" cy="645160"/>
          </a:xfrm>
          <a:prstGeom prst="rect">
            <a:avLst/>
          </a:prstGeom>
          <a:noFill/>
          <a:ln w="41275" cmpd="dbl">
            <a:noFill/>
            <a:prstDash val="solid"/>
          </a:ln>
        </p:spPr>
        <p:txBody>
          <a:bodyPr wrap="square" rtlCol="0" anchor="t">
            <a:spAutoFit/>
          </a:bodyPr>
          <a:p>
            <a:pPr>
              <a:lnSpc>
                <a:spcPct val="90000"/>
              </a:lnSpc>
            </a:pPr>
            <a:r>
              <a:rPr lang="zh-CN" altLang="en-US" sz="4000" b="1" dirty="0">
                <a:solidFill>
                  <a:srgbClr val="FF0000"/>
                </a:solidFill>
                <a:latin typeface="微软雅黑" panose="020B0503020204020204" charset="-122"/>
                <a:ea typeface="微软雅黑" panose="020B0503020204020204" charset="-122"/>
                <a:sym typeface="+mn-ea"/>
              </a:rPr>
              <a:t>思考</a:t>
            </a:r>
            <a:r>
              <a:rPr lang="en-US" altLang="zh-CN" sz="4000" b="1" dirty="0">
                <a:solidFill>
                  <a:srgbClr val="FF0000"/>
                </a:solidFill>
                <a:latin typeface="微软雅黑" panose="020B0503020204020204" charset="-122"/>
                <a:ea typeface="微软雅黑" panose="020B0503020204020204" charset="-122"/>
                <a:sym typeface="+mn-ea"/>
              </a:rPr>
              <a:t>1</a:t>
            </a:r>
            <a:r>
              <a:rPr lang="zh-CN" altLang="en-US" sz="4000" b="1" dirty="0">
                <a:solidFill>
                  <a:srgbClr val="FF0000"/>
                </a:solidFill>
                <a:latin typeface="微软雅黑" panose="020B0503020204020204" charset="-122"/>
                <a:ea typeface="微软雅黑" panose="020B0503020204020204" charset="-122"/>
                <a:sym typeface="+mn-ea"/>
              </a:rPr>
              <a:t>：</a:t>
            </a:r>
            <a:r>
              <a:rPr lang="zh-CN" altLang="en-US" sz="3600" b="1" dirty="0">
                <a:solidFill>
                  <a:srgbClr val="0000CC"/>
                </a:solidFill>
                <a:latin typeface="微软雅黑" panose="020B0503020204020204" charset="-122"/>
                <a:ea typeface="微软雅黑" panose="020B0503020204020204" charset="-122"/>
                <a:sym typeface="+mn-ea"/>
              </a:rPr>
              <a:t>精耕细作在古代农业发展中有什么表现？</a:t>
            </a:r>
            <a:endParaRPr lang="zh-CN" altLang="en-US" sz="3600" b="1" dirty="0">
              <a:solidFill>
                <a:srgbClr val="0000CC"/>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9">
                                            <p:bg/>
                                          </p:spTgt>
                                        </p:tgtEl>
                                        <p:attrNameLst>
                                          <p:attrName>style.visibility</p:attrName>
                                        </p:attrNameLst>
                                      </p:cBhvr>
                                      <p:to>
                                        <p:strVal val="visible"/>
                                      </p:to>
                                    </p:set>
                                    <p:animEffect transition="in" filter="blinds(horizontal)">
                                      <p:cBhvr>
                                        <p:cTn id="7" dur="500"/>
                                        <p:tgtEl>
                                          <p:spTgt spid="4099">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099">
                                            <p:txEl>
                                              <p:pRg st="0" end="0"/>
                                            </p:txEl>
                                          </p:spTgt>
                                        </p:tgtEl>
                                        <p:attrNameLst>
                                          <p:attrName>style.visibility</p:attrName>
                                        </p:attrNameLst>
                                      </p:cBhvr>
                                      <p:to>
                                        <p:strVal val="visible"/>
                                      </p:to>
                                    </p:set>
                                    <p:animEffect transition="in" filter="blinds(horizontal)">
                                      <p:cBhvr>
                                        <p:cTn id="12" dur="500"/>
                                        <p:tgtEl>
                                          <p:spTgt spid="409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099">
                                            <p:txEl>
                                              <p:pRg st="1" end="1"/>
                                            </p:txEl>
                                          </p:spTgt>
                                        </p:tgtEl>
                                        <p:attrNameLst>
                                          <p:attrName>style.visibility</p:attrName>
                                        </p:attrNameLst>
                                      </p:cBhvr>
                                      <p:to>
                                        <p:strVal val="visible"/>
                                      </p:to>
                                    </p:set>
                                    <p:animEffect transition="in" filter="blinds(horizontal)">
                                      <p:cBhvr>
                                        <p:cTn id="17" dur="500"/>
                                        <p:tgtEl>
                                          <p:spTgt spid="409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099">
                                            <p:txEl>
                                              <p:pRg st="2" end="2"/>
                                            </p:txEl>
                                          </p:spTgt>
                                        </p:tgtEl>
                                        <p:attrNameLst>
                                          <p:attrName>style.visibility</p:attrName>
                                        </p:attrNameLst>
                                      </p:cBhvr>
                                      <p:to>
                                        <p:strVal val="visible"/>
                                      </p:to>
                                    </p:set>
                                    <p:animEffect transition="in" filter="blinds(horizontal)">
                                      <p:cBhvr>
                                        <p:cTn id="22" dur="500"/>
                                        <p:tgtEl>
                                          <p:spTgt spid="40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6050" y="1318895"/>
            <a:ext cx="11978005" cy="1753235"/>
          </a:xfrm>
          <a:prstGeom prst="rect">
            <a:avLst/>
          </a:prstGeom>
          <a:noFill/>
          <a:ln w="41275" cmpd="dbl">
            <a:solidFill>
              <a:schemeClr val="accent1">
                <a:shade val="50000"/>
              </a:schemeClr>
            </a:solidFill>
            <a:prstDash val="solid"/>
          </a:ln>
        </p:spPr>
        <p:txBody>
          <a:bodyPr wrap="square" rtlCol="0" anchor="t">
            <a:spAutoFit/>
          </a:bodyPr>
          <a:p>
            <a:pPr>
              <a:lnSpc>
                <a:spcPct val="150000"/>
              </a:lnSpc>
              <a:tabLst>
                <a:tab pos="1029335" algn="l"/>
                <a:tab pos="1850390" algn="l"/>
                <a:tab pos="2538095" algn="l"/>
                <a:tab pos="3221990" algn="l"/>
              </a:tabLst>
            </a:pPr>
            <a:r>
              <a:rPr lang="en-US" altLang="zh-CN" sz="3600" b="1" dirty="0" smtClean="0">
                <a:solidFill>
                  <a:srgbClr val="0000CC"/>
                </a:solidFill>
                <a:latin typeface="微软雅黑" panose="020B0503020204020204" charset="-122"/>
                <a:ea typeface="微软雅黑" panose="020B0503020204020204" charset="-122"/>
                <a:cs typeface="宋体" panose="02010600030101010101" pitchFamily="2" charset="-122"/>
                <a:sym typeface="+mn-ea"/>
              </a:rPr>
              <a:t>4.</a:t>
            </a:r>
            <a:r>
              <a:rPr lang="zh-CN" altLang="zh-CN" sz="3600" b="1" dirty="0">
                <a:solidFill>
                  <a:srgbClr val="0000CC"/>
                </a:solidFill>
                <a:latin typeface="微软雅黑" panose="020B0503020204020204" charset="-122"/>
                <a:ea typeface="微软雅黑" panose="020B0503020204020204" charset="-122"/>
                <a:cs typeface="Times New Roman" panose="02020603050405020304" pitchFamily="18" charset="0"/>
                <a:sym typeface="+mn-ea"/>
              </a:rPr>
              <a:t>巧用农时。</a:t>
            </a:r>
            <a:r>
              <a:rPr lang="zh-CN" altLang="zh-CN" sz="3600" b="1" dirty="0">
                <a:solidFill>
                  <a:srgbClr val="000000"/>
                </a:solidFill>
                <a:latin typeface="微软雅黑" panose="020B0503020204020204" charset="-122"/>
                <a:ea typeface="微软雅黑" panose="020B0503020204020204" charset="-122"/>
                <a:cs typeface="Times New Roman" panose="02020603050405020304" pitchFamily="18" charset="0"/>
                <a:sym typeface="+mn-ea"/>
              </a:rPr>
              <a:t>二十四节气</a:t>
            </a:r>
            <a:endParaRPr lang="zh-CN" altLang="zh-CN" sz="4000" b="1" dirty="0" smtClean="0">
              <a:solidFill>
                <a:srgbClr val="000000"/>
              </a:solidFill>
              <a:latin typeface="微软雅黑" panose="020B0503020204020204" charset="-122"/>
              <a:ea typeface="微软雅黑" panose="020B0503020204020204" charset="-122"/>
              <a:cs typeface="Times New Roman" panose="02020603050405020304" pitchFamily="18" charset="0"/>
              <a:sym typeface="+mn-ea"/>
            </a:endParaRPr>
          </a:p>
          <a:p>
            <a:pPr>
              <a:lnSpc>
                <a:spcPct val="150000"/>
              </a:lnSpc>
              <a:tabLst>
                <a:tab pos="1029335" algn="l"/>
                <a:tab pos="1850390" algn="l"/>
                <a:tab pos="2538095" algn="l"/>
                <a:tab pos="3221990" algn="l"/>
              </a:tabLst>
            </a:pPr>
            <a:r>
              <a:rPr lang="en-US" altLang="zh-CN" sz="3600" b="1" dirty="0" smtClean="0">
                <a:solidFill>
                  <a:srgbClr val="0000CC"/>
                </a:solidFill>
                <a:latin typeface="微软雅黑" panose="020B0503020204020204" charset="-122"/>
                <a:ea typeface="微软雅黑" panose="020B0503020204020204" charset="-122"/>
                <a:cs typeface="宋体" panose="02010600030101010101" pitchFamily="2" charset="-122"/>
                <a:sym typeface="+mn-ea"/>
              </a:rPr>
              <a:t>5.</a:t>
            </a:r>
            <a:r>
              <a:rPr lang="zh-CN" altLang="zh-CN" sz="3600" b="1" dirty="0">
                <a:solidFill>
                  <a:srgbClr val="0000CC"/>
                </a:solidFill>
                <a:latin typeface="微软雅黑" panose="020B0503020204020204" charset="-122"/>
                <a:ea typeface="微软雅黑" panose="020B0503020204020204" charset="-122"/>
                <a:cs typeface="Times New Roman" panose="02020603050405020304" pitchFamily="18" charset="0"/>
                <a:sym typeface="+mn-ea"/>
              </a:rPr>
              <a:t>总结推广经验</a:t>
            </a:r>
            <a:r>
              <a:rPr lang="zh-CN" altLang="zh-CN" sz="3600" b="1" dirty="0">
                <a:solidFill>
                  <a:srgbClr val="000000"/>
                </a:solidFill>
                <a:latin typeface="微软雅黑" panose="020B0503020204020204" charset="-122"/>
                <a:ea typeface="微软雅黑" panose="020B0503020204020204" charset="-122"/>
                <a:cs typeface="Times New Roman" panose="02020603050405020304" pitchFamily="18" charset="0"/>
                <a:sym typeface="+mn-ea"/>
              </a:rPr>
              <a:t>。</a:t>
            </a:r>
            <a:r>
              <a:rPr lang="zh-CN" altLang="en-US" sz="3600" b="1" dirty="0">
                <a:solidFill>
                  <a:schemeClr val="tx1"/>
                </a:solidFill>
                <a:latin typeface="微软雅黑" panose="020B0503020204020204" charset="-122"/>
                <a:ea typeface="微软雅黑" panose="020B0503020204020204" charset="-122"/>
                <a:sym typeface="+mn-ea"/>
              </a:rPr>
              <a:t>（如</a:t>
            </a:r>
            <a:r>
              <a:rPr lang="en-US" altLang="zh-CN" sz="3600" b="1" dirty="0">
                <a:solidFill>
                  <a:schemeClr val="tx1"/>
                </a:solidFill>
                <a:latin typeface="微软雅黑" panose="020B0503020204020204" charset="-122"/>
                <a:ea typeface="微软雅黑" panose="020B0503020204020204" charset="-122"/>
                <a:sym typeface="+mn-ea"/>
              </a:rPr>
              <a:t>《</a:t>
            </a:r>
            <a:r>
              <a:rPr lang="zh-CN" altLang="en-US" sz="3600" b="1" dirty="0">
                <a:solidFill>
                  <a:schemeClr val="tx1"/>
                </a:solidFill>
                <a:latin typeface="微软雅黑" panose="020B0503020204020204" charset="-122"/>
                <a:ea typeface="微软雅黑" panose="020B0503020204020204" charset="-122"/>
                <a:sym typeface="+mn-ea"/>
              </a:rPr>
              <a:t>齐民要术</a:t>
            </a:r>
            <a:r>
              <a:rPr lang="en-US" altLang="zh-CN" sz="3600" b="1" dirty="0">
                <a:solidFill>
                  <a:schemeClr val="tx1"/>
                </a:solidFill>
                <a:latin typeface="微软雅黑" panose="020B0503020204020204" charset="-122"/>
                <a:ea typeface="微软雅黑" panose="020B0503020204020204" charset="-122"/>
                <a:sym typeface="+mn-ea"/>
              </a:rPr>
              <a:t>》</a:t>
            </a:r>
            <a:r>
              <a:rPr lang="zh-CN" altLang="en-US" sz="3600" b="1" dirty="0">
                <a:solidFill>
                  <a:schemeClr val="tx1"/>
                </a:solidFill>
                <a:latin typeface="微软雅黑" panose="020B0503020204020204" charset="-122"/>
                <a:ea typeface="微软雅黑" panose="020B0503020204020204" charset="-122"/>
                <a:sym typeface="+mn-ea"/>
              </a:rPr>
              <a:t>等农书）</a:t>
            </a:r>
            <a:endParaRPr lang="zh-CN" altLang="en-US" sz="3600" b="1" dirty="0">
              <a:solidFill>
                <a:schemeClr val="tx1"/>
              </a:solidFill>
              <a:latin typeface="微软雅黑" panose="020B0503020204020204" charset="-122"/>
              <a:ea typeface="微软雅黑" panose="020B0503020204020204" charset="-122"/>
              <a:cs typeface="Times New Roman" panose="02020603050405020304" pitchFamily="18" charset="0"/>
              <a:sym typeface="+mn-ea"/>
            </a:endParaRPr>
          </a:p>
        </p:txBody>
      </p:sp>
      <p:sp>
        <p:nvSpPr>
          <p:cNvPr id="4" name="文本框 3"/>
          <p:cNvSpPr txBox="1"/>
          <p:nvPr/>
        </p:nvSpPr>
        <p:spPr>
          <a:xfrm>
            <a:off x="1054100" y="16510"/>
            <a:ext cx="10344785" cy="645160"/>
          </a:xfrm>
          <a:prstGeom prst="rect">
            <a:avLst/>
          </a:prstGeom>
          <a:noFill/>
          <a:ln w="41275" cmpd="dbl">
            <a:noFill/>
            <a:prstDash val="solid"/>
          </a:ln>
        </p:spPr>
        <p:txBody>
          <a:bodyPr wrap="square" rtlCol="0" anchor="t">
            <a:spAutoFit/>
          </a:bodyPr>
          <a:p>
            <a:pPr>
              <a:lnSpc>
                <a:spcPct val="90000"/>
              </a:lnSpc>
            </a:pPr>
            <a:r>
              <a:rPr lang="zh-CN" altLang="en-US" sz="4000" b="1" dirty="0">
                <a:solidFill>
                  <a:srgbClr val="FF0000"/>
                </a:solidFill>
                <a:latin typeface="微软雅黑" panose="020B0503020204020204" charset="-122"/>
                <a:ea typeface="微软雅黑" panose="020B0503020204020204" charset="-122"/>
                <a:sym typeface="+mn-ea"/>
              </a:rPr>
              <a:t>思考</a:t>
            </a:r>
            <a:r>
              <a:rPr lang="en-US" altLang="zh-CN" sz="4000" b="1" dirty="0">
                <a:solidFill>
                  <a:srgbClr val="FF0000"/>
                </a:solidFill>
                <a:latin typeface="微软雅黑" panose="020B0503020204020204" charset="-122"/>
                <a:ea typeface="微软雅黑" panose="020B0503020204020204" charset="-122"/>
                <a:sym typeface="+mn-ea"/>
              </a:rPr>
              <a:t>1</a:t>
            </a:r>
            <a:r>
              <a:rPr lang="zh-CN" altLang="en-US" sz="4000" b="1" dirty="0">
                <a:solidFill>
                  <a:srgbClr val="FF0000"/>
                </a:solidFill>
                <a:latin typeface="微软雅黑" panose="020B0503020204020204" charset="-122"/>
                <a:ea typeface="微软雅黑" panose="020B0503020204020204" charset="-122"/>
                <a:sym typeface="+mn-ea"/>
              </a:rPr>
              <a:t>：</a:t>
            </a:r>
            <a:r>
              <a:rPr lang="zh-CN" altLang="en-US" sz="3600" b="1" dirty="0">
                <a:solidFill>
                  <a:srgbClr val="0000CC"/>
                </a:solidFill>
                <a:latin typeface="微软雅黑" panose="020B0503020204020204" charset="-122"/>
                <a:ea typeface="微软雅黑" panose="020B0503020204020204" charset="-122"/>
                <a:sym typeface="+mn-ea"/>
              </a:rPr>
              <a:t>精耕细作在古代农业发展中的有什么表现？</a:t>
            </a:r>
            <a:endParaRPr lang="zh-CN" altLang="en-US" sz="3600" b="1" dirty="0">
              <a:solidFill>
                <a:srgbClr val="0000CC"/>
              </a:solidFill>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5260" y="43815"/>
            <a:ext cx="11840845" cy="6000750"/>
          </a:xfrm>
          <a:prstGeom prst="rect">
            <a:avLst/>
          </a:prstGeom>
          <a:noFill/>
          <a:ln w="9525">
            <a:noFill/>
          </a:ln>
        </p:spPr>
        <p:txBody>
          <a:bodyPr wrap="square">
            <a:spAutoFit/>
          </a:bodyPr>
          <a:p>
            <a:pPr indent="0">
              <a:lnSpc>
                <a:spcPct val="120000"/>
              </a:lnSpc>
            </a:pPr>
            <a:r>
              <a:rPr lang="zh-CN" altLang="en-US" sz="4000" b="1">
                <a:latin typeface="微软雅黑" panose="020B0503020204020204" charset="-122"/>
                <a:ea typeface="微软雅黑" panose="020B0503020204020204" charset="-122"/>
                <a:cs typeface="宋体" panose="02010600030101010101" pitchFamily="2" charset="-122"/>
              </a:rPr>
              <a:t>（</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2016</a:t>
            </a: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rPr>
              <a:t>年海南单科卷历史</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6</a:t>
            </a:r>
            <a:r>
              <a:rPr lang="zh-CN" altLang="en-US" sz="4000" b="1">
                <a:latin typeface="微软雅黑" panose="020B0503020204020204" charset="-122"/>
                <a:ea typeface="微软雅黑" panose="020B0503020204020204" charset="-122"/>
                <a:cs typeface="宋体" panose="02010600030101010101" pitchFamily="2" charset="-122"/>
              </a:rPr>
              <a:t>）北魏时，贾思勰的</a:t>
            </a:r>
            <a:r>
              <a:rPr lang="en-US" altLang="zh-CN" sz="4000" b="1">
                <a:latin typeface="微软雅黑" panose="020B0503020204020204" charset="-122"/>
                <a:ea typeface="微软雅黑" panose="020B0503020204020204" charset="-122"/>
                <a:cs typeface="宋体" panose="02010600030101010101" pitchFamily="2" charset="-122"/>
              </a:rPr>
              <a:t>《</a:t>
            </a:r>
            <a:r>
              <a:rPr lang="zh-CN" altLang="en-US" sz="4000" b="1">
                <a:latin typeface="微软雅黑" panose="020B0503020204020204" charset="-122"/>
                <a:ea typeface="微软雅黑" panose="020B0503020204020204" charset="-122"/>
                <a:cs typeface="宋体" panose="02010600030101010101" pitchFamily="2" charset="-122"/>
              </a:rPr>
              <a:t>齐民要术</a:t>
            </a:r>
            <a:r>
              <a:rPr lang="en-US" altLang="zh-CN" sz="4000" b="1">
                <a:latin typeface="微软雅黑" panose="020B0503020204020204" charset="-122"/>
                <a:ea typeface="微软雅黑" panose="020B0503020204020204" charset="-122"/>
                <a:cs typeface="宋体" panose="02010600030101010101" pitchFamily="2" charset="-122"/>
              </a:rPr>
              <a:t>》</a:t>
            </a:r>
            <a:r>
              <a:rPr lang="zh-CN" altLang="en-US" sz="4000" b="1">
                <a:latin typeface="微软雅黑" panose="020B0503020204020204" charset="-122"/>
                <a:ea typeface="微软雅黑" panose="020B0503020204020204" charset="-122"/>
                <a:cs typeface="宋体" panose="02010600030101010101" pitchFamily="2" charset="-122"/>
              </a:rPr>
              <a:t>总结出一套个体农户农副兼营的精耕细作农业模式，反复强调农户不要过度扩大耕种面积，“宁可少好，不可多恶”。这表明</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4000" b="1">
                <a:latin typeface="微软雅黑" panose="020B0503020204020204" charset="-122"/>
                <a:ea typeface="微软雅黑" panose="020B0503020204020204" charset="-122"/>
                <a:cs typeface="宋体" panose="02010600030101010101" pitchFamily="2" charset="-122"/>
              </a:rPr>
              <a:t>A.</a:t>
            </a:r>
            <a:r>
              <a:rPr lang="zh-CN" altLang="en-US" sz="4000" b="1">
                <a:latin typeface="微软雅黑" panose="020B0503020204020204" charset="-122"/>
                <a:ea typeface="微软雅黑" panose="020B0503020204020204" charset="-122"/>
                <a:cs typeface="宋体" panose="02010600030101010101" pitchFamily="2" charset="-122"/>
              </a:rPr>
              <a:t>精耕细作的目的是追求农业收益的最大化</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4000" b="1">
                <a:latin typeface="微软雅黑" panose="020B0503020204020204" charset="-122"/>
                <a:ea typeface="微软雅黑" panose="020B0503020204020204" charset="-122"/>
                <a:cs typeface="宋体" panose="02010600030101010101" pitchFamily="2" charset="-122"/>
              </a:rPr>
              <a:t>B.</a:t>
            </a:r>
            <a:r>
              <a:rPr lang="zh-CN" altLang="en-US" sz="4000" b="1">
                <a:latin typeface="微软雅黑" panose="020B0503020204020204" charset="-122"/>
                <a:ea typeface="微软雅黑" panose="020B0503020204020204" charset="-122"/>
                <a:cs typeface="宋体" panose="02010600030101010101" pitchFamily="2" charset="-122"/>
              </a:rPr>
              <a:t>精耕细作农业遏止了大土地所有制的发展</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4000" b="1">
                <a:latin typeface="微软雅黑" panose="020B0503020204020204" charset="-122"/>
                <a:ea typeface="微软雅黑" panose="020B0503020204020204" charset="-122"/>
                <a:cs typeface="宋体" panose="02010600030101010101" pitchFamily="2" charset="-122"/>
              </a:rPr>
              <a:t>C.</a:t>
            </a:r>
            <a:r>
              <a:rPr lang="zh-CN" altLang="en-US" sz="4000" b="1">
                <a:latin typeface="微软雅黑" panose="020B0503020204020204" charset="-122"/>
                <a:ea typeface="微软雅黑" panose="020B0503020204020204" charset="-122"/>
                <a:cs typeface="宋体" panose="02010600030101010101" pitchFamily="2" charset="-122"/>
              </a:rPr>
              <a:t>个体农户为主体的耕作模式限制农业的进步</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4000" b="1">
                <a:latin typeface="微软雅黑" panose="020B0503020204020204" charset="-122"/>
                <a:ea typeface="微软雅黑" panose="020B0503020204020204" charset="-122"/>
                <a:cs typeface="宋体" panose="02010600030101010101" pitchFamily="2" charset="-122"/>
              </a:rPr>
              <a:t>D.</a:t>
            </a:r>
            <a:r>
              <a:rPr lang="zh-CN" altLang="en-US" sz="4000" b="1">
                <a:latin typeface="微软雅黑" panose="020B0503020204020204" charset="-122"/>
                <a:ea typeface="微软雅黑" panose="020B0503020204020204" charset="-122"/>
                <a:cs typeface="宋体" panose="02010600030101010101" pitchFamily="2" charset="-122"/>
              </a:rPr>
              <a:t>人口与土地的尖锐矛盾导致耕作模式的转变</a:t>
            </a:r>
            <a:endParaRPr lang="en-US" altLang="zh-CN" sz="4000" b="1">
              <a:solidFill>
                <a:srgbClr val="FF0000"/>
              </a:solidFill>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8729980" y="5874385"/>
            <a:ext cx="2748280" cy="829945"/>
          </a:xfrm>
          <a:prstGeom prst="rect">
            <a:avLst/>
          </a:prstGeom>
          <a:noFill/>
        </p:spPr>
        <p:txBody>
          <a:bodyPr wrap="none" rtlCol="0" anchor="t">
            <a:spAutoFit/>
          </a:bodyPr>
          <a:p>
            <a:pPr algn="l">
              <a:lnSpc>
                <a:spcPct val="120000"/>
              </a:lnSpc>
            </a:pP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sym typeface="+mn-ea"/>
              </a:rPr>
              <a:t>A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8" name="Rectangle 6"/>
          <p:cNvSpPr/>
          <p:nvPr/>
        </p:nvSpPr>
        <p:spPr>
          <a:xfrm>
            <a:off x="346710" y="213995"/>
            <a:ext cx="11499215" cy="5262245"/>
          </a:xfrm>
          <a:prstGeom prst="rect">
            <a:avLst/>
          </a:prstGeom>
          <a:noFill/>
          <a:ln w="9525">
            <a:noFill/>
          </a:ln>
        </p:spPr>
        <p:txBody>
          <a:bodyPr wrap="square" anchor="ctr">
            <a:spAutoFit/>
          </a:bodyPr>
          <a:p>
            <a:pPr eaLnBrk="1" hangingPunct="1">
              <a:lnSpc>
                <a:spcPct val="140000"/>
              </a:lnSpc>
            </a:pPr>
            <a:r>
              <a:rPr lang="zh-CN" altLang="en-US" sz="4000" b="1" dirty="0">
                <a:latin typeface="微软雅黑" panose="020B0503020204020204" charset="-122"/>
                <a:ea typeface="微软雅黑" panose="020B0503020204020204" charset="-122"/>
              </a:rPr>
              <a:t>（</a:t>
            </a:r>
            <a:r>
              <a:rPr lang="en-US" altLang="zh-CN" sz="4000" b="1" dirty="0">
                <a:solidFill>
                  <a:srgbClr val="FF0000"/>
                </a:solidFill>
                <a:latin typeface="微软雅黑" panose="020B0503020204020204" charset="-122"/>
                <a:ea typeface="微软雅黑" panose="020B0503020204020204" charset="-122"/>
              </a:rPr>
              <a:t>2011·</a:t>
            </a:r>
            <a:r>
              <a:rPr lang="zh-CN" altLang="en-US" sz="4000" b="1" dirty="0">
                <a:solidFill>
                  <a:srgbClr val="FF0000"/>
                </a:solidFill>
                <a:latin typeface="微软雅黑" panose="020B0503020204020204" charset="-122"/>
                <a:ea typeface="微软雅黑" panose="020B0503020204020204" charset="-122"/>
              </a:rPr>
              <a:t>山东文综</a:t>
            </a:r>
            <a:r>
              <a:rPr lang="en-US" altLang="zh-CN" sz="4000" b="1" dirty="0">
                <a:solidFill>
                  <a:srgbClr val="FF0000"/>
                </a:solidFill>
                <a:latin typeface="微软雅黑" panose="020B0503020204020204" charset="-122"/>
                <a:ea typeface="微软雅黑" panose="020B0503020204020204" charset="-122"/>
              </a:rPr>
              <a:t>·10</a:t>
            </a:r>
            <a:r>
              <a:rPr lang="zh-CN" altLang="en-US" sz="4000" b="1" dirty="0">
                <a:latin typeface="微软雅黑" panose="020B0503020204020204" charset="-122"/>
                <a:ea typeface="微软雅黑" panose="020B0503020204020204" charset="-122"/>
              </a:rPr>
              <a:t>）图</a:t>
            </a:r>
            <a:r>
              <a:rPr lang="en-US" altLang="zh-CN" sz="4000" b="1" dirty="0">
                <a:latin typeface="微软雅黑" panose="020B0503020204020204" charset="-122"/>
                <a:ea typeface="微软雅黑" panose="020B0503020204020204" charset="-122"/>
              </a:rPr>
              <a:t>4</a:t>
            </a:r>
            <a:r>
              <a:rPr lang="zh-CN" altLang="en-US" sz="4000" b="1" dirty="0">
                <a:latin typeface="微软雅黑" panose="020B0503020204020204" charset="-122"/>
                <a:ea typeface="微软雅黑" panose="020B0503020204020204" charset="-122"/>
              </a:rPr>
              <a:t>描绘了汉代农民使用四齿钉耙耕作的场景。它反映出当时（    ）</a:t>
            </a:r>
            <a:endParaRPr lang="zh-CN" altLang="en-US" sz="4000" b="1" dirty="0">
              <a:latin typeface="微软雅黑" panose="020B0503020204020204" charset="-122"/>
              <a:ea typeface="微软雅黑" panose="020B0503020204020204" charset="-122"/>
            </a:endParaRPr>
          </a:p>
          <a:p>
            <a:pPr eaLnBrk="1" hangingPunct="1">
              <a:lnSpc>
                <a:spcPct val="140000"/>
              </a:lnSpc>
            </a:pPr>
            <a:r>
              <a:rPr lang="en-US" altLang="zh-CN" sz="4000" b="1" dirty="0">
                <a:latin typeface="微软雅黑" panose="020B0503020204020204" charset="-122"/>
                <a:ea typeface="微软雅黑" panose="020B0503020204020204" charset="-122"/>
              </a:rPr>
              <a:t>A</a:t>
            </a:r>
            <a:r>
              <a:rPr lang="zh-CN" altLang="en-US" sz="4000" b="1" dirty="0">
                <a:latin typeface="微软雅黑" panose="020B0503020204020204" charset="-122"/>
                <a:ea typeface="微软雅黑" panose="020B0503020204020204" charset="-122"/>
              </a:rPr>
              <a:t>．开始使用铁器 </a:t>
            </a:r>
            <a:endParaRPr lang="zh-CN" altLang="en-US" sz="4000" b="1" dirty="0">
              <a:latin typeface="微软雅黑" panose="020B0503020204020204" charset="-122"/>
              <a:ea typeface="微软雅黑" panose="020B0503020204020204" charset="-122"/>
            </a:endParaRPr>
          </a:p>
          <a:p>
            <a:pPr eaLnBrk="1" hangingPunct="1">
              <a:lnSpc>
                <a:spcPct val="140000"/>
              </a:lnSpc>
            </a:pPr>
            <a:r>
              <a:rPr lang="en-US" altLang="zh-CN" sz="4000" b="1" dirty="0">
                <a:latin typeface="微软雅黑" panose="020B0503020204020204" charset="-122"/>
                <a:ea typeface="微软雅黑" panose="020B0503020204020204" charset="-122"/>
              </a:rPr>
              <a:t>B</a:t>
            </a:r>
            <a:r>
              <a:rPr lang="zh-CN" altLang="en-US" sz="4000" b="1" dirty="0">
                <a:latin typeface="微软雅黑" panose="020B0503020204020204" charset="-122"/>
                <a:ea typeface="微软雅黑" panose="020B0503020204020204" charset="-122"/>
              </a:rPr>
              <a:t>．注重精耕细作</a:t>
            </a:r>
            <a:endParaRPr lang="zh-CN" altLang="en-US" sz="4000" b="1" dirty="0">
              <a:latin typeface="微软雅黑" panose="020B0503020204020204" charset="-122"/>
              <a:ea typeface="微软雅黑" panose="020B0503020204020204" charset="-122"/>
            </a:endParaRPr>
          </a:p>
          <a:p>
            <a:pPr eaLnBrk="1" hangingPunct="1">
              <a:lnSpc>
                <a:spcPct val="140000"/>
              </a:lnSpc>
            </a:pPr>
            <a:r>
              <a:rPr lang="en-US" altLang="zh-CN" sz="4000" b="1" dirty="0">
                <a:latin typeface="微软雅黑" panose="020B0503020204020204" charset="-122"/>
                <a:ea typeface="微软雅黑" panose="020B0503020204020204" charset="-122"/>
              </a:rPr>
              <a:t>C</a:t>
            </a:r>
            <a:r>
              <a:rPr lang="zh-CN" altLang="en-US" sz="4000" b="1" dirty="0">
                <a:latin typeface="微软雅黑" panose="020B0503020204020204" charset="-122"/>
                <a:ea typeface="微软雅黑" panose="020B0503020204020204" charset="-122"/>
              </a:rPr>
              <a:t>．尚未推广牛耕  </a:t>
            </a:r>
            <a:endParaRPr lang="zh-CN" altLang="en-US" sz="4000" b="1" dirty="0">
              <a:latin typeface="微软雅黑" panose="020B0503020204020204" charset="-122"/>
              <a:ea typeface="微软雅黑" panose="020B0503020204020204" charset="-122"/>
            </a:endParaRPr>
          </a:p>
          <a:p>
            <a:pPr eaLnBrk="1" hangingPunct="1">
              <a:lnSpc>
                <a:spcPct val="140000"/>
              </a:lnSpc>
            </a:pPr>
            <a:r>
              <a:rPr lang="en-US" altLang="zh-CN" sz="4000" b="1" dirty="0">
                <a:latin typeface="微软雅黑" panose="020B0503020204020204" charset="-122"/>
                <a:ea typeface="微软雅黑" panose="020B0503020204020204" charset="-122"/>
              </a:rPr>
              <a:t>D</a:t>
            </a:r>
            <a:r>
              <a:rPr lang="zh-CN" altLang="en-US" sz="4000" b="1" dirty="0">
                <a:latin typeface="微软雅黑" panose="020B0503020204020204" charset="-122"/>
                <a:ea typeface="微软雅黑" panose="020B0503020204020204" charset="-122"/>
              </a:rPr>
              <a:t>．雇佣关系盛行</a:t>
            </a:r>
            <a:endParaRPr lang="zh-CN" altLang="en-US" sz="4000" b="1" dirty="0">
              <a:latin typeface="微软雅黑" panose="020B0503020204020204" charset="-122"/>
              <a:ea typeface="微软雅黑" panose="020B0503020204020204" charset="-122"/>
            </a:endParaRPr>
          </a:p>
        </p:txBody>
      </p:sp>
      <p:pic>
        <p:nvPicPr>
          <p:cNvPr id="57349" name="Picture 7">
            <a:hlinkClick r:id="rId1"/>
          </p:cNvPr>
          <p:cNvPicPr>
            <a:picLocks noChangeAspect="1"/>
          </p:cNvPicPr>
          <p:nvPr/>
        </p:nvPicPr>
        <p:blipFill>
          <a:blip r:embed="rId2">
            <a:grayscl/>
          </a:blip>
          <a:stretch>
            <a:fillRect/>
          </a:stretch>
        </p:blipFill>
        <p:spPr>
          <a:xfrm>
            <a:off x="5226050" y="2180590"/>
            <a:ext cx="5611495" cy="4166870"/>
          </a:xfrm>
          <a:prstGeom prst="rect">
            <a:avLst/>
          </a:prstGeom>
          <a:noFill/>
          <a:ln w="9525">
            <a:noFill/>
          </a:ln>
        </p:spPr>
      </p:pic>
      <p:sp>
        <p:nvSpPr>
          <p:cNvPr id="7173" name="TextBox 4"/>
          <p:cNvSpPr txBox="1"/>
          <p:nvPr/>
        </p:nvSpPr>
        <p:spPr>
          <a:xfrm>
            <a:off x="11152505" y="1525270"/>
            <a:ext cx="845820" cy="1568450"/>
          </a:xfrm>
          <a:prstGeom prst="rect">
            <a:avLst/>
          </a:prstGeom>
          <a:noFill/>
          <a:ln w="9525">
            <a:noFill/>
          </a:ln>
        </p:spPr>
        <p:txBody>
          <a:bodyPr wrap="none">
            <a:spAutoFit/>
          </a:bodyPr>
          <a:p>
            <a:pPr eaLnBrk="1" hangingPunct="1"/>
            <a:r>
              <a:rPr lang="en-US" altLang="zh-CN" sz="9600" dirty="0">
                <a:solidFill>
                  <a:srgbClr val="FF0000"/>
                </a:solidFill>
                <a:latin typeface="Calibri" panose="020F0502020204030204" charset="0"/>
              </a:rPr>
              <a:t>B</a:t>
            </a:r>
            <a:endParaRPr lang="zh-CN" altLang="en-US" sz="9600" dirty="0">
              <a:solidFill>
                <a:srgbClr val="FF0000"/>
              </a:solidFill>
              <a:latin typeface="Calibri" panose="020F0502020204030204" charset="0"/>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3"/>
                                        </p:tgtEl>
                                        <p:attrNameLst>
                                          <p:attrName>style.visibility</p:attrName>
                                        </p:attrNameLst>
                                      </p:cBhvr>
                                      <p:to>
                                        <p:strVal val="visible"/>
                                      </p:to>
                                    </p:set>
                                    <p:anim calcmode="lin" valueType="num">
                                      <p:cBhvr additive="base">
                                        <p:cTn id="7" dur="500" fill="hold"/>
                                        <p:tgtEl>
                                          <p:spTgt spid="7173"/>
                                        </p:tgtEl>
                                        <p:attrNameLst>
                                          <p:attrName>ppt_x</p:attrName>
                                        </p:attrNameLst>
                                      </p:cBhvr>
                                      <p:tavLst>
                                        <p:tav tm="0">
                                          <p:val>
                                            <p:strVal val="#ppt_x"/>
                                          </p:val>
                                        </p:tav>
                                        <p:tav tm="100000">
                                          <p:val>
                                            <p:strVal val="#ppt_x"/>
                                          </p:val>
                                        </p:tav>
                                      </p:tavLst>
                                    </p:anim>
                                    <p:anim calcmode="lin" valueType="num">
                                      <p:cBhvr additive="base">
                                        <p:cTn id="8" dur="500" fill="hold"/>
                                        <p:tgtEl>
                                          <p:spTgt spid="71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13055" y="163830"/>
            <a:ext cx="10816590" cy="1198880"/>
          </a:xfrm>
          <a:prstGeom prst="rect">
            <a:avLst/>
          </a:prstGeom>
          <a:noFill/>
          <a:ln w="9525">
            <a:noFill/>
          </a:ln>
        </p:spPr>
        <p:txBody>
          <a:bodyPr wrap="square">
            <a:spAutoFit/>
          </a:bodyPr>
          <a:p>
            <a:pPr indent="0"/>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2016</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年全国新课标</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1</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卷文综历史</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25</a:t>
            </a:r>
            <a:r>
              <a:rPr lang="en-US" altLang="zh-CN" sz="3600" b="1">
                <a:latin typeface="微软雅黑" panose="020B0503020204020204" charset="-122"/>
                <a:ea typeface="微软雅黑" panose="020B0503020204020204" charset="-122"/>
                <a:cs typeface="宋体" panose="02010600030101010101" pitchFamily="2" charset="-122"/>
              </a:rPr>
              <a:t>)</a:t>
            </a:r>
            <a:r>
              <a:rPr lang="zh-CN" altLang="en-US" sz="3600" b="1">
                <a:latin typeface="微软雅黑" panose="020B0503020204020204" charset="-122"/>
                <a:ea typeface="微软雅黑" panose="020B0503020204020204" charset="-122"/>
                <a:cs typeface="宋体" panose="02010600030101010101" pitchFamily="2" charset="-122"/>
              </a:rPr>
              <a:t>图</a:t>
            </a:r>
            <a:r>
              <a:rPr lang="en-US" altLang="zh-CN" sz="3600" b="1">
                <a:latin typeface="微软雅黑" panose="020B0503020204020204" charset="-122"/>
                <a:ea typeface="微软雅黑" panose="020B0503020204020204" charset="-122"/>
                <a:cs typeface="宋体" panose="02010600030101010101" pitchFamily="2" charset="-122"/>
              </a:rPr>
              <a:t>4</a:t>
            </a:r>
            <a:r>
              <a:rPr lang="zh-CN" altLang="en-US" sz="3600" b="1">
                <a:latin typeface="微软雅黑" panose="020B0503020204020204" charset="-122"/>
                <a:ea typeface="微软雅黑" panose="020B0503020204020204" charset="-122"/>
                <a:cs typeface="宋体" panose="02010600030101010101" pitchFamily="2" charset="-122"/>
              </a:rPr>
              <a:t>位汉代画像砖中的农事图。此图可以用来说明当时</a:t>
            </a:r>
            <a:endParaRPr lang="zh-CN" altLang="en-US" sz="3600" b="1">
              <a:latin typeface="微软雅黑" panose="020B0503020204020204" charset="-122"/>
              <a:ea typeface="微软雅黑" panose="020B0503020204020204" charset="-122"/>
            </a:endParaRPr>
          </a:p>
        </p:txBody>
      </p:sp>
      <p:pic>
        <p:nvPicPr>
          <p:cNvPr id="2" name="图片 1"/>
          <p:cNvPicPr/>
          <p:nvPr/>
        </p:nvPicPr>
        <p:blipFill>
          <a:blip r:embed="rId1"/>
          <a:stretch>
            <a:fillRect/>
          </a:stretch>
        </p:blipFill>
        <p:spPr>
          <a:xfrm>
            <a:off x="99695" y="1492885"/>
            <a:ext cx="5215890" cy="4906645"/>
          </a:xfrm>
          <a:prstGeom prst="rect">
            <a:avLst/>
          </a:prstGeom>
          <a:noFill/>
          <a:ln w="9525">
            <a:noFill/>
          </a:ln>
        </p:spPr>
      </p:pic>
      <p:sp>
        <p:nvSpPr>
          <p:cNvPr id="101" name="文本框 100"/>
          <p:cNvSpPr txBox="1"/>
          <p:nvPr/>
        </p:nvSpPr>
        <p:spPr>
          <a:xfrm>
            <a:off x="5162550" y="1492885"/>
            <a:ext cx="6410325" cy="4831080"/>
          </a:xfrm>
          <a:prstGeom prst="rect">
            <a:avLst/>
          </a:prstGeom>
          <a:noFill/>
          <a:ln w="9525">
            <a:noFill/>
          </a:ln>
        </p:spPr>
        <p:txBody>
          <a:bodyPr wrap="square">
            <a:spAutoFit/>
          </a:bodyPr>
          <a:p>
            <a:pPr indent="0">
              <a:lnSpc>
                <a:spcPct val="170000"/>
              </a:lnSpc>
            </a:pPr>
            <a:r>
              <a:rPr lang="en-US" altLang="zh-CN" sz="4000" b="1">
                <a:latin typeface="微软雅黑" panose="020B0503020204020204" charset="-122"/>
                <a:ea typeface="微软雅黑" panose="020B0503020204020204" charset="-122"/>
                <a:cs typeface="宋体" panose="02010600030101010101" pitchFamily="2" charset="-122"/>
              </a:rPr>
              <a:t>A.</a:t>
            </a:r>
            <a:r>
              <a:rPr lang="zh-CN" altLang="en-US" sz="4000" b="1">
                <a:latin typeface="微软雅黑" panose="020B0503020204020204" charset="-122"/>
                <a:ea typeface="微软雅黑" panose="020B0503020204020204" charset="-122"/>
                <a:cs typeface="宋体" panose="02010600030101010101" pitchFamily="2" charset="-122"/>
              </a:rPr>
              <a:t>个体农户的生产劳作状态</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70000"/>
              </a:lnSpc>
            </a:pPr>
            <a:r>
              <a:rPr lang="en-US" altLang="zh-CN" sz="4000" b="1">
                <a:latin typeface="微软雅黑" panose="020B0503020204020204" charset="-122"/>
                <a:ea typeface="微软雅黑" panose="020B0503020204020204" charset="-122"/>
                <a:cs typeface="宋体" panose="02010600030101010101" pitchFamily="2" charset="-122"/>
              </a:rPr>
              <a:t>B.</a:t>
            </a:r>
            <a:r>
              <a:rPr lang="zh-CN" altLang="en-US" sz="4000" b="1">
                <a:latin typeface="微软雅黑" panose="020B0503020204020204" charset="-122"/>
                <a:ea typeface="微软雅黑" panose="020B0503020204020204" charset="-122"/>
                <a:cs typeface="宋体" panose="02010600030101010101" pitchFamily="2" charset="-122"/>
              </a:rPr>
              <a:t>精耕细作农业的不断发展</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70000"/>
              </a:lnSpc>
            </a:pPr>
            <a:r>
              <a:rPr lang="en-US" altLang="zh-CN" sz="4000" b="1">
                <a:latin typeface="微软雅黑" panose="020B0503020204020204" charset="-122"/>
                <a:ea typeface="微软雅黑" panose="020B0503020204020204" charset="-122"/>
                <a:cs typeface="宋体" panose="02010600030101010101" pitchFamily="2" charset="-122"/>
              </a:rPr>
              <a:t>C.</a:t>
            </a:r>
            <a:r>
              <a:rPr lang="zh-CN" altLang="en-US" sz="4000" b="1">
                <a:latin typeface="微软雅黑" panose="020B0503020204020204" charset="-122"/>
                <a:ea typeface="微软雅黑" panose="020B0503020204020204" charset="-122"/>
                <a:cs typeface="宋体" panose="02010600030101010101" pitchFamily="2" charset="-122"/>
              </a:rPr>
              <a:t>土地公有制下的集体劳作</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70000"/>
              </a:lnSpc>
            </a:pPr>
            <a:r>
              <a:rPr lang="en-US" altLang="zh-CN" sz="4000" b="1">
                <a:latin typeface="微软雅黑" panose="020B0503020204020204" charset="-122"/>
                <a:ea typeface="微软雅黑" panose="020B0503020204020204" charset="-122"/>
                <a:cs typeface="宋体" panose="02010600030101010101" pitchFamily="2" charset="-122"/>
              </a:rPr>
              <a:t>D.</a:t>
            </a:r>
            <a:r>
              <a:rPr lang="zh-CN" altLang="en-US" sz="4000" b="1">
                <a:latin typeface="微软雅黑" panose="020B0503020204020204" charset="-122"/>
                <a:ea typeface="微软雅黑" panose="020B0503020204020204" charset="-122"/>
                <a:cs typeface="宋体" panose="02010600030101010101" pitchFamily="2" charset="-122"/>
              </a:rPr>
              <a:t>大地主田庄上的生产情形</a:t>
            </a:r>
            <a:endParaRPr lang="zh-CN" altLang="en-US" sz="40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zh-CN" altLang="en-US" sz="3600" b="1">
              <a:latin typeface="微软雅黑" panose="020B0503020204020204" charset="-122"/>
              <a:ea typeface="微软雅黑" panose="020B0503020204020204" charset="-122"/>
            </a:endParaRPr>
          </a:p>
        </p:txBody>
      </p:sp>
      <p:sp>
        <p:nvSpPr>
          <p:cNvPr id="3" name="文本框 2"/>
          <p:cNvSpPr txBox="1"/>
          <p:nvPr/>
        </p:nvSpPr>
        <p:spPr>
          <a:xfrm>
            <a:off x="7937500" y="5727065"/>
            <a:ext cx="2373630" cy="811530"/>
          </a:xfrm>
          <a:prstGeom prst="rect">
            <a:avLst/>
          </a:prstGeom>
          <a:noFill/>
        </p:spPr>
        <p:txBody>
          <a:bodyPr wrap="none" rtlCol="0" anchor="t">
            <a:spAutoFit/>
          </a:bodyPr>
          <a:p>
            <a:pPr algn="l">
              <a:lnSpc>
                <a:spcPct val="130000"/>
              </a:lnSpc>
            </a:pP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sym typeface="+mn-ea"/>
              </a:rPr>
              <a:t>D</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252095" y="211455"/>
            <a:ext cx="11489055" cy="5631180"/>
          </a:xfrm>
          <a:prstGeom prst="rect">
            <a:avLst/>
          </a:prstGeom>
          <a:noFill/>
          <a:ln w="9525">
            <a:noFill/>
          </a:ln>
        </p:spPr>
        <p:txBody>
          <a:bodyPr wrap="square">
            <a:spAutoFit/>
          </a:bodyPr>
          <a:p>
            <a:pPr indent="0">
              <a:lnSpc>
                <a:spcPct val="150000"/>
              </a:lnSpc>
            </a:pPr>
            <a:r>
              <a:rPr lang="zh-CN" altLang="en-US" sz="4000" b="1">
                <a:latin typeface="微软雅黑" panose="020B0503020204020204" charset="-122"/>
                <a:ea typeface="微软雅黑" panose="020B0503020204020204" charset="-122"/>
                <a:cs typeface="宋体" panose="02010600030101010101" pitchFamily="2" charset="-122"/>
              </a:rPr>
              <a:t>（</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2015</a:t>
            </a: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rPr>
              <a:t>年上海卷历史</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6</a:t>
            </a:r>
            <a:r>
              <a:rPr lang="zh-CN" altLang="en-US" sz="4000" b="1">
                <a:latin typeface="微软雅黑" panose="020B0503020204020204" charset="-122"/>
                <a:ea typeface="微软雅黑" panose="020B0503020204020204" charset="-122"/>
                <a:cs typeface="宋体" panose="02010600030101010101" pitchFamily="2" charset="-122"/>
              </a:rPr>
              <a:t>）“井田之变，豪人货殖，馆舍布于州郡，田亩连于方国。”描述的是</a:t>
            </a:r>
            <a:r>
              <a:rPr lang="en-US" altLang="zh-CN" sz="4000" b="1">
                <a:latin typeface="微软雅黑" panose="020B0503020204020204" charset="-122"/>
                <a:ea typeface="微软雅黑" panose="020B0503020204020204" charset="-122"/>
                <a:cs typeface="宋体" panose="02010600030101010101" pitchFamily="2" charset="-122"/>
              </a:rPr>
              <a:t>(</a:t>
            </a:r>
            <a:r>
              <a:rPr lang="zh-CN" altLang="en-US" sz="4000" b="1">
                <a:latin typeface="微软雅黑" panose="020B0503020204020204" charset="-122"/>
                <a:ea typeface="微软雅黑" panose="020B0503020204020204" charset="-122"/>
                <a:cs typeface="宋体" panose="02010600030101010101" pitchFamily="2" charset="-122"/>
              </a:rPr>
              <a:t>　　</a:t>
            </a:r>
            <a:r>
              <a:rPr lang="en-US" altLang="zh-CN" sz="4000" b="1">
                <a:latin typeface="微软雅黑" panose="020B0503020204020204" charset="-122"/>
                <a:ea typeface="微软雅黑" panose="020B0503020204020204" charset="-122"/>
                <a:cs typeface="宋体" panose="02010600030101010101" pitchFamily="2" charset="-122"/>
              </a:rPr>
              <a:t>)A</a:t>
            </a:r>
            <a:r>
              <a:rPr lang="zh-CN" altLang="en-US" sz="4000" b="1">
                <a:latin typeface="微软雅黑" panose="020B0503020204020204" charset="-122"/>
                <a:ea typeface="微软雅黑" panose="020B0503020204020204" charset="-122"/>
                <a:cs typeface="宋体" panose="02010600030101010101" pitchFamily="2" charset="-122"/>
              </a:rPr>
              <a:t>、西周诸侯封地的情况         </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50000"/>
              </a:lnSpc>
            </a:pPr>
            <a:r>
              <a:rPr lang="en-US" altLang="zh-CN" sz="4000" b="1">
                <a:latin typeface="微软雅黑" panose="020B0503020204020204" charset="-122"/>
                <a:ea typeface="微软雅黑" panose="020B0503020204020204" charset="-122"/>
                <a:cs typeface="宋体" panose="02010600030101010101" pitchFamily="2" charset="-122"/>
              </a:rPr>
              <a:t>B</a:t>
            </a:r>
            <a:r>
              <a:rPr lang="zh-CN" altLang="en-US" sz="4000" b="1">
                <a:latin typeface="微软雅黑" panose="020B0503020204020204" charset="-122"/>
                <a:ea typeface="微软雅黑" panose="020B0503020204020204" charset="-122"/>
                <a:cs typeface="宋体" panose="02010600030101010101" pitchFamily="2" charset="-122"/>
              </a:rPr>
              <a:t>、秦朝实行郡县制后的情况</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50000"/>
              </a:lnSpc>
            </a:pPr>
            <a:r>
              <a:rPr lang="en-US" altLang="zh-CN" sz="4000" b="1">
                <a:latin typeface="微软雅黑" panose="020B0503020204020204" charset="-122"/>
                <a:ea typeface="微软雅黑" panose="020B0503020204020204" charset="-122"/>
                <a:cs typeface="宋体" panose="02010600030101010101" pitchFamily="2" charset="-122"/>
              </a:rPr>
              <a:t>C</a:t>
            </a:r>
            <a:r>
              <a:rPr lang="zh-CN" altLang="en-US" sz="4000" b="1">
                <a:latin typeface="微软雅黑" panose="020B0503020204020204" charset="-122"/>
                <a:ea typeface="微软雅黑" panose="020B0503020204020204" charset="-122"/>
                <a:cs typeface="宋体" panose="02010600030101010101" pitchFamily="2" charset="-122"/>
              </a:rPr>
              <a:t>、汉武帝时代的情况           </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50000"/>
              </a:lnSpc>
            </a:pPr>
            <a:r>
              <a:rPr lang="en-US" altLang="zh-CN" sz="4000" b="1">
                <a:latin typeface="微软雅黑" panose="020B0503020204020204" charset="-122"/>
                <a:ea typeface="微软雅黑" panose="020B0503020204020204" charset="-122"/>
                <a:cs typeface="宋体" panose="02010600030101010101" pitchFamily="2" charset="-122"/>
              </a:rPr>
              <a:t>D</a:t>
            </a:r>
            <a:r>
              <a:rPr lang="zh-CN" altLang="en-US" sz="4000" b="1">
                <a:latin typeface="微软雅黑" panose="020B0503020204020204" charset="-122"/>
                <a:ea typeface="微软雅黑" panose="020B0503020204020204" charset="-122"/>
                <a:cs typeface="宋体" panose="02010600030101010101" pitchFamily="2" charset="-122"/>
              </a:rPr>
              <a:t>、东汉豪强势力膨胀的情况</a:t>
            </a:r>
            <a:endParaRPr lang="en-US" altLang="zh-CN" sz="4000" b="1">
              <a:solidFill>
                <a:srgbClr val="FF0000"/>
              </a:solidFill>
              <a:latin typeface="微软雅黑" panose="020B0503020204020204" charset="-122"/>
              <a:ea typeface="微软雅黑" panose="020B0503020204020204" charset="-122"/>
              <a:cs typeface="宋体" panose="02010600030101010101" pitchFamily="2" charset="-122"/>
            </a:endParaRPr>
          </a:p>
        </p:txBody>
      </p:sp>
      <p:sp>
        <p:nvSpPr>
          <p:cNvPr id="3" name="文本框 2"/>
          <p:cNvSpPr txBox="1"/>
          <p:nvPr/>
        </p:nvSpPr>
        <p:spPr>
          <a:xfrm>
            <a:off x="8213725" y="3411220"/>
            <a:ext cx="2616835" cy="1014730"/>
          </a:xfrm>
          <a:prstGeom prst="rect">
            <a:avLst/>
          </a:prstGeom>
          <a:noFill/>
        </p:spPr>
        <p:txBody>
          <a:bodyPr wrap="none" rtlCol="0" anchor="t">
            <a:spAutoFit/>
          </a:bodyPr>
          <a:p>
            <a:pPr algn="l">
              <a:lnSpc>
                <a:spcPct val="150000"/>
              </a:lnSpc>
            </a:pP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sym typeface="+mn-ea"/>
              </a:rPr>
              <a:t>D</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0530" name="Text Box 2"/>
          <p:cNvSpPr txBox="1"/>
          <p:nvPr/>
        </p:nvSpPr>
        <p:spPr>
          <a:xfrm>
            <a:off x="127635" y="103505"/>
            <a:ext cx="11936095" cy="5852160"/>
          </a:xfrm>
          <a:prstGeom prst="rect">
            <a:avLst/>
          </a:prstGeom>
          <a:noFill/>
          <a:ln w="9525">
            <a:noFill/>
          </a:ln>
        </p:spPr>
        <p:txBody>
          <a:bodyPr wrap="square">
            <a:spAutoFit/>
          </a:bodyPr>
          <a:p>
            <a:pPr eaLnBrk="1" hangingPunct="1">
              <a:lnSpc>
                <a:spcPct val="130000"/>
              </a:lnSpc>
            </a:pPr>
            <a:r>
              <a:rPr lang="zh-CN" altLang="en-US" sz="3600" b="1" dirty="0">
                <a:solidFill>
                  <a:srgbClr val="0000CC"/>
                </a:solidFill>
                <a:latin typeface="微软雅黑" panose="020B0503020204020204" charset="-122"/>
                <a:ea typeface="微软雅黑" panose="020B0503020204020204" charset="-122"/>
              </a:rPr>
              <a:t>材料</a:t>
            </a:r>
            <a:r>
              <a:rPr lang="en-US" altLang="zh-CN" sz="3600" b="1" dirty="0">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吕氏春秋</a:t>
            </a:r>
            <a:r>
              <a:rPr lang="en-US" altLang="zh-CN" sz="3600" b="1" dirty="0">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：“凡农之道，厚</a:t>
            </a:r>
            <a:r>
              <a:rPr lang="en-US" altLang="zh-CN" sz="3600" b="1" dirty="0">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候</a:t>
            </a:r>
            <a:r>
              <a:rPr lang="en-US" altLang="zh-CN" sz="3600" b="1" dirty="0">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之为宝。”</a:t>
            </a:r>
            <a:endParaRPr lang="zh-CN" altLang="en-US" sz="3600" b="1" dirty="0">
              <a:latin typeface="微软雅黑" panose="020B0503020204020204" charset="-122"/>
              <a:ea typeface="微软雅黑" panose="020B0503020204020204" charset="-122"/>
            </a:endParaRPr>
          </a:p>
          <a:p>
            <a:pPr eaLnBrk="1" hangingPunct="1">
              <a:lnSpc>
                <a:spcPct val="130000"/>
              </a:lnSpc>
            </a:pPr>
            <a:r>
              <a:rPr lang="en-US" altLang="zh-CN" sz="3600" b="1" dirty="0">
                <a:latin typeface="微软雅黑" panose="020B0503020204020204" charset="-122"/>
                <a:ea typeface="微软雅黑" panose="020B0503020204020204" charset="-122"/>
              </a:rPr>
              <a:t>       《</a:t>
            </a:r>
            <a:r>
              <a:rPr lang="zh-CN" altLang="en-US" sz="3600" b="1" dirty="0">
                <a:latin typeface="微软雅黑" panose="020B0503020204020204" charset="-122"/>
                <a:ea typeface="微软雅黑" panose="020B0503020204020204" charset="-122"/>
              </a:rPr>
              <a:t>农书</a:t>
            </a:r>
            <a:r>
              <a:rPr lang="en-US" altLang="zh-CN" sz="3600" b="1" dirty="0">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粪田之宜</a:t>
            </a:r>
            <a:r>
              <a:rPr lang="en-US" altLang="zh-CN" sz="3600" b="1" dirty="0">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：“用粪犹用药也。”</a:t>
            </a:r>
            <a:endParaRPr lang="zh-CN" altLang="en-US" sz="3600" b="1" dirty="0">
              <a:latin typeface="微软雅黑" panose="020B0503020204020204" charset="-122"/>
              <a:ea typeface="微软雅黑" panose="020B0503020204020204" charset="-122"/>
            </a:endParaRPr>
          </a:p>
          <a:p>
            <a:pPr eaLnBrk="1" hangingPunct="1">
              <a:lnSpc>
                <a:spcPct val="130000"/>
              </a:lnSpc>
            </a:pPr>
            <a:r>
              <a:rPr lang="en-US" altLang="zh-CN" sz="3600" b="1" dirty="0">
                <a:latin typeface="微软雅黑" panose="020B0503020204020204" charset="-122"/>
                <a:ea typeface="微软雅黑" panose="020B0503020204020204" charset="-122"/>
              </a:rPr>
              <a:t>       《</a:t>
            </a:r>
            <a:r>
              <a:rPr lang="zh-CN" altLang="en-US" sz="3600" b="1" dirty="0">
                <a:latin typeface="微软雅黑" panose="020B0503020204020204" charset="-122"/>
                <a:ea typeface="微软雅黑" panose="020B0503020204020204" charset="-122"/>
              </a:rPr>
              <a:t>吕氏春秋</a:t>
            </a:r>
            <a:r>
              <a:rPr lang="en-US" altLang="zh-CN" sz="3600" b="1" dirty="0">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上农</a:t>
            </a:r>
            <a:r>
              <a:rPr lang="en-US" altLang="zh-CN" sz="3600" b="1" dirty="0">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：“时至而作，竭时而止。”</a:t>
            </a:r>
            <a:endParaRPr lang="zh-CN" altLang="en-US" sz="3600" b="1" dirty="0">
              <a:latin typeface="微软雅黑" panose="020B0503020204020204" charset="-122"/>
              <a:ea typeface="微软雅黑" panose="020B0503020204020204" charset="-122"/>
            </a:endParaRPr>
          </a:p>
          <a:p>
            <a:pPr eaLnBrk="1" hangingPunct="1">
              <a:lnSpc>
                <a:spcPct val="130000"/>
              </a:lnSpc>
            </a:pPr>
            <a:r>
              <a:rPr lang="en-US" altLang="zh-CN" sz="3600" b="1" dirty="0">
                <a:latin typeface="微软雅黑" panose="020B0503020204020204" charset="-122"/>
                <a:ea typeface="微软雅黑" panose="020B0503020204020204" charset="-122"/>
              </a:rPr>
              <a:t>       《</a:t>
            </a:r>
            <a:r>
              <a:rPr lang="zh-CN" altLang="en-US" sz="3600" b="1" dirty="0">
                <a:latin typeface="微软雅黑" panose="020B0503020204020204" charset="-122"/>
                <a:ea typeface="微软雅黑" panose="020B0503020204020204" charset="-122"/>
              </a:rPr>
              <a:t>齐民要术</a:t>
            </a:r>
            <a:r>
              <a:rPr lang="en-US" altLang="zh-CN" sz="3600" b="1" dirty="0">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：“麦黄种麻，麻黄种麦。”</a:t>
            </a:r>
            <a:endParaRPr lang="zh-CN" altLang="en-US" sz="3600" b="1" dirty="0">
              <a:latin typeface="微软雅黑" panose="020B0503020204020204" charset="-122"/>
              <a:ea typeface="微软雅黑" panose="020B0503020204020204" charset="-122"/>
            </a:endParaRPr>
          </a:p>
          <a:p>
            <a:pPr eaLnBrk="1" hangingPunct="1">
              <a:lnSpc>
                <a:spcPct val="130000"/>
              </a:lnSpc>
            </a:pPr>
            <a:r>
              <a:rPr lang="zh-CN" altLang="en-US" sz="3600" b="1" dirty="0">
                <a:solidFill>
                  <a:srgbClr val="0000CC"/>
                </a:solidFill>
                <a:latin typeface="微软雅黑" panose="020B0503020204020204" charset="-122"/>
                <a:ea typeface="微软雅黑" panose="020B0503020204020204" charset="-122"/>
              </a:rPr>
              <a:t>材料体现了我国农业生产技术有何进步？反映了中国古代农业有何特点。</a:t>
            </a:r>
            <a:endParaRPr lang="zh-CN" altLang="en-US" sz="3600" b="1" dirty="0">
              <a:solidFill>
                <a:srgbClr val="0000CC"/>
              </a:solidFill>
              <a:latin typeface="微软雅黑" panose="020B0503020204020204" charset="-122"/>
              <a:ea typeface="微软雅黑" panose="020B0503020204020204" charset="-122"/>
            </a:endParaRPr>
          </a:p>
          <a:p>
            <a:pPr eaLnBrk="1" hangingPunct="1">
              <a:lnSpc>
                <a:spcPct val="130000"/>
              </a:lnSpc>
            </a:pPr>
            <a:r>
              <a:rPr lang="zh-CN" altLang="en-US" sz="3600" b="1" dirty="0">
                <a:solidFill>
                  <a:srgbClr val="FF0000"/>
                </a:solidFill>
                <a:latin typeface="微软雅黑" panose="020B0503020204020204" charset="-122"/>
                <a:ea typeface="微软雅黑" panose="020B0503020204020204" charset="-122"/>
              </a:rPr>
              <a:t>提示：</a:t>
            </a:r>
            <a:r>
              <a:rPr lang="zh-CN" altLang="en-US" sz="3600" b="1" dirty="0">
                <a:solidFill>
                  <a:srgbClr val="0000CC"/>
                </a:solidFill>
                <a:latin typeface="微软雅黑" panose="020B0503020204020204" charset="-122"/>
                <a:ea typeface="微软雅黑" panose="020B0503020204020204" charset="-122"/>
              </a:rPr>
              <a:t>进步：</a:t>
            </a:r>
            <a:r>
              <a:rPr lang="zh-CN" altLang="en-US" sz="3600" b="1" dirty="0">
                <a:latin typeface="微软雅黑" panose="020B0503020204020204" charset="-122"/>
                <a:ea typeface="微软雅黑" panose="020B0503020204020204" charset="-122"/>
              </a:rPr>
              <a:t>根据农时，适时耕作；沤制肥料；麦麻轮作。    </a:t>
            </a:r>
            <a:r>
              <a:rPr lang="zh-CN" altLang="en-US" sz="3600" b="1" dirty="0">
                <a:solidFill>
                  <a:srgbClr val="0000CC"/>
                </a:solidFill>
                <a:latin typeface="微软雅黑" panose="020B0503020204020204" charset="-122"/>
                <a:ea typeface="微软雅黑" panose="020B0503020204020204" charset="-122"/>
              </a:rPr>
              <a:t>特点：</a:t>
            </a:r>
            <a:r>
              <a:rPr lang="zh-CN" altLang="en-US" sz="3600" b="1" dirty="0">
                <a:latin typeface="微软雅黑" panose="020B0503020204020204" charset="-122"/>
                <a:ea typeface="微软雅黑" panose="020B0503020204020204" charset="-122"/>
              </a:rPr>
              <a:t>精耕细作。</a:t>
            </a:r>
            <a:endParaRPr lang="zh-CN" altLang="en-US" sz="3600" b="1"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90530">
                                            <p:txEl>
                                              <p:pRg st="5" end="5"/>
                                            </p:txEl>
                                          </p:spTgt>
                                        </p:tgtEl>
                                        <p:attrNameLst>
                                          <p:attrName>style.visibility</p:attrName>
                                        </p:attrNameLst>
                                      </p:cBhvr>
                                      <p:to>
                                        <p:strVal val="visible"/>
                                      </p:to>
                                    </p:set>
                                    <p:animEffect transition="in" filter="blinds(horizontal)">
                                      <p:cBhvr>
                                        <p:cTn id="7" dur="500"/>
                                        <p:tgtEl>
                                          <p:spTgt spid="79053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60418" name="Picture 2" descr="W020110129428122662981"/>
          <p:cNvPicPr>
            <a:picLocks noChangeAspect="1"/>
          </p:cNvPicPr>
          <p:nvPr/>
        </p:nvPicPr>
        <p:blipFill>
          <a:blip r:embed="rId1"/>
          <a:stretch>
            <a:fillRect/>
          </a:stretch>
        </p:blipFill>
        <p:spPr>
          <a:xfrm>
            <a:off x="1676400" y="1990725"/>
            <a:ext cx="1447800" cy="1057275"/>
          </a:xfrm>
          <a:prstGeom prst="rect">
            <a:avLst/>
          </a:prstGeom>
          <a:noFill/>
          <a:ln w="9525">
            <a:noFill/>
          </a:ln>
        </p:spPr>
      </p:pic>
      <p:pic>
        <p:nvPicPr>
          <p:cNvPr id="60419" name="Picture 4" descr="W020110129428122817998"/>
          <p:cNvPicPr>
            <a:picLocks noChangeAspect="1"/>
          </p:cNvPicPr>
          <p:nvPr/>
        </p:nvPicPr>
        <p:blipFill>
          <a:blip r:embed="rId2"/>
          <a:stretch>
            <a:fillRect/>
          </a:stretch>
        </p:blipFill>
        <p:spPr>
          <a:xfrm>
            <a:off x="3200400" y="2022475"/>
            <a:ext cx="1219200" cy="998538"/>
          </a:xfrm>
          <a:prstGeom prst="rect">
            <a:avLst/>
          </a:prstGeom>
          <a:noFill/>
          <a:ln w="9525">
            <a:noFill/>
          </a:ln>
        </p:spPr>
      </p:pic>
      <p:pic>
        <p:nvPicPr>
          <p:cNvPr id="60420" name="Picture 5" descr="W020110129428122812251"/>
          <p:cNvPicPr>
            <a:picLocks noChangeAspect="1"/>
          </p:cNvPicPr>
          <p:nvPr/>
        </p:nvPicPr>
        <p:blipFill>
          <a:blip r:embed="rId3"/>
          <a:stretch>
            <a:fillRect/>
          </a:stretch>
        </p:blipFill>
        <p:spPr>
          <a:xfrm>
            <a:off x="4572000" y="1981200"/>
            <a:ext cx="1447800" cy="990600"/>
          </a:xfrm>
          <a:prstGeom prst="rect">
            <a:avLst/>
          </a:prstGeom>
          <a:noFill/>
          <a:ln w="9525">
            <a:noFill/>
          </a:ln>
        </p:spPr>
      </p:pic>
      <p:pic>
        <p:nvPicPr>
          <p:cNvPr id="60421" name="Picture 6" descr="W020110129428123130260"/>
          <p:cNvPicPr>
            <a:picLocks noChangeAspect="1"/>
          </p:cNvPicPr>
          <p:nvPr/>
        </p:nvPicPr>
        <p:blipFill>
          <a:blip r:embed="rId4"/>
          <a:stretch>
            <a:fillRect/>
          </a:stretch>
        </p:blipFill>
        <p:spPr>
          <a:xfrm>
            <a:off x="8399463" y="1844675"/>
            <a:ext cx="1828800" cy="1066800"/>
          </a:xfrm>
          <a:prstGeom prst="rect">
            <a:avLst/>
          </a:prstGeom>
          <a:noFill/>
          <a:ln w="9525">
            <a:noFill/>
          </a:ln>
        </p:spPr>
      </p:pic>
      <p:pic>
        <p:nvPicPr>
          <p:cNvPr id="60422" name="Picture 4" descr="牛耕"/>
          <p:cNvPicPr>
            <a:picLocks noChangeAspect="1"/>
          </p:cNvPicPr>
          <p:nvPr/>
        </p:nvPicPr>
        <p:blipFill>
          <a:blip r:embed="rId5"/>
          <a:stretch>
            <a:fillRect/>
          </a:stretch>
        </p:blipFill>
        <p:spPr>
          <a:xfrm>
            <a:off x="6383338" y="1844675"/>
            <a:ext cx="1905000" cy="1144588"/>
          </a:xfrm>
          <a:prstGeom prst="rect">
            <a:avLst/>
          </a:prstGeom>
          <a:noFill/>
          <a:ln w="9525">
            <a:noFill/>
          </a:ln>
        </p:spPr>
      </p:pic>
      <p:pic>
        <p:nvPicPr>
          <p:cNvPr id="60423" name="Picture 4" descr="untitled"/>
          <p:cNvPicPr>
            <a:picLocks noChangeAspect="1"/>
          </p:cNvPicPr>
          <p:nvPr/>
        </p:nvPicPr>
        <p:blipFill>
          <a:blip r:embed="rId6">
            <a:biLevel thresh="50000"/>
            <a:grayscl/>
          </a:blip>
          <a:srcRect b="12195"/>
          <a:stretch>
            <a:fillRect/>
          </a:stretch>
        </p:blipFill>
        <p:spPr>
          <a:xfrm>
            <a:off x="1524000" y="3733800"/>
            <a:ext cx="1752600" cy="938213"/>
          </a:xfrm>
          <a:prstGeom prst="rect">
            <a:avLst/>
          </a:prstGeom>
          <a:noFill/>
          <a:ln w="9525">
            <a:noFill/>
          </a:ln>
        </p:spPr>
      </p:pic>
      <p:pic>
        <p:nvPicPr>
          <p:cNvPr id="60424" name="Picture 5" descr="image002"/>
          <p:cNvPicPr>
            <a:picLocks noChangeAspect="1"/>
          </p:cNvPicPr>
          <p:nvPr/>
        </p:nvPicPr>
        <p:blipFill>
          <a:blip r:embed="rId7"/>
          <a:srcRect t="9616" b="7045"/>
          <a:stretch>
            <a:fillRect/>
          </a:stretch>
        </p:blipFill>
        <p:spPr>
          <a:xfrm>
            <a:off x="3352800" y="3733800"/>
            <a:ext cx="1828800" cy="957263"/>
          </a:xfrm>
          <a:prstGeom prst="rect">
            <a:avLst/>
          </a:prstGeom>
          <a:noFill/>
          <a:ln w="9525">
            <a:noFill/>
          </a:ln>
        </p:spPr>
      </p:pic>
      <p:sp>
        <p:nvSpPr>
          <p:cNvPr id="60425" name="TextBox 16"/>
          <p:cNvSpPr txBox="1"/>
          <p:nvPr/>
        </p:nvSpPr>
        <p:spPr>
          <a:xfrm>
            <a:off x="2095500" y="3048000"/>
            <a:ext cx="1574800" cy="460375"/>
          </a:xfrm>
          <a:prstGeom prst="rect">
            <a:avLst/>
          </a:prstGeom>
          <a:noFill/>
          <a:ln w="9525">
            <a:noFill/>
          </a:ln>
        </p:spPr>
        <p:txBody>
          <a:bodyPr>
            <a:spAutoFit/>
          </a:bodyPr>
          <a:p>
            <a:pPr eaLnBrk="1" hangingPunct="1"/>
            <a:r>
              <a:rPr lang="zh-CN" altLang="en-US" sz="2400" dirty="0">
                <a:latin typeface="黑体" panose="02010609060101010101" pitchFamily="49" charset="-122"/>
                <a:ea typeface="黑体" panose="02010609060101010101" pitchFamily="49" charset="-122"/>
              </a:rPr>
              <a:t>骨耜</a:t>
            </a:r>
            <a:endParaRPr lang="zh-CN" altLang="en-US" sz="2400" dirty="0">
              <a:latin typeface="黑体" panose="02010609060101010101" pitchFamily="49" charset="-122"/>
              <a:ea typeface="黑体" panose="02010609060101010101" pitchFamily="49" charset="-122"/>
            </a:endParaRPr>
          </a:p>
        </p:txBody>
      </p:sp>
      <p:sp>
        <p:nvSpPr>
          <p:cNvPr id="60426" name="TextBox 18"/>
          <p:cNvSpPr txBox="1"/>
          <p:nvPr/>
        </p:nvSpPr>
        <p:spPr>
          <a:xfrm>
            <a:off x="3352800" y="3048000"/>
            <a:ext cx="1706880" cy="460375"/>
          </a:xfrm>
          <a:prstGeom prst="rect">
            <a:avLst/>
          </a:prstGeom>
          <a:noFill/>
          <a:ln w="9525">
            <a:noFill/>
          </a:ln>
        </p:spPr>
        <p:txBody>
          <a:bodyPr wrap="none">
            <a:spAutoFit/>
          </a:bodyPr>
          <a:p>
            <a:pPr eaLnBrk="1" hangingPunct="1"/>
            <a:r>
              <a:rPr lang="zh-CN" altLang="en-US" sz="2400" dirty="0">
                <a:latin typeface="黑体" panose="02010609060101010101" pitchFamily="49" charset="-122"/>
                <a:ea typeface="黑体" panose="02010609060101010101" pitchFamily="49" charset="-122"/>
              </a:rPr>
              <a:t>青铜镰    </a:t>
            </a:r>
            <a:endParaRPr lang="zh-CN" altLang="en-US" sz="2400" dirty="0">
              <a:latin typeface="黑体" panose="02010609060101010101" pitchFamily="49" charset="-122"/>
              <a:ea typeface="黑体" panose="02010609060101010101" pitchFamily="49" charset="-122"/>
            </a:endParaRPr>
          </a:p>
        </p:txBody>
      </p:sp>
      <p:sp>
        <p:nvSpPr>
          <p:cNvPr id="60427" name="TextBox 19"/>
          <p:cNvSpPr txBox="1"/>
          <p:nvPr/>
        </p:nvSpPr>
        <p:spPr>
          <a:xfrm>
            <a:off x="4876800" y="2971800"/>
            <a:ext cx="1828800" cy="460375"/>
          </a:xfrm>
          <a:prstGeom prst="rect">
            <a:avLst/>
          </a:prstGeom>
          <a:noFill/>
          <a:ln w="9525">
            <a:noFill/>
          </a:ln>
        </p:spPr>
        <p:txBody>
          <a:bodyPr>
            <a:spAutoFit/>
          </a:bodyPr>
          <a:p>
            <a:pPr eaLnBrk="1" hangingPunct="1"/>
            <a:r>
              <a:rPr lang="zh-CN" altLang="en-US" sz="2400" dirty="0">
                <a:latin typeface="黑体" panose="02010609060101010101" pitchFamily="49" charset="-122"/>
                <a:ea typeface="黑体" panose="02010609060101010101" pitchFamily="49" charset="-122"/>
              </a:rPr>
              <a:t>铁农具 </a:t>
            </a:r>
            <a:endParaRPr lang="zh-CN" altLang="en-US" sz="2400" dirty="0">
              <a:latin typeface="黑体" panose="02010609060101010101" pitchFamily="49" charset="-122"/>
              <a:ea typeface="黑体" panose="02010609060101010101" pitchFamily="49" charset="-122"/>
            </a:endParaRPr>
          </a:p>
        </p:txBody>
      </p:sp>
      <p:sp>
        <p:nvSpPr>
          <p:cNvPr id="60428" name="TextBox 20"/>
          <p:cNvSpPr txBox="1"/>
          <p:nvPr/>
        </p:nvSpPr>
        <p:spPr>
          <a:xfrm>
            <a:off x="6858000" y="2971800"/>
            <a:ext cx="1173480" cy="460375"/>
          </a:xfrm>
          <a:prstGeom prst="rect">
            <a:avLst/>
          </a:prstGeom>
          <a:noFill/>
          <a:ln w="9525">
            <a:noFill/>
          </a:ln>
        </p:spPr>
        <p:txBody>
          <a:bodyPr wrap="none">
            <a:spAutoFit/>
          </a:bodyPr>
          <a:p>
            <a:pPr eaLnBrk="1" hangingPunct="1">
              <a:spcBef>
                <a:spcPct val="50000"/>
              </a:spcBef>
            </a:pPr>
            <a:r>
              <a:rPr lang="zh-CN" altLang="en-US" sz="2400" dirty="0">
                <a:latin typeface="Tahoma" panose="020B0604030504040204" pitchFamily="34" charset="0"/>
                <a:ea typeface="黑体" panose="02010609060101010101" pitchFamily="49" charset="-122"/>
              </a:rPr>
              <a:t>耦犁    </a:t>
            </a:r>
            <a:endParaRPr lang="zh-CN" altLang="en-US" sz="2400" dirty="0">
              <a:latin typeface="Tahoma" panose="020B0604030504040204" pitchFamily="34" charset="0"/>
              <a:ea typeface="黑体" panose="02010609060101010101" pitchFamily="49" charset="-122"/>
            </a:endParaRPr>
          </a:p>
        </p:txBody>
      </p:sp>
      <p:sp>
        <p:nvSpPr>
          <p:cNvPr id="60429" name="TextBox 21"/>
          <p:cNvSpPr txBox="1"/>
          <p:nvPr/>
        </p:nvSpPr>
        <p:spPr>
          <a:xfrm>
            <a:off x="8839200" y="3048000"/>
            <a:ext cx="1478280" cy="460375"/>
          </a:xfrm>
          <a:prstGeom prst="rect">
            <a:avLst/>
          </a:prstGeom>
          <a:noFill/>
          <a:ln w="9525">
            <a:noFill/>
          </a:ln>
        </p:spPr>
        <p:txBody>
          <a:bodyPr wrap="none">
            <a:spAutoFit/>
          </a:bodyPr>
          <a:p>
            <a:pPr eaLnBrk="1" hangingPunct="1"/>
            <a:r>
              <a:rPr lang="zh-CN" altLang="en-US" sz="2400" dirty="0">
                <a:latin typeface="Tahoma" panose="020B0604030504040204" pitchFamily="34" charset="0"/>
                <a:ea typeface="黑体" panose="02010609060101010101" pitchFamily="49" charset="-122"/>
              </a:rPr>
              <a:t>曲辕犁    </a:t>
            </a:r>
            <a:endParaRPr lang="zh-CN" altLang="en-US" sz="2400" dirty="0">
              <a:latin typeface="Tahoma" panose="020B0604030504040204" pitchFamily="34" charset="0"/>
              <a:ea typeface="黑体" panose="02010609060101010101" pitchFamily="49" charset="-122"/>
            </a:endParaRPr>
          </a:p>
        </p:txBody>
      </p:sp>
      <p:sp>
        <p:nvSpPr>
          <p:cNvPr id="60430" name="TextBox 22"/>
          <p:cNvSpPr txBox="1"/>
          <p:nvPr/>
        </p:nvSpPr>
        <p:spPr>
          <a:xfrm>
            <a:off x="2125663" y="4692650"/>
            <a:ext cx="764540" cy="460375"/>
          </a:xfrm>
          <a:prstGeom prst="rect">
            <a:avLst/>
          </a:prstGeom>
          <a:noFill/>
          <a:ln w="9525">
            <a:noFill/>
          </a:ln>
        </p:spPr>
        <p:txBody>
          <a:bodyPr wrap="none">
            <a:spAutoFit/>
          </a:bodyPr>
          <a:p>
            <a:pPr eaLnBrk="1" hangingPunct="1"/>
            <a:r>
              <a:rPr lang="zh-CN" altLang="en-US" sz="2400" dirty="0">
                <a:latin typeface="Calibri" panose="020F0502020204030204" charset="0"/>
                <a:ea typeface="黑体" panose="02010609060101010101" pitchFamily="49" charset="-122"/>
              </a:rPr>
              <a:t>耙    </a:t>
            </a:r>
            <a:endParaRPr lang="zh-CN" altLang="en-US" sz="2400" dirty="0">
              <a:latin typeface="Calibri" panose="020F0502020204030204" charset="0"/>
              <a:ea typeface="黑体" panose="02010609060101010101" pitchFamily="49" charset="-122"/>
            </a:endParaRPr>
          </a:p>
        </p:txBody>
      </p:sp>
      <p:sp>
        <p:nvSpPr>
          <p:cNvPr id="60431" name="矩形 23"/>
          <p:cNvSpPr/>
          <p:nvPr/>
        </p:nvSpPr>
        <p:spPr>
          <a:xfrm>
            <a:off x="4078288" y="4648200"/>
            <a:ext cx="557212" cy="460375"/>
          </a:xfrm>
          <a:prstGeom prst="rect">
            <a:avLst/>
          </a:prstGeom>
          <a:noFill/>
          <a:ln w="9525">
            <a:noFill/>
          </a:ln>
        </p:spPr>
        <p:txBody>
          <a:bodyPr>
            <a:spAutoFit/>
          </a:bodyPr>
          <a:p>
            <a:pPr eaLnBrk="1" hangingPunct="1"/>
            <a:r>
              <a:rPr lang="zh-CN" altLang="en-US" sz="2400" dirty="0">
                <a:latin typeface="Calibri" panose="020F0502020204030204" charset="0"/>
                <a:ea typeface="黑体" panose="02010609060101010101" pitchFamily="49" charset="-122"/>
              </a:rPr>
              <a:t>耱    </a:t>
            </a:r>
            <a:endParaRPr lang="zh-CN" altLang="en-US" sz="2400" dirty="0">
              <a:latin typeface="Calibri" panose="020F0502020204030204" charset="0"/>
              <a:ea typeface="黑体" panose="02010609060101010101" pitchFamily="49" charset="-122"/>
            </a:endParaRPr>
          </a:p>
        </p:txBody>
      </p:sp>
      <p:pic>
        <p:nvPicPr>
          <p:cNvPr id="60432" name="Picture 4" descr="2006210626617">
            <a:hlinkClick r:id="rId8"/>
          </p:cNvPr>
          <p:cNvPicPr>
            <a:picLocks noChangeAspect="1"/>
          </p:cNvPicPr>
          <p:nvPr/>
        </p:nvPicPr>
        <p:blipFill>
          <a:blip r:embed="rId9"/>
          <a:stretch>
            <a:fillRect/>
          </a:stretch>
        </p:blipFill>
        <p:spPr>
          <a:xfrm>
            <a:off x="7319963" y="3573463"/>
            <a:ext cx="1828800" cy="1069975"/>
          </a:xfrm>
          <a:prstGeom prst="rect">
            <a:avLst/>
          </a:prstGeom>
          <a:noFill/>
          <a:ln w="9525">
            <a:noFill/>
          </a:ln>
        </p:spPr>
      </p:pic>
      <p:sp>
        <p:nvSpPr>
          <p:cNvPr id="60433" name="Rectangle 5"/>
          <p:cNvSpPr/>
          <p:nvPr/>
        </p:nvSpPr>
        <p:spPr>
          <a:xfrm>
            <a:off x="7612063" y="4267200"/>
            <a:ext cx="1709737" cy="829945"/>
          </a:xfrm>
          <a:prstGeom prst="rect">
            <a:avLst/>
          </a:prstGeom>
          <a:noFill/>
          <a:ln w="9525">
            <a:noFill/>
          </a:ln>
        </p:spPr>
        <p:txBody>
          <a:bodyPr>
            <a:spAutoFit/>
          </a:bodyPr>
          <a:p>
            <a:pPr eaLnBrk="1" hangingPunct="1"/>
            <a:endParaRPr lang="en-US" altLang="zh-CN" sz="2400" dirty="0">
              <a:solidFill>
                <a:srgbClr val="FF0000"/>
              </a:solidFill>
              <a:latin typeface="Calibri" panose="020F0502020204030204" charset="0"/>
              <a:ea typeface="黑体" panose="02010609060101010101" pitchFamily="49" charset="-122"/>
            </a:endParaRPr>
          </a:p>
          <a:p>
            <a:pPr eaLnBrk="1" hangingPunct="1"/>
            <a:r>
              <a:rPr lang="zh-CN" altLang="en-US" sz="2400" dirty="0">
                <a:latin typeface="Calibri" panose="020F0502020204030204" charset="0"/>
                <a:ea typeface="黑体" panose="02010609060101010101" pitchFamily="49" charset="-122"/>
              </a:rPr>
              <a:t>筒车</a:t>
            </a:r>
            <a:endParaRPr lang="zh-CN" altLang="en-US" sz="2400" dirty="0">
              <a:latin typeface="Calibri" panose="020F0502020204030204" charset="0"/>
              <a:ea typeface="黑体" panose="02010609060101010101" pitchFamily="49" charset="-122"/>
            </a:endParaRPr>
          </a:p>
        </p:txBody>
      </p:sp>
      <p:pic>
        <p:nvPicPr>
          <p:cNvPr id="60434" name="Picture 28" descr="http://t1.baidu.com/it/u=486927190,1995609023&amp;fm=52&amp;gp=0.jpg"/>
          <p:cNvPicPr>
            <a:picLocks noChangeAspect="1"/>
          </p:cNvPicPr>
          <p:nvPr/>
        </p:nvPicPr>
        <p:blipFill>
          <a:blip r:embed="rId10"/>
          <a:stretch>
            <a:fillRect/>
          </a:stretch>
        </p:blipFill>
        <p:spPr>
          <a:xfrm>
            <a:off x="5486400" y="3657600"/>
            <a:ext cx="1447800" cy="1066800"/>
          </a:xfrm>
          <a:prstGeom prst="rect">
            <a:avLst/>
          </a:prstGeom>
          <a:noFill/>
          <a:ln w="9525">
            <a:noFill/>
          </a:ln>
        </p:spPr>
      </p:pic>
      <p:sp>
        <p:nvSpPr>
          <p:cNvPr id="60435" name="TextBox 31"/>
          <p:cNvSpPr txBox="1"/>
          <p:nvPr/>
        </p:nvSpPr>
        <p:spPr>
          <a:xfrm>
            <a:off x="5943600" y="4724400"/>
            <a:ext cx="1000125" cy="460375"/>
          </a:xfrm>
          <a:prstGeom prst="rect">
            <a:avLst/>
          </a:prstGeom>
          <a:noFill/>
          <a:ln w="9525">
            <a:noFill/>
          </a:ln>
        </p:spPr>
        <p:txBody>
          <a:bodyPr wrap="none">
            <a:spAutoFit/>
          </a:bodyPr>
          <a:p>
            <a:pPr eaLnBrk="1" hangingPunct="1"/>
            <a:r>
              <a:rPr lang="zh-CN" altLang="en-US" sz="2400" dirty="0">
                <a:latin typeface="Calibri" panose="020F0502020204030204" charset="0"/>
                <a:ea typeface="黑体" panose="02010609060101010101" pitchFamily="49" charset="-122"/>
              </a:rPr>
              <a:t>翻车   </a:t>
            </a:r>
            <a:endParaRPr lang="zh-CN" altLang="en-US" sz="2400" dirty="0">
              <a:latin typeface="Calibri" panose="020F0502020204030204" charset="0"/>
              <a:ea typeface="黑体" panose="02010609060101010101" pitchFamily="49" charset="-122"/>
            </a:endParaRPr>
          </a:p>
        </p:txBody>
      </p:sp>
      <p:sp>
        <p:nvSpPr>
          <p:cNvPr id="60436" name="矩形 26"/>
          <p:cNvSpPr/>
          <p:nvPr/>
        </p:nvSpPr>
        <p:spPr>
          <a:xfrm>
            <a:off x="117475" y="187325"/>
            <a:ext cx="11605895" cy="1198880"/>
          </a:xfrm>
          <a:prstGeom prst="rect">
            <a:avLst/>
          </a:prstGeom>
          <a:noFill/>
          <a:ln w="9525">
            <a:noFill/>
          </a:ln>
        </p:spPr>
        <p:txBody>
          <a:bodyPr wrap="square">
            <a:spAutoFit/>
          </a:bodyPr>
          <a:p>
            <a:pPr eaLnBrk="1" hangingPunct="1"/>
            <a:r>
              <a:rPr lang="zh-CN" altLang="en-US" sz="3600" b="1" dirty="0">
                <a:solidFill>
                  <a:srgbClr val="FF0000"/>
                </a:solidFill>
                <a:latin typeface="微软雅黑" panose="020B0503020204020204" charset="-122"/>
                <a:ea typeface="微软雅黑" panose="020B0503020204020204" charset="-122"/>
              </a:rPr>
              <a:t>问题</a:t>
            </a:r>
            <a:r>
              <a:rPr lang="en-US" altLang="zh-CN" sz="3600" b="1" dirty="0">
                <a:solidFill>
                  <a:srgbClr val="FF0000"/>
                </a:solidFill>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依据下图，归纳我国古代农业生产工具的发展特点。这对我国古代农业生产和耕作方式产生了哪些影响？</a:t>
            </a:r>
            <a:endParaRPr lang="zh-CN" altLang="en-US" sz="3600" b="1" dirty="0">
              <a:latin typeface="微软雅黑" panose="020B0503020204020204" charset="-122"/>
              <a:ea typeface="微软雅黑" panose="020B0503020204020204" charset="-122"/>
            </a:endParaRPr>
          </a:p>
        </p:txBody>
      </p:sp>
    </p:spTree>
  </p:cSld>
  <p:clrMapOvr>
    <a:masterClrMapping/>
  </p:clrMapOvr>
  <p:transition>
    <p:blinds dir="vert"/>
  </p:transition>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5123" name="Rectangle 3"/>
          <p:cNvSpPr>
            <a:spLocks noGrp="1"/>
          </p:cNvSpPr>
          <p:nvPr>
            <p:ph idx="1"/>
          </p:nvPr>
        </p:nvSpPr>
        <p:spPr>
          <a:xfrm>
            <a:off x="186055" y="1111885"/>
            <a:ext cx="11819255" cy="5382895"/>
          </a:xfrm>
          <a:ln w="47625" cmpd="dbl">
            <a:solidFill>
              <a:schemeClr val="accent1">
                <a:shade val="50000"/>
              </a:schemeClr>
            </a:solidFill>
            <a:prstDash val="solid"/>
          </a:ln>
        </p:spPr>
        <p:txBody>
          <a:bodyPr vert="horz" wrap="square" lIns="91440" tIns="45720" rIns="91440" bIns="45720" anchor="t">
            <a:noAutofit/>
          </a:bodyPr>
          <a:p>
            <a:pPr eaLnBrk="1" hangingPunct="1">
              <a:lnSpc>
                <a:spcPct val="120000"/>
              </a:lnSpc>
              <a:buNone/>
            </a:pPr>
            <a:r>
              <a:rPr lang="en-US" altLang="zh-CN" sz="3600" b="1" dirty="0">
                <a:solidFill>
                  <a:srgbClr val="0000CC"/>
                </a:solidFill>
                <a:latin typeface="微软雅黑" panose="020B0503020204020204" charset="-122"/>
                <a:ea typeface="微软雅黑" panose="020B0503020204020204" charset="-122"/>
              </a:rPr>
              <a:t>1.</a:t>
            </a:r>
            <a:r>
              <a:rPr lang="zh-CN" altLang="en-US" sz="3600" b="1" dirty="0">
                <a:solidFill>
                  <a:srgbClr val="0000CC"/>
                </a:solidFill>
                <a:latin typeface="微软雅黑" panose="020B0503020204020204" charset="-122"/>
                <a:ea typeface="微软雅黑" panose="020B0503020204020204" charset="-122"/>
              </a:rPr>
              <a:t>从制作材料上看：</a:t>
            </a:r>
            <a:r>
              <a:rPr lang="zh-CN" altLang="en-US" sz="3600" b="1" dirty="0">
                <a:latin typeface="微软雅黑" panose="020B0503020204020204" charset="-122"/>
                <a:ea typeface="微软雅黑" panose="020B0503020204020204" charset="-122"/>
              </a:rPr>
              <a:t>经历了由骨、木、石等直接源于自然的材料到青铜、铁等需要加工的金属材料的变化。</a:t>
            </a:r>
            <a:endParaRPr lang="zh-CN" altLang="en-US" sz="3600" b="1" dirty="0">
              <a:latin typeface="微软雅黑" panose="020B0503020204020204" charset="-122"/>
              <a:ea typeface="微软雅黑" panose="020B0503020204020204" charset="-122"/>
            </a:endParaRPr>
          </a:p>
          <a:p>
            <a:pPr eaLnBrk="1" hangingPunct="1">
              <a:lnSpc>
                <a:spcPct val="120000"/>
              </a:lnSpc>
              <a:buNone/>
            </a:pPr>
            <a:r>
              <a:rPr lang="en-US" altLang="zh-CN" sz="3600" b="1" dirty="0">
                <a:solidFill>
                  <a:srgbClr val="0000CC"/>
                </a:solidFill>
                <a:latin typeface="微软雅黑" panose="020B0503020204020204" charset="-122"/>
                <a:ea typeface="微软雅黑" panose="020B0503020204020204" charset="-122"/>
              </a:rPr>
              <a:t>2.</a:t>
            </a:r>
            <a:r>
              <a:rPr lang="zh-CN" altLang="en-US" sz="3600" b="1" dirty="0">
                <a:solidFill>
                  <a:srgbClr val="0000CC"/>
                </a:solidFill>
                <a:latin typeface="微软雅黑" panose="020B0503020204020204" charset="-122"/>
                <a:ea typeface="微软雅黑" panose="020B0503020204020204" charset="-122"/>
              </a:rPr>
              <a:t>从制作方法上看：</a:t>
            </a:r>
            <a:r>
              <a:rPr lang="zh-CN" altLang="en-US" sz="3600" b="1" dirty="0">
                <a:latin typeface="微软雅黑" panose="020B0503020204020204" charset="-122"/>
                <a:ea typeface="微软雅黑" panose="020B0503020204020204" charset="-122"/>
              </a:rPr>
              <a:t>经历了从原始的打制、磨制到金属冶炼、铸造变化。</a:t>
            </a:r>
            <a:endParaRPr lang="zh-CN" altLang="en-US" sz="3600" b="1" dirty="0">
              <a:latin typeface="微软雅黑" panose="020B0503020204020204" charset="-122"/>
              <a:ea typeface="微软雅黑" panose="020B0503020204020204" charset="-122"/>
            </a:endParaRPr>
          </a:p>
          <a:p>
            <a:pPr eaLnBrk="1" hangingPunct="1">
              <a:lnSpc>
                <a:spcPct val="120000"/>
              </a:lnSpc>
              <a:buNone/>
            </a:pPr>
            <a:r>
              <a:rPr lang="en-US" altLang="zh-CN" sz="3600" b="1" dirty="0">
                <a:solidFill>
                  <a:srgbClr val="0000CC"/>
                </a:solidFill>
                <a:latin typeface="微软雅黑" panose="020B0503020204020204" charset="-122"/>
                <a:ea typeface="微软雅黑" panose="020B0503020204020204" charset="-122"/>
              </a:rPr>
              <a:t>3.</a:t>
            </a:r>
            <a:r>
              <a:rPr lang="zh-CN" altLang="en-US" sz="3600" b="1" dirty="0">
                <a:solidFill>
                  <a:srgbClr val="0000CC"/>
                </a:solidFill>
                <a:latin typeface="微软雅黑" panose="020B0503020204020204" charset="-122"/>
                <a:ea typeface="微软雅黑" panose="020B0503020204020204" charset="-122"/>
              </a:rPr>
              <a:t>从使用的动力上看：</a:t>
            </a:r>
            <a:r>
              <a:rPr lang="zh-CN" altLang="en-US" sz="3600" b="1" dirty="0">
                <a:latin typeface="微软雅黑" panose="020B0503020204020204" charset="-122"/>
                <a:ea typeface="微软雅黑" panose="020B0503020204020204" charset="-122"/>
              </a:rPr>
              <a:t>经历了从人力到畜力再到自然力的变化。</a:t>
            </a:r>
            <a:endParaRPr lang="zh-CN" altLang="en-US" sz="3600" b="1" dirty="0">
              <a:latin typeface="微软雅黑" panose="020B0503020204020204" charset="-122"/>
              <a:ea typeface="微软雅黑" panose="020B0503020204020204" charset="-122"/>
            </a:endParaRPr>
          </a:p>
          <a:p>
            <a:pPr eaLnBrk="1" hangingPunct="1">
              <a:lnSpc>
                <a:spcPct val="120000"/>
              </a:lnSpc>
              <a:buNone/>
            </a:pPr>
            <a:r>
              <a:rPr lang="en-US" altLang="zh-CN" sz="3600" b="1" dirty="0">
                <a:solidFill>
                  <a:srgbClr val="0000CC"/>
                </a:solidFill>
                <a:latin typeface="微软雅黑" panose="020B0503020204020204" charset="-122"/>
                <a:ea typeface="微软雅黑" panose="020B0503020204020204" charset="-122"/>
              </a:rPr>
              <a:t>4.</a:t>
            </a:r>
            <a:r>
              <a:rPr lang="zh-CN" altLang="en-US" sz="3600" b="1" dirty="0">
                <a:solidFill>
                  <a:srgbClr val="0000CC"/>
                </a:solidFill>
                <a:latin typeface="微软雅黑" panose="020B0503020204020204" charset="-122"/>
                <a:ea typeface="微软雅黑" panose="020B0503020204020204" charset="-122"/>
              </a:rPr>
              <a:t>从农具种类上看：</a:t>
            </a:r>
            <a:r>
              <a:rPr lang="zh-CN" altLang="en-US" sz="3600" b="1" dirty="0">
                <a:latin typeface="微软雅黑" panose="020B0503020204020204" charset="-122"/>
                <a:ea typeface="微软雅黑" panose="020B0503020204020204" charset="-122"/>
              </a:rPr>
              <a:t>经历了由单一性向多样性的变化。</a:t>
            </a:r>
            <a:endParaRPr lang="zh-CN" altLang="en-US" sz="3600" b="1" dirty="0">
              <a:latin typeface="微软雅黑" panose="020B0503020204020204" charset="-122"/>
              <a:ea typeface="微软雅黑" panose="020B0503020204020204" charset="-122"/>
            </a:endParaRPr>
          </a:p>
          <a:p>
            <a:pPr eaLnBrk="1" hangingPunct="1">
              <a:lnSpc>
                <a:spcPct val="150000"/>
              </a:lnSpc>
              <a:buNone/>
            </a:pPr>
            <a:endParaRPr lang="zh-CN" altLang="en-US" sz="3600" b="1" dirty="0">
              <a:latin typeface="微软雅黑" panose="020B0503020204020204" charset="-122"/>
              <a:ea typeface="微软雅黑" panose="020B0503020204020204" charset="-122"/>
            </a:endParaRPr>
          </a:p>
        </p:txBody>
      </p:sp>
      <p:sp>
        <p:nvSpPr>
          <p:cNvPr id="3" name="文本框 2"/>
          <p:cNvSpPr txBox="1"/>
          <p:nvPr/>
        </p:nvSpPr>
        <p:spPr>
          <a:xfrm>
            <a:off x="-125095" y="-59690"/>
            <a:ext cx="12442190" cy="768350"/>
          </a:xfrm>
          <a:prstGeom prst="rect">
            <a:avLst/>
          </a:prstGeom>
          <a:noFill/>
        </p:spPr>
        <p:txBody>
          <a:bodyPr wrap="square" rtlCol="0" anchor="t">
            <a:spAutoFit/>
          </a:bodyPr>
          <a:p>
            <a:r>
              <a:rPr lang="zh-CN" altLang="en-US" sz="4400" b="1" dirty="0">
                <a:solidFill>
                  <a:srgbClr val="FF0000"/>
                </a:solidFill>
                <a:latin typeface="微软雅黑" panose="020B0503020204020204" charset="-122"/>
                <a:ea typeface="微软雅黑" panose="020B0503020204020204" charset="-122"/>
                <a:sym typeface="+mn-ea"/>
              </a:rPr>
              <a:t>思考：</a:t>
            </a:r>
            <a:r>
              <a:rPr lang="zh-CN" altLang="en-US" sz="3600" b="1" dirty="0">
                <a:solidFill>
                  <a:srgbClr val="0000CC"/>
                </a:solidFill>
                <a:latin typeface="微软雅黑" panose="020B0503020204020204" charset="-122"/>
                <a:ea typeface="微软雅黑" panose="020B0503020204020204" charset="-122"/>
                <a:sym typeface="+mn-ea"/>
              </a:rPr>
              <a:t>古代中国农业生产工具的演变呈现出的特点及影响？</a:t>
            </a:r>
            <a:endParaRPr lang="en-US" altLang="zh-CN" sz="3600" b="1" dirty="0">
              <a:solidFill>
                <a:srgbClr val="0000CC"/>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3">
                                            <p:bg/>
                                          </p:spTgt>
                                        </p:tgtEl>
                                        <p:attrNameLst>
                                          <p:attrName>style.visibility</p:attrName>
                                        </p:attrNameLst>
                                      </p:cBhvr>
                                      <p:to>
                                        <p:strVal val="visible"/>
                                      </p:to>
                                    </p:set>
                                    <p:animEffect transition="in" filter="blinds(horizontal)">
                                      <p:cBhvr>
                                        <p:cTn id="7" dur="500"/>
                                        <p:tgtEl>
                                          <p:spTgt spid="5123">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3">
                                            <p:txEl>
                                              <p:pRg st="0" end="0"/>
                                            </p:txEl>
                                          </p:spTgt>
                                        </p:tgtEl>
                                        <p:attrNameLst>
                                          <p:attrName>style.visibility</p:attrName>
                                        </p:attrNameLst>
                                      </p:cBhvr>
                                      <p:to>
                                        <p:strVal val="visible"/>
                                      </p:to>
                                    </p:set>
                                    <p:animEffect transition="in" filter="blinds(horizontal)">
                                      <p:cBhvr>
                                        <p:cTn id="12" dur="500"/>
                                        <p:tgtEl>
                                          <p:spTgt spid="512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123">
                                            <p:txEl>
                                              <p:pRg st="1" end="1"/>
                                            </p:txEl>
                                          </p:spTgt>
                                        </p:tgtEl>
                                        <p:attrNameLst>
                                          <p:attrName>style.visibility</p:attrName>
                                        </p:attrNameLst>
                                      </p:cBhvr>
                                      <p:to>
                                        <p:strVal val="visible"/>
                                      </p:to>
                                    </p:set>
                                    <p:animEffect transition="in" filter="blinds(horizontal)">
                                      <p:cBhvr>
                                        <p:cTn id="17" dur="500"/>
                                        <p:tgtEl>
                                          <p:spTgt spid="512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123">
                                            <p:txEl>
                                              <p:pRg st="2" end="2"/>
                                            </p:txEl>
                                          </p:spTgt>
                                        </p:tgtEl>
                                        <p:attrNameLst>
                                          <p:attrName>style.visibility</p:attrName>
                                        </p:attrNameLst>
                                      </p:cBhvr>
                                      <p:to>
                                        <p:strVal val="visible"/>
                                      </p:to>
                                    </p:set>
                                    <p:animEffect transition="in" filter="blinds(horizontal)">
                                      <p:cBhvr>
                                        <p:cTn id="22" dur="500"/>
                                        <p:tgtEl>
                                          <p:spTgt spid="512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123">
                                            <p:txEl>
                                              <p:pRg st="3" end="3"/>
                                            </p:txEl>
                                          </p:spTgt>
                                        </p:tgtEl>
                                        <p:attrNameLst>
                                          <p:attrName>style.visibility</p:attrName>
                                        </p:attrNameLst>
                                      </p:cBhvr>
                                      <p:to>
                                        <p:strVal val="visible"/>
                                      </p:to>
                                    </p:set>
                                    <p:animEffect transition="in" filter="blinds(horizontal)">
                                      <p:cBhvr>
                                        <p:cTn id="27" dur="500"/>
                                        <p:tgtEl>
                                          <p:spTgt spid="51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61442" name="Text Box 2"/>
          <p:cNvSpPr txBox="1"/>
          <p:nvPr/>
        </p:nvSpPr>
        <p:spPr>
          <a:xfrm>
            <a:off x="7588250" y="5732463"/>
            <a:ext cx="309880" cy="460375"/>
          </a:xfrm>
          <a:prstGeom prst="rect">
            <a:avLst/>
          </a:prstGeom>
          <a:noFill/>
          <a:ln w="9525">
            <a:noFill/>
          </a:ln>
        </p:spPr>
        <p:txBody>
          <a:bodyPr wrap="none">
            <a:spAutoFit/>
          </a:bodyPr>
          <a:p>
            <a:pPr eaLnBrk="1" hangingPunct="1"/>
            <a:endParaRPr lang="zh-CN" altLang="en-US" sz="2400" dirty="0">
              <a:latin typeface="Times New Roman" panose="02020603050405020304" pitchFamily="18" charset="0"/>
            </a:endParaRPr>
          </a:p>
        </p:txBody>
      </p:sp>
      <p:sp>
        <p:nvSpPr>
          <p:cNvPr id="9" name="矩形 8"/>
          <p:cNvSpPr/>
          <p:nvPr/>
        </p:nvSpPr>
        <p:spPr>
          <a:xfrm>
            <a:off x="667385" y="2106295"/>
            <a:ext cx="10528935" cy="2646045"/>
          </a:xfrm>
          <a:prstGeom prst="rect">
            <a:avLst/>
          </a:prstGeom>
          <a:solidFill>
            <a:schemeClr val="bg1"/>
          </a:solidFill>
          <a:ln w="44450" cap="flat" cmpd="sng">
            <a:solidFill>
              <a:schemeClr val="accent1"/>
            </a:solidFill>
            <a:prstDash val="solid"/>
            <a:miter/>
            <a:headEnd type="none" w="med" len="med"/>
            <a:tailEnd type="none" w="med" len="med"/>
          </a:ln>
        </p:spPr>
        <p:txBody>
          <a:bodyPr wrap="square">
            <a:spAutoFit/>
          </a:bodyPr>
          <a:p>
            <a:pPr eaLnBrk="1" hangingPunct="1">
              <a:spcBef>
                <a:spcPct val="50000"/>
              </a:spcBef>
            </a:pPr>
            <a:r>
              <a:rPr lang="zh-CN" altLang="en-US" sz="4000" b="1" dirty="0">
                <a:solidFill>
                  <a:srgbClr val="FF0000"/>
                </a:solidFill>
                <a:latin typeface="微软雅黑" panose="020B0503020204020204" charset="-122"/>
                <a:ea typeface="微软雅黑" panose="020B0503020204020204" charset="-122"/>
              </a:rPr>
              <a:t>对农业生产：</a:t>
            </a:r>
            <a:r>
              <a:rPr lang="zh-CN" altLang="en-US" sz="4000" b="1" dirty="0">
                <a:latin typeface="微软雅黑" panose="020B0503020204020204" charset="-122"/>
                <a:ea typeface="微软雅黑" panose="020B0503020204020204" charset="-122"/>
              </a:rPr>
              <a:t>提高生产效率</a:t>
            </a:r>
            <a:r>
              <a:rPr lang="en-US" altLang="zh-CN" sz="4000" b="1" dirty="0">
                <a:latin typeface="微软雅黑" panose="020B0503020204020204" charset="-122"/>
                <a:ea typeface="微软雅黑" panose="020B0503020204020204" charset="-122"/>
              </a:rPr>
              <a:t>,</a:t>
            </a:r>
            <a:r>
              <a:rPr lang="zh-CN" altLang="en-US" sz="4000" b="1" dirty="0">
                <a:latin typeface="微软雅黑" panose="020B0503020204020204" charset="-122"/>
                <a:ea typeface="微软雅黑" panose="020B0503020204020204" charset="-122"/>
              </a:rPr>
              <a:t>促进农业发展；</a:t>
            </a:r>
            <a:endParaRPr lang="zh-CN" altLang="en-US" sz="4000" b="1" dirty="0">
              <a:latin typeface="微软雅黑" panose="020B0503020204020204" charset="-122"/>
              <a:ea typeface="微软雅黑" panose="020B0503020204020204" charset="-122"/>
            </a:endParaRPr>
          </a:p>
          <a:p>
            <a:pPr eaLnBrk="1" hangingPunct="1">
              <a:spcBef>
                <a:spcPct val="50000"/>
              </a:spcBef>
            </a:pPr>
            <a:r>
              <a:rPr lang="zh-CN" altLang="en-US" sz="4000" b="1" dirty="0">
                <a:solidFill>
                  <a:srgbClr val="FF0000"/>
                </a:solidFill>
                <a:latin typeface="微软雅黑" panose="020B0503020204020204" charset="-122"/>
                <a:ea typeface="微软雅黑" panose="020B0503020204020204" charset="-122"/>
                <a:sym typeface="+mn-ea"/>
              </a:rPr>
              <a:t>对耕作方式：</a:t>
            </a:r>
            <a:r>
              <a:rPr lang="zh-CN" altLang="en-US" sz="4400" b="1" dirty="0">
                <a:latin typeface="微软雅黑" panose="020B0503020204020204" charset="-122"/>
                <a:ea typeface="微软雅黑" panose="020B0503020204020204" charset="-122"/>
                <a:sym typeface="+mn-ea"/>
              </a:rPr>
              <a:t>推动了农业的精耕细作；</a:t>
            </a:r>
            <a:endParaRPr lang="zh-CN" altLang="en-US" sz="4400" b="1" dirty="0">
              <a:latin typeface="微软雅黑" panose="020B0503020204020204" charset="-122"/>
              <a:ea typeface="微软雅黑" panose="020B0503020204020204" charset="-122"/>
              <a:sym typeface="+mn-ea"/>
            </a:endParaRPr>
          </a:p>
          <a:p>
            <a:pPr eaLnBrk="1" hangingPunct="1">
              <a:spcBef>
                <a:spcPct val="50000"/>
              </a:spcBef>
            </a:pPr>
            <a:r>
              <a:rPr lang="en-US" altLang="zh-CN" sz="4000" b="1" dirty="0">
                <a:latin typeface="微软雅黑" panose="020B0503020204020204" charset="-122"/>
                <a:ea typeface="微软雅黑" panose="020B0503020204020204" charset="-122"/>
                <a:sym typeface="+mn-ea"/>
              </a:rPr>
              <a:t>    </a:t>
            </a:r>
            <a:r>
              <a:rPr lang="zh-CN" altLang="en-US" sz="4000" b="1" dirty="0">
                <a:latin typeface="微软雅黑" panose="020B0503020204020204" charset="-122"/>
                <a:ea typeface="微软雅黑" panose="020B0503020204020204" charset="-122"/>
                <a:sym typeface="+mn-ea"/>
              </a:rPr>
              <a:t>实现了由集体耕作向家庭耕作的转变。</a:t>
            </a:r>
            <a:endParaRPr lang="zh-CN" altLang="en-US" sz="4000" b="1" dirty="0">
              <a:latin typeface="微软雅黑" panose="020B0503020204020204" charset="-122"/>
              <a:ea typeface="微软雅黑" panose="020B0503020204020204" charset="-122"/>
              <a:sym typeface="+mn-ea"/>
            </a:endParaRPr>
          </a:p>
        </p:txBody>
      </p:sp>
      <p:sp>
        <p:nvSpPr>
          <p:cNvPr id="3" name="文本框 2"/>
          <p:cNvSpPr txBox="1"/>
          <p:nvPr/>
        </p:nvSpPr>
        <p:spPr>
          <a:xfrm>
            <a:off x="-125095" y="-59690"/>
            <a:ext cx="12442190" cy="768350"/>
          </a:xfrm>
          <a:prstGeom prst="rect">
            <a:avLst/>
          </a:prstGeom>
          <a:noFill/>
        </p:spPr>
        <p:txBody>
          <a:bodyPr wrap="square" rtlCol="0" anchor="t">
            <a:spAutoFit/>
          </a:bodyPr>
          <a:p>
            <a:r>
              <a:rPr lang="zh-CN" altLang="en-US" sz="4400" b="1" dirty="0">
                <a:solidFill>
                  <a:srgbClr val="FF0000"/>
                </a:solidFill>
                <a:latin typeface="微软雅黑" panose="020B0503020204020204" charset="-122"/>
                <a:ea typeface="微软雅黑" panose="020B0503020204020204" charset="-122"/>
                <a:sym typeface="+mn-ea"/>
              </a:rPr>
              <a:t>思考：</a:t>
            </a:r>
            <a:r>
              <a:rPr lang="zh-CN" altLang="en-US" sz="3600" b="1" dirty="0">
                <a:solidFill>
                  <a:srgbClr val="0000CC"/>
                </a:solidFill>
                <a:latin typeface="微软雅黑" panose="020B0503020204020204" charset="-122"/>
                <a:ea typeface="微软雅黑" panose="020B0503020204020204" charset="-122"/>
                <a:sym typeface="+mn-ea"/>
              </a:rPr>
              <a:t>古代中国农业生产工具的演变呈现出的特点及影响？</a:t>
            </a:r>
            <a:endParaRPr lang="en-US" altLang="zh-CN" sz="3600" b="1" dirty="0">
              <a:solidFill>
                <a:srgbClr val="0000CC"/>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3665" y="-1905"/>
            <a:ext cx="11931650" cy="7355205"/>
          </a:xfrm>
          <a:prstGeom prst="rect">
            <a:avLst/>
          </a:prstGeom>
          <a:noFill/>
          <a:ln w="9525">
            <a:noFill/>
          </a:ln>
        </p:spPr>
        <p:txBody>
          <a:bodyPr wrap="square">
            <a:spAutoFit/>
          </a:bodyPr>
          <a:p>
            <a:pPr indent="0">
              <a:lnSpc>
                <a:spcPct val="120000"/>
              </a:lnSpc>
            </a:pPr>
            <a:r>
              <a:rPr lang="zh-CN" altLang="en-US" sz="4000" b="1">
                <a:latin typeface="微软雅黑" panose="020B0503020204020204" charset="-122"/>
                <a:ea typeface="微软雅黑" panose="020B0503020204020204" charset="-122"/>
                <a:cs typeface="宋体" panose="02010600030101010101" pitchFamily="2" charset="-122"/>
              </a:rPr>
              <a:t>（</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2017</a:t>
            </a: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rPr>
              <a:t>年北京卷文综历史</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12</a:t>
            </a:r>
            <a:r>
              <a:rPr lang="zh-CN" altLang="en-US" sz="4000" b="1">
                <a:latin typeface="微软雅黑" panose="020B0503020204020204" charset="-122"/>
                <a:ea typeface="微软雅黑" panose="020B0503020204020204" charset="-122"/>
                <a:cs typeface="宋体" panose="02010600030101010101" pitchFamily="2" charset="-122"/>
              </a:rPr>
              <a:t>）</a:t>
            </a:r>
            <a:r>
              <a:rPr lang="en-US" altLang="zh-CN" sz="4000" b="1">
                <a:latin typeface="微软雅黑" panose="020B0503020204020204" charset="-122"/>
                <a:ea typeface="微软雅黑" panose="020B0503020204020204" charset="-122"/>
                <a:cs typeface="Times New Roman" panose="02020603050405020304" pitchFamily="18" charset="0"/>
              </a:rPr>
              <a:t>2016</a:t>
            </a:r>
            <a:r>
              <a:rPr lang="zh-CN" altLang="en-US" sz="4000" b="1">
                <a:latin typeface="微软雅黑" panose="020B0503020204020204" charset="-122"/>
                <a:ea typeface="微软雅黑" panose="020B0503020204020204" charset="-122"/>
                <a:cs typeface="宋体" panose="02010600030101010101" pitchFamily="2" charset="-122"/>
              </a:rPr>
              <a:t>年，在北京市通州区发掘出汉代渔阳郡路县城址和</a:t>
            </a:r>
            <a:r>
              <a:rPr lang="en-US" altLang="zh-CN" sz="4000" b="1">
                <a:latin typeface="微软雅黑" panose="020B0503020204020204" charset="-122"/>
                <a:ea typeface="微软雅黑" panose="020B0503020204020204" charset="-122"/>
                <a:cs typeface="Times New Roman" panose="02020603050405020304" pitchFamily="18" charset="0"/>
              </a:rPr>
              <a:t>800</a:t>
            </a:r>
            <a:r>
              <a:rPr lang="zh-CN" altLang="en-US" sz="4000" b="1">
                <a:latin typeface="微软雅黑" panose="020B0503020204020204" charset="-122"/>
                <a:ea typeface="微软雅黑" panose="020B0503020204020204" charset="-122"/>
                <a:cs typeface="宋体" panose="02010600030101010101" pitchFamily="2" charset="-122"/>
              </a:rPr>
              <a:t>余座战国至汉代墓葬，出土了钱币及大量陶屋、陶仓等随葬品。这些考古发现，有助于研究</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4000" b="1">
                <a:latin typeface="微软雅黑" panose="020B0503020204020204" charset="-122"/>
                <a:ea typeface="微软雅黑" panose="020B0503020204020204" charset="-122"/>
                <a:cs typeface="宋体" panose="02010600030101010101" pitchFamily="2" charset="-122"/>
              </a:rPr>
              <a:t>①</a:t>
            </a:r>
            <a:r>
              <a:rPr lang="zh-CN" altLang="en-US" sz="4000" b="1">
                <a:latin typeface="微软雅黑" panose="020B0503020204020204" charset="-122"/>
                <a:ea typeface="微软雅黑" panose="020B0503020204020204" charset="-122"/>
                <a:cs typeface="宋体" panose="02010600030101010101" pitchFamily="2" charset="-122"/>
              </a:rPr>
              <a:t>秦汉时期郡县的设置状况</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4000" b="1">
                <a:latin typeface="微软雅黑" panose="020B0503020204020204" charset="-122"/>
                <a:ea typeface="微软雅黑" panose="020B0503020204020204" charset="-122"/>
                <a:cs typeface="宋体" panose="02010600030101010101" pitchFamily="2" charset="-122"/>
              </a:rPr>
              <a:t>②</a:t>
            </a:r>
            <a:r>
              <a:rPr lang="zh-CN" altLang="en-US" sz="4000" b="1">
                <a:latin typeface="微软雅黑" panose="020B0503020204020204" charset="-122"/>
                <a:ea typeface="微软雅黑" panose="020B0503020204020204" charset="-122"/>
                <a:cs typeface="宋体" panose="02010600030101010101" pitchFamily="2" charset="-122"/>
              </a:rPr>
              <a:t>本区域古代农业发展状况</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4000" b="1">
                <a:latin typeface="微软雅黑" panose="020B0503020204020204" charset="-122"/>
                <a:ea typeface="微软雅黑" panose="020B0503020204020204" charset="-122"/>
                <a:cs typeface="宋体" panose="02010600030101010101" pitchFamily="2" charset="-122"/>
              </a:rPr>
              <a:t>③</a:t>
            </a:r>
            <a:r>
              <a:rPr lang="zh-CN" altLang="en-US" sz="4000" b="1">
                <a:latin typeface="微软雅黑" panose="020B0503020204020204" charset="-122"/>
                <a:ea typeface="微软雅黑" panose="020B0503020204020204" charset="-122"/>
                <a:cs typeface="宋体" panose="02010600030101010101" pitchFamily="2" charset="-122"/>
              </a:rPr>
              <a:t>汉代手工业和商业发展情况</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4000" b="1">
                <a:latin typeface="微软雅黑" panose="020B0503020204020204" charset="-122"/>
                <a:ea typeface="微软雅黑" panose="020B0503020204020204" charset="-122"/>
                <a:cs typeface="宋体" panose="02010600030101010101" pitchFamily="2" charset="-122"/>
              </a:rPr>
              <a:t>④</a:t>
            </a:r>
            <a:r>
              <a:rPr lang="zh-CN" altLang="en-US" sz="4000" b="1">
                <a:latin typeface="微软雅黑" panose="020B0503020204020204" charset="-122"/>
                <a:ea typeface="微软雅黑" panose="020B0503020204020204" charset="-122"/>
                <a:cs typeface="宋体" panose="02010600030101010101" pitchFamily="2" charset="-122"/>
              </a:rPr>
              <a:t>大运河对本区域交通的影响</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4000" b="1">
                <a:latin typeface="微软雅黑" panose="020B0503020204020204" charset="-122"/>
                <a:ea typeface="微软雅黑" panose="020B0503020204020204" charset="-122"/>
                <a:cs typeface="Times New Roman" panose="02020603050405020304" pitchFamily="18" charset="0"/>
              </a:rPr>
              <a:t>A.</a:t>
            </a:r>
            <a:r>
              <a:rPr lang="en-US" altLang="zh-CN" sz="4000" b="1">
                <a:latin typeface="微软雅黑" panose="020B0503020204020204" charset="-122"/>
                <a:ea typeface="微软雅黑" panose="020B0503020204020204" charset="-122"/>
                <a:cs typeface="宋体" panose="02010600030101010101" pitchFamily="2" charset="-122"/>
              </a:rPr>
              <a:t>①②③</a:t>
            </a:r>
            <a:r>
              <a:rPr lang="en-US" altLang="zh-CN" sz="4000" b="1">
                <a:latin typeface="微软雅黑" panose="020B0503020204020204" charset="-122"/>
                <a:ea typeface="微软雅黑" panose="020B0503020204020204" charset="-122"/>
                <a:cs typeface="Times New Roman" panose="02020603050405020304" pitchFamily="18" charset="0"/>
              </a:rPr>
              <a:t>     B.</a:t>
            </a:r>
            <a:r>
              <a:rPr lang="en-US" altLang="zh-CN" sz="4000" b="1">
                <a:latin typeface="微软雅黑" panose="020B0503020204020204" charset="-122"/>
                <a:ea typeface="微软雅黑" panose="020B0503020204020204" charset="-122"/>
                <a:cs typeface="宋体" panose="02010600030101010101" pitchFamily="2" charset="-122"/>
              </a:rPr>
              <a:t>①②④</a:t>
            </a:r>
            <a:r>
              <a:rPr lang="en-US" altLang="zh-CN" sz="4000" b="1">
                <a:latin typeface="微软雅黑" panose="020B0503020204020204" charset="-122"/>
                <a:ea typeface="微软雅黑" panose="020B0503020204020204" charset="-122"/>
                <a:cs typeface="Times New Roman" panose="02020603050405020304" pitchFamily="18" charset="0"/>
              </a:rPr>
              <a:t>    C.</a:t>
            </a:r>
            <a:r>
              <a:rPr lang="en-US" altLang="zh-CN" sz="4000" b="1">
                <a:latin typeface="微软雅黑" panose="020B0503020204020204" charset="-122"/>
                <a:ea typeface="微软雅黑" panose="020B0503020204020204" charset="-122"/>
                <a:cs typeface="宋体" panose="02010600030101010101" pitchFamily="2" charset="-122"/>
              </a:rPr>
              <a:t>②③④</a:t>
            </a:r>
            <a:r>
              <a:rPr lang="en-US" altLang="zh-CN" sz="4000" b="1">
                <a:latin typeface="微软雅黑" panose="020B0503020204020204" charset="-122"/>
                <a:ea typeface="微软雅黑" panose="020B0503020204020204" charset="-122"/>
                <a:cs typeface="Times New Roman" panose="02020603050405020304" pitchFamily="18" charset="0"/>
              </a:rPr>
              <a:t>   D.</a:t>
            </a:r>
            <a:r>
              <a:rPr lang="en-US" altLang="zh-CN" sz="4000" b="1">
                <a:latin typeface="微软雅黑" panose="020B0503020204020204" charset="-122"/>
                <a:ea typeface="微软雅黑" panose="020B0503020204020204" charset="-122"/>
                <a:cs typeface="宋体" panose="02010600030101010101" pitchFamily="2" charset="-122"/>
              </a:rPr>
              <a:t>①③④</a:t>
            </a:r>
            <a:endParaRPr lang="en-US" altLang="zh-CN" sz="44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en-US" altLang="zh-CN" sz="4000" b="1">
              <a:solidFill>
                <a:srgbClr val="FF0000"/>
              </a:solidFill>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7458710" y="3075305"/>
            <a:ext cx="2597150" cy="706755"/>
          </a:xfrm>
          <a:prstGeom prst="rect">
            <a:avLst/>
          </a:prstGeom>
          <a:noFill/>
        </p:spPr>
        <p:txBody>
          <a:bodyPr wrap="none" rtlCol="0" anchor="t">
            <a:spAutoFit/>
          </a:bodyPr>
          <a:p>
            <a:pPr algn="l"/>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4605" y="667385"/>
            <a:ext cx="11832590" cy="3046095"/>
          </a:xfrm>
          <a:prstGeom prst="rect">
            <a:avLst/>
          </a:prstGeom>
          <a:noFill/>
        </p:spPr>
        <p:txBody>
          <a:bodyPr wrap="square" rtlCol="0">
            <a:spAutoFit/>
          </a:bodyPr>
          <a:p>
            <a:pPr algn="l">
              <a:lnSpc>
                <a:spcPct val="160000"/>
              </a:lnSpc>
            </a:pPr>
            <a:r>
              <a:rPr lang="zh-CN" altLang="en-US" sz="4000" b="1">
                <a:solidFill>
                  <a:srgbClr val="0000CC"/>
                </a:solidFill>
                <a:latin typeface="微软雅黑" panose="020B0503020204020204" charset="-122"/>
                <a:ea typeface="微软雅黑" panose="020B0503020204020204" charset="-122"/>
              </a:rPr>
              <a:t>自测：</a:t>
            </a:r>
            <a:endParaRPr lang="zh-CN" altLang="en-US" sz="4000" b="1">
              <a:solidFill>
                <a:srgbClr val="0000CC"/>
              </a:solidFill>
              <a:latin typeface="微软雅黑" panose="020B0503020204020204" charset="-122"/>
              <a:ea typeface="微软雅黑" panose="020B0503020204020204" charset="-122"/>
            </a:endParaRPr>
          </a:p>
          <a:p>
            <a:pPr algn="l">
              <a:lnSpc>
                <a:spcPct val="160000"/>
              </a:lnSpc>
            </a:pPr>
            <a:r>
              <a:rPr lang="zh-CN" altLang="en-US" sz="4000" b="1">
                <a:latin typeface="微软雅黑" panose="020B0503020204020204" charset="-122"/>
                <a:ea typeface="微软雅黑" panose="020B0503020204020204" charset="-122"/>
              </a:rPr>
              <a:t>       </a:t>
            </a:r>
            <a:r>
              <a:rPr lang="en-US" altLang="zh-CN" sz="4000" b="1">
                <a:latin typeface="微软雅黑" panose="020B0503020204020204" charset="-122"/>
                <a:ea typeface="微软雅黑" panose="020B0503020204020204" charset="-122"/>
              </a:rPr>
              <a:t>1</a:t>
            </a:r>
            <a:r>
              <a:rPr lang="zh-CN" altLang="en-US" sz="4000" b="1">
                <a:latin typeface="微软雅黑" panose="020B0503020204020204" charset="-122"/>
                <a:ea typeface="微软雅黑" panose="020B0503020204020204" charset="-122"/>
              </a:rPr>
              <a:t>、</a:t>
            </a:r>
            <a:r>
              <a:rPr lang="zh-CN" altLang="en-US" sz="4000" b="1" dirty="0">
                <a:solidFill>
                  <a:schemeClr val="tx1"/>
                </a:solidFill>
                <a:latin typeface="微软雅黑" panose="020B0503020204020204" charset="-122"/>
                <a:ea typeface="微软雅黑" panose="020B0503020204020204" charset="-122"/>
                <a:sym typeface="+mn-ea"/>
              </a:rPr>
              <a:t>小农经济（自耕农经济）形成和发展的条件</a:t>
            </a:r>
            <a:endParaRPr lang="zh-CN" altLang="en-US" sz="4000" b="1" dirty="0">
              <a:solidFill>
                <a:schemeClr val="tx1"/>
              </a:solidFill>
              <a:latin typeface="微软雅黑" panose="020B0503020204020204" charset="-122"/>
              <a:ea typeface="微软雅黑" panose="020B0503020204020204" charset="-122"/>
              <a:sym typeface="+mn-ea"/>
            </a:endParaRPr>
          </a:p>
          <a:p>
            <a:pPr algn="l">
              <a:lnSpc>
                <a:spcPct val="160000"/>
              </a:lnSpc>
            </a:pPr>
            <a:r>
              <a:rPr lang="zh-CN" altLang="en-US" sz="4000" b="1">
                <a:solidFill>
                  <a:schemeClr val="tx1"/>
                </a:solidFill>
                <a:latin typeface="微软雅黑" panose="020B0503020204020204" charset="-122"/>
                <a:ea typeface="微软雅黑" panose="020B0503020204020204" charset="-122"/>
              </a:rPr>
              <a:t>       </a:t>
            </a:r>
            <a:r>
              <a:rPr lang="en-US" altLang="zh-CN" sz="4000" b="1">
                <a:solidFill>
                  <a:schemeClr val="tx1"/>
                </a:solidFill>
                <a:latin typeface="微软雅黑" panose="020B0503020204020204" charset="-122"/>
                <a:ea typeface="微软雅黑" panose="020B0503020204020204" charset="-122"/>
              </a:rPr>
              <a:t>2</a:t>
            </a:r>
            <a:r>
              <a:rPr lang="zh-CN" altLang="en-US" sz="4000" b="1">
                <a:solidFill>
                  <a:schemeClr val="tx1"/>
                </a:solidFill>
                <a:latin typeface="微软雅黑" panose="020B0503020204020204" charset="-122"/>
                <a:ea typeface="微软雅黑" panose="020B0503020204020204" charset="-122"/>
              </a:rPr>
              <a:t>、</a:t>
            </a:r>
            <a:r>
              <a:rPr lang="zh-CN" altLang="en-US" sz="4000" b="1">
                <a:solidFill>
                  <a:schemeClr val="tx1"/>
                </a:solidFill>
                <a:latin typeface="微软雅黑" panose="020B0503020204020204" charset="-122"/>
                <a:ea typeface="微软雅黑" panose="020B0503020204020204" charset="-122"/>
              </a:rPr>
              <a:t>小农经济的特点</a:t>
            </a:r>
            <a:endParaRPr lang="zh-CN" altLang="en-US" sz="4000" b="1">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5378" name="矩形 485377"/>
          <p:cNvSpPr/>
          <p:nvPr/>
        </p:nvSpPr>
        <p:spPr>
          <a:xfrm>
            <a:off x="802005" y="1042035"/>
            <a:ext cx="7955915" cy="5631180"/>
          </a:xfrm>
          <a:prstGeom prst="rect">
            <a:avLst/>
          </a:prstGeom>
          <a:noFill/>
          <a:ln w="9525">
            <a:noFill/>
          </a:ln>
        </p:spPr>
        <p:txBody>
          <a:bodyPr wrap="square" anchor="t">
            <a:spAutoFit/>
          </a:bodyPr>
          <a:p>
            <a:pPr>
              <a:lnSpc>
                <a:spcPct val="150000"/>
              </a:lnSpc>
              <a:spcBef>
                <a:spcPct val="0"/>
              </a:spcBef>
            </a:pPr>
            <a:r>
              <a:rPr lang="en-US" altLang="zh-CN" sz="4000" b="1" dirty="0">
                <a:solidFill>
                  <a:srgbClr val="FF0000"/>
                </a:solidFill>
                <a:latin typeface="微软雅黑" panose="020B0503020204020204" charset="-122"/>
                <a:ea typeface="微软雅黑" panose="020B0503020204020204" charset="-122"/>
              </a:rPr>
              <a:t>1</a:t>
            </a:r>
            <a:r>
              <a:rPr lang="zh-CN" altLang="en-US" sz="4000" b="1" dirty="0">
                <a:solidFill>
                  <a:srgbClr val="FF0000"/>
                </a:solidFill>
                <a:latin typeface="微软雅黑" panose="020B0503020204020204" charset="-122"/>
                <a:ea typeface="微软雅黑" panose="020B0503020204020204" charset="-122"/>
              </a:rPr>
              <a:t>、铁犁牛耕技术的出现和普及。</a:t>
            </a:r>
            <a:endParaRPr lang="zh-CN" altLang="en-US" sz="4000" b="1" dirty="0">
              <a:solidFill>
                <a:srgbClr val="FF0000"/>
              </a:solidFill>
              <a:latin typeface="微软雅黑" panose="020B0503020204020204" charset="-122"/>
              <a:ea typeface="微软雅黑" panose="020B0503020204020204" charset="-122"/>
            </a:endParaRPr>
          </a:p>
          <a:p>
            <a:pPr>
              <a:lnSpc>
                <a:spcPct val="150000"/>
              </a:lnSpc>
              <a:spcBef>
                <a:spcPct val="0"/>
              </a:spcBef>
            </a:pPr>
            <a:r>
              <a:rPr lang="en-US" altLang="zh-CN" sz="4000" b="1" dirty="0">
                <a:solidFill>
                  <a:srgbClr val="FF0000"/>
                </a:solidFill>
                <a:latin typeface="微软雅黑" panose="020B0503020204020204" charset="-122"/>
                <a:ea typeface="微软雅黑" panose="020B0503020204020204" charset="-122"/>
              </a:rPr>
              <a:t>2</a:t>
            </a:r>
            <a:r>
              <a:rPr lang="zh-CN" altLang="en-US" sz="4000" b="1" dirty="0">
                <a:solidFill>
                  <a:srgbClr val="FF0000"/>
                </a:solidFill>
                <a:latin typeface="微软雅黑" panose="020B0503020204020204" charset="-122"/>
                <a:ea typeface="微软雅黑" panose="020B0503020204020204" charset="-122"/>
              </a:rPr>
              <a:t>、封建土地所有制的确立。</a:t>
            </a:r>
            <a:endParaRPr lang="zh-CN" altLang="en-US" sz="4000" b="1" dirty="0">
              <a:solidFill>
                <a:srgbClr val="FF0000"/>
              </a:solidFill>
              <a:latin typeface="微软雅黑" panose="020B0503020204020204" charset="-122"/>
              <a:ea typeface="微软雅黑" panose="020B0503020204020204" charset="-122"/>
            </a:endParaRPr>
          </a:p>
          <a:p>
            <a:pPr>
              <a:lnSpc>
                <a:spcPct val="150000"/>
              </a:lnSpc>
              <a:spcBef>
                <a:spcPct val="0"/>
              </a:spcBef>
            </a:pPr>
            <a:r>
              <a:rPr lang="en-US" altLang="zh-CN" sz="4000" b="1" dirty="0">
                <a:solidFill>
                  <a:schemeClr val="tx1"/>
                </a:solidFill>
                <a:latin typeface="微软雅黑" panose="020B0503020204020204" charset="-122"/>
                <a:ea typeface="微软雅黑" panose="020B0503020204020204" charset="-122"/>
              </a:rPr>
              <a:t>3</a:t>
            </a:r>
            <a:r>
              <a:rPr lang="zh-CN" altLang="en-US" sz="4000" b="1" dirty="0">
                <a:solidFill>
                  <a:schemeClr val="tx1"/>
                </a:solidFill>
                <a:latin typeface="微软雅黑" panose="020B0503020204020204" charset="-122"/>
                <a:ea typeface="微软雅黑" panose="020B0503020204020204" charset="-122"/>
              </a:rPr>
              <a:t>、农民生产积极性提高。</a:t>
            </a:r>
            <a:endParaRPr lang="zh-CN" altLang="en-US" sz="4000" b="1" dirty="0">
              <a:solidFill>
                <a:schemeClr val="tx1"/>
              </a:solidFill>
              <a:latin typeface="微软雅黑" panose="020B0503020204020204" charset="-122"/>
              <a:ea typeface="微软雅黑" panose="020B0503020204020204" charset="-122"/>
            </a:endParaRPr>
          </a:p>
          <a:p>
            <a:pPr>
              <a:lnSpc>
                <a:spcPct val="150000"/>
              </a:lnSpc>
              <a:spcBef>
                <a:spcPct val="0"/>
              </a:spcBef>
            </a:pPr>
            <a:r>
              <a:rPr lang="en-US" altLang="zh-CN" sz="4000" b="1" dirty="0">
                <a:solidFill>
                  <a:schemeClr val="tx1"/>
                </a:solidFill>
                <a:latin typeface="微软雅黑" panose="020B0503020204020204" charset="-122"/>
                <a:ea typeface="微软雅黑" panose="020B0503020204020204" charset="-122"/>
              </a:rPr>
              <a:t>4</a:t>
            </a:r>
            <a:r>
              <a:rPr lang="zh-CN" altLang="en-US" sz="4000" b="1" dirty="0">
                <a:solidFill>
                  <a:schemeClr val="tx1"/>
                </a:solidFill>
                <a:latin typeface="微软雅黑" panose="020B0503020204020204" charset="-122"/>
                <a:ea typeface="微软雅黑" panose="020B0503020204020204" charset="-122"/>
              </a:rPr>
              <a:t>、工具、技术、工程等发展。</a:t>
            </a:r>
            <a:endParaRPr lang="zh-CN" altLang="en-US" sz="4000" b="1" dirty="0">
              <a:solidFill>
                <a:schemeClr val="tx1"/>
              </a:solidFill>
              <a:latin typeface="微软雅黑" panose="020B0503020204020204" charset="-122"/>
              <a:ea typeface="微软雅黑" panose="020B0503020204020204" charset="-122"/>
            </a:endParaRPr>
          </a:p>
          <a:p>
            <a:pPr>
              <a:lnSpc>
                <a:spcPct val="150000"/>
              </a:lnSpc>
              <a:spcBef>
                <a:spcPct val="0"/>
              </a:spcBef>
            </a:pPr>
            <a:r>
              <a:rPr lang="en-US" altLang="zh-CN" sz="4000" b="1" dirty="0">
                <a:solidFill>
                  <a:schemeClr val="tx1"/>
                </a:solidFill>
                <a:latin typeface="微软雅黑" panose="020B0503020204020204" charset="-122"/>
                <a:ea typeface="微软雅黑" panose="020B0503020204020204" charset="-122"/>
              </a:rPr>
              <a:t>5</a:t>
            </a:r>
            <a:r>
              <a:rPr lang="zh-CN" altLang="en-US" sz="4000" b="1" dirty="0">
                <a:solidFill>
                  <a:schemeClr val="tx1"/>
                </a:solidFill>
                <a:latin typeface="微软雅黑" panose="020B0503020204020204" charset="-122"/>
                <a:ea typeface="微软雅黑" panose="020B0503020204020204" charset="-122"/>
              </a:rPr>
              <a:t>、统治者大都采取重农政策。</a:t>
            </a:r>
            <a:endParaRPr lang="zh-CN" altLang="en-US" sz="4000" b="1" dirty="0">
              <a:solidFill>
                <a:schemeClr val="tx1"/>
              </a:solidFill>
              <a:latin typeface="微软雅黑" panose="020B0503020204020204" charset="-122"/>
              <a:ea typeface="微软雅黑" panose="020B0503020204020204" charset="-122"/>
            </a:endParaRPr>
          </a:p>
          <a:p>
            <a:pPr>
              <a:lnSpc>
                <a:spcPct val="150000"/>
              </a:lnSpc>
              <a:spcBef>
                <a:spcPct val="0"/>
              </a:spcBef>
            </a:pPr>
            <a:r>
              <a:rPr lang="en-US" altLang="zh-CN" sz="4000" b="1" dirty="0">
                <a:solidFill>
                  <a:schemeClr val="tx1"/>
                </a:solidFill>
                <a:latin typeface="微软雅黑" panose="020B0503020204020204" charset="-122"/>
                <a:ea typeface="微软雅黑" panose="020B0503020204020204" charset="-122"/>
              </a:rPr>
              <a:t>......</a:t>
            </a:r>
            <a:endParaRPr lang="en-US" altLang="zh-CN" sz="4000" b="1" dirty="0">
              <a:solidFill>
                <a:schemeClr val="tx1"/>
              </a:solidFill>
              <a:latin typeface="微软雅黑" panose="020B0503020204020204" charset="-122"/>
              <a:ea typeface="微软雅黑" panose="020B0503020204020204" charset="-122"/>
            </a:endParaRPr>
          </a:p>
        </p:txBody>
      </p:sp>
      <p:sp>
        <p:nvSpPr>
          <p:cNvPr id="485379" name="矩形 485378"/>
          <p:cNvSpPr/>
          <p:nvPr/>
        </p:nvSpPr>
        <p:spPr>
          <a:xfrm>
            <a:off x="132080" y="151765"/>
            <a:ext cx="12294235" cy="706755"/>
          </a:xfrm>
          <a:prstGeom prst="rect">
            <a:avLst/>
          </a:prstGeom>
          <a:noFill/>
          <a:ln w="9525">
            <a:noFill/>
          </a:ln>
        </p:spPr>
        <p:txBody>
          <a:bodyPr wrap="square" anchor="t">
            <a:spAutoFit/>
          </a:bodyPr>
          <a:p>
            <a:pPr>
              <a:spcBef>
                <a:spcPct val="0"/>
              </a:spcBef>
            </a:pPr>
            <a:r>
              <a:rPr lang="en-US" altLang="zh-CN" sz="4000" b="1" dirty="0">
                <a:solidFill>
                  <a:srgbClr val="0000CC"/>
                </a:solidFill>
                <a:latin typeface="微软雅黑" panose="020B0503020204020204" charset="-122"/>
                <a:ea typeface="微软雅黑" panose="020B0503020204020204" charset="-122"/>
              </a:rPr>
              <a:t>     </a:t>
            </a:r>
            <a:r>
              <a:rPr lang="zh-CN" altLang="en-US" sz="4000" b="1" dirty="0">
                <a:solidFill>
                  <a:srgbClr val="0000CC"/>
                </a:solidFill>
                <a:latin typeface="微软雅黑" panose="020B0503020204020204" charset="-122"/>
                <a:ea typeface="微软雅黑" panose="020B0503020204020204" charset="-122"/>
              </a:rPr>
              <a:t>小农经济（自耕农经济）形成和发展的条件</a:t>
            </a:r>
            <a:endParaRPr lang="zh-CN" altLang="en-US" sz="4000" b="1" dirty="0">
              <a:solidFill>
                <a:srgbClr val="0000CC"/>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85379"/>
                                        </p:tgtEl>
                                        <p:attrNameLst>
                                          <p:attrName>style.visibility</p:attrName>
                                        </p:attrNameLst>
                                      </p:cBhvr>
                                      <p:to>
                                        <p:strVal val="visible"/>
                                      </p:to>
                                    </p:set>
                                    <p:anim calcmode="lin" valueType="num">
                                      <p:cBhvr additive="base">
                                        <p:cTn id="7" dur="500" fill="hold"/>
                                        <p:tgtEl>
                                          <p:spTgt spid="485379"/>
                                        </p:tgtEl>
                                        <p:attrNameLst>
                                          <p:attrName>ppt_x</p:attrName>
                                        </p:attrNameLst>
                                      </p:cBhvr>
                                      <p:tavLst>
                                        <p:tav tm="0">
                                          <p:val>
                                            <p:strVal val="0-#ppt_w/2"/>
                                          </p:val>
                                        </p:tav>
                                        <p:tav tm="100000">
                                          <p:val>
                                            <p:strVal val="#ppt_x"/>
                                          </p:val>
                                        </p:tav>
                                      </p:tavLst>
                                    </p:anim>
                                    <p:anim calcmode="lin" valueType="num">
                                      <p:cBhvr additive="base">
                                        <p:cTn id="8" dur="500" fill="hold"/>
                                        <p:tgtEl>
                                          <p:spTgt spid="48537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85378"/>
                                        </p:tgtEl>
                                        <p:attrNameLst>
                                          <p:attrName>style.visibility</p:attrName>
                                        </p:attrNameLst>
                                      </p:cBhvr>
                                      <p:to>
                                        <p:strVal val="visible"/>
                                      </p:to>
                                    </p:set>
                                    <p:animEffect transition="in" filter="slide(fromBottom)">
                                      <p:cBhvr>
                                        <p:cTn id="13" dur="500"/>
                                        <p:tgtEl>
                                          <p:spTgt spid="4853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5378" grpId="0"/>
      <p:bldP spid="48537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75355" y="132715"/>
            <a:ext cx="3738880" cy="1076325"/>
          </a:xfrm>
          <a:prstGeom prst="rect">
            <a:avLst/>
          </a:prstGeom>
          <a:noFill/>
        </p:spPr>
        <p:txBody>
          <a:bodyPr wrap="none" rtlCol="0" anchor="t">
            <a:spAutoFit/>
          </a:bodyPr>
          <a:p>
            <a:pPr algn="l">
              <a:lnSpc>
                <a:spcPct val="160000"/>
              </a:lnSpc>
            </a:pPr>
            <a:r>
              <a:rPr lang="zh-CN" altLang="en-US" sz="4000" b="1">
                <a:solidFill>
                  <a:srgbClr val="0000CC"/>
                </a:solidFill>
                <a:latin typeface="微软雅黑" panose="020B0503020204020204" charset="-122"/>
                <a:ea typeface="微软雅黑" panose="020B0503020204020204" charset="-122"/>
                <a:sym typeface="+mn-ea"/>
              </a:rPr>
              <a:t>小农经济的特点</a:t>
            </a:r>
            <a:endParaRPr lang="zh-CN" altLang="en-US" sz="4000" b="1">
              <a:solidFill>
                <a:srgbClr val="0000CC"/>
              </a:solidFill>
              <a:latin typeface="微软雅黑" panose="020B0503020204020204" charset="-122"/>
              <a:ea typeface="微软雅黑" panose="020B0503020204020204" charset="-122"/>
              <a:sym typeface="+mn-ea"/>
            </a:endParaRPr>
          </a:p>
        </p:txBody>
      </p:sp>
      <p:sp>
        <p:nvSpPr>
          <p:cNvPr id="3" name="文本框 2"/>
          <p:cNvSpPr txBox="1"/>
          <p:nvPr/>
        </p:nvSpPr>
        <p:spPr>
          <a:xfrm>
            <a:off x="3916045" y="1691640"/>
            <a:ext cx="2364105" cy="3784600"/>
          </a:xfrm>
          <a:prstGeom prst="rect">
            <a:avLst/>
          </a:prstGeom>
          <a:noFill/>
        </p:spPr>
        <p:txBody>
          <a:bodyPr wrap="square" rtlCol="0">
            <a:spAutoFit/>
          </a:bodyPr>
          <a:p>
            <a:r>
              <a:rPr lang="zh-CN" altLang="en-US" sz="4000" b="1">
                <a:latin typeface="微软雅黑" panose="020B0503020204020204" charset="-122"/>
                <a:ea typeface="微软雅黑" panose="020B0503020204020204" charset="-122"/>
              </a:rPr>
              <a:t>分散性</a:t>
            </a:r>
            <a:endParaRPr lang="zh-CN" altLang="en-US" sz="4000" b="1">
              <a:latin typeface="微软雅黑" panose="020B0503020204020204" charset="-122"/>
              <a:ea typeface="微软雅黑" panose="020B0503020204020204" charset="-122"/>
            </a:endParaRPr>
          </a:p>
          <a:p>
            <a:r>
              <a:rPr lang="zh-CN" altLang="en-US" sz="4000" b="1">
                <a:latin typeface="微软雅黑" panose="020B0503020204020204" charset="-122"/>
                <a:ea typeface="微软雅黑" panose="020B0503020204020204" charset="-122"/>
              </a:rPr>
              <a:t>封闭性</a:t>
            </a:r>
            <a:endParaRPr lang="zh-CN" altLang="en-US" sz="4000" b="1">
              <a:latin typeface="微软雅黑" panose="020B0503020204020204" charset="-122"/>
              <a:ea typeface="微软雅黑" panose="020B0503020204020204" charset="-122"/>
            </a:endParaRPr>
          </a:p>
          <a:p>
            <a:r>
              <a:rPr lang="zh-CN" altLang="en-US" sz="4000" b="1">
                <a:latin typeface="微软雅黑" panose="020B0503020204020204" charset="-122"/>
                <a:ea typeface="微软雅黑" panose="020B0503020204020204" charset="-122"/>
              </a:rPr>
              <a:t>自足性</a:t>
            </a:r>
            <a:endParaRPr lang="zh-CN" altLang="en-US" sz="4000" b="1">
              <a:latin typeface="微软雅黑" panose="020B0503020204020204" charset="-122"/>
              <a:ea typeface="微软雅黑" panose="020B0503020204020204" charset="-122"/>
            </a:endParaRPr>
          </a:p>
          <a:p>
            <a:r>
              <a:rPr lang="zh-CN" altLang="en-US" sz="4000" b="1">
                <a:latin typeface="微软雅黑" panose="020B0503020204020204" charset="-122"/>
                <a:ea typeface="微软雅黑" panose="020B0503020204020204" charset="-122"/>
              </a:rPr>
              <a:t>脆弱性</a:t>
            </a:r>
            <a:endParaRPr lang="zh-CN" altLang="en-US" sz="4000" b="1">
              <a:latin typeface="微软雅黑" panose="020B0503020204020204" charset="-122"/>
              <a:ea typeface="微软雅黑" panose="020B0503020204020204" charset="-122"/>
            </a:endParaRPr>
          </a:p>
          <a:p>
            <a:r>
              <a:rPr lang="zh-CN" altLang="en-US" sz="4000" b="1">
                <a:latin typeface="微软雅黑" panose="020B0503020204020204" charset="-122"/>
                <a:ea typeface="微软雅黑" panose="020B0503020204020204" charset="-122"/>
              </a:rPr>
              <a:t>落后性</a:t>
            </a:r>
            <a:endParaRPr lang="zh-CN" altLang="en-US" sz="4000" b="1">
              <a:latin typeface="微软雅黑" panose="020B0503020204020204" charset="-122"/>
              <a:ea typeface="微软雅黑" panose="020B0503020204020204" charset="-122"/>
            </a:endParaRPr>
          </a:p>
          <a:p>
            <a:r>
              <a:rPr lang="zh-CN" altLang="en-US" sz="4000" b="1">
                <a:latin typeface="微软雅黑" panose="020B0503020204020204" charset="-122"/>
                <a:ea typeface="微软雅黑" panose="020B0503020204020204" charset="-122"/>
              </a:rPr>
              <a:t>保守性</a:t>
            </a:r>
            <a:endParaRPr lang="zh-CN" altLang="en-US" sz="4000" b="1">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818178" name="Text Box 2"/>
          <p:cNvSpPr txBox="1"/>
          <p:nvPr/>
        </p:nvSpPr>
        <p:spPr>
          <a:xfrm>
            <a:off x="90805" y="88265"/>
            <a:ext cx="12029440" cy="4076700"/>
          </a:xfrm>
          <a:prstGeom prst="rect">
            <a:avLst/>
          </a:prstGeom>
          <a:noFill/>
          <a:ln w="9525">
            <a:noFill/>
          </a:ln>
        </p:spPr>
        <p:txBody>
          <a:bodyPr wrap="square">
            <a:spAutoFit/>
          </a:bodyPr>
          <a:p>
            <a:pPr eaLnBrk="1" hangingPunct="1">
              <a:lnSpc>
                <a:spcPct val="120000"/>
              </a:lnSpc>
            </a:pPr>
            <a:r>
              <a:rPr lang="en-US" altLang="zh-CN" sz="3600" b="1" dirty="0">
                <a:solidFill>
                  <a:srgbClr val="FF0000"/>
                </a:solidFill>
                <a:latin typeface="微软雅黑" panose="020B0503020204020204" charset="-122"/>
                <a:ea typeface="微软雅黑" panose="020B0503020204020204" charset="-122"/>
              </a:rPr>
              <a:t>【</a:t>
            </a:r>
            <a:r>
              <a:rPr lang="zh-CN" altLang="en-US" sz="3600" b="1" dirty="0">
                <a:solidFill>
                  <a:srgbClr val="FF0000"/>
                </a:solidFill>
                <a:latin typeface="微软雅黑" panose="020B0503020204020204" charset="-122"/>
                <a:ea typeface="微软雅黑" panose="020B0503020204020204" charset="-122"/>
              </a:rPr>
              <a:t>微探究</a:t>
            </a:r>
            <a:r>
              <a:rPr lang="en-US" altLang="zh-CN" sz="3600" b="1" dirty="0">
                <a:solidFill>
                  <a:srgbClr val="FF0000"/>
                </a:solidFill>
                <a:latin typeface="微软雅黑" panose="020B0503020204020204" charset="-122"/>
                <a:ea typeface="微软雅黑" panose="020B0503020204020204" charset="-122"/>
              </a:rPr>
              <a:t>1】</a:t>
            </a:r>
            <a:endParaRPr lang="en-US" altLang="zh-CN" sz="3600" b="1" dirty="0">
              <a:solidFill>
                <a:srgbClr val="FF0000"/>
              </a:solidFill>
              <a:latin typeface="微软雅黑" panose="020B0503020204020204" charset="-122"/>
              <a:ea typeface="微软雅黑" panose="020B0503020204020204" charset="-122"/>
            </a:endParaRPr>
          </a:p>
          <a:p>
            <a:pPr eaLnBrk="1" hangingPunct="1">
              <a:lnSpc>
                <a:spcPct val="120000"/>
              </a:lnSpc>
            </a:pPr>
            <a:r>
              <a:rPr lang="zh-CN" altLang="en-US" sz="3600" b="1" dirty="0">
                <a:solidFill>
                  <a:srgbClr val="0000CC"/>
                </a:solidFill>
                <a:latin typeface="微软雅黑" panose="020B0503020204020204" charset="-122"/>
                <a:ea typeface="微软雅黑" panose="020B0503020204020204" charset="-122"/>
              </a:rPr>
              <a:t>材料</a:t>
            </a:r>
            <a:r>
              <a:rPr lang="zh-CN" altLang="en-US" sz="3600" b="1" dirty="0">
                <a:latin typeface="微软雅黑" panose="020B0503020204020204" charset="-122"/>
                <a:ea typeface="微软雅黑" panose="020B0503020204020204" charset="-122"/>
              </a:rPr>
              <a:t>　铁器逐步推广到各个生产领域，特别是农业生产领域大量铁制农具的使用引来了农业生产技术的一场革命。</a:t>
            </a:r>
            <a:endParaRPr lang="zh-CN" altLang="en-US" sz="3600" b="1" dirty="0">
              <a:latin typeface="微软雅黑" panose="020B0503020204020204" charset="-122"/>
              <a:ea typeface="微软雅黑" panose="020B0503020204020204" charset="-122"/>
            </a:endParaRPr>
          </a:p>
          <a:p>
            <a:pPr algn="r" eaLnBrk="1" hangingPunct="1">
              <a:lnSpc>
                <a:spcPct val="120000"/>
              </a:lnSpc>
            </a:pPr>
            <a:r>
              <a:rPr lang="en-US" altLang="zh-CN" sz="3600" b="1" dirty="0">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国史概要</a:t>
            </a:r>
            <a:r>
              <a:rPr lang="en-US" altLang="zh-CN" sz="3600" b="1" dirty="0">
                <a:latin typeface="微软雅黑" panose="020B0503020204020204" charset="-122"/>
                <a:ea typeface="微软雅黑" panose="020B0503020204020204" charset="-122"/>
              </a:rPr>
              <a:t>》</a:t>
            </a:r>
            <a:endParaRPr lang="en-US" altLang="zh-CN" sz="3600" b="1" dirty="0">
              <a:latin typeface="微软雅黑" panose="020B0503020204020204" charset="-122"/>
              <a:ea typeface="微软雅黑" panose="020B0503020204020204" charset="-122"/>
            </a:endParaRPr>
          </a:p>
          <a:p>
            <a:pPr eaLnBrk="1" hangingPunct="1">
              <a:lnSpc>
                <a:spcPct val="120000"/>
              </a:lnSpc>
            </a:pPr>
            <a:r>
              <a:rPr lang="zh-CN" altLang="en-US" sz="3600" b="1" dirty="0">
                <a:solidFill>
                  <a:srgbClr val="0000CC"/>
                </a:solidFill>
                <a:latin typeface="微软雅黑" panose="020B0503020204020204" charset="-122"/>
                <a:ea typeface="微软雅黑" panose="020B0503020204020204" charset="-122"/>
              </a:rPr>
              <a:t>思考：为什么说铁制农具的使用引起了“农业生产技术的一场革命”？（</a:t>
            </a:r>
            <a:r>
              <a:rPr lang="en-US" altLang="zh-CN" sz="3600" b="1" dirty="0">
                <a:solidFill>
                  <a:srgbClr val="0000CC"/>
                </a:solidFill>
                <a:latin typeface="微软雅黑" panose="020B0503020204020204" charset="-122"/>
                <a:ea typeface="微软雅黑" panose="020B0503020204020204" charset="-122"/>
              </a:rPr>
              <a:t>4</a:t>
            </a:r>
            <a:r>
              <a:rPr lang="zh-CN" altLang="en-US" sz="3600" b="1" dirty="0">
                <a:solidFill>
                  <a:srgbClr val="0000CC"/>
                </a:solidFill>
                <a:latin typeface="微软雅黑" panose="020B0503020204020204" charset="-122"/>
                <a:ea typeface="微软雅黑" panose="020B0503020204020204" charset="-122"/>
              </a:rPr>
              <a:t>分）</a:t>
            </a:r>
            <a:endParaRPr lang="zh-CN" altLang="en-US" sz="3600" b="1" dirty="0">
              <a:latin typeface="微软雅黑" panose="020B0503020204020204" charset="-122"/>
              <a:ea typeface="微软雅黑" panose="020B0503020204020204" charset="-122"/>
            </a:endParaRPr>
          </a:p>
        </p:txBody>
      </p:sp>
      <p:sp>
        <p:nvSpPr>
          <p:cNvPr id="2" name="文本框 1"/>
          <p:cNvSpPr txBox="1"/>
          <p:nvPr/>
        </p:nvSpPr>
        <p:spPr>
          <a:xfrm>
            <a:off x="251460" y="4329430"/>
            <a:ext cx="11717655" cy="2084070"/>
          </a:xfrm>
          <a:prstGeom prst="rect">
            <a:avLst/>
          </a:prstGeom>
          <a:noFill/>
        </p:spPr>
        <p:txBody>
          <a:bodyPr wrap="square" rtlCol="0" anchor="t">
            <a:spAutoFit/>
          </a:bodyPr>
          <a:p>
            <a:pPr algn="l">
              <a:lnSpc>
                <a:spcPct val="120000"/>
              </a:lnSpc>
            </a:pPr>
            <a:r>
              <a:rPr lang="zh-CN" altLang="en-US" sz="3600" b="1" dirty="0">
                <a:solidFill>
                  <a:srgbClr val="FF0000"/>
                </a:solidFill>
                <a:latin typeface="微软雅黑" panose="020B0503020204020204" charset="-122"/>
                <a:ea typeface="微软雅黑" panose="020B0503020204020204" charset="-122"/>
                <a:sym typeface="+mn-ea"/>
              </a:rPr>
              <a:t>提示：</a:t>
            </a:r>
            <a:endParaRPr lang="zh-CN" altLang="en-US" sz="3600" b="1" dirty="0">
              <a:solidFill>
                <a:srgbClr val="FF0000"/>
              </a:solidFill>
              <a:latin typeface="微软雅黑" panose="020B0503020204020204" charset="-122"/>
              <a:ea typeface="微软雅黑" panose="020B0503020204020204" charset="-122"/>
            </a:endParaRPr>
          </a:p>
          <a:p>
            <a:pPr algn="l">
              <a:lnSpc>
                <a:spcPct val="120000"/>
              </a:lnSpc>
            </a:pPr>
            <a:r>
              <a:rPr lang="zh-CN" altLang="en-US" sz="3600" b="1" dirty="0">
                <a:latin typeface="微软雅黑" panose="020B0503020204020204" charset="-122"/>
                <a:ea typeface="微软雅黑" panose="020B0503020204020204" charset="-122"/>
                <a:sym typeface="+mn-ea"/>
              </a:rPr>
              <a:t>铁犁牛耕逐渐成为我国传统农业的主要耕作方式； </a:t>
            </a:r>
            <a:endParaRPr lang="zh-CN" altLang="en-US" sz="3600" b="1" dirty="0">
              <a:latin typeface="微软雅黑" panose="020B0503020204020204" charset="-122"/>
              <a:ea typeface="微软雅黑" panose="020B0503020204020204" charset="-122"/>
            </a:endParaRPr>
          </a:p>
          <a:p>
            <a:pPr algn="l">
              <a:lnSpc>
                <a:spcPct val="120000"/>
              </a:lnSpc>
            </a:pPr>
            <a:r>
              <a:rPr lang="zh-CN" altLang="en-US" sz="3600" b="1" dirty="0">
                <a:latin typeface="微软雅黑" panose="020B0503020204020204" charset="-122"/>
                <a:ea typeface="微软雅黑" panose="020B0503020204020204" charset="-122"/>
                <a:sym typeface="+mn-ea"/>
              </a:rPr>
              <a:t>推动了我国精耕细作农业技术的发展。</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5258" name="Rectangle 10"/>
          <p:cNvSpPr/>
          <p:nvPr/>
        </p:nvSpPr>
        <p:spPr>
          <a:xfrm>
            <a:off x="283210" y="3552190"/>
            <a:ext cx="11875770" cy="191833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SzPct val="10000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SzPct val="10000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SzPct val="10000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SzPct val="100000"/>
              <a:buChar char="»"/>
              <a:defRPr sz="2000" kern="1200">
                <a:solidFill>
                  <a:schemeClr val="tx1"/>
                </a:solidFill>
                <a:latin typeface="+mn-lt"/>
                <a:ea typeface="+mn-ea"/>
                <a:cs typeface="+mn-cs"/>
              </a:defRPr>
            </a:lvl5pPr>
          </a:lstStyle>
          <a:p>
            <a:pPr marL="0" lvl="0" indent="722630" algn="just" eaLnBrk="1" hangingPunct="1">
              <a:lnSpc>
                <a:spcPct val="110000"/>
              </a:lnSpc>
              <a:spcBef>
                <a:spcPct val="50000"/>
              </a:spcBef>
              <a:buNone/>
            </a:pPr>
            <a:r>
              <a:rPr lang="en-US" altLang="zh-CN" sz="3600" b="1" dirty="0">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耕织图</a:t>
            </a:r>
            <a:r>
              <a:rPr lang="en-US" altLang="zh-CN" sz="3600" b="1" dirty="0">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耕图</a:t>
            </a:r>
            <a:r>
              <a:rPr lang="en-US" altLang="zh-CN" sz="3600" b="1" dirty="0">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为南宋绍兴年间画家楼俦所作，得到历代帝王推崇和嘉许，该图为康熙令人重新绘制的作品。从图中我们得出哪些信息？</a:t>
            </a:r>
            <a:endParaRPr lang="zh-CN" altLang="en-US" sz="3600" b="1" dirty="0">
              <a:latin typeface="微软雅黑" panose="020B0503020204020204" charset="-122"/>
              <a:ea typeface="微软雅黑" panose="020B0503020204020204" charset="-122"/>
            </a:endParaRPr>
          </a:p>
        </p:txBody>
      </p:sp>
      <p:pic>
        <p:nvPicPr>
          <p:cNvPr id="565259" name="Picture 11" descr="C:\Documents and Settings\Administrator\桌面\岳麓版历史\化19.tif"/>
          <p:cNvPicPr>
            <a:picLocks noChangeAspect="1"/>
          </p:cNvPicPr>
          <p:nvPr/>
        </p:nvPicPr>
        <p:blipFill>
          <a:blip r:embed="rId1" r:link="rId2"/>
          <a:stretch>
            <a:fillRect/>
          </a:stretch>
        </p:blipFill>
        <p:spPr>
          <a:xfrm>
            <a:off x="2994025" y="-9525"/>
            <a:ext cx="7533005" cy="3435350"/>
          </a:xfrm>
          <a:prstGeom prst="rect">
            <a:avLst/>
          </a:prstGeom>
          <a:noFill/>
          <a:ln w="9525">
            <a:noFill/>
          </a:ln>
        </p:spPr>
      </p:pic>
      <p:sp>
        <p:nvSpPr>
          <p:cNvPr id="2" name="矩形 1"/>
          <p:cNvSpPr/>
          <p:nvPr/>
        </p:nvSpPr>
        <p:spPr>
          <a:xfrm>
            <a:off x="283210" y="5349240"/>
            <a:ext cx="11120120" cy="153162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SzPct val="10000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SzPct val="10000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SzPct val="10000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SzPct val="10000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SzPct val="100000"/>
              <a:buChar char="»"/>
              <a:defRPr sz="2000" kern="1200">
                <a:solidFill>
                  <a:schemeClr val="tx1"/>
                </a:solidFill>
                <a:latin typeface="+mn-lt"/>
                <a:ea typeface="+mn-ea"/>
                <a:cs typeface="+mn-cs"/>
              </a:defRPr>
            </a:lvl5pPr>
          </a:lstStyle>
          <a:p>
            <a:pPr marL="0" lvl="0" indent="0" algn="just" eaLnBrk="1" hangingPunct="1">
              <a:lnSpc>
                <a:spcPct val="130000"/>
              </a:lnSpc>
              <a:spcBef>
                <a:spcPct val="50000"/>
              </a:spcBef>
              <a:buNone/>
            </a:pPr>
            <a:r>
              <a:rPr lang="en-US" altLang="zh-CN" sz="3600" b="1" dirty="0">
                <a:solidFill>
                  <a:srgbClr val="0000CC"/>
                </a:solidFill>
                <a:latin typeface="微软雅黑" panose="020B0503020204020204" charset="-122"/>
                <a:ea typeface="微软雅黑" panose="020B0503020204020204" charset="-122"/>
              </a:rPr>
              <a:t>   </a:t>
            </a:r>
            <a:r>
              <a:rPr lang="zh-CN" altLang="en-US" sz="3600" b="1" dirty="0">
                <a:solidFill>
                  <a:srgbClr val="0000CC"/>
                </a:solidFill>
                <a:latin typeface="微软雅黑" panose="020B0503020204020204" charset="-122"/>
                <a:ea typeface="微软雅黑" panose="020B0503020204020204" charset="-122"/>
              </a:rPr>
              <a:t>自南宋至清代中国古代农业生产依然采用传统的牛耕技术，说明农业生产技术没有突破性发展。</a:t>
            </a:r>
            <a:endParaRPr lang="zh-CN" altLang="en-US" sz="3600" b="1" dirty="0">
              <a:solidFill>
                <a:srgbClr val="0000CC"/>
              </a:solidFill>
              <a:latin typeface="微软雅黑" panose="020B0503020204020204" charset="-122"/>
              <a:ea typeface="微软雅黑" panose="020B0503020204020204" charset="-122"/>
            </a:endParaRPr>
          </a:p>
        </p:txBody>
      </p:sp>
      <p:sp>
        <p:nvSpPr>
          <p:cNvPr id="3" name="文本框 2"/>
          <p:cNvSpPr txBox="1"/>
          <p:nvPr/>
        </p:nvSpPr>
        <p:spPr>
          <a:xfrm>
            <a:off x="8255" y="93345"/>
            <a:ext cx="2722880" cy="706755"/>
          </a:xfrm>
          <a:prstGeom prst="rect">
            <a:avLst/>
          </a:prstGeom>
          <a:noFill/>
        </p:spPr>
        <p:txBody>
          <a:bodyPr wrap="none" rtlCol="0" anchor="t">
            <a:spAutoFit/>
          </a:bodyPr>
          <a:p>
            <a:r>
              <a:rPr lang="en-US" altLang="zh-CN" sz="4000" b="1" dirty="0">
                <a:solidFill>
                  <a:srgbClr val="FF0000"/>
                </a:solidFill>
                <a:latin typeface="微软雅黑" panose="020B0503020204020204" charset="-122"/>
                <a:ea typeface="微软雅黑" panose="020B0503020204020204" charset="-122"/>
                <a:sym typeface="+mn-ea"/>
              </a:rPr>
              <a:t>【</a:t>
            </a:r>
            <a:r>
              <a:rPr lang="zh-CN" altLang="en-US" sz="4000" b="1" dirty="0">
                <a:solidFill>
                  <a:srgbClr val="FF0000"/>
                </a:solidFill>
                <a:latin typeface="微软雅黑" panose="020B0503020204020204" charset="-122"/>
                <a:ea typeface="微软雅黑" panose="020B0503020204020204" charset="-122"/>
                <a:sym typeface="+mn-ea"/>
              </a:rPr>
              <a:t>微探究</a:t>
            </a:r>
            <a:r>
              <a:rPr lang="en-US" altLang="zh-CN" sz="4000" b="1" dirty="0">
                <a:solidFill>
                  <a:srgbClr val="FF0000"/>
                </a:solidFill>
                <a:latin typeface="微软雅黑" panose="020B0503020204020204" charset="-122"/>
                <a:ea typeface="微软雅黑" panose="020B0503020204020204" charset="-122"/>
                <a:sym typeface="+mn-ea"/>
              </a:rPr>
              <a:t>】</a:t>
            </a:r>
            <a:endParaRPr lang="en-US" altLang="zh-CN" sz="4000" b="1" dirty="0">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65259"/>
                                        </p:tgtEl>
                                        <p:attrNameLst>
                                          <p:attrName>style.visibility</p:attrName>
                                        </p:attrNameLst>
                                      </p:cBhvr>
                                      <p:to>
                                        <p:strVal val="visible"/>
                                      </p:to>
                                    </p:set>
                                    <p:animEffect transition="in" filter="fade">
                                      <p:cBhvr>
                                        <p:cTn id="7" dur="2000"/>
                                        <p:tgtEl>
                                          <p:spTgt spid="565259"/>
                                        </p:tgtEl>
                                      </p:cBhvr>
                                    </p:animEffect>
                                  </p:childTnLst>
                                </p:cTn>
                              </p:par>
                            </p:childTnLst>
                          </p:cTn>
                        </p:par>
                        <p:par>
                          <p:cTn id="8" fill="hold">
                            <p:stCondLst>
                              <p:cond delay="2000"/>
                            </p:stCondLst>
                            <p:childTnLst>
                              <p:par>
                                <p:cTn id="9" presetID="14" presetClass="entr" presetSubtype="10" fill="hold" grpId="0" nodeType="afterEffect">
                                  <p:stCondLst>
                                    <p:cond delay="0"/>
                                  </p:stCondLst>
                                  <p:childTnLst>
                                    <p:set>
                                      <p:cBhvr>
                                        <p:cTn id="10" dur="1" fill="hold">
                                          <p:stCondLst>
                                            <p:cond delay="0"/>
                                          </p:stCondLst>
                                        </p:cTn>
                                        <p:tgtEl>
                                          <p:spTgt spid="565258"/>
                                        </p:tgtEl>
                                        <p:attrNameLst>
                                          <p:attrName>style.visibility</p:attrName>
                                        </p:attrNameLst>
                                      </p:cBhvr>
                                      <p:to>
                                        <p:strVal val="visible"/>
                                      </p:to>
                                    </p:set>
                                    <p:animEffect transition="in" filter="randombar(horizontal)">
                                      <p:cBhvr>
                                        <p:cTn id="11" dur="500"/>
                                        <p:tgtEl>
                                          <p:spTgt spid="56525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5258"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6674" name="Text Box 2"/>
          <p:cNvSpPr txBox="1"/>
          <p:nvPr/>
        </p:nvSpPr>
        <p:spPr>
          <a:xfrm>
            <a:off x="187325" y="677545"/>
            <a:ext cx="11571605" cy="6069965"/>
          </a:xfrm>
          <a:prstGeom prst="rect">
            <a:avLst/>
          </a:prstGeom>
          <a:noFill/>
          <a:ln w="9525">
            <a:noFill/>
          </a:ln>
        </p:spPr>
        <p:txBody>
          <a:bodyPr wrap="square">
            <a:spAutoFit/>
          </a:bodyPr>
          <a:p>
            <a:pPr eaLnBrk="1" hangingPunct="1">
              <a:lnSpc>
                <a:spcPct val="120000"/>
              </a:lnSpc>
            </a:pPr>
            <a:r>
              <a:rPr lang="zh-CN" altLang="en-US" sz="3600" b="1" dirty="0">
                <a:latin typeface="微软雅黑" panose="020B0503020204020204" charset="-122"/>
                <a:ea typeface="微软雅黑" panose="020B0503020204020204" charset="-122"/>
              </a:rPr>
              <a:t>材料　中国</a:t>
            </a:r>
            <a:r>
              <a:rPr lang="en-US" altLang="zh-CN" sz="3600" b="1" dirty="0">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小农们对封建国家有很强的约束力，直接决定着社会的治乱，经济的衰荣，</a:t>
            </a:r>
            <a:r>
              <a:rPr lang="zh-CN" altLang="en-US" sz="3600" b="1" dirty="0">
                <a:solidFill>
                  <a:srgbClr val="0000CC"/>
                </a:solidFill>
                <a:latin typeface="微软雅黑" panose="020B0503020204020204" charset="-122"/>
                <a:ea typeface="微软雅黑" panose="020B0503020204020204" charset="-122"/>
              </a:rPr>
              <a:t>是影响统治者效用函数最重要的变量</a:t>
            </a:r>
            <a:r>
              <a:rPr lang="zh-CN" altLang="en-US" sz="3600" b="1" dirty="0">
                <a:latin typeface="微软雅黑" panose="020B0503020204020204" charset="-122"/>
                <a:ea typeface="微软雅黑" panose="020B0503020204020204" charset="-122"/>
              </a:rPr>
              <a:t>。</a:t>
            </a:r>
            <a:endParaRPr lang="zh-CN" altLang="en-US" sz="3600" b="1" dirty="0">
              <a:latin typeface="微软雅黑" panose="020B0503020204020204" charset="-122"/>
              <a:ea typeface="微软雅黑" panose="020B0503020204020204" charset="-122"/>
            </a:endParaRPr>
          </a:p>
          <a:p>
            <a:pPr algn="r" eaLnBrk="1" hangingPunct="1">
              <a:lnSpc>
                <a:spcPct val="120000"/>
              </a:lnSpc>
            </a:pPr>
            <a:r>
              <a:rPr lang="en-US" altLang="zh-CN" sz="3600" b="1" dirty="0">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李成贵</a:t>
            </a:r>
            <a:r>
              <a:rPr lang="en-US" altLang="zh-CN" sz="3600" b="1" dirty="0">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国家、利益集团与三农困境</a:t>
            </a:r>
            <a:r>
              <a:rPr lang="en-US" altLang="zh-CN" sz="3600" b="1" dirty="0">
                <a:latin typeface="微软雅黑" panose="020B0503020204020204" charset="-122"/>
                <a:ea typeface="微软雅黑" panose="020B0503020204020204" charset="-122"/>
              </a:rPr>
              <a:t>》</a:t>
            </a:r>
            <a:endParaRPr lang="en-US" altLang="zh-CN" sz="3600" b="1" dirty="0">
              <a:latin typeface="微软雅黑" panose="020B0503020204020204" charset="-122"/>
              <a:ea typeface="微软雅黑" panose="020B0503020204020204" charset="-122"/>
            </a:endParaRPr>
          </a:p>
          <a:p>
            <a:pPr eaLnBrk="1" hangingPunct="1">
              <a:lnSpc>
                <a:spcPct val="120000"/>
              </a:lnSpc>
            </a:pPr>
            <a:r>
              <a:rPr lang="zh-CN" altLang="en-US" sz="3600" b="1" dirty="0">
                <a:solidFill>
                  <a:srgbClr val="0000CC"/>
                </a:solidFill>
                <a:latin typeface="微软雅黑" panose="020B0503020204020204" charset="-122"/>
                <a:ea typeface="微软雅黑" panose="020B0503020204020204" charset="-122"/>
              </a:rPr>
              <a:t>结合所学知识，分析材料中“小农们</a:t>
            </a:r>
            <a:r>
              <a:rPr lang="en-US" altLang="zh-CN" sz="3600" b="1" dirty="0">
                <a:solidFill>
                  <a:srgbClr val="0000CC"/>
                </a:solidFill>
                <a:latin typeface="微软雅黑" panose="020B0503020204020204" charset="-122"/>
                <a:ea typeface="微软雅黑" panose="020B0503020204020204" charset="-122"/>
              </a:rPr>
              <a:t>……</a:t>
            </a:r>
            <a:r>
              <a:rPr lang="zh-CN" altLang="en-US" sz="3600" b="1" dirty="0">
                <a:solidFill>
                  <a:srgbClr val="0000CC"/>
                </a:solidFill>
                <a:latin typeface="微软雅黑" panose="020B0503020204020204" charset="-122"/>
                <a:ea typeface="微软雅黑" panose="020B0503020204020204" charset="-122"/>
              </a:rPr>
              <a:t>是影响统治者效用函数最重要的变量”的含义。</a:t>
            </a:r>
            <a:endParaRPr lang="zh-CN" altLang="en-US" sz="3600" b="1" dirty="0">
              <a:solidFill>
                <a:srgbClr val="0000CC"/>
              </a:solidFill>
              <a:latin typeface="微软雅黑" panose="020B0503020204020204" charset="-122"/>
              <a:ea typeface="微软雅黑" panose="020B0503020204020204" charset="-122"/>
            </a:endParaRPr>
          </a:p>
          <a:p>
            <a:pPr eaLnBrk="1" hangingPunct="1">
              <a:lnSpc>
                <a:spcPct val="120000"/>
              </a:lnSpc>
            </a:pPr>
            <a:r>
              <a:rPr lang="zh-CN" altLang="en-US" sz="3600" b="1" dirty="0">
                <a:solidFill>
                  <a:srgbClr val="FF0000"/>
                </a:solidFill>
                <a:latin typeface="微软雅黑" panose="020B0503020204020204" charset="-122"/>
                <a:ea typeface="微软雅黑" panose="020B0503020204020204" charset="-122"/>
              </a:rPr>
              <a:t>提示：</a:t>
            </a:r>
            <a:r>
              <a:rPr lang="zh-CN" altLang="en-US" sz="3600" b="1" dirty="0">
                <a:latin typeface="微软雅黑" panose="020B0503020204020204" charset="-122"/>
                <a:ea typeface="微软雅黑" panose="020B0503020204020204" charset="-122"/>
              </a:rPr>
              <a:t>小农经济是封建社会的经济基础，是政府财政赋役收入的主要来源；其稳定有利于缓和阶级矛盾，稳定国家政权。</a:t>
            </a:r>
            <a:endParaRPr lang="zh-CN" altLang="en-US" sz="3600" b="1" dirty="0">
              <a:latin typeface="微软雅黑" panose="020B0503020204020204" charset="-122"/>
              <a:ea typeface="微软雅黑" panose="020B0503020204020204" charset="-122"/>
            </a:endParaRPr>
          </a:p>
        </p:txBody>
      </p:sp>
      <p:sp>
        <p:nvSpPr>
          <p:cNvPr id="2" name="文本框 1"/>
          <p:cNvSpPr txBox="1"/>
          <p:nvPr/>
        </p:nvSpPr>
        <p:spPr>
          <a:xfrm>
            <a:off x="34925" y="32385"/>
            <a:ext cx="2468880" cy="645160"/>
          </a:xfrm>
          <a:prstGeom prst="rect">
            <a:avLst/>
          </a:prstGeom>
          <a:noFill/>
        </p:spPr>
        <p:txBody>
          <a:bodyPr wrap="none" rtlCol="0" anchor="t">
            <a:spAutoFit/>
          </a:bodyPr>
          <a:p>
            <a:r>
              <a:rPr lang="en-US" altLang="zh-CN" sz="3600" b="1" dirty="0">
                <a:solidFill>
                  <a:srgbClr val="FF0000"/>
                </a:solidFill>
                <a:latin typeface="微软雅黑" panose="020B0503020204020204" charset="-122"/>
                <a:ea typeface="微软雅黑" panose="020B0503020204020204" charset="-122"/>
                <a:sym typeface="+mn-ea"/>
              </a:rPr>
              <a:t>【</a:t>
            </a:r>
            <a:r>
              <a:rPr lang="zh-CN" altLang="en-US" sz="3600" b="1" dirty="0">
                <a:solidFill>
                  <a:srgbClr val="FF0000"/>
                </a:solidFill>
                <a:latin typeface="微软雅黑" panose="020B0503020204020204" charset="-122"/>
                <a:ea typeface="微软雅黑" panose="020B0503020204020204" charset="-122"/>
                <a:sym typeface="+mn-ea"/>
              </a:rPr>
              <a:t>微探究</a:t>
            </a:r>
            <a:r>
              <a:rPr lang="en-US" altLang="zh-CN" sz="3600" b="1" dirty="0">
                <a:solidFill>
                  <a:srgbClr val="FF0000"/>
                </a:solidFill>
                <a:latin typeface="微软雅黑" panose="020B0503020204020204" charset="-122"/>
                <a:ea typeface="微软雅黑" panose="020B0503020204020204" charset="-122"/>
                <a:sym typeface="+mn-ea"/>
              </a:rPr>
              <a:t>】</a:t>
            </a:r>
            <a:endParaRPr lang="en-US" altLang="zh-CN" sz="3600" b="1" dirty="0">
              <a:solidFill>
                <a:srgbClr val="FF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96674">
                                            <p:txEl>
                                              <p:pRg st="3" end="3"/>
                                            </p:txEl>
                                          </p:spTgt>
                                        </p:tgtEl>
                                        <p:attrNameLst>
                                          <p:attrName>style.visibility</p:attrName>
                                        </p:attrNameLst>
                                      </p:cBhvr>
                                      <p:to>
                                        <p:strVal val="visible"/>
                                      </p:to>
                                    </p:set>
                                    <p:animEffect transition="in" filter="blinds(horizontal)">
                                      <p:cBhvr>
                                        <p:cTn id="7" dur="500"/>
                                        <p:tgtEl>
                                          <p:spTgt spid="79667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8195" name="Rectangle 3"/>
          <p:cNvSpPr>
            <a:spLocks noGrp="1"/>
          </p:cNvSpPr>
          <p:nvPr>
            <p:ph idx="1"/>
          </p:nvPr>
        </p:nvSpPr>
        <p:spPr>
          <a:xfrm>
            <a:off x="278130" y="861060"/>
            <a:ext cx="11636375" cy="6118225"/>
          </a:xfrm>
        </p:spPr>
        <p:txBody>
          <a:bodyPr vert="horz" wrap="square" lIns="91440" tIns="45720" rIns="91440" bIns="45720" anchor="t">
            <a:noAutofit/>
          </a:bodyPr>
          <a:p>
            <a:pPr eaLnBrk="1" hangingPunct="1">
              <a:lnSpc>
                <a:spcPct val="150000"/>
              </a:lnSpc>
              <a:buNone/>
            </a:pPr>
            <a:r>
              <a:rPr lang="en-US" altLang="zh-CN" sz="3600" b="1" dirty="0">
                <a:latin typeface="微软雅黑" panose="020B0503020204020204" charset="-122"/>
                <a:ea typeface="微软雅黑" panose="020B0503020204020204" charset="-122"/>
              </a:rPr>
              <a:t>   </a:t>
            </a:r>
            <a:r>
              <a:rPr lang="zh-CN" altLang="en-US" sz="3600" b="1" dirty="0">
                <a:solidFill>
                  <a:srgbClr val="FF0000"/>
                </a:solidFill>
                <a:latin typeface="微软雅黑" panose="020B0503020204020204" charset="-122"/>
                <a:ea typeface="微软雅黑" panose="020B0503020204020204" charset="-122"/>
              </a:rPr>
              <a:t>小农经济是</a:t>
            </a:r>
            <a:r>
              <a:rPr lang="zh-CN" altLang="en-US" sz="3600" b="1" dirty="0">
                <a:latin typeface="微软雅黑" panose="020B0503020204020204" charset="-122"/>
                <a:ea typeface="微软雅黑" panose="020B0503020204020204" charset="-122"/>
              </a:rPr>
              <a:t>以</a:t>
            </a:r>
            <a:r>
              <a:rPr lang="zh-CN" altLang="en-US" sz="3600" b="1" dirty="0">
                <a:solidFill>
                  <a:srgbClr val="0000CC"/>
                </a:solidFill>
                <a:latin typeface="微软雅黑" panose="020B0503020204020204" charset="-122"/>
                <a:ea typeface="微软雅黑" panose="020B0503020204020204" charset="-122"/>
              </a:rPr>
              <a:t>封建土地私有制</a:t>
            </a:r>
            <a:r>
              <a:rPr lang="zh-CN" altLang="en-US" sz="3600" b="1" dirty="0">
                <a:latin typeface="微软雅黑" panose="020B0503020204020204" charset="-122"/>
                <a:ea typeface="微软雅黑" panose="020B0503020204020204" charset="-122"/>
              </a:rPr>
              <a:t>为基础的，以一家一户为生产单位的，农业与家庭手工业相结合、男耕女织、精耕细作、自给自足的</a:t>
            </a:r>
            <a:r>
              <a:rPr lang="zh-CN" altLang="en-US" sz="3600" b="1" dirty="0">
                <a:solidFill>
                  <a:srgbClr val="FF0000"/>
                </a:solidFill>
                <a:latin typeface="微软雅黑" panose="020B0503020204020204" charset="-122"/>
                <a:ea typeface="微软雅黑" panose="020B0503020204020204" charset="-122"/>
              </a:rPr>
              <a:t>自然经济</a:t>
            </a:r>
            <a:r>
              <a:rPr lang="zh-CN" altLang="en-US" sz="3600" b="1" dirty="0">
                <a:latin typeface="微软雅黑" panose="020B0503020204020204" charset="-122"/>
                <a:ea typeface="微软雅黑" panose="020B0503020204020204" charset="-122"/>
              </a:rPr>
              <a:t>。自然经济是指物质生产以满足自身生活需要为目的而非以商品交换为目的的，多余的才拿出来交换以补贴生活需要的一种经济模式。</a:t>
            </a:r>
            <a:r>
              <a:rPr lang="zh-CN" altLang="en-US" sz="3600" b="1" dirty="0">
                <a:solidFill>
                  <a:srgbClr val="FF0000"/>
                </a:solidFill>
                <a:latin typeface="微软雅黑" panose="020B0503020204020204" charset="-122"/>
                <a:ea typeface="微软雅黑" panose="020B0503020204020204" charset="-122"/>
              </a:rPr>
              <a:t>关系：</a:t>
            </a:r>
            <a:r>
              <a:rPr lang="zh-CN" altLang="en-US" sz="3600" b="1" dirty="0">
                <a:latin typeface="微软雅黑" panose="020B0503020204020204" charset="-122"/>
                <a:ea typeface="微软雅黑" panose="020B0503020204020204" charset="-122"/>
              </a:rPr>
              <a:t>自然经济和小农经济都是生产力水平低下的产物。</a:t>
            </a:r>
            <a:r>
              <a:rPr lang="zh-CN" altLang="en-US" sz="3600" b="1" dirty="0">
                <a:solidFill>
                  <a:srgbClr val="0000CC"/>
                </a:solidFill>
                <a:latin typeface="微软雅黑" panose="020B0503020204020204" charset="-122"/>
                <a:ea typeface="微软雅黑" panose="020B0503020204020204" charset="-122"/>
              </a:rPr>
              <a:t>小农经济从属于自然经济</a:t>
            </a:r>
            <a:r>
              <a:rPr lang="zh-CN" altLang="en-US" sz="3600" b="1" dirty="0">
                <a:latin typeface="微软雅黑" panose="020B0503020204020204" charset="-122"/>
                <a:ea typeface="微软雅黑" panose="020B0503020204020204" charset="-122"/>
              </a:rPr>
              <a:t>。</a:t>
            </a:r>
            <a:endParaRPr lang="zh-CN" altLang="en-US" sz="3600" b="1" dirty="0">
              <a:latin typeface="微软雅黑" panose="020B0503020204020204" charset="-122"/>
              <a:ea typeface="微软雅黑" panose="020B0503020204020204" charset="-122"/>
            </a:endParaRPr>
          </a:p>
        </p:txBody>
      </p:sp>
      <p:sp>
        <p:nvSpPr>
          <p:cNvPr id="3" name="文本框 2"/>
          <p:cNvSpPr txBox="1"/>
          <p:nvPr/>
        </p:nvSpPr>
        <p:spPr>
          <a:xfrm>
            <a:off x="3067050" y="215900"/>
            <a:ext cx="7541895" cy="645160"/>
          </a:xfrm>
          <a:prstGeom prst="rect">
            <a:avLst/>
          </a:prstGeom>
          <a:noFill/>
        </p:spPr>
        <p:txBody>
          <a:bodyPr wrap="square" rtlCol="0" anchor="t">
            <a:spAutoFit/>
          </a:bodyPr>
          <a:p>
            <a:r>
              <a:rPr lang="en-US" altLang="zh-CN" sz="3600" b="1" dirty="0">
                <a:solidFill>
                  <a:srgbClr val="FF0000"/>
                </a:solidFill>
                <a:latin typeface="微软雅黑" panose="020B0503020204020204" charset="-122"/>
                <a:ea typeface="微软雅黑" panose="020B0503020204020204" charset="-122"/>
                <a:sym typeface="+mn-ea"/>
              </a:rPr>
              <a:t>[</a:t>
            </a:r>
            <a:r>
              <a:rPr lang="zh-CN" altLang="en-US" sz="3600" b="1" dirty="0">
                <a:solidFill>
                  <a:srgbClr val="FF0000"/>
                </a:solidFill>
                <a:latin typeface="微软雅黑" panose="020B0503020204020204" charset="-122"/>
                <a:ea typeface="微软雅黑" panose="020B0503020204020204" charset="-122"/>
                <a:sym typeface="+mn-ea"/>
              </a:rPr>
              <a:t>易误辨析</a:t>
            </a:r>
            <a:r>
              <a:rPr lang="en-US" altLang="zh-CN" sz="3600" b="1" dirty="0">
                <a:solidFill>
                  <a:srgbClr val="FF0000"/>
                </a:solidFill>
                <a:latin typeface="微软雅黑" panose="020B0503020204020204" charset="-122"/>
                <a:ea typeface="微软雅黑" panose="020B0503020204020204" charset="-122"/>
                <a:sym typeface="+mn-ea"/>
              </a:rPr>
              <a:t>] </a:t>
            </a:r>
            <a:r>
              <a:rPr lang="zh-CN" altLang="en-US" sz="3600" b="1" dirty="0">
                <a:solidFill>
                  <a:srgbClr val="FF0000"/>
                </a:solidFill>
                <a:latin typeface="微软雅黑" panose="020B0503020204020204" charset="-122"/>
                <a:ea typeface="微软雅黑" panose="020B0503020204020204" charset="-122"/>
                <a:sym typeface="+mn-ea"/>
              </a:rPr>
              <a:t>自然经济和小农经济</a:t>
            </a:r>
            <a:endParaRPr lang="zh-CN" altLang="en-US" sz="3600">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blinds(horizontal)">
                                      <p:cBhvr>
                                        <p:cTn id="7" dur="500"/>
                                        <p:tgtEl>
                                          <p:spTgt spid="81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5298" name="Text Box 2"/>
          <p:cNvSpPr txBox="1">
            <a:spLocks noChangeArrowheads="1"/>
          </p:cNvSpPr>
          <p:nvPr/>
        </p:nvSpPr>
        <p:spPr bwMode="auto">
          <a:xfrm>
            <a:off x="161290" y="756285"/>
            <a:ext cx="11868785" cy="4159250"/>
          </a:xfrm>
          <a:prstGeom prst="rect">
            <a:avLst/>
          </a:prstGeom>
          <a:noFill/>
          <a:ln w="41275" cmpd="dbl">
            <a:solidFill>
              <a:schemeClr val="accent1">
                <a:shade val="50000"/>
              </a:schemeClr>
            </a:solidFill>
            <a:prstDash val="soli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a:solidFill>
                  <a:schemeClr val="tx1"/>
                </a:solidFill>
                <a:latin typeface="Arial" panose="020B0604020202020204" pitchFamily="34" charset="0"/>
                <a:ea typeface="宋体" panose="02010600030101010101" pitchFamily="2" charset="-122"/>
              </a:defRPr>
            </a:lvl1pPr>
            <a:lvl2pPr marL="742950" indent="-285750" eaLnBrk="0" hangingPunct="0">
              <a:defRPr sz="4000">
                <a:solidFill>
                  <a:schemeClr val="tx1"/>
                </a:solidFill>
                <a:latin typeface="Arial" panose="020B0604020202020204" pitchFamily="34" charset="0"/>
                <a:ea typeface="宋体" panose="02010600030101010101" pitchFamily="2" charset="-122"/>
              </a:defRPr>
            </a:lvl2pPr>
            <a:lvl3pPr marL="1143000" indent="-228600" eaLnBrk="0" hangingPunct="0">
              <a:defRPr sz="4000">
                <a:solidFill>
                  <a:schemeClr val="tx1"/>
                </a:solidFill>
                <a:latin typeface="Arial" panose="020B0604020202020204" pitchFamily="34" charset="0"/>
                <a:ea typeface="宋体" panose="02010600030101010101" pitchFamily="2" charset="-122"/>
              </a:defRPr>
            </a:lvl3pPr>
            <a:lvl4pPr marL="1600200" indent="-228600" eaLnBrk="0" hangingPunct="0">
              <a:defRPr sz="4000">
                <a:solidFill>
                  <a:schemeClr val="tx1"/>
                </a:solidFill>
                <a:latin typeface="Arial" panose="020B0604020202020204" pitchFamily="34" charset="0"/>
                <a:ea typeface="宋体" panose="02010600030101010101" pitchFamily="2" charset="-122"/>
              </a:defRPr>
            </a:lvl4pPr>
            <a:lvl5pPr marL="2057400" indent="-228600" eaLnBrk="0" hangingPunct="0">
              <a:defRPr sz="4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ct val="50000"/>
              </a:spcBef>
            </a:pPr>
            <a:r>
              <a:rPr lang="zh-CN" altLang="zh-CN" b="1" dirty="0">
                <a:solidFill>
                  <a:srgbClr val="FF0000"/>
                </a:solidFill>
                <a:latin typeface="微软雅黑" panose="020B0503020204020204" charset="-122"/>
                <a:ea typeface="微软雅黑" panose="020B0503020204020204" charset="-122"/>
              </a:rPr>
              <a:t>       </a:t>
            </a:r>
            <a:r>
              <a:rPr lang="zh-CN" altLang="zh-CN" sz="3600" b="1" dirty="0">
                <a:solidFill>
                  <a:srgbClr val="000099"/>
                </a:solidFill>
                <a:latin typeface="微软雅黑" panose="020B0503020204020204" charset="-122"/>
                <a:ea typeface="微软雅黑" panose="020B0503020204020204" charset="-122"/>
              </a:rPr>
              <a:t>从生产规模和分户经营看，</a:t>
            </a:r>
            <a:r>
              <a:rPr lang="zh-CN" altLang="zh-CN" sz="3600" b="1" dirty="0">
                <a:latin typeface="微软雅黑" panose="020B0503020204020204" charset="-122"/>
                <a:ea typeface="微软雅黑" panose="020B0503020204020204" charset="-122"/>
              </a:rPr>
              <a:t>我们今天的农民依然以小规模的一家一户进行经营和生活，本质上仍属于小农经济</a:t>
            </a:r>
            <a:r>
              <a:rPr lang="zh-CN" altLang="en-US" b="1" dirty="0">
                <a:latin typeface="微软雅黑" panose="020B0503020204020204" charset="-122"/>
                <a:ea typeface="微软雅黑" panose="020B0503020204020204" charset="-122"/>
              </a:rPr>
              <a:t>。</a:t>
            </a:r>
            <a:endParaRPr lang="zh-CN" altLang="en-US" b="1" dirty="0">
              <a:latin typeface="微软雅黑" panose="020B0503020204020204" charset="-122"/>
              <a:ea typeface="微软雅黑" panose="020B0503020204020204" charset="-122"/>
            </a:endParaRPr>
          </a:p>
          <a:p>
            <a:pPr eaLnBrk="1" hangingPunct="1">
              <a:lnSpc>
                <a:spcPct val="110000"/>
              </a:lnSpc>
              <a:spcBef>
                <a:spcPct val="50000"/>
              </a:spcBef>
            </a:pPr>
            <a:r>
              <a:rPr lang="zh-CN" altLang="zh-CN" sz="3600" b="1" dirty="0">
                <a:latin typeface="微软雅黑" panose="020B0503020204020204" charset="-122"/>
                <a:ea typeface="微软雅黑" panose="020B0503020204020204" charset="-122"/>
              </a:rPr>
              <a:t>       但其</a:t>
            </a:r>
            <a:r>
              <a:rPr lang="zh-CN" altLang="zh-CN" sz="3600" b="1" dirty="0">
                <a:solidFill>
                  <a:srgbClr val="000099"/>
                </a:solidFill>
                <a:latin typeface="微软雅黑" panose="020B0503020204020204" charset="-122"/>
                <a:ea typeface="微软雅黑" panose="020B0503020204020204" charset="-122"/>
              </a:rPr>
              <a:t>性质</a:t>
            </a:r>
            <a:r>
              <a:rPr lang="zh-CN" altLang="zh-CN" sz="3600" b="1" dirty="0">
                <a:latin typeface="微软雅黑" panose="020B0503020204020204" charset="-122"/>
                <a:ea typeface="微软雅黑" panose="020B0503020204020204" charset="-122"/>
              </a:rPr>
              <a:t>又不同于以往的小农经济，今天的家庭联产承包责任制下的经济</a:t>
            </a:r>
            <a:r>
              <a:rPr lang="zh-CN" altLang="zh-CN" sz="3600" b="1" dirty="0">
                <a:solidFill>
                  <a:srgbClr val="000099"/>
                </a:solidFill>
                <a:latin typeface="微软雅黑" panose="020B0503020204020204" charset="-122"/>
                <a:ea typeface="微软雅黑" panose="020B0503020204020204" charset="-122"/>
              </a:rPr>
              <a:t>并不是完全封闭的，</a:t>
            </a:r>
            <a:r>
              <a:rPr lang="zh-CN" altLang="zh-CN" sz="3600" b="1" dirty="0">
                <a:latin typeface="微软雅黑" panose="020B0503020204020204" charset="-122"/>
                <a:ea typeface="微软雅黑" panose="020B0503020204020204" charset="-122"/>
              </a:rPr>
              <a:t>而是</a:t>
            </a:r>
            <a:r>
              <a:rPr lang="zh-CN" altLang="zh-CN" sz="3600" b="1" dirty="0">
                <a:solidFill>
                  <a:srgbClr val="000099"/>
                </a:solidFill>
                <a:latin typeface="微软雅黑" panose="020B0503020204020204" charset="-122"/>
                <a:ea typeface="微软雅黑" panose="020B0503020204020204" charset="-122"/>
              </a:rPr>
              <a:t>社会主义市场体系下</a:t>
            </a:r>
            <a:r>
              <a:rPr lang="zh-CN" altLang="zh-CN" sz="3600" b="1" dirty="0">
                <a:latin typeface="微软雅黑" panose="020B0503020204020204" charset="-122"/>
                <a:ea typeface="微软雅黑" panose="020B0503020204020204" charset="-122"/>
              </a:rPr>
              <a:t>的小农经济，是</a:t>
            </a:r>
            <a:r>
              <a:rPr lang="zh-CN" altLang="zh-CN" sz="3600" b="1" dirty="0">
                <a:solidFill>
                  <a:srgbClr val="000099"/>
                </a:solidFill>
                <a:latin typeface="微软雅黑" panose="020B0503020204020204" charset="-122"/>
                <a:ea typeface="微软雅黑" panose="020B0503020204020204" charset="-122"/>
              </a:rPr>
              <a:t>开放</a:t>
            </a:r>
            <a:r>
              <a:rPr lang="zh-CN" altLang="zh-CN" sz="3600" b="1" dirty="0">
                <a:latin typeface="微软雅黑" panose="020B0503020204020204" charset="-122"/>
                <a:ea typeface="微软雅黑" panose="020B0503020204020204" charset="-122"/>
              </a:rPr>
              <a:t>的，</a:t>
            </a:r>
            <a:r>
              <a:rPr lang="zh-CN" altLang="zh-CN" sz="3600" b="1" dirty="0">
                <a:solidFill>
                  <a:srgbClr val="000099"/>
                </a:solidFill>
                <a:latin typeface="微软雅黑" panose="020B0503020204020204" charset="-122"/>
                <a:ea typeface="微软雅黑" panose="020B0503020204020204" charset="-122"/>
              </a:rPr>
              <a:t>与市场有紧密的联系</a:t>
            </a:r>
            <a:r>
              <a:rPr lang="zh-CN" altLang="zh-CN" sz="3600" b="1" dirty="0">
                <a:latin typeface="微软雅黑" panose="020B0503020204020204" charset="-122"/>
                <a:ea typeface="微软雅黑" panose="020B0503020204020204" charset="-122"/>
              </a:rPr>
              <a:t>，其生产目的</a:t>
            </a:r>
            <a:r>
              <a:rPr lang="zh-CN" altLang="zh-CN" sz="3600" b="1" dirty="0">
                <a:solidFill>
                  <a:srgbClr val="000099"/>
                </a:solidFill>
                <a:latin typeface="微软雅黑" panose="020B0503020204020204" charset="-122"/>
                <a:ea typeface="微软雅黑" panose="020B0503020204020204" charset="-122"/>
              </a:rPr>
              <a:t>不</a:t>
            </a:r>
            <a:r>
              <a:rPr lang="zh-CN" altLang="en-US" sz="3600" b="1" dirty="0">
                <a:solidFill>
                  <a:srgbClr val="000099"/>
                </a:solidFill>
                <a:latin typeface="微软雅黑" panose="020B0503020204020204" charset="-122"/>
                <a:ea typeface="微软雅黑" panose="020B0503020204020204" charset="-122"/>
              </a:rPr>
              <a:t>只</a:t>
            </a:r>
            <a:r>
              <a:rPr lang="zh-CN" altLang="zh-CN" sz="3600" b="1" dirty="0">
                <a:solidFill>
                  <a:srgbClr val="000099"/>
                </a:solidFill>
                <a:latin typeface="微软雅黑" panose="020B0503020204020204" charset="-122"/>
                <a:ea typeface="微软雅黑" panose="020B0503020204020204" charset="-122"/>
              </a:rPr>
              <a:t>是为了满足</a:t>
            </a:r>
            <a:r>
              <a:rPr lang="zh-CN" altLang="en-US" sz="3600" b="1" dirty="0">
                <a:solidFill>
                  <a:srgbClr val="000099"/>
                </a:solidFill>
                <a:latin typeface="微软雅黑" panose="020B0503020204020204" charset="-122"/>
                <a:ea typeface="微软雅黑" panose="020B0503020204020204" charset="-122"/>
              </a:rPr>
              <a:t>自己的</a:t>
            </a:r>
            <a:r>
              <a:rPr lang="zh-CN" altLang="zh-CN" sz="3600" b="1" dirty="0">
                <a:solidFill>
                  <a:srgbClr val="000099"/>
                </a:solidFill>
                <a:latin typeface="微软雅黑" panose="020B0503020204020204" charset="-122"/>
                <a:ea typeface="微软雅黑" panose="020B0503020204020204" charset="-122"/>
              </a:rPr>
              <a:t>生活</a:t>
            </a:r>
            <a:r>
              <a:rPr lang="zh-CN" altLang="en-US" sz="3600" b="1" dirty="0">
                <a:solidFill>
                  <a:srgbClr val="000099"/>
                </a:solidFill>
                <a:latin typeface="微软雅黑" panose="020B0503020204020204" charset="-122"/>
                <a:ea typeface="微软雅黑" panose="020B0503020204020204" charset="-122"/>
              </a:rPr>
              <a:t>需求。</a:t>
            </a:r>
            <a:endParaRPr lang="zh-CN" altLang="en-US" sz="3600" b="1" dirty="0">
              <a:solidFill>
                <a:srgbClr val="000099"/>
              </a:solidFill>
              <a:latin typeface="微软雅黑" panose="020B0503020204020204" charset="-122"/>
              <a:ea typeface="微软雅黑" panose="020B0503020204020204" charset="-122"/>
            </a:endParaRPr>
          </a:p>
        </p:txBody>
      </p:sp>
      <p:sp>
        <p:nvSpPr>
          <p:cNvPr id="53251" name="Rectangle 3"/>
          <p:cNvSpPr>
            <a:spLocks noChangeArrowheads="1"/>
          </p:cNvSpPr>
          <p:nvPr/>
        </p:nvSpPr>
        <p:spPr bwMode="auto">
          <a:xfrm>
            <a:off x="161290" y="111125"/>
            <a:ext cx="11391265" cy="645160"/>
          </a:xfrm>
          <a:prstGeom prst="rect">
            <a:avLst/>
          </a:prstGeom>
          <a:solidFill>
            <a:schemeClr val="bg1"/>
          </a:solidFill>
          <a:ln>
            <a:noFill/>
          </a:ln>
          <a:effectLst/>
        </p:spPr>
        <p:txBody>
          <a:bodyPr wrap="square">
            <a:spAutoFit/>
          </a:bodyPr>
          <a:lstStyle>
            <a:lvl1pPr eaLnBrk="0" hangingPunct="0">
              <a:defRPr sz="4000">
                <a:solidFill>
                  <a:schemeClr val="tx1"/>
                </a:solidFill>
                <a:latin typeface="Arial" panose="020B0604020202020204" pitchFamily="34" charset="0"/>
                <a:ea typeface="宋体" panose="02010600030101010101" pitchFamily="2" charset="-122"/>
              </a:defRPr>
            </a:lvl1pPr>
            <a:lvl2pPr marL="742950" indent="-285750" eaLnBrk="0" hangingPunct="0">
              <a:defRPr sz="4000">
                <a:solidFill>
                  <a:schemeClr val="tx1"/>
                </a:solidFill>
                <a:latin typeface="Arial" panose="020B0604020202020204" pitchFamily="34" charset="0"/>
                <a:ea typeface="宋体" panose="02010600030101010101" pitchFamily="2" charset="-122"/>
              </a:defRPr>
            </a:lvl2pPr>
            <a:lvl3pPr marL="1143000" indent="-228600" eaLnBrk="0" hangingPunct="0">
              <a:defRPr sz="4000">
                <a:solidFill>
                  <a:schemeClr val="tx1"/>
                </a:solidFill>
                <a:latin typeface="Arial" panose="020B0604020202020204" pitchFamily="34" charset="0"/>
                <a:ea typeface="宋体" panose="02010600030101010101" pitchFamily="2" charset="-122"/>
              </a:defRPr>
            </a:lvl3pPr>
            <a:lvl4pPr marL="1600200" indent="-228600" eaLnBrk="0" hangingPunct="0">
              <a:defRPr sz="4000">
                <a:solidFill>
                  <a:schemeClr val="tx1"/>
                </a:solidFill>
                <a:latin typeface="Arial" panose="020B0604020202020204" pitchFamily="34" charset="0"/>
                <a:ea typeface="宋体" panose="02010600030101010101" pitchFamily="2" charset="-122"/>
              </a:defRPr>
            </a:lvl4pPr>
            <a:lvl5pPr marL="2057400" indent="-228600" eaLnBrk="0" hangingPunct="0">
              <a:defRPr sz="4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a:solidFill>
                  <a:schemeClr val="tx1"/>
                </a:solidFill>
                <a:latin typeface="Arial" panose="020B0604020202020204" pitchFamily="34" charset="0"/>
                <a:ea typeface="宋体" panose="02010600030101010101" pitchFamily="2" charset="-122"/>
              </a:defRPr>
            </a:lvl9pPr>
          </a:lstStyle>
          <a:p>
            <a:pPr eaLnBrk="1" hangingPunct="1"/>
            <a:r>
              <a:rPr lang="zh-CN" altLang="zh-CN" sz="3600" b="1" dirty="0">
                <a:solidFill>
                  <a:srgbClr val="000099"/>
                </a:solidFill>
                <a:latin typeface="微软雅黑" panose="020B0503020204020204" charset="-122"/>
                <a:ea typeface="微软雅黑" panose="020B0503020204020204" charset="-122"/>
              </a:rPr>
              <a:t>    </a:t>
            </a:r>
            <a:r>
              <a:rPr lang="zh-CN" altLang="zh-CN" sz="3600" b="1" dirty="0">
                <a:latin typeface="微软雅黑" panose="020B0503020204020204" charset="-122"/>
                <a:ea typeface="微软雅黑" panose="020B0503020204020204" charset="-122"/>
              </a:rPr>
              <a:t>我们今天的</a:t>
            </a:r>
            <a:r>
              <a:rPr lang="zh-CN" altLang="zh-CN" sz="3600" b="1" dirty="0">
                <a:solidFill>
                  <a:srgbClr val="000099"/>
                </a:solidFill>
                <a:latin typeface="微软雅黑" panose="020B0503020204020204" charset="-122"/>
                <a:ea typeface="微软雅黑" panose="020B0503020204020204" charset="-122"/>
              </a:rPr>
              <a:t>家庭联产承包责任制</a:t>
            </a:r>
            <a:r>
              <a:rPr lang="zh-CN" altLang="zh-CN" sz="3600" b="1" dirty="0">
                <a:latin typeface="微软雅黑" panose="020B0503020204020204" charset="-122"/>
                <a:ea typeface="微软雅黑" panose="020B0503020204020204" charset="-122"/>
              </a:rPr>
              <a:t>经济是不是小农经济？</a:t>
            </a:r>
            <a:endParaRPr lang="zh-CN" altLang="zh-CN" sz="3600" b="1" dirty="0">
              <a:latin typeface="微软雅黑" panose="020B0503020204020204" charset="-122"/>
              <a:ea typeface="微软雅黑" panose="020B0503020204020204" charset="-122"/>
            </a:endParaRPr>
          </a:p>
        </p:txBody>
      </p:sp>
      <p:sp>
        <p:nvSpPr>
          <p:cNvPr id="3" name="文本框 2"/>
          <p:cNvSpPr txBox="1"/>
          <p:nvPr/>
        </p:nvSpPr>
        <p:spPr>
          <a:xfrm>
            <a:off x="161290" y="4915535"/>
            <a:ext cx="11619865" cy="1863090"/>
          </a:xfrm>
          <a:prstGeom prst="rect">
            <a:avLst/>
          </a:prstGeom>
          <a:noFill/>
        </p:spPr>
        <p:txBody>
          <a:bodyPr wrap="square" rtlCol="0" anchor="t">
            <a:spAutoFit/>
          </a:bodyPr>
          <a:p>
            <a:pPr eaLnBrk="1" hangingPunct="1">
              <a:lnSpc>
                <a:spcPct val="120000"/>
              </a:lnSpc>
            </a:pPr>
            <a:r>
              <a:rPr lang="en-US" altLang="zh-CN" sz="3200" b="1" dirty="0">
                <a:latin typeface="微软雅黑" panose="020B0503020204020204" charset="-122"/>
                <a:ea typeface="微软雅黑" panose="020B0503020204020204" charset="-122"/>
                <a:sym typeface="+mn-ea"/>
              </a:rPr>
              <a:t>   </a:t>
            </a:r>
            <a:r>
              <a:rPr lang="zh-CN" altLang="en-US" sz="3200" b="1" dirty="0">
                <a:latin typeface="微软雅黑" panose="020B0503020204020204" charset="-122"/>
                <a:ea typeface="微软雅黑" panose="020B0503020204020204" charset="-122"/>
                <a:sym typeface="+mn-ea"/>
              </a:rPr>
              <a:t>小农经济随着生产力的发展和社会制度的变化，具有三种社会属性：</a:t>
            </a:r>
            <a:r>
              <a:rPr lang="zh-CN" altLang="en-US" sz="3200" b="1" dirty="0">
                <a:solidFill>
                  <a:srgbClr val="FF0000"/>
                </a:solidFill>
                <a:latin typeface="微软雅黑" panose="020B0503020204020204" charset="-122"/>
                <a:ea typeface="微软雅黑" panose="020B0503020204020204" charset="-122"/>
                <a:sym typeface="+mn-ea"/>
              </a:rPr>
              <a:t>封建社会小农经济、资本主义社会小农经济、社会主义社会小农经济</a:t>
            </a:r>
            <a:r>
              <a:rPr lang="zh-CN" altLang="en-US" sz="3200" b="1" dirty="0">
                <a:latin typeface="微软雅黑" panose="020B0503020204020204" charset="-122"/>
                <a:ea typeface="微软雅黑" panose="020B0503020204020204" charset="-122"/>
                <a:sym typeface="+mn-ea"/>
              </a:rPr>
              <a:t>，其中以封建社会小农经济最为突出。</a:t>
            </a:r>
            <a:endParaRPr lang="zh-CN" altLang="en-US" sz="3200" b="1" dirty="0">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5298">
                                            <p:txEl>
                                              <p:pRg st="0" end="0"/>
                                            </p:txEl>
                                          </p:spTgt>
                                        </p:tgtEl>
                                        <p:attrNameLst>
                                          <p:attrName>style.visibility</p:attrName>
                                        </p:attrNameLst>
                                      </p:cBhvr>
                                      <p:to>
                                        <p:strVal val="visible"/>
                                      </p:to>
                                    </p:set>
                                    <p:animEffect transition="in" filter="blinds(horizontal)">
                                      <p:cBhvr>
                                        <p:cTn id="7" dur="500"/>
                                        <p:tgtEl>
                                          <p:spTgt spid="552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5298">
                                            <p:txEl>
                                              <p:pRg st="1" end="1"/>
                                            </p:txEl>
                                          </p:spTgt>
                                        </p:tgtEl>
                                        <p:attrNameLst>
                                          <p:attrName>style.visibility</p:attrName>
                                        </p:attrNameLst>
                                      </p:cBhvr>
                                      <p:to>
                                        <p:strVal val="visible"/>
                                      </p:to>
                                    </p:set>
                                    <p:animEffect transition="in" filter="blinds(horizontal)">
                                      <p:cBhvr>
                                        <p:cTn id="12" dur="500"/>
                                        <p:tgtEl>
                                          <p:spTgt spid="5529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38100" y="175895"/>
            <a:ext cx="11748135" cy="7293610"/>
          </a:xfrm>
          <a:prstGeom prst="rect">
            <a:avLst/>
          </a:prstGeom>
          <a:noFill/>
          <a:ln w="9525">
            <a:noFill/>
          </a:ln>
        </p:spPr>
        <p:txBody>
          <a:bodyPr wrap="square">
            <a:spAutoFit/>
          </a:bodyPr>
          <a:p>
            <a:pPr indent="0">
              <a:lnSpc>
                <a:spcPct val="130000"/>
              </a:lnSpc>
            </a:pPr>
            <a:r>
              <a:rPr lang="zh-CN" altLang="en-US" sz="4000" b="1">
                <a:latin typeface="微软雅黑" panose="020B0503020204020204" charset="-122"/>
                <a:ea typeface="微软雅黑" panose="020B0503020204020204" charset="-122"/>
                <a:cs typeface="宋体" panose="02010600030101010101" pitchFamily="2" charset="-122"/>
              </a:rPr>
              <a:t>（</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2015</a:t>
            </a: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rPr>
              <a:t>年新课标</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Ⅰ</a:t>
            </a: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rPr>
              <a:t>卷文综</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24</a:t>
            </a:r>
            <a:r>
              <a:rPr lang="zh-CN" altLang="en-US" sz="4000" b="1">
                <a:latin typeface="微软雅黑" panose="020B0503020204020204" charset="-122"/>
                <a:ea typeface="微软雅黑" panose="020B0503020204020204" charset="-122"/>
                <a:cs typeface="宋体" panose="02010600030101010101" pitchFamily="2" charset="-122"/>
              </a:rPr>
              <a:t>）</a:t>
            </a:r>
            <a:r>
              <a:rPr lang="en-US" altLang="zh-CN" sz="4000" b="1">
                <a:latin typeface="微软雅黑" panose="020B0503020204020204" charset="-122"/>
                <a:ea typeface="微软雅黑" panose="020B0503020204020204" charset="-122"/>
                <a:cs typeface="宋体" panose="02010600030101010101" pitchFamily="2" charset="-122"/>
              </a:rPr>
              <a:t>《</a:t>
            </a:r>
            <a:r>
              <a:rPr lang="zh-CN" altLang="en-US" sz="4000" b="1">
                <a:latin typeface="微软雅黑" panose="020B0503020204020204" charset="-122"/>
                <a:ea typeface="微软雅黑" panose="020B0503020204020204" charset="-122"/>
                <a:cs typeface="宋体" panose="02010600030101010101" pitchFamily="2" charset="-122"/>
              </a:rPr>
              <a:t>吕氏春秋</a:t>
            </a:r>
            <a:r>
              <a:rPr lang="en-US" altLang="zh-CN" sz="4000" b="1">
                <a:latin typeface="微软雅黑" panose="020B0503020204020204" charset="-122"/>
                <a:ea typeface="微软雅黑" panose="020B0503020204020204" charset="-122"/>
                <a:cs typeface="宋体" panose="02010600030101010101" pitchFamily="2" charset="-122"/>
              </a:rPr>
              <a:t>·</a:t>
            </a:r>
            <a:r>
              <a:rPr lang="zh-CN" altLang="en-US" sz="4000" b="1">
                <a:latin typeface="微软雅黑" panose="020B0503020204020204" charset="-122"/>
                <a:ea typeface="微软雅黑" panose="020B0503020204020204" charset="-122"/>
                <a:cs typeface="宋体" panose="02010600030101010101" pitchFamily="2" charset="-122"/>
              </a:rPr>
              <a:t>上农</a:t>
            </a:r>
            <a:r>
              <a:rPr lang="en-US" altLang="zh-CN" sz="4000" b="1">
                <a:latin typeface="微软雅黑" panose="020B0503020204020204" charset="-122"/>
                <a:ea typeface="微软雅黑" panose="020B0503020204020204" charset="-122"/>
                <a:cs typeface="宋体" panose="02010600030101010101" pitchFamily="2" charset="-122"/>
              </a:rPr>
              <a:t>》</a:t>
            </a:r>
            <a:r>
              <a:rPr lang="zh-CN" altLang="en-US" sz="4000" b="1">
                <a:latin typeface="微软雅黑" panose="020B0503020204020204" charset="-122"/>
                <a:ea typeface="微软雅黑" panose="020B0503020204020204" charset="-122"/>
                <a:cs typeface="宋体" panose="02010600030101010101" pitchFamily="2" charset="-122"/>
              </a:rPr>
              <a:t>在描述农耕之利时不无夸张地说：一个农夫耕种肥沃的土地可以养活九口人，耕种一般的土地也能养活五口人。战国时期农业收益的增加（  ）</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4000" b="1">
                <a:latin typeface="微软雅黑" panose="020B0503020204020204" charset="-122"/>
                <a:ea typeface="微软雅黑" panose="020B0503020204020204" charset="-122"/>
                <a:cs typeface="宋体" panose="02010600030101010101" pitchFamily="2" charset="-122"/>
              </a:rPr>
              <a:t>A</a:t>
            </a:r>
            <a:r>
              <a:rPr lang="zh-CN" altLang="en-US" sz="4000" b="1">
                <a:latin typeface="微软雅黑" panose="020B0503020204020204" charset="-122"/>
                <a:ea typeface="微软雅黑" panose="020B0503020204020204" charset="-122"/>
                <a:cs typeface="宋体" panose="02010600030101010101" pitchFamily="2" charset="-122"/>
              </a:rPr>
              <a:t>．促进了个体小农经济的形成	</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4000" b="1">
                <a:latin typeface="微软雅黑" panose="020B0503020204020204" charset="-122"/>
                <a:ea typeface="微软雅黑" panose="020B0503020204020204" charset="-122"/>
                <a:cs typeface="宋体" panose="02010600030101010101" pitchFamily="2" charset="-122"/>
              </a:rPr>
              <a:t>B</a:t>
            </a:r>
            <a:r>
              <a:rPr lang="zh-CN" altLang="en-US" sz="4000" b="1">
                <a:latin typeface="微软雅黑" panose="020B0503020204020204" charset="-122"/>
                <a:ea typeface="微软雅黑" panose="020B0503020204020204" charset="-122"/>
                <a:cs typeface="宋体" panose="02010600030101010101" pitchFamily="2" charset="-122"/>
              </a:rPr>
              <a:t>．抑制了手工业和商业的发展</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4000" b="1">
                <a:latin typeface="微软雅黑" panose="020B0503020204020204" charset="-122"/>
                <a:ea typeface="微软雅黑" panose="020B0503020204020204" charset="-122"/>
                <a:cs typeface="宋体" panose="02010600030101010101" pitchFamily="2" charset="-122"/>
              </a:rPr>
              <a:t>C</a:t>
            </a:r>
            <a:r>
              <a:rPr lang="zh-CN" altLang="en-US" sz="4000" b="1">
                <a:latin typeface="微软雅黑" panose="020B0503020204020204" charset="-122"/>
                <a:ea typeface="微软雅黑" panose="020B0503020204020204" charset="-122"/>
                <a:cs typeface="宋体" panose="02010600030101010101" pitchFamily="2" charset="-122"/>
              </a:rPr>
              <a:t>．导致畜力与铁制农具的使用	</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4000" b="1">
                <a:latin typeface="微软雅黑" panose="020B0503020204020204" charset="-122"/>
                <a:ea typeface="微软雅黑" panose="020B0503020204020204" charset="-122"/>
                <a:cs typeface="宋体" panose="02010600030101010101" pitchFamily="2" charset="-122"/>
              </a:rPr>
              <a:t>D</a:t>
            </a:r>
            <a:r>
              <a:rPr lang="zh-CN" altLang="en-US" sz="4000" b="1">
                <a:latin typeface="微软雅黑" panose="020B0503020204020204" charset="-122"/>
                <a:ea typeface="微软雅黑" panose="020B0503020204020204" charset="-122"/>
                <a:cs typeface="宋体" panose="02010600030101010101" pitchFamily="2" charset="-122"/>
              </a:rPr>
              <a:t>．阻碍了大土地所有制的成长</a:t>
            </a:r>
            <a:endParaRPr lang="zh-CN" altLang="en-US" sz="44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en-US" altLang="zh-CN" sz="4000" b="1">
              <a:solidFill>
                <a:srgbClr val="FF0000"/>
              </a:solidFill>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8407400" y="4283710"/>
            <a:ext cx="2597150" cy="706755"/>
          </a:xfrm>
          <a:prstGeom prst="rect">
            <a:avLst/>
          </a:prstGeom>
          <a:noFill/>
        </p:spPr>
        <p:txBody>
          <a:bodyPr wrap="none" rtlCol="0" anchor="t">
            <a:spAutoFit/>
          </a:bodyPr>
          <a:p>
            <a:pPr algn="l"/>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2" name="文本框 101"/>
          <p:cNvSpPr txBox="1"/>
          <p:nvPr/>
        </p:nvSpPr>
        <p:spPr>
          <a:xfrm>
            <a:off x="274955" y="1270"/>
            <a:ext cx="11917680" cy="6492875"/>
          </a:xfrm>
          <a:prstGeom prst="rect">
            <a:avLst/>
          </a:prstGeom>
          <a:noFill/>
          <a:ln w="9525">
            <a:noFill/>
          </a:ln>
        </p:spPr>
        <p:txBody>
          <a:bodyPr wrap="square">
            <a:spAutoFit/>
          </a:bodyPr>
          <a:p>
            <a:pPr indent="0">
              <a:lnSpc>
                <a:spcPct val="130000"/>
              </a:lnSpc>
            </a:pPr>
            <a:r>
              <a:rPr lang="zh-CN" altLang="en-US" sz="4000" b="1">
                <a:latin typeface="微软雅黑" panose="020B0503020204020204" charset="-122"/>
                <a:ea typeface="微软雅黑" panose="020B0503020204020204" charset="-122"/>
                <a:cs typeface="宋体" panose="02010600030101010101" pitchFamily="2" charset="-122"/>
              </a:rPr>
              <a:t>（</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2015</a:t>
            </a: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rPr>
              <a:t>年广东卷文综</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14</a:t>
            </a:r>
            <a:r>
              <a:rPr lang="zh-CN" altLang="en-US" sz="4000" b="1">
                <a:latin typeface="微软雅黑" panose="020B0503020204020204" charset="-122"/>
                <a:ea typeface="微软雅黑" panose="020B0503020204020204" charset="-122"/>
                <a:cs typeface="宋体" panose="02010600030101010101" pitchFamily="2" charset="-122"/>
              </a:rPr>
              <a:t>）史载：明代江南昆山县的农家，“麻耧机之事，则男子素习焉，妇人或不如也”，但乡村妇女“凡耕耘、收获、桔棉之事，与男子共其劳”。这则材料反映了当时（</a:t>
            </a:r>
            <a:r>
              <a:rPr lang="zh-CN" altLang="en-US" sz="4000" b="1">
                <a:latin typeface="微软雅黑" panose="020B0503020204020204" charset="-122"/>
                <a:ea typeface="微软雅黑" panose="020B0503020204020204" charset="-122"/>
                <a:cs typeface="Times New Roman" panose="02020603050405020304" pitchFamily="18" charset="0"/>
              </a:rPr>
              <a:t>   </a:t>
            </a:r>
            <a:r>
              <a:rPr lang="zh-CN" altLang="en-US" sz="4000" b="1">
                <a:latin typeface="微软雅黑" panose="020B0503020204020204" charset="-122"/>
                <a:ea typeface="微软雅黑" panose="020B0503020204020204" charset="-122"/>
                <a:cs typeface="宋体" panose="02010600030101010101" pitchFamily="2" charset="-122"/>
              </a:rPr>
              <a:t>）</a:t>
            </a:r>
            <a:endParaRPr lang="zh-CN" altLang="en-US" sz="4000" b="1">
              <a:latin typeface="微软雅黑" panose="020B0503020204020204" charset="-122"/>
              <a:ea typeface="微软雅黑" panose="020B0503020204020204" charset="-122"/>
              <a:cs typeface="Times New Roman" panose="02020603050405020304" pitchFamily="18" charset="0"/>
            </a:endParaRPr>
          </a:p>
          <a:p>
            <a:pPr indent="0">
              <a:lnSpc>
                <a:spcPct val="130000"/>
              </a:lnSpc>
            </a:pPr>
            <a:r>
              <a:rPr lang="en-US" altLang="zh-CN" sz="4000" b="1">
                <a:latin typeface="微软雅黑" panose="020B0503020204020204" charset="-122"/>
                <a:ea typeface="微软雅黑" panose="020B0503020204020204" charset="-122"/>
                <a:cs typeface="Times New Roman" panose="02020603050405020304" pitchFamily="18" charset="0"/>
              </a:rPr>
              <a:t>A</a:t>
            </a:r>
            <a:r>
              <a:rPr lang="zh-CN" altLang="en-US" sz="4000" b="1">
                <a:latin typeface="微软雅黑" panose="020B0503020204020204" charset="-122"/>
                <a:ea typeface="微软雅黑" panose="020B0503020204020204" charset="-122"/>
                <a:cs typeface="宋体" panose="02010600030101010101" pitchFamily="2" charset="-122"/>
              </a:rPr>
              <a:t>．小农经济的生产方式</a:t>
            </a:r>
            <a:r>
              <a:rPr lang="zh-CN" altLang="en-US" sz="4000" b="1">
                <a:latin typeface="微软雅黑" panose="020B0503020204020204" charset="-122"/>
                <a:ea typeface="微软雅黑" panose="020B0503020204020204" charset="-122"/>
                <a:cs typeface="Times New Roman" panose="02020603050405020304" pitchFamily="18" charset="0"/>
              </a:rPr>
              <a:t> </a:t>
            </a:r>
            <a:endParaRPr lang="zh-CN" altLang="en-US" sz="4000" b="1">
              <a:latin typeface="微软雅黑" panose="020B0503020204020204" charset="-122"/>
              <a:ea typeface="微软雅黑" panose="020B0503020204020204" charset="-122"/>
              <a:cs typeface="Times New Roman" panose="02020603050405020304" pitchFamily="18" charset="0"/>
            </a:endParaRPr>
          </a:p>
          <a:p>
            <a:pPr indent="0">
              <a:lnSpc>
                <a:spcPct val="130000"/>
              </a:lnSpc>
            </a:pPr>
            <a:r>
              <a:rPr lang="en-US" altLang="zh-CN" sz="4000" b="1">
                <a:latin typeface="微软雅黑" panose="020B0503020204020204" charset="-122"/>
                <a:ea typeface="微软雅黑" panose="020B0503020204020204" charset="-122"/>
                <a:cs typeface="Times New Roman" panose="02020603050405020304" pitchFamily="18" charset="0"/>
              </a:rPr>
              <a:t>B</a:t>
            </a:r>
            <a:r>
              <a:rPr lang="zh-CN" altLang="en-US" sz="4000" b="1">
                <a:latin typeface="微软雅黑" panose="020B0503020204020204" charset="-122"/>
                <a:ea typeface="微软雅黑" panose="020B0503020204020204" charset="-122"/>
                <a:cs typeface="宋体" panose="02010600030101010101" pitchFamily="2" charset="-122"/>
              </a:rPr>
              <a:t>．资本主义的萌芽</a:t>
            </a:r>
            <a:r>
              <a:rPr lang="zh-CN" altLang="en-US" sz="4000" b="1">
                <a:latin typeface="微软雅黑" panose="020B0503020204020204" charset="-122"/>
                <a:ea typeface="微软雅黑" panose="020B0503020204020204" charset="-122"/>
                <a:cs typeface="Times New Roman" panose="02020603050405020304" pitchFamily="18" charset="0"/>
              </a:rPr>
              <a:t>  </a:t>
            </a:r>
            <a:endParaRPr lang="zh-CN" altLang="en-US" sz="4000" b="1">
              <a:latin typeface="微软雅黑" panose="020B0503020204020204" charset="-122"/>
              <a:ea typeface="微软雅黑" panose="020B0503020204020204" charset="-122"/>
              <a:cs typeface="Times New Roman" panose="02020603050405020304" pitchFamily="18" charset="0"/>
            </a:endParaRPr>
          </a:p>
          <a:p>
            <a:pPr indent="0">
              <a:lnSpc>
                <a:spcPct val="130000"/>
              </a:lnSpc>
            </a:pPr>
            <a:r>
              <a:rPr lang="en-US" altLang="zh-CN" sz="4000" b="1">
                <a:latin typeface="微软雅黑" panose="020B0503020204020204" charset="-122"/>
                <a:ea typeface="微软雅黑" panose="020B0503020204020204" charset="-122"/>
                <a:cs typeface="Times New Roman" panose="02020603050405020304" pitchFamily="18" charset="0"/>
              </a:rPr>
              <a:t>C</a:t>
            </a:r>
            <a:r>
              <a:rPr lang="zh-CN" altLang="en-US" sz="4000" b="1">
                <a:latin typeface="微软雅黑" panose="020B0503020204020204" charset="-122"/>
                <a:ea typeface="微软雅黑" panose="020B0503020204020204" charset="-122"/>
                <a:cs typeface="宋体" panose="02010600030101010101" pitchFamily="2" charset="-122"/>
              </a:rPr>
              <a:t>．男尊女卑的社会秩序</a:t>
            </a:r>
            <a:r>
              <a:rPr lang="zh-CN" altLang="en-US" sz="4000" b="1">
                <a:latin typeface="微软雅黑" panose="020B0503020204020204" charset="-122"/>
                <a:ea typeface="微软雅黑" panose="020B0503020204020204" charset="-122"/>
                <a:cs typeface="Times New Roman" panose="02020603050405020304" pitchFamily="18" charset="0"/>
              </a:rPr>
              <a:t> </a:t>
            </a:r>
            <a:endParaRPr lang="zh-CN" altLang="en-US" sz="4000" b="1">
              <a:latin typeface="微软雅黑" panose="020B0503020204020204" charset="-122"/>
              <a:ea typeface="微软雅黑" panose="020B0503020204020204" charset="-122"/>
              <a:cs typeface="Times New Roman" panose="02020603050405020304" pitchFamily="18" charset="0"/>
            </a:endParaRPr>
          </a:p>
          <a:p>
            <a:pPr indent="0">
              <a:lnSpc>
                <a:spcPct val="130000"/>
              </a:lnSpc>
            </a:pPr>
            <a:r>
              <a:rPr lang="en-US" altLang="zh-CN" sz="4000" b="1">
                <a:latin typeface="微软雅黑" panose="020B0503020204020204" charset="-122"/>
                <a:ea typeface="微软雅黑" panose="020B0503020204020204" charset="-122"/>
                <a:cs typeface="Times New Roman" panose="02020603050405020304" pitchFamily="18" charset="0"/>
              </a:rPr>
              <a:t>D</a:t>
            </a:r>
            <a:r>
              <a:rPr lang="zh-CN" altLang="en-US" sz="4000" b="1">
                <a:latin typeface="微软雅黑" panose="020B0503020204020204" charset="-122"/>
                <a:ea typeface="微软雅黑" panose="020B0503020204020204" charset="-122"/>
                <a:cs typeface="宋体" panose="02010600030101010101" pitchFamily="2" charset="-122"/>
              </a:rPr>
              <a:t>．官营手工业的主导地位</a:t>
            </a:r>
            <a:endParaRPr lang="zh-CN" altLang="en-US" sz="4000" b="1">
              <a:latin typeface="微软雅黑" panose="020B0503020204020204" charset="-122"/>
              <a:ea typeface="微软雅黑" panose="020B0503020204020204" charset="-122"/>
            </a:endParaRPr>
          </a:p>
        </p:txBody>
      </p:sp>
      <p:sp>
        <p:nvSpPr>
          <p:cNvPr id="2" name="文本框 1"/>
          <p:cNvSpPr txBox="1"/>
          <p:nvPr/>
        </p:nvSpPr>
        <p:spPr>
          <a:xfrm>
            <a:off x="8483600" y="4390390"/>
            <a:ext cx="2597150" cy="891540"/>
          </a:xfrm>
          <a:prstGeom prst="rect">
            <a:avLst/>
          </a:prstGeom>
          <a:noFill/>
        </p:spPr>
        <p:txBody>
          <a:bodyPr wrap="none" rtlCol="0" anchor="t">
            <a:spAutoFit/>
          </a:bodyPr>
          <a:p>
            <a:pPr algn="l">
              <a:lnSpc>
                <a:spcPct val="130000"/>
              </a:lnSpc>
            </a:pP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4000" b="1">
                <a:solidFill>
                  <a:srgbClr val="FF0000"/>
                </a:solidFill>
                <a:latin typeface="微软雅黑" panose="020B0503020204020204" charset="-122"/>
                <a:ea typeface="微软雅黑" panose="020B0503020204020204" charset="-122"/>
                <a:cs typeface="Times New Roman" panose="02020603050405020304" pitchFamily="18" charset="0"/>
                <a:sym typeface="+mn-ea"/>
              </a:rPr>
              <a:t>A</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4455" y="7620"/>
            <a:ext cx="11886565" cy="7293610"/>
          </a:xfrm>
          <a:prstGeom prst="rect">
            <a:avLst/>
          </a:prstGeom>
          <a:noFill/>
          <a:ln w="9525">
            <a:noFill/>
          </a:ln>
        </p:spPr>
        <p:txBody>
          <a:bodyPr wrap="square">
            <a:spAutoFit/>
          </a:bodyPr>
          <a:p>
            <a:pPr indent="0">
              <a:lnSpc>
                <a:spcPct val="150000"/>
              </a:lnSpc>
            </a:pP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Times New Roman" panose="02020603050405020304" pitchFamily="18" charset="0"/>
              </a:rPr>
              <a:t>2017</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年新课标</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Ⅲ</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卷文综历史</a:t>
            </a:r>
            <a:r>
              <a:rPr lang="en-US" altLang="zh-CN" sz="3600" b="1">
                <a:solidFill>
                  <a:srgbClr val="FF0000"/>
                </a:solidFill>
                <a:latin typeface="微软雅黑" panose="020B0503020204020204" charset="-122"/>
                <a:ea typeface="微软雅黑" panose="020B0503020204020204" charset="-122"/>
                <a:cs typeface="Times New Roman" panose="02020603050405020304" pitchFamily="18" charset="0"/>
              </a:rPr>
              <a:t>25</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宋体" panose="02010600030101010101" pitchFamily="2" charset="-122"/>
              </a:rPr>
              <a:t>《</a:t>
            </a:r>
            <a:r>
              <a:rPr lang="zh-CN" altLang="en-US" sz="3600" b="1">
                <a:latin typeface="微软雅黑" panose="020B0503020204020204" charset="-122"/>
                <a:ea typeface="微软雅黑" panose="020B0503020204020204" charset="-122"/>
                <a:cs typeface="宋体" panose="02010600030101010101" pitchFamily="2" charset="-122"/>
              </a:rPr>
              <a:t>史记</a:t>
            </a:r>
            <a:r>
              <a:rPr lang="en-US" altLang="zh-CN" sz="3600" b="1">
                <a:latin typeface="微软雅黑" panose="020B0503020204020204" charset="-122"/>
                <a:ea typeface="微软雅黑" panose="020B0503020204020204" charset="-122"/>
                <a:cs typeface="宋体" panose="02010600030101010101" pitchFamily="2" charset="-122"/>
              </a:rPr>
              <a:t>》</a:t>
            </a:r>
            <a:r>
              <a:rPr lang="zh-CN" altLang="en-US" sz="3600" b="1">
                <a:latin typeface="微软雅黑" panose="020B0503020204020204" charset="-122"/>
                <a:ea typeface="微软雅黑" panose="020B0503020204020204" charset="-122"/>
                <a:cs typeface="宋体" panose="02010600030101010101" pitchFamily="2" charset="-122"/>
              </a:rPr>
              <a:t>记载，西汉时期，从事农牧业、采矿业、手工业和商业的人，通过自己的努力和智慧而致富，“大者倾郡，中者倾县，下者倾乡里者，不可胜数”。这反映了当时</a:t>
            </a:r>
            <a:endParaRPr lang="zh-CN" altLang="en-US" sz="3600" b="1">
              <a:latin typeface="微软雅黑" panose="020B0503020204020204" charset="-122"/>
              <a:ea typeface="微软雅黑" panose="020B0503020204020204" charset="-122"/>
              <a:cs typeface="Times New Roman" panose="02020603050405020304" pitchFamily="18" charset="0"/>
            </a:endParaRPr>
          </a:p>
          <a:p>
            <a:pPr indent="0">
              <a:lnSpc>
                <a:spcPct val="150000"/>
              </a:lnSpc>
            </a:pPr>
            <a:r>
              <a:rPr lang="en-US" altLang="zh-CN" sz="3600" b="1">
                <a:latin typeface="微软雅黑" panose="020B0503020204020204" charset="-122"/>
                <a:ea typeface="微软雅黑" panose="020B0503020204020204" charset="-122"/>
                <a:cs typeface="Times New Roman" panose="02020603050405020304" pitchFamily="18" charset="0"/>
              </a:rPr>
              <a:t>A</a:t>
            </a:r>
            <a:r>
              <a:rPr lang="zh-CN" altLang="en-US" sz="3600" b="1">
                <a:latin typeface="微软雅黑" panose="020B0503020204020204" charset="-122"/>
                <a:ea typeface="微软雅黑" panose="020B0503020204020204" charset="-122"/>
                <a:cs typeface="宋体" panose="02010600030101010101" pitchFamily="2" charset="-122"/>
              </a:rPr>
              <a:t>．义利观发生根本改变</a:t>
            </a:r>
            <a:r>
              <a:rPr lang="zh-CN" altLang="en-US" sz="3600" b="1">
                <a:latin typeface="微软雅黑" panose="020B0503020204020204" charset="-122"/>
                <a:ea typeface="微软雅黑" panose="020B0503020204020204" charset="-122"/>
                <a:cs typeface="Times New Roman" panose="02020603050405020304" pitchFamily="18" charset="0"/>
              </a:rPr>
              <a:t>      	</a:t>
            </a:r>
            <a:endParaRPr lang="zh-CN" altLang="en-US" sz="3600" b="1">
              <a:latin typeface="微软雅黑" panose="020B0503020204020204" charset="-122"/>
              <a:ea typeface="微软雅黑" panose="020B0503020204020204" charset="-122"/>
              <a:cs typeface="Times New Roman" panose="02020603050405020304" pitchFamily="18" charset="0"/>
            </a:endParaRPr>
          </a:p>
          <a:p>
            <a:pPr indent="0">
              <a:lnSpc>
                <a:spcPct val="150000"/>
              </a:lnSpc>
            </a:pPr>
            <a:r>
              <a:rPr lang="en-US" altLang="zh-CN" sz="3600" b="1">
                <a:latin typeface="微软雅黑" panose="020B0503020204020204" charset="-122"/>
                <a:ea typeface="微软雅黑" panose="020B0503020204020204" charset="-122"/>
                <a:cs typeface="Times New Roman" panose="02020603050405020304" pitchFamily="18" charset="0"/>
              </a:rPr>
              <a:t>B</a:t>
            </a:r>
            <a:r>
              <a:rPr lang="zh-CN" altLang="en-US" sz="3600" b="1">
                <a:latin typeface="微软雅黑" panose="020B0503020204020204" charset="-122"/>
                <a:ea typeface="微软雅黑" panose="020B0503020204020204" charset="-122"/>
                <a:cs typeface="宋体" panose="02010600030101010101" pitchFamily="2" charset="-122"/>
              </a:rPr>
              <a:t>．朝廷注重提高工商业者地位</a:t>
            </a:r>
            <a:endParaRPr lang="zh-CN" altLang="en-US" sz="3600" b="1">
              <a:latin typeface="微软雅黑" panose="020B0503020204020204" charset="-122"/>
              <a:ea typeface="微软雅黑" panose="020B0503020204020204" charset="-122"/>
              <a:cs typeface="Times New Roman" panose="02020603050405020304" pitchFamily="18" charset="0"/>
            </a:endParaRPr>
          </a:p>
          <a:p>
            <a:pPr indent="0">
              <a:lnSpc>
                <a:spcPct val="150000"/>
              </a:lnSpc>
            </a:pPr>
            <a:r>
              <a:rPr lang="en-US" altLang="zh-CN" sz="3600" b="1">
                <a:latin typeface="微软雅黑" panose="020B0503020204020204" charset="-122"/>
                <a:ea typeface="微软雅黑" panose="020B0503020204020204" charset="-122"/>
                <a:cs typeface="Times New Roman" panose="02020603050405020304" pitchFamily="18" charset="0"/>
              </a:rPr>
              <a:t>C</a:t>
            </a:r>
            <a:r>
              <a:rPr lang="zh-CN" altLang="en-US" sz="3600" b="1">
                <a:latin typeface="微软雅黑" panose="020B0503020204020204" charset="-122"/>
                <a:ea typeface="微软雅黑" panose="020B0503020204020204" charset="-122"/>
                <a:cs typeface="宋体" panose="02010600030101010101" pitchFamily="2" charset="-122"/>
              </a:rPr>
              <a:t>．经济得到恢复和发展</a:t>
            </a:r>
            <a:r>
              <a:rPr lang="zh-CN" altLang="en-US" sz="3600" b="1">
                <a:latin typeface="微软雅黑" panose="020B0503020204020204" charset="-122"/>
                <a:ea typeface="微软雅黑" panose="020B0503020204020204" charset="-122"/>
                <a:cs typeface="Times New Roman" panose="02020603050405020304" pitchFamily="18" charset="0"/>
              </a:rPr>
              <a:t>       	</a:t>
            </a:r>
            <a:endParaRPr lang="zh-CN" altLang="en-US" sz="3600" b="1">
              <a:latin typeface="微软雅黑" panose="020B0503020204020204" charset="-122"/>
              <a:ea typeface="微软雅黑" panose="020B0503020204020204" charset="-122"/>
              <a:cs typeface="Times New Roman" panose="02020603050405020304" pitchFamily="18" charset="0"/>
            </a:endParaRPr>
          </a:p>
          <a:p>
            <a:pPr indent="0">
              <a:lnSpc>
                <a:spcPct val="150000"/>
              </a:lnSpc>
            </a:pPr>
            <a:r>
              <a:rPr lang="en-US" altLang="zh-CN" sz="3600" b="1">
                <a:latin typeface="微软雅黑" panose="020B0503020204020204" charset="-122"/>
                <a:ea typeface="微软雅黑" panose="020B0503020204020204" charset="-122"/>
                <a:cs typeface="Times New Roman" panose="02020603050405020304" pitchFamily="18" charset="0"/>
              </a:rPr>
              <a:t>D</a:t>
            </a:r>
            <a:r>
              <a:rPr lang="zh-CN" altLang="en-US" sz="3600" b="1">
                <a:latin typeface="微软雅黑" panose="020B0503020204020204" charset="-122"/>
                <a:ea typeface="微软雅黑" panose="020B0503020204020204" charset="-122"/>
                <a:cs typeface="宋体" panose="02010600030101010101" pitchFamily="2" charset="-122"/>
              </a:rPr>
              <a:t>．地方豪强势力控制了郡县</a:t>
            </a:r>
            <a:endParaRPr lang="zh-CN" altLang="en-US" sz="36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zh-CN" altLang="en-US" sz="3600" b="1">
              <a:latin typeface="微软雅黑" panose="020B0503020204020204" charset="-122"/>
              <a:ea typeface="微软雅黑" panose="020B0503020204020204" charset="-122"/>
            </a:endParaRPr>
          </a:p>
        </p:txBody>
      </p:sp>
      <p:sp>
        <p:nvSpPr>
          <p:cNvPr id="2" name="文本框 1"/>
          <p:cNvSpPr txBox="1"/>
          <p:nvPr/>
        </p:nvSpPr>
        <p:spPr>
          <a:xfrm>
            <a:off x="8117840" y="3482340"/>
            <a:ext cx="2319655" cy="811530"/>
          </a:xfrm>
          <a:prstGeom prst="rect">
            <a:avLst/>
          </a:prstGeom>
          <a:noFill/>
        </p:spPr>
        <p:txBody>
          <a:bodyPr wrap="none" rtlCol="0" anchor="t">
            <a:spAutoFit/>
          </a:bodyPr>
          <a:p>
            <a:pPr algn="l">
              <a:lnSpc>
                <a:spcPct val="130000"/>
              </a:lnSpc>
            </a:pP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sym typeface="+mn-ea"/>
              </a:rPr>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1" name="文本框 100"/>
          <p:cNvSpPr txBox="1"/>
          <p:nvPr/>
        </p:nvSpPr>
        <p:spPr>
          <a:xfrm>
            <a:off x="99060" y="38735"/>
            <a:ext cx="11902440" cy="6985635"/>
          </a:xfrm>
          <a:prstGeom prst="rect">
            <a:avLst/>
          </a:prstGeom>
          <a:noFill/>
          <a:ln w="9525">
            <a:noFill/>
          </a:ln>
        </p:spPr>
        <p:txBody>
          <a:bodyPr wrap="square">
            <a:spAutoFit/>
          </a:bodyPr>
          <a:p>
            <a:pPr indent="0">
              <a:lnSpc>
                <a:spcPct val="140000"/>
              </a:lnSpc>
            </a:pPr>
            <a:r>
              <a:rPr lang="zh-CN" altLang="en-US" sz="4000" b="1">
                <a:latin typeface="微软雅黑" panose="020B0503020204020204" charset="-122"/>
                <a:ea typeface="微软雅黑" panose="020B0503020204020204" charset="-122"/>
                <a:cs typeface="宋体" panose="02010600030101010101" pitchFamily="2" charset="-122"/>
              </a:rPr>
              <a:t>（</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2016</a:t>
            </a: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rPr>
              <a:t>年浙江卷文综历史</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17</a:t>
            </a:r>
            <a:r>
              <a:rPr lang="zh-CN" altLang="en-US" sz="4000" b="1">
                <a:latin typeface="微软雅黑" panose="020B0503020204020204" charset="-122"/>
                <a:ea typeface="微软雅黑" panose="020B0503020204020204" charset="-122"/>
                <a:cs typeface="宋体" panose="02010600030101010101" pitchFamily="2" charset="-122"/>
              </a:rPr>
              <a:t>）在古代文学家笔下，大江之南的乡村社会，“家给人足，居则有室，佃则有田，薪则有山，艺则有圃</a:t>
            </a:r>
            <a:r>
              <a:rPr lang="en-US" altLang="zh-CN" sz="4000" b="1">
                <a:latin typeface="微软雅黑" panose="020B0503020204020204" charset="-122"/>
                <a:ea typeface="微软雅黑" panose="020B0503020204020204" charset="-122"/>
                <a:cs typeface="宋体" panose="02010600030101010101" pitchFamily="2" charset="-122"/>
              </a:rPr>
              <a:t>……</a:t>
            </a:r>
            <a:r>
              <a:rPr lang="zh-CN" altLang="en-US" sz="4000" b="1">
                <a:latin typeface="微软雅黑" panose="020B0503020204020204" charset="-122"/>
                <a:ea typeface="微软雅黑" panose="020B0503020204020204" charset="-122"/>
                <a:cs typeface="宋体" panose="02010600030101010101" pitchFamily="2" charset="-122"/>
              </a:rPr>
              <a:t>婚媾依时，闾阎安堵，妇人纺织，男子桑蓬，臧获服劳，比邻敦睦。”该材料反映的农业经济状况是</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40000"/>
              </a:lnSpc>
            </a:pPr>
            <a:r>
              <a:rPr lang="en-US" altLang="zh-CN" sz="4000" b="1">
                <a:latin typeface="微软雅黑" panose="020B0503020204020204" charset="-122"/>
                <a:ea typeface="微软雅黑" panose="020B0503020204020204" charset="-122"/>
                <a:cs typeface="宋体" panose="02010600030101010101" pitchFamily="2" charset="-122"/>
              </a:rPr>
              <a:t>A</a:t>
            </a:r>
            <a:r>
              <a:rPr lang="zh-CN" altLang="en-US" sz="4000" b="1">
                <a:latin typeface="微软雅黑" panose="020B0503020204020204" charset="-122"/>
                <a:ea typeface="微软雅黑" panose="020B0503020204020204" charset="-122"/>
                <a:cs typeface="宋体" panose="02010600030101010101" pitchFamily="2" charset="-122"/>
              </a:rPr>
              <a:t>．土地过度集中              </a:t>
            </a:r>
            <a:r>
              <a:rPr lang="en-US" altLang="zh-CN" sz="4000" b="1">
                <a:latin typeface="微软雅黑" panose="020B0503020204020204" charset="-122"/>
                <a:ea typeface="微软雅黑" panose="020B0503020204020204" charset="-122"/>
                <a:cs typeface="宋体" panose="02010600030101010101" pitchFamily="2" charset="-122"/>
              </a:rPr>
              <a:t>B</a:t>
            </a:r>
            <a:r>
              <a:rPr lang="zh-CN" altLang="en-US" sz="4000" b="1">
                <a:latin typeface="微软雅黑" panose="020B0503020204020204" charset="-122"/>
                <a:ea typeface="微软雅黑" panose="020B0503020204020204" charset="-122"/>
                <a:cs typeface="宋体" panose="02010600030101010101" pitchFamily="2" charset="-122"/>
              </a:rPr>
              <a:t>．有田者无力可耕</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40000"/>
              </a:lnSpc>
            </a:pPr>
            <a:r>
              <a:rPr lang="en-US" altLang="zh-CN" sz="4000" b="1">
                <a:latin typeface="微软雅黑" panose="020B0503020204020204" charset="-122"/>
                <a:ea typeface="微软雅黑" panose="020B0503020204020204" charset="-122"/>
                <a:cs typeface="宋体" panose="02010600030101010101" pitchFamily="2" charset="-122"/>
              </a:rPr>
              <a:t>C</a:t>
            </a:r>
            <a:r>
              <a:rPr lang="zh-CN" altLang="en-US" sz="4000" b="1">
                <a:latin typeface="微软雅黑" panose="020B0503020204020204" charset="-122"/>
                <a:ea typeface="微软雅黑" panose="020B0503020204020204" charset="-122"/>
                <a:cs typeface="宋体" panose="02010600030101010101" pitchFamily="2" charset="-122"/>
              </a:rPr>
              <a:t>．小农户个体经营           </a:t>
            </a:r>
            <a:r>
              <a:rPr lang="en-US" altLang="zh-CN" sz="4000" b="1">
                <a:latin typeface="微软雅黑" panose="020B0503020204020204" charset="-122"/>
                <a:ea typeface="微软雅黑" panose="020B0503020204020204" charset="-122"/>
                <a:cs typeface="宋体" panose="02010600030101010101" pitchFamily="2" charset="-122"/>
              </a:rPr>
              <a:t>D</a:t>
            </a:r>
            <a:r>
              <a:rPr lang="zh-CN" altLang="en-US" sz="4000" b="1">
                <a:latin typeface="微软雅黑" panose="020B0503020204020204" charset="-122"/>
                <a:ea typeface="微软雅黑" panose="020B0503020204020204" charset="-122"/>
                <a:cs typeface="宋体" panose="02010600030101010101" pitchFamily="2" charset="-122"/>
              </a:rPr>
              <a:t>．地权与劳动者契合</a:t>
            </a:r>
            <a:endParaRPr lang="zh-CN" altLang="en-US" sz="44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en-US" altLang="zh-CN" sz="4000" b="1">
              <a:solidFill>
                <a:srgbClr val="FF0000"/>
              </a:solidFill>
              <a:latin typeface="微软雅黑" panose="020B0503020204020204" charset="-122"/>
              <a:ea typeface="微软雅黑" panose="020B0503020204020204" charset="-122"/>
              <a:cs typeface="宋体" panose="02010600030101010101" pitchFamily="2" charset="-122"/>
            </a:endParaRPr>
          </a:p>
        </p:txBody>
      </p:sp>
      <p:sp>
        <p:nvSpPr>
          <p:cNvPr id="3" name="文本框 2"/>
          <p:cNvSpPr txBox="1"/>
          <p:nvPr/>
        </p:nvSpPr>
        <p:spPr>
          <a:xfrm>
            <a:off x="8535035" y="6042660"/>
            <a:ext cx="2708275" cy="706755"/>
          </a:xfrm>
          <a:prstGeom prst="rect">
            <a:avLst/>
          </a:prstGeom>
          <a:noFill/>
        </p:spPr>
        <p:txBody>
          <a:bodyPr wrap="none" rtlCol="0" anchor="t">
            <a:spAutoFit/>
          </a:bodyPr>
          <a:p>
            <a:pPr algn="l"/>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sym typeface="+mn-ea"/>
              </a:rPr>
              <a:t>C </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7795" y="41275"/>
            <a:ext cx="11763375" cy="645160"/>
          </a:xfrm>
          <a:prstGeom prst="rect">
            <a:avLst/>
          </a:prstGeom>
          <a:noFill/>
          <a:ln w="9525">
            <a:noFill/>
          </a:ln>
        </p:spPr>
        <p:txBody>
          <a:bodyPr wrap="square">
            <a:spAutoFit/>
          </a:bodyPr>
          <a:p>
            <a:pPr indent="0" algn="l"/>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Times New Roman" panose="02020603050405020304" pitchFamily="18" charset="0"/>
              </a:rPr>
              <a:t>2017</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年新课标</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Ⅲ</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卷文综历史</a:t>
            </a:r>
            <a:r>
              <a:rPr lang="en-US" altLang="zh-CN" sz="3600" b="1">
                <a:solidFill>
                  <a:srgbClr val="FF0000"/>
                </a:solidFill>
                <a:latin typeface="微软雅黑" panose="020B0503020204020204" charset="-122"/>
                <a:ea typeface="微软雅黑" panose="020B0503020204020204" charset="-122"/>
                <a:cs typeface="Times New Roman" panose="02020603050405020304" pitchFamily="18" charset="0"/>
              </a:rPr>
              <a:t>26</a:t>
            </a:r>
            <a:r>
              <a:rPr lang="zh-CN" altLang="en-US" sz="3600" b="1">
                <a:latin typeface="微软雅黑" panose="020B0503020204020204" charset="-122"/>
                <a:ea typeface="微软雅黑" panose="020B0503020204020204" charset="-122"/>
                <a:cs typeface="宋体" panose="02010600030101010101" pitchFamily="2" charset="-122"/>
              </a:rPr>
              <a:t>）</a:t>
            </a:r>
            <a:r>
              <a:rPr lang="zh-CN" altLang="en-US" sz="3600" b="1">
                <a:latin typeface="微软雅黑" panose="020B0503020204020204" charset="-122"/>
                <a:ea typeface="微软雅黑" panose="020B0503020204020204" charset="-122"/>
                <a:cs typeface="Times New Roman" panose="02020603050405020304" pitchFamily="18" charset="0"/>
              </a:rPr>
              <a:t> </a:t>
            </a:r>
            <a:r>
              <a:rPr lang="zh-CN" altLang="en-US" sz="3600" b="1">
                <a:latin typeface="微软雅黑" panose="020B0503020204020204" charset="-122"/>
                <a:ea typeface="微软雅黑" panose="020B0503020204020204" charset="-122"/>
                <a:cs typeface="宋体" panose="02010600030101010101" pitchFamily="2" charset="-122"/>
                <a:sym typeface="+mn-ea"/>
              </a:rPr>
              <a:t>表</a:t>
            </a:r>
            <a:r>
              <a:rPr lang="en-US" altLang="zh-CN" sz="3600" b="1">
                <a:latin typeface="微软雅黑" panose="020B0503020204020204" charset="-122"/>
                <a:ea typeface="微软雅黑" panose="020B0503020204020204" charset="-122"/>
                <a:cs typeface="Times New Roman" panose="02020603050405020304" pitchFamily="18" charset="0"/>
                <a:sym typeface="+mn-ea"/>
              </a:rPr>
              <a:t>1</a:t>
            </a:r>
            <a:r>
              <a:rPr lang="zh-CN" altLang="en-US" sz="3600" b="1">
                <a:latin typeface="微软雅黑" panose="020B0503020204020204" charset="-122"/>
                <a:ea typeface="微软雅黑" panose="020B0503020204020204" charset="-122"/>
                <a:cs typeface="Times New Roman" panose="02020603050405020304" pitchFamily="18" charset="0"/>
              </a:rPr>
              <a:t>     </a:t>
            </a:r>
            <a:endParaRPr lang="zh-CN" altLang="en-US" sz="3600" b="1">
              <a:latin typeface="微软雅黑" panose="020B0503020204020204" charset="-122"/>
              <a:ea typeface="微软雅黑" panose="020B0503020204020204" charset="-122"/>
            </a:endParaRPr>
          </a:p>
        </p:txBody>
      </p:sp>
      <p:graphicFrame>
        <p:nvGraphicFramePr>
          <p:cNvPr id="2" name="表格 1"/>
          <p:cNvGraphicFramePr/>
          <p:nvPr/>
        </p:nvGraphicFramePr>
        <p:xfrm>
          <a:off x="1099820" y="686435"/>
          <a:ext cx="9242425" cy="3291840"/>
        </p:xfrm>
        <a:graphic>
          <a:graphicData uri="http://schemas.openxmlformats.org/drawingml/2006/table">
            <a:tbl>
              <a:tblPr firstRow="1" bandRow="1">
                <a:tableStyleId>{5940675A-B579-460E-94D1-54222C63F5DA}</a:tableStyleId>
              </a:tblPr>
              <a:tblGrid>
                <a:gridCol w="3550920"/>
                <a:gridCol w="2610485"/>
                <a:gridCol w="3081020"/>
              </a:tblGrid>
              <a:tr h="548640">
                <a:tc>
                  <a:txBody>
                    <a:bodyPr/>
                    <a:p>
                      <a:pPr indent="0" algn="ctr">
                        <a:buNone/>
                      </a:pPr>
                      <a:r>
                        <a:rPr lang="zh-CN" altLang="en-US" sz="3600" b="1">
                          <a:latin typeface="微软雅黑" panose="020B0503020204020204" charset="-122"/>
                          <a:ea typeface="微软雅黑" panose="020B0503020204020204" charset="-122"/>
                          <a:cs typeface="宋体" panose="02010600030101010101" pitchFamily="2" charset="-122"/>
                        </a:rPr>
                        <a:t>土地规模（亩）</a:t>
                      </a:r>
                      <a:endParaRPr lang="zh-CN" altLang="en-US" sz="3600" b="1">
                        <a:latin typeface="微软雅黑" panose="020B0503020204020204" charset="-122"/>
                        <a:ea typeface="微软雅黑" panose="020B0503020204020204"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3600" b="1">
                          <a:latin typeface="微软雅黑" panose="020B0503020204020204" charset="-122"/>
                          <a:ea typeface="微软雅黑" panose="020B0503020204020204" charset="-122"/>
                          <a:cs typeface="宋体" panose="02010600030101010101" pitchFamily="2" charset="-122"/>
                        </a:rPr>
                        <a:t>户数</a:t>
                      </a:r>
                      <a:endParaRPr lang="zh-CN" altLang="en-US" sz="3600" b="1">
                        <a:latin typeface="微软雅黑" panose="020B0503020204020204" charset="-122"/>
                        <a:ea typeface="微软雅黑" panose="020B0503020204020204"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zh-CN" altLang="en-US" sz="3600" b="1">
                          <a:latin typeface="微软雅黑" panose="020B0503020204020204" charset="-122"/>
                          <a:ea typeface="微软雅黑" panose="020B0503020204020204" charset="-122"/>
                          <a:cs typeface="宋体" panose="02010600030101010101" pitchFamily="2" charset="-122"/>
                        </a:rPr>
                        <a:t>户数比例</a:t>
                      </a:r>
                      <a:endParaRPr lang="zh-CN" altLang="en-US" sz="3600" b="1">
                        <a:latin typeface="微软雅黑" panose="020B0503020204020204" charset="-122"/>
                        <a:ea typeface="微软雅黑" panose="020B0503020204020204" charset="-122"/>
                        <a:cs typeface="宋体" panose="02010600030101010101" pitchFamily="2" charset="-122"/>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2100">
                <a:tc>
                  <a:txBody>
                    <a:bodyPr/>
                    <a:p>
                      <a:pPr indent="0" algn="ctr">
                        <a:buNone/>
                      </a:pPr>
                      <a:r>
                        <a:rPr lang="en-US" altLang="zh-CN" sz="3600" b="1">
                          <a:latin typeface="微软雅黑" panose="020B0503020204020204" charset="-122"/>
                          <a:ea typeface="微软雅黑" panose="020B0503020204020204" charset="-122"/>
                          <a:cs typeface="Times New Roman" panose="02020603050405020304" pitchFamily="18" charset="0"/>
                        </a:rPr>
                        <a:t>20</a:t>
                      </a:r>
                      <a:r>
                        <a:rPr lang="zh-CN" altLang="en-US" sz="3600" b="1">
                          <a:latin typeface="微软雅黑" panose="020B0503020204020204" charset="-122"/>
                          <a:ea typeface="微软雅黑" panose="020B0503020204020204" charset="-122"/>
                          <a:cs typeface="宋体" panose="02010600030101010101" pitchFamily="2" charset="-122"/>
                        </a:rPr>
                        <a:t>以下</a:t>
                      </a:r>
                      <a:endParaRPr lang="zh-CN" altLang="en-US" sz="3600" b="1">
                        <a:latin typeface="微软雅黑" panose="020B0503020204020204" charset="-122"/>
                        <a:ea typeface="微软雅黑" panose="020B0503020204020204" charset="-122"/>
                        <a:cs typeface="Times New Roman" panose="02020603050405020304" pitchFamily="18"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3600" b="1">
                          <a:latin typeface="微软雅黑" panose="020B0503020204020204" charset="-122"/>
                          <a:ea typeface="微软雅黑" panose="020B0503020204020204" charset="-122"/>
                          <a:cs typeface="Times New Roman" panose="02020603050405020304" pitchFamily="18" charset="0"/>
                        </a:rPr>
                        <a:t>24</a:t>
                      </a:r>
                      <a:endParaRPr lang="en-US" altLang="zh-CN" sz="3600" b="1">
                        <a:latin typeface="微软雅黑" panose="020B0503020204020204" charset="-122"/>
                        <a:ea typeface="微软雅黑" panose="020B0503020204020204" charset="-122"/>
                        <a:cs typeface="Times New Roman" panose="02020603050405020304" pitchFamily="18"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3600" b="1">
                          <a:latin typeface="微软雅黑" panose="020B0503020204020204" charset="-122"/>
                          <a:ea typeface="微软雅黑" panose="020B0503020204020204" charset="-122"/>
                          <a:cs typeface="Times New Roman" panose="02020603050405020304" pitchFamily="18" charset="0"/>
                        </a:rPr>
                        <a:t>17</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Times New Roman" panose="02020603050405020304" pitchFamily="18" charset="0"/>
                        </a:rPr>
                        <a:t>3%</a:t>
                      </a:r>
                      <a:endParaRPr lang="zh-CN" altLang="en-US" sz="3600" b="1">
                        <a:latin typeface="微软雅黑" panose="020B0503020204020204" charset="-122"/>
                        <a:ea typeface="微软雅黑" panose="020B0503020204020204" charset="-122"/>
                        <a:cs typeface="Times New Roman" panose="02020603050405020304" pitchFamily="18"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2100">
                <a:tc>
                  <a:txBody>
                    <a:bodyPr/>
                    <a:p>
                      <a:pPr indent="0" algn="ctr">
                        <a:buNone/>
                      </a:pPr>
                      <a:r>
                        <a:rPr lang="en-US" altLang="zh-CN" sz="3600" b="1">
                          <a:latin typeface="微软雅黑" panose="020B0503020204020204" charset="-122"/>
                          <a:ea typeface="微软雅黑" panose="020B0503020204020204" charset="-122"/>
                          <a:cs typeface="Times New Roman" panose="02020603050405020304" pitchFamily="18" charset="0"/>
                        </a:rPr>
                        <a:t>20</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Times New Roman" panose="02020603050405020304" pitchFamily="18" charset="0"/>
                        </a:rPr>
                        <a:t>130</a:t>
                      </a:r>
                      <a:endParaRPr lang="zh-CN" altLang="en-US" sz="3600" b="1">
                        <a:latin typeface="微软雅黑" panose="020B0503020204020204" charset="-122"/>
                        <a:ea typeface="微软雅黑" panose="020B0503020204020204" charset="-122"/>
                        <a:cs typeface="Times New Roman" panose="02020603050405020304" pitchFamily="18"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3600" b="1">
                          <a:latin typeface="微软雅黑" panose="020B0503020204020204" charset="-122"/>
                          <a:ea typeface="微软雅黑" panose="020B0503020204020204" charset="-122"/>
                          <a:cs typeface="Times New Roman" panose="02020603050405020304" pitchFamily="18" charset="0"/>
                        </a:rPr>
                        <a:t>103</a:t>
                      </a:r>
                      <a:endParaRPr lang="en-US" altLang="zh-CN" sz="3600" b="1">
                        <a:latin typeface="微软雅黑" panose="020B0503020204020204" charset="-122"/>
                        <a:ea typeface="微软雅黑" panose="020B0503020204020204" charset="-122"/>
                        <a:cs typeface="Times New Roman" panose="02020603050405020304" pitchFamily="18"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3600" b="1">
                          <a:latin typeface="微软雅黑" panose="020B0503020204020204" charset="-122"/>
                          <a:ea typeface="微软雅黑" panose="020B0503020204020204" charset="-122"/>
                          <a:cs typeface="Times New Roman" panose="02020603050405020304" pitchFamily="18" charset="0"/>
                        </a:rPr>
                        <a:t>74</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Times New Roman" panose="02020603050405020304" pitchFamily="18" charset="0"/>
                        </a:rPr>
                        <a:t>1%</a:t>
                      </a:r>
                      <a:endParaRPr lang="zh-CN" altLang="en-US" sz="3600" b="1">
                        <a:latin typeface="微软雅黑" panose="020B0503020204020204" charset="-122"/>
                        <a:ea typeface="微软雅黑" panose="020B0503020204020204" charset="-122"/>
                        <a:cs typeface="Times New Roman" panose="02020603050405020304" pitchFamily="18"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2100">
                <a:tc>
                  <a:txBody>
                    <a:bodyPr/>
                    <a:p>
                      <a:pPr indent="0" algn="ctr">
                        <a:buNone/>
                      </a:pPr>
                      <a:r>
                        <a:rPr lang="en-US" altLang="zh-CN" sz="3600" b="1">
                          <a:latin typeface="微软雅黑" panose="020B0503020204020204" charset="-122"/>
                          <a:ea typeface="微软雅黑" panose="020B0503020204020204" charset="-122"/>
                          <a:cs typeface="Times New Roman" panose="02020603050405020304" pitchFamily="18" charset="0"/>
                        </a:rPr>
                        <a:t>131</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Times New Roman" panose="02020603050405020304" pitchFamily="18" charset="0"/>
                        </a:rPr>
                        <a:t>300</a:t>
                      </a:r>
                      <a:endParaRPr lang="zh-CN" altLang="en-US" sz="3600" b="1">
                        <a:latin typeface="微软雅黑" panose="020B0503020204020204" charset="-122"/>
                        <a:ea typeface="微软雅黑" panose="020B0503020204020204" charset="-122"/>
                        <a:cs typeface="Times New Roman" panose="02020603050405020304" pitchFamily="18"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3600" b="1">
                          <a:latin typeface="微软雅黑" panose="020B0503020204020204" charset="-122"/>
                          <a:ea typeface="微软雅黑" panose="020B0503020204020204" charset="-122"/>
                          <a:cs typeface="Times New Roman" panose="02020603050405020304" pitchFamily="18" charset="0"/>
                        </a:rPr>
                        <a:t>10</a:t>
                      </a:r>
                      <a:endParaRPr lang="en-US" altLang="zh-CN" sz="3600" b="1">
                        <a:latin typeface="微软雅黑" panose="020B0503020204020204" charset="-122"/>
                        <a:ea typeface="微软雅黑" panose="020B0503020204020204" charset="-122"/>
                        <a:cs typeface="Times New Roman" panose="02020603050405020304" pitchFamily="18"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3600" b="1">
                          <a:latin typeface="微软雅黑" panose="020B0503020204020204" charset="-122"/>
                          <a:ea typeface="微软雅黑" panose="020B0503020204020204" charset="-122"/>
                          <a:cs typeface="Times New Roman" panose="02020603050405020304" pitchFamily="18" charset="0"/>
                        </a:rPr>
                        <a:t>7</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Times New Roman" panose="02020603050405020304" pitchFamily="18" charset="0"/>
                        </a:rPr>
                        <a:t>2%</a:t>
                      </a:r>
                      <a:endParaRPr lang="zh-CN" altLang="en-US" sz="3600" b="1">
                        <a:latin typeface="微软雅黑" panose="020B0503020204020204" charset="-122"/>
                        <a:ea typeface="微软雅黑" panose="020B0503020204020204" charset="-122"/>
                        <a:cs typeface="Times New Roman" panose="02020603050405020304" pitchFamily="18"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9400">
                <a:tc>
                  <a:txBody>
                    <a:bodyPr/>
                    <a:p>
                      <a:pPr indent="0" algn="ctr">
                        <a:buNone/>
                      </a:pPr>
                      <a:r>
                        <a:rPr lang="en-US" altLang="zh-CN" sz="3600" b="1">
                          <a:latin typeface="微软雅黑" panose="020B0503020204020204" charset="-122"/>
                          <a:ea typeface="微软雅黑" panose="020B0503020204020204" charset="-122"/>
                          <a:cs typeface="Times New Roman" panose="02020603050405020304" pitchFamily="18" charset="0"/>
                        </a:rPr>
                        <a:t>300</a:t>
                      </a:r>
                      <a:r>
                        <a:rPr lang="zh-CN" altLang="en-US" sz="3600" b="1">
                          <a:latin typeface="微软雅黑" panose="020B0503020204020204" charset="-122"/>
                          <a:ea typeface="微软雅黑" panose="020B0503020204020204" charset="-122"/>
                          <a:cs typeface="宋体" panose="02010600030101010101" pitchFamily="2" charset="-122"/>
                        </a:rPr>
                        <a:t>以上</a:t>
                      </a:r>
                      <a:endParaRPr lang="zh-CN" altLang="en-US" sz="3600" b="1">
                        <a:latin typeface="微软雅黑" panose="020B0503020204020204" charset="-122"/>
                        <a:ea typeface="微软雅黑" panose="020B0503020204020204" charset="-122"/>
                        <a:cs typeface="Times New Roman" panose="02020603050405020304" pitchFamily="18" charset="0"/>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3600" b="1">
                          <a:latin typeface="微软雅黑" panose="020B0503020204020204" charset="-122"/>
                          <a:ea typeface="微软雅黑" panose="020B0503020204020204" charset="-122"/>
                          <a:cs typeface="Times New Roman" panose="02020603050405020304" pitchFamily="18" charset="0"/>
                        </a:rPr>
                        <a:t>2</a:t>
                      </a:r>
                      <a:endParaRPr lang="en-US" altLang="zh-CN" sz="3600" b="1">
                        <a:latin typeface="微软雅黑" panose="020B0503020204020204" charset="-122"/>
                        <a:ea typeface="微软雅黑" panose="020B0503020204020204" charset="-122"/>
                        <a:cs typeface="Times New Roman" panose="02020603050405020304" pitchFamily="18"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3600" b="1">
                          <a:latin typeface="微软雅黑" panose="020B0503020204020204" charset="-122"/>
                          <a:ea typeface="微软雅黑" panose="020B0503020204020204" charset="-122"/>
                          <a:cs typeface="Times New Roman" panose="02020603050405020304" pitchFamily="18" charset="0"/>
                        </a:rPr>
                        <a:t>1</a:t>
                      </a:r>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latin typeface="微软雅黑" panose="020B0503020204020204" charset="-122"/>
                          <a:ea typeface="微软雅黑" panose="020B0503020204020204" charset="-122"/>
                          <a:cs typeface="Times New Roman" panose="02020603050405020304" pitchFamily="18" charset="0"/>
                        </a:rPr>
                        <a:t>4%</a:t>
                      </a:r>
                      <a:endParaRPr lang="zh-CN" altLang="en-US" sz="3600" b="1">
                        <a:latin typeface="微软雅黑" panose="020B0503020204020204" charset="-122"/>
                        <a:ea typeface="微软雅黑" panose="020B0503020204020204" charset="-122"/>
                        <a:cs typeface="Times New Roman" panose="02020603050405020304" pitchFamily="18"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92100">
                <a:tc>
                  <a:txBody>
                    <a:bodyPr/>
                    <a:p>
                      <a:pPr indent="0" algn="ctr">
                        <a:buNone/>
                      </a:pPr>
                      <a:r>
                        <a:rPr lang="zh-CN" altLang="en-US" sz="3600" b="1">
                          <a:latin typeface="微软雅黑" panose="020B0503020204020204" charset="-122"/>
                          <a:ea typeface="微软雅黑" panose="020B0503020204020204" charset="-122"/>
                          <a:cs typeface="宋体" panose="02010600030101010101" pitchFamily="2" charset="-122"/>
                        </a:rPr>
                        <a:t>小计</a:t>
                      </a:r>
                      <a:endParaRPr lang="zh-CN" altLang="en-US" sz="3600" b="1">
                        <a:latin typeface="微软雅黑" panose="020B0503020204020204" charset="-122"/>
                        <a:ea typeface="微软雅黑" panose="020B0503020204020204" charset="-122"/>
                        <a:cs typeface="宋体" panose="02010600030101010101" pitchFamily="2" charset="-122"/>
                      </a:endParaRPr>
                    </a:p>
                  </a:txBody>
                  <a:tcPr marL="0" marR="0" marT="0" marB="1"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3600" b="1">
                          <a:latin typeface="微软雅黑" panose="020B0503020204020204" charset="-122"/>
                          <a:ea typeface="微软雅黑" panose="020B0503020204020204" charset="-122"/>
                          <a:cs typeface="Times New Roman" panose="02020603050405020304" pitchFamily="18" charset="0"/>
                        </a:rPr>
                        <a:t>139</a:t>
                      </a:r>
                      <a:endParaRPr lang="en-US" altLang="zh-CN" sz="3600" b="1">
                        <a:latin typeface="微软雅黑" panose="020B0503020204020204" charset="-122"/>
                        <a:ea typeface="微软雅黑" panose="020B0503020204020204" charset="-122"/>
                        <a:cs typeface="Times New Roman" panose="02020603050405020304" pitchFamily="18" charset="0"/>
                      </a:endParaRPr>
                    </a:p>
                  </a:txBody>
                  <a:tcPr marL="0" marR="0" marT="0" marB="1" vert="horz"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altLang="zh-CN" sz="3600" b="1">
                          <a:latin typeface="微软雅黑" panose="020B0503020204020204" charset="-122"/>
                          <a:ea typeface="微软雅黑" panose="020B0503020204020204" charset="-122"/>
                          <a:cs typeface="Times New Roman" panose="02020603050405020304" pitchFamily="18" charset="0"/>
                        </a:rPr>
                        <a:t>100%</a:t>
                      </a:r>
                      <a:endParaRPr lang="en-US" altLang="zh-CN" sz="3600" b="1">
                        <a:latin typeface="微软雅黑" panose="020B0503020204020204" charset="-122"/>
                        <a:ea typeface="微软雅黑" panose="020B0503020204020204" charset="-122"/>
                        <a:cs typeface="Times New Roman" panose="02020603050405020304" pitchFamily="18" charset="0"/>
                      </a:endParaRPr>
                    </a:p>
                  </a:txBody>
                  <a:tcPr marL="0" marR="0" marT="0" marB="1" vert="horz"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0" name="图片 -1"/>
          <p:cNvPicPr/>
          <p:nvPr/>
        </p:nvPicPr>
        <p:blipFill>
          <a:blip r:embed="rId1"/>
          <a:stretch>
            <a:fillRect/>
          </a:stretch>
        </p:blipFill>
        <p:spPr>
          <a:xfrm>
            <a:off x="3556000" y="3683635"/>
            <a:ext cx="19050" cy="19050"/>
          </a:xfrm>
          <a:prstGeom prst="rect">
            <a:avLst/>
          </a:prstGeom>
          <a:noFill/>
          <a:ln w="9525">
            <a:noFill/>
          </a:ln>
        </p:spPr>
      </p:pic>
      <p:sp>
        <p:nvSpPr>
          <p:cNvPr id="3" name="文本框 2"/>
          <p:cNvSpPr txBox="1"/>
          <p:nvPr/>
        </p:nvSpPr>
        <p:spPr>
          <a:xfrm>
            <a:off x="259715" y="4131310"/>
            <a:ext cx="12190730" cy="2527935"/>
          </a:xfrm>
          <a:prstGeom prst="rect">
            <a:avLst/>
          </a:prstGeom>
          <a:noFill/>
          <a:ln w="9525">
            <a:noFill/>
          </a:ln>
        </p:spPr>
        <p:txBody>
          <a:bodyPr wrap="square">
            <a:spAutoFit/>
          </a:bodyPr>
          <a:p>
            <a:pPr indent="0">
              <a:lnSpc>
                <a:spcPct val="110000"/>
              </a:lnSpc>
            </a:pPr>
            <a:r>
              <a:rPr lang="zh-CN" altLang="en-US" sz="3600" b="1">
                <a:latin typeface="微软雅黑" panose="020B0503020204020204" charset="-122"/>
                <a:ea typeface="微软雅黑" panose="020B0503020204020204" charset="-122"/>
                <a:cs typeface="宋体" panose="02010600030101010101" pitchFamily="2" charset="-122"/>
              </a:rPr>
              <a:t>表</a:t>
            </a:r>
            <a:r>
              <a:rPr lang="en-US" altLang="zh-CN" sz="3600" b="1">
                <a:latin typeface="微软雅黑" panose="020B0503020204020204" charset="-122"/>
                <a:ea typeface="微软雅黑" panose="020B0503020204020204" charset="-122"/>
                <a:cs typeface="Times New Roman" panose="02020603050405020304" pitchFamily="18" charset="0"/>
              </a:rPr>
              <a:t>1</a:t>
            </a:r>
            <a:r>
              <a:rPr lang="zh-CN" altLang="en-US" sz="3600" b="1">
                <a:latin typeface="微软雅黑" panose="020B0503020204020204" charset="-122"/>
                <a:ea typeface="微软雅黑" panose="020B0503020204020204" charset="-122"/>
                <a:cs typeface="宋体" panose="02010600030101010101" pitchFamily="2" charset="-122"/>
              </a:rPr>
              <a:t>为唐代后期敦煌某地土地占有情况统计表。据此可知，当时该地</a:t>
            </a:r>
            <a:endParaRPr lang="zh-CN" altLang="en-US" sz="3600" b="1">
              <a:latin typeface="微软雅黑" panose="020B0503020204020204" charset="-122"/>
              <a:ea typeface="微软雅黑" panose="020B0503020204020204" charset="-122"/>
              <a:cs typeface="Times New Roman" panose="02020603050405020304" pitchFamily="18" charset="0"/>
            </a:endParaRPr>
          </a:p>
          <a:p>
            <a:pPr indent="0">
              <a:lnSpc>
                <a:spcPct val="110000"/>
              </a:lnSpc>
            </a:pPr>
            <a:r>
              <a:rPr lang="en-US" altLang="zh-CN" sz="3600" b="1">
                <a:latin typeface="微软雅黑" panose="020B0503020204020204" charset="-122"/>
                <a:ea typeface="微软雅黑" panose="020B0503020204020204" charset="-122"/>
                <a:cs typeface="Times New Roman" panose="02020603050405020304" pitchFamily="18" charset="0"/>
              </a:rPr>
              <a:t>A</a:t>
            </a:r>
            <a:r>
              <a:rPr lang="zh-CN" altLang="en-US" sz="3600" b="1">
                <a:latin typeface="微软雅黑" panose="020B0503020204020204" charset="-122"/>
                <a:ea typeface="微软雅黑" panose="020B0503020204020204" charset="-122"/>
                <a:cs typeface="宋体" panose="02010600030101010101" pitchFamily="2" charset="-122"/>
              </a:rPr>
              <a:t>．自耕农经济盛行</a:t>
            </a:r>
            <a:r>
              <a:rPr lang="zh-CN" altLang="en-US" sz="3600" b="1">
                <a:latin typeface="微软雅黑" panose="020B0503020204020204" charset="-122"/>
                <a:ea typeface="微软雅黑" panose="020B0503020204020204" charset="-122"/>
                <a:cs typeface="Times New Roman" panose="02020603050405020304" pitchFamily="18" charset="0"/>
              </a:rPr>
              <a:t>          	</a:t>
            </a:r>
            <a:r>
              <a:rPr lang="en-US" altLang="zh-CN" sz="3600" b="1">
                <a:latin typeface="微软雅黑" panose="020B0503020204020204" charset="-122"/>
                <a:ea typeface="微软雅黑" panose="020B0503020204020204" charset="-122"/>
                <a:cs typeface="Times New Roman" panose="02020603050405020304" pitchFamily="18" charset="0"/>
              </a:rPr>
              <a:t>B</a:t>
            </a:r>
            <a:r>
              <a:rPr lang="zh-CN" altLang="en-US" sz="3600" b="1">
                <a:latin typeface="微软雅黑" panose="020B0503020204020204" charset="-122"/>
                <a:ea typeface="微软雅黑" panose="020B0503020204020204" charset="-122"/>
                <a:cs typeface="宋体" panose="02010600030101010101" pitchFamily="2" charset="-122"/>
              </a:rPr>
              <a:t>．土地集中现象突出</a:t>
            </a:r>
            <a:endParaRPr lang="zh-CN" altLang="en-US" sz="3600" b="1">
              <a:latin typeface="微软雅黑" panose="020B0503020204020204" charset="-122"/>
              <a:ea typeface="微软雅黑" panose="020B0503020204020204" charset="-122"/>
              <a:cs typeface="Times New Roman" panose="02020603050405020304" pitchFamily="18" charset="0"/>
            </a:endParaRPr>
          </a:p>
          <a:p>
            <a:pPr indent="0">
              <a:lnSpc>
                <a:spcPct val="110000"/>
              </a:lnSpc>
            </a:pPr>
            <a:r>
              <a:rPr lang="en-US" altLang="zh-CN" sz="3600" b="1">
                <a:latin typeface="微软雅黑" panose="020B0503020204020204" charset="-122"/>
                <a:ea typeface="微软雅黑" panose="020B0503020204020204" charset="-122"/>
                <a:cs typeface="Times New Roman" panose="02020603050405020304" pitchFamily="18" charset="0"/>
              </a:rPr>
              <a:t>C</a:t>
            </a:r>
            <a:r>
              <a:rPr lang="zh-CN" altLang="en-US" sz="3600" b="1">
                <a:latin typeface="微软雅黑" panose="020B0503020204020204" charset="-122"/>
                <a:ea typeface="微软雅黑" panose="020B0503020204020204" charset="-122"/>
                <a:cs typeface="宋体" panose="02010600030101010101" pitchFamily="2" charset="-122"/>
              </a:rPr>
              <a:t>．均田制破坏严重</a:t>
            </a:r>
            <a:r>
              <a:rPr lang="zh-CN" altLang="en-US" sz="3600" b="1">
                <a:latin typeface="微软雅黑" panose="020B0503020204020204" charset="-122"/>
                <a:ea typeface="微软雅黑" panose="020B0503020204020204" charset="-122"/>
                <a:cs typeface="Times New Roman" panose="02020603050405020304" pitchFamily="18" charset="0"/>
              </a:rPr>
              <a:t>    	       </a:t>
            </a:r>
            <a:r>
              <a:rPr lang="en-US" altLang="zh-CN" sz="3600" b="1">
                <a:latin typeface="微软雅黑" panose="020B0503020204020204" charset="-122"/>
                <a:ea typeface="微软雅黑" panose="020B0503020204020204" charset="-122"/>
                <a:cs typeface="Times New Roman" panose="02020603050405020304" pitchFamily="18" charset="0"/>
              </a:rPr>
              <a:t>D</a:t>
            </a:r>
            <a:r>
              <a:rPr lang="zh-CN" altLang="en-US" sz="3600" b="1">
                <a:latin typeface="微软雅黑" panose="020B0503020204020204" charset="-122"/>
                <a:ea typeface="微软雅黑" panose="020B0503020204020204" charset="-122"/>
                <a:cs typeface="宋体" panose="02010600030101010101" pitchFamily="2" charset="-122"/>
              </a:rPr>
              <a:t>．农业生产效率提高</a:t>
            </a:r>
            <a:endParaRPr lang="zh-CN" altLang="en-US" sz="3600" b="1">
              <a:latin typeface="微软雅黑" panose="020B0503020204020204" charset="-122"/>
              <a:ea typeface="微软雅黑" panose="020B0503020204020204" charset="-122"/>
            </a:endParaRPr>
          </a:p>
        </p:txBody>
      </p:sp>
      <p:sp>
        <p:nvSpPr>
          <p:cNvPr id="4" name="文本框 3"/>
          <p:cNvSpPr txBox="1"/>
          <p:nvPr/>
        </p:nvSpPr>
        <p:spPr>
          <a:xfrm>
            <a:off x="8926195" y="4770755"/>
            <a:ext cx="2355215" cy="645160"/>
          </a:xfrm>
          <a:prstGeom prst="rect">
            <a:avLst/>
          </a:prstGeom>
          <a:noFill/>
        </p:spPr>
        <p:txBody>
          <a:bodyPr wrap="none" rtlCol="0" anchor="t">
            <a:spAutoFit/>
          </a:bodyPr>
          <a:p>
            <a:pPr algn="l"/>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sym typeface="+mn-ea"/>
              </a:rPr>
              <a:t>A</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2"/>
          <p:cNvSpPr txBox="1">
            <a:spLocks noChangeArrowheads="1"/>
          </p:cNvSpPr>
          <p:nvPr/>
        </p:nvSpPr>
        <p:spPr bwMode="auto">
          <a:xfrm>
            <a:off x="3329940" y="98743"/>
            <a:ext cx="6705600" cy="768350"/>
          </a:xfrm>
          <a:prstGeom prst="rect">
            <a:avLst/>
          </a:prstGeom>
          <a:noFill/>
          <a:ln w="9525">
            <a:noFill/>
            <a:miter lim="800000"/>
          </a:ln>
        </p:spPr>
        <p:txBody>
          <a:bodyPr>
            <a:spAutoFit/>
          </a:bodyPr>
          <a:lstStyle/>
          <a:p>
            <a:pPr marR="0" defTabSz="914400" eaLnBrk="0" hangingPunct="0">
              <a:spcBef>
                <a:spcPct val="50000"/>
              </a:spcBef>
              <a:buClrTx/>
              <a:buSzTx/>
              <a:buFontTx/>
              <a:buNone/>
              <a:defRPr/>
            </a:pPr>
            <a:r>
              <a:rPr kumimoji="1" lang="zh-CN" altLang="en-US" sz="4400" b="1" kern="1200" cap="none" spc="0" normalizeH="0" baseline="0" noProof="0" dirty="0">
                <a:solidFill>
                  <a:srgbClr val="0000CC"/>
                </a:solidFill>
                <a:latin typeface="微软雅黑" panose="020B0503020204020204" charset="-122"/>
                <a:ea typeface="微软雅黑" panose="020B0503020204020204" charset="-122"/>
                <a:cs typeface="+mn-cs"/>
              </a:rPr>
              <a:t>租佃制（补充）</a:t>
            </a:r>
            <a:endParaRPr kumimoji="1" lang="zh-CN" altLang="en-US" sz="4400" b="1" kern="1200" cap="none" spc="0" normalizeH="0" baseline="0" noProof="0" dirty="0">
              <a:solidFill>
                <a:srgbClr val="0000CC"/>
              </a:solidFill>
              <a:latin typeface="微软雅黑" panose="020B0503020204020204" charset="-122"/>
              <a:ea typeface="微软雅黑" panose="020B0503020204020204" charset="-122"/>
              <a:cs typeface="+mn-cs"/>
            </a:endParaRPr>
          </a:p>
        </p:txBody>
      </p:sp>
      <p:sp>
        <p:nvSpPr>
          <p:cNvPr id="3" name="Rectangle 14"/>
          <p:cNvSpPr/>
          <p:nvPr/>
        </p:nvSpPr>
        <p:spPr>
          <a:xfrm>
            <a:off x="998855" y="1968500"/>
            <a:ext cx="11089640" cy="1198880"/>
          </a:xfrm>
          <a:prstGeom prst="rect">
            <a:avLst/>
          </a:prstGeom>
          <a:noFill/>
          <a:ln w="9525">
            <a:noFill/>
          </a:ln>
        </p:spPr>
        <p:txBody>
          <a:bodyPr wrap="square" anchor="t">
            <a:spAutoFit/>
          </a:bodyPr>
          <a:p>
            <a:pPr marL="457200" indent="-457200" eaLnBrk="0" hangingPunct="0">
              <a:spcBef>
                <a:spcPct val="0"/>
              </a:spcBef>
            </a:pPr>
            <a:r>
              <a:rPr lang="en-US" altLang="zh-CN" sz="3600" b="1" dirty="0">
                <a:latin typeface="微软雅黑" panose="020B0503020204020204" charset="-122"/>
                <a:ea typeface="微软雅黑" panose="020B0503020204020204" charset="-122"/>
              </a:rPr>
              <a:t>   </a:t>
            </a:r>
            <a:r>
              <a:rPr lang="zh-CN" altLang="en-US" sz="3600" b="1" dirty="0">
                <a:latin typeface="微软雅黑" panose="020B0503020204020204" charset="-122"/>
                <a:ea typeface="微软雅黑" panose="020B0503020204020204" charset="-122"/>
              </a:rPr>
              <a:t>产生于</a:t>
            </a:r>
            <a:r>
              <a:rPr lang="zh-CN" altLang="en-US" sz="3600" b="1" dirty="0">
                <a:solidFill>
                  <a:srgbClr val="0000CC"/>
                </a:solidFill>
                <a:latin typeface="微软雅黑" panose="020B0503020204020204" charset="-122"/>
                <a:ea typeface="微软雅黑" panose="020B0503020204020204" charset="-122"/>
              </a:rPr>
              <a:t>战国</a:t>
            </a:r>
            <a:r>
              <a:rPr lang="en-US" altLang="zh-CN" sz="3600" b="1" dirty="0">
                <a:latin typeface="微软雅黑" panose="020B0503020204020204" charset="-122"/>
                <a:ea typeface="微软雅黑" panose="020B0503020204020204" charset="-122"/>
              </a:rPr>
              <a:t>—</a:t>
            </a:r>
            <a:r>
              <a:rPr lang="zh-CN" altLang="en-US" sz="3600" b="1" dirty="0">
                <a:solidFill>
                  <a:srgbClr val="0000CC"/>
                </a:solidFill>
                <a:latin typeface="微软雅黑" panose="020B0503020204020204" charset="-122"/>
                <a:ea typeface="微软雅黑" panose="020B0503020204020204" charset="-122"/>
              </a:rPr>
              <a:t>汉</a:t>
            </a:r>
            <a:r>
              <a:rPr lang="zh-CN" altLang="en-US" sz="3600" b="1" dirty="0">
                <a:latin typeface="微软雅黑" panose="020B0503020204020204" charset="-122"/>
                <a:ea typeface="微软雅黑" panose="020B0503020204020204" charset="-122"/>
              </a:rPr>
              <a:t>代比较普遍</a:t>
            </a:r>
            <a:r>
              <a:rPr lang="en-US" altLang="zh-CN" sz="3600" b="1" dirty="0">
                <a:latin typeface="微软雅黑" panose="020B0503020204020204" charset="-122"/>
                <a:ea typeface="微软雅黑" panose="020B0503020204020204" charset="-122"/>
              </a:rPr>
              <a:t>—</a:t>
            </a:r>
            <a:r>
              <a:rPr lang="zh-CN" altLang="en-US" sz="3600" b="1" dirty="0">
                <a:solidFill>
                  <a:srgbClr val="0000CC"/>
                </a:solidFill>
                <a:latin typeface="微软雅黑" panose="020B0503020204020204" charset="-122"/>
                <a:ea typeface="微软雅黑" panose="020B0503020204020204" charset="-122"/>
              </a:rPr>
              <a:t>宋朝</a:t>
            </a:r>
            <a:r>
              <a:rPr lang="zh-CN" altLang="en-US" sz="3600" b="1" dirty="0">
                <a:latin typeface="微软雅黑" panose="020B0503020204020204" charset="-122"/>
                <a:ea typeface="微软雅黑" panose="020B0503020204020204" charset="-122"/>
              </a:rPr>
              <a:t>日益普遍</a:t>
            </a:r>
            <a:r>
              <a:rPr lang="en-US" altLang="zh-CN" sz="3600" b="1" dirty="0">
                <a:latin typeface="微软雅黑" panose="020B0503020204020204" charset="-122"/>
                <a:ea typeface="微软雅黑" panose="020B0503020204020204" charset="-122"/>
              </a:rPr>
              <a:t>—</a:t>
            </a:r>
            <a:r>
              <a:rPr lang="zh-CN" altLang="en-US" sz="3600" b="1" dirty="0">
                <a:solidFill>
                  <a:srgbClr val="0000CC"/>
                </a:solidFill>
                <a:latin typeface="微软雅黑" panose="020B0503020204020204" charset="-122"/>
                <a:ea typeface="微软雅黑" panose="020B0503020204020204" charset="-122"/>
              </a:rPr>
              <a:t>明清</a:t>
            </a:r>
            <a:r>
              <a:rPr lang="zh-CN" altLang="en-US" sz="3600" b="1" dirty="0">
                <a:latin typeface="微软雅黑" panose="020B0503020204020204" charset="-122"/>
                <a:ea typeface="微软雅黑" panose="020B0503020204020204" charset="-122"/>
              </a:rPr>
              <a:t>进一步发展</a:t>
            </a:r>
            <a:endParaRPr lang="zh-CN" altLang="en-US" sz="3600" b="1" dirty="0">
              <a:latin typeface="微软雅黑" panose="020B0503020204020204" charset="-122"/>
              <a:ea typeface="微软雅黑" panose="020B0503020204020204" charset="-122"/>
            </a:endParaRPr>
          </a:p>
        </p:txBody>
      </p:sp>
      <p:sp>
        <p:nvSpPr>
          <p:cNvPr id="50179" name="Rectangle 13"/>
          <p:cNvSpPr/>
          <p:nvPr/>
        </p:nvSpPr>
        <p:spPr>
          <a:xfrm>
            <a:off x="-20955" y="2118043"/>
            <a:ext cx="2195513" cy="645160"/>
          </a:xfrm>
          <a:prstGeom prst="rect">
            <a:avLst/>
          </a:prstGeom>
          <a:noFill/>
          <a:ln w="9525">
            <a:noFill/>
          </a:ln>
        </p:spPr>
        <p:txBody>
          <a:bodyPr anchor="t">
            <a:spAutoFit/>
          </a:bodyPr>
          <a:p>
            <a:pPr eaLnBrk="0" hangingPunct="0">
              <a:spcBef>
                <a:spcPct val="0"/>
              </a:spcBef>
            </a:pPr>
            <a:r>
              <a:rPr lang="zh-CN" altLang="en-US" sz="3600" b="1" dirty="0">
                <a:solidFill>
                  <a:srgbClr val="FF3300"/>
                </a:solidFill>
                <a:latin typeface="微软雅黑" panose="020B0503020204020204" charset="-122"/>
                <a:ea typeface="微软雅黑" panose="020B0503020204020204" charset="-122"/>
              </a:rPr>
              <a:t>发展</a:t>
            </a:r>
            <a:r>
              <a:rPr lang="en-US" altLang="zh-CN" sz="3600" b="1" dirty="0">
                <a:solidFill>
                  <a:srgbClr val="FF3300"/>
                </a:solidFill>
                <a:latin typeface="微软雅黑" panose="020B0503020204020204" charset="-122"/>
                <a:ea typeface="微软雅黑" panose="020B0503020204020204" charset="-122"/>
              </a:rPr>
              <a:t>:</a:t>
            </a:r>
            <a:endParaRPr lang="en-US" altLang="zh-CN" sz="3600" b="1" dirty="0">
              <a:solidFill>
                <a:srgbClr val="FF3300"/>
              </a:solidFill>
              <a:latin typeface="微软雅黑" panose="020B0503020204020204" charset="-122"/>
              <a:ea typeface="微软雅黑" panose="020B0503020204020204" charset="-122"/>
            </a:endParaRPr>
          </a:p>
        </p:txBody>
      </p:sp>
      <p:sp>
        <p:nvSpPr>
          <p:cNvPr id="50180" name="Rectangle 13"/>
          <p:cNvSpPr/>
          <p:nvPr/>
        </p:nvSpPr>
        <p:spPr>
          <a:xfrm>
            <a:off x="-20955" y="3394710"/>
            <a:ext cx="11564620" cy="645160"/>
          </a:xfrm>
          <a:prstGeom prst="rect">
            <a:avLst/>
          </a:prstGeom>
          <a:noFill/>
          <a:ln w="9525">
            <a:noFill/>
          </a:ln>
        </p:spPr>
        <p:txBody>
          <a:bodyPr wrap="square" anchor="t">
            <a:spAutoFit/>
          </a:bodyPr>
          <a:p>
            <a:pPr marL="514350" indent="-514350" eaLnBrk="0" hangingPunct="0">
              <a:spcBef>
                <a:spcPct val="0"/>
              </a:spcBef>
            </a:pPr>
            <a:r>
              <a:rPr lang="zh-CN" altLang="en-US" sz="3600" b="1" dirty="0">
                <a:solidFill>
                  <a:srgbClr val="FF3300"/>
                </a:solidFill>
                <a:latin typeface="微软雅黑" panose="020B0503020204020204" charset="-122"/>
                <a:ea typeface="微软雅黑" panose="020B0503020204020204" charset="-122"/>
              </a:rPr>
              <a:t>发展趋势</a:t>
            </a:r>
            <a:r>
              <a:rPr lang="en-US" altLang="zh-CN" sz="3600" b="1">
                <a:solidFill>
                  <a:srgbClr val="FF3300"/>
                </a:solidFill>
                <a:latin typeface="微软雅黑" panose="020B0503020204020204" charset="-122"/>
                <a:ea typeface="微软雅黑" panose="020B0503020204020204" charset="-122"/>
              </a:rPr>
              <a:t>:</a:t>
            </a:r>
            <a:endParaRPr lang="zh-CN" altLang="en-US" sz="3600" b="1" dirty="0">
              <a:latin typeface="微软雅黑" panose="020B0503020204020204" charset="-122"/>
              <a:ea typeface="微软雅黑" panose="020B0503020204020204" charset="-122"/>
            </a:endParaRPr>
          </a:p>
        </p:txBody>
      </p:sp>
      <p:sp>
        <p:nvSpPr>
          <p:cNvPr id="50181" name="Rectangle 13"/>
          <p:cNvSpPr/>
          <p:nvPr/>
        </p:nvSpPr>
        <p:spPr>
          <a:xfrm>
            <a:off x="-20955" y="5058728"/>
            <a:ext cx="2195513" cy="645160"/>
          </a:xfrm>
          <a:prstGeom prst="rect">
            <a:avLst/>
          </a:prstGeom>
          <a:noFill/>
          <a:ln w="9525">
            <a:noFill/>
          </a:ln>
        </p:spPr>
        <p:txBody>
          <a:bodyPr anchor="t">
            <a:spAutoFit/>
          </a:bodyPr>
          <a:p>
            <a:pPr eaLnBrk="0" hangingPunct="0">
              <a:spcBef>
                <a:spcPct val="0"/>
              </a:spcBef>
            </a:pPr>
            <a:r>
              <a:rPr lang="zh-CN" altLang="en-US" sz="3600" b="1" dirty="0">
                <a:solidFill>
                  <a:srgbClr val="FF3300"/>
                </a:solidFill>
                <a:latin typeface="微软雅黑" panose="020B0503020204020204" charset="-122"/>
                <a:ea typeface="微软雅黑" panose="020B0503020204020204" charset="-122"/>
              </a:rPr>
              <a:t>影响</a:t>
            </a:r>
            <a:r>
              <a:rPr lang="en-US" altLang="zh-CN" sz="3600" b="1" dirty="0">
                <a:solidFill>
                  <a:srgbClr val="FF3300"/>
                </a:solidFill>
                <a:latin typeface="微软雅黑" panose="020B0503020204020204" charset="-122"/>
                <a:ea typeface="微软雅黑" panose="020B0503020204020204" charset="-122"/>
              </a:rPr>
              <a:t>:</a:t>
            </a:r>
            <a:endParaRPr lang="en-US" altLang="zh-CN" sz="3600" b="1" dirty="0">
              <a:solidFill>
                <a:srgbClr val="FF3300"/>
              </a:solidFill>
              <a:latin typeface="微软雅黑" panose="020B0503020204020204" charset="-122"/>
              <a:ea typeface="微软雅黑" panose="020B0503020204020204" charset="-122"/>
            </a:endParaRPr>
          </a:p>
        </p:txBody>
      </p:sp>
      <p:sp>
        <p:nvSpPr>
          <p:cNvPr id="50182" name="矩形 6"/>
          <p:cNvSpPr/>
          <p:nvPr/>
        </p:nvSpPr>
        <p:spPr>
          <a:xfrm>
            <a:off x="1317625" y="4792345"/>
            <a:ext cx="10770870" cy="1863090"/>
          </a:xfrm>
          <a:prstGeom prst="rect">
            <a:avLst/>
          </a:prstGeom>
          <a:noFill/>
          <a:ln w="9525">
            <a:noFill/>
          </a:ln>
        </p:spPr>
        <p:txBody>
          <a:bodyPr wrap="square" anchor="t">
            <a:spAutoFit/>
          </a:bodyPr>
          <a:p>
            <a:pPr indent="0" eaLnBrk="0" hangingPunct="0">
              <a:lnSpc>
                <a:spcPct val="120000"/>
              </a:lnSpc>
              <a:spcBef>
                <a:spcPct val="0"/>
              </a:spcBef>
              <a:buFont typeface="Verdana" panose="020B0604030504040204" pitchFamily="34" charset="0"/>
              <a:buNone/>
            </a:pPr>
            <a:r>
              <a:rPr lang="zh-CN" altLang="en-US" sz="3200" b="1" dirty="0">
                <a:solidFill>
                  <a:srgbClr val="FF0000"/>
                </a:solidFill>
                <a:latin typeface="微软雅黑" panose="020B0503020204020204" charset="-122"/>
                <a:ea typeface="微软雅黑" panose="020B0503020204020204" charset="-122"/>
              </a:rPr>
              <a:t>积极：</a:t>
            </a:r>
            <a:r>
              <a:rPr lang="zh-CN" altLang="en-US" sz="3200" b="1" dirty="0">
                <a:latin typeface="微软雅黑" panose="020B0503020204020204" charset="-122"/>
                <a:ea typeface="微软雅黑" panose="020B0503020204020204" charset="-122"/>
              </a:rPr>
              <a:t>农民对地主的人身依附关系逐渐减弱；促进商品经济的发展；促进新的生产关系产生</a:t>
            </a:r>
            <a:r>
              <a:rPr lang="en-US" altLang="zh-CN" sz="3200" b="1" dirty="0">
                <a:latin typeface="微软雅黑" panose="020B0503020204020204" charset="-122"/>
                <a:ea typeface="微软雅黑" panose="020B0503020204020204" charset="-122"/>
              </a:rPr>
              <a:t>—</a:t>
            </a:r>
            <a:r>
              <a:rPr lang="zh-CN" altLang="en-US" sz="3200" b="1" dirty="0">
                <a:latin typeface="微软雅黑" panose="020B0503020204020204" charset="-122"/>
                <a:ea typeface="微软雅黑" panose="020B0503020204020204" charset="-122"/>
              </a:rPr>
              <a:t>雇佣劳动关系</a:t>
            </a:r>
            <a:endParaRPr lang="zh-CN" altLang="en-US" sz="3200" b="1" dirty="0">
              <a:latin typeface="微软雅黑" panose="020B0503020204020204" charset="-122"/>
              <a:ea typeface="微软雅黑" panose="020B0503020204020204" charset="-122"/>
            </a:endParaRPr>
          </a:p>
          <a:p>
            <a:pPr indent="0" eaLnBrk="0" hangingPunct="0">
              <a:lnSpc>
                <a:spcPct val="120000"/>
              </a:lnSpc>
              <a:spcBef>
                <a:spcPct val="0"/>
              </a:spcBef>
              <a:buFont typeface="Verdana" panose="020B0604030504040204" pitchFamily="34" charset="0"/>
              <a:buNone/>
            </a:pPr>
            <a:r>
              <a:rPr lang="zh-CN" altLang="en-US" sz="3200" b="1" dirty="0">
                <a:solidFill>
                  <a:srgbClr val="FF0000"/>
                </a:solidFill>
                <a:latin typeface="微软雅黑" panose="020B0503020204020204" charset="-122"/>
                <a:ea typeface="微软雅黑" panose="020B0503020204020204" charset="-122"/>
              </a:rPr>
              <a:t>消极：</a:t>
            </a:r>
            <a:r>
              <a:rPr lang="zh-CN" altLang="en-US" sz="3200" b="1" dirty="0">
                <a:latin typeface="微软雅黑" panose="020B0503020204020204" charset="-122"/>
                <a:ea typeface="微软雅黑" panose="020B0503020204020204" charset="-122"/>
              </a:rPr>
              <a:t>政府财政收入减少；威胁中央集权；激化阶级矛盾</a:t>
            </a:r>
            <a:endParaRPr lang="zh-CN" altLang="en-US" sz="3200" b="1" dirty="0">
              <a:latin typeface="微软雅黑" panose="020B0503020204020204" charset="-122"/>
              <a:ea typeface="微软雅黑" panose="020B0503020204020204" charset="-122"/>
            </a:endParaRPr>
          </a:p>
        </p:txBody>
      </p:sp>
      <p:sp>
        <p:nvSpPr>
          <p:cNvPr id="50183" name="Rectangle 13"/>
          <p:cNvSpPr/>
          <p:nvPr/>
        </p:nvSpPr>
        <p:spPr>
          <a:xfrm>
            <a:off x="-20955" y="1096328"/>
            <a:ext cx="4284663" cy="645160"/>
          </a:xfrm>
          <a:prstGeom prst="rect">
            <a:avLst/>
          </a:prstGeom>
          <a:noFill/>
          <a:ln w="9525">
            <a:noFill/>
          </a:ln>
        </p:spPr>
        <p:txBody>
          <a:bodyPr anchor="t">
            <a:spAutoFit/>
          </a:bodyPr>
          <a:p>
            <a:pPr eaLnBrk="0" hangingPunct="0">
              <a:spcBef>
                <a:spcPct val="0"/>
              </a:spcBef>
            </a:pPr>
            <a:r>
              <a:rPr lang="zh-CN" altLang="en-US" sz="3600" b="1" dirty="0">
                <a:solidFill>
                  <a:srgbClr val="FF3300"/>
                </a:solidFill>
                <a:latin typeface="微软雅黑" panose="020B0503020204020204" charset="-122"/>
                <a:ea typeface="微软雅黑" panose="020B0503020204020204" charset="-122"/>
              </a:rPr>
              <a:t>原因：</a:t>
            </a:r>
            <a:endParaRPr lang="zh-CN" altLang="en-US" sz="3600" b="1" dirty="0">
              <a:latin typeface="微软雅黑" panose="020B0503020204020204" charset="-122"/>
              <a:ea typeface="微软雅黑" panose="020B0503020204020204" charset="-122"/>
            </a:endParaRPr>
          </a:p>
        </p:txBody>
      </p:sp>
      <p:sp>
        <p:nvSpPr>
          <p:cNvPr id="4" name="文本框 3"/>
          <p:cNvSpPr txBox="1"/>
          <p:nvPr/>
        </p:nvSpPr>
        <p:spPr>
          <a:xfrm>
            <a:off x="1632585" y="1096645"/>
            <a:ext cx="7499350" cy="645160"/>
          </a:xfrm>
          <a:prstGeom prst="rect">
            <a:avLst/>
          </a:prstGeom>
          <a:noFill/>
        </p:spPr>
        <p:txBody>
          <a:bodyPr wrap="square" rtlCol="0" anchor="t">
            <a:spAutoFit/>
          </a:bodyPr>
          <a:p>
            <a:pPr algn="l"/>
            <a:r>
              <a:rPr lang="zh-CN" altLang="en-US" sz="3600" b="1" dirty="0">
                <a:latin typeface="微软雅黑" panose="020B0503020204020204" charset="-122"/>
                <a:ea typeface="微软雅黑" panose="020B0503020204020204" charset="-122"/>
                <a:sym typeface="+mn-ea"/>
              </a:rPr>
              <a:t>客观：地少人多；主观：土地兼并</a:t>
            </a:r>
            <a:endParaRPr lang="zh-CN" altLang="en-US" sz="3600" b="1" dirty="0">
              <a:latin typeface="微软雅黑" panose="020B0503020204020204" charset="-122"/>
              <a:ea typeface="微软雅黑" panose="020B0503020204020204" charset="-122"/>
              <a:sym typeface="+mn-ea"/>
            </a:endParaRPr>
          </a:p>
        </p:txBody>
      </p:sp>
      <p:sp>
        <p:nvSpPr>
          <p:cNvPr id="5" name="文本框 4"/>
          <p:cNvSpPr txBox="1"/>
          <p:nvPr/>
        </p:nvSpPr>
        <p:spPr>
          <a:xfrm>
            <a:off x="2296160" y="3394710"/>
            <a:ext cx="10153650" cy="1198880"/>
          </a:xfrm>
          <a:prstGeom prst="rect">
            <a:avLst/>
          </a:prstGeom>
          <a:noFill/>
        </p:spPr>
        <p:txBody>
          <a:bodyPr wrap="square" rtlCol="0" anchor="t">
            <a:spAutoFit/>
          </a:bodyPr>
          <a:p>
            <a:pPr marL="514350" indent="-514350" algn="l" eaLnBrk="0" hangingPunct="0"/>
            <a:r>
              <a:rPr lang="en-US" altLang="zh-CN" sz="3600" b="1" dirty="0">
                <a:latin typeface="微软雅黑" panose="020B0503020204020204" charset="-122"/>
                <a:ea typeface="微软雅黑" panose="020B0503020204020204" charset="-122"/>
                <a:sym typeface="+mn-ea"/>
              </a:rPr>
              <a:t>1.</a:t>
            </a:r>
            <a:r>
              <a:rPr lang="zh-CN" altLang="en-US" sz="3600" b="1" dirty="0">
                <a:latin typeface="微软雅黑" panose="020B0503020204020204" charset="-122"/>
                <a:ea typeface="微软雅黑" panose="020B0503020204020204" charset="-122"/>
                <a:sym typeface="+mn-ea"/>
              </a:rPr>
              <a:t>农民对地主的人身依附关系逐渐减弱；</a:t>
            </a:r>
            <a:endParaRPr lang="zh-CN" altLang="en-US" sz="3600" b="1" dirty="0">
              <a:latin typeface="微软雅黑" panose="020B0503020204020204" charset="-122"/>
              <a:ea typeface="微软雅黑" panose="020B0503020204020204" charset="-122"/>
            </a:endParaRPr>
          </a:p>
          <a:p>
            <a:pPr marL="514350" indent="-514350" algn="l" eaLnBrk="0" hangingPunct="0"/>
            <a:r>
              <a:rPr lang="en-US" altLang="zh-CN" sz="3600" b="1" dirty="0">
                <a:latin typeface="微软雅黑" panose="020B0503020204020204" charset="-122"/>
                <a:ea typeface="微软雅黑" panose="020B0503020204020204" charset="-122"/>
                <a:sym typeface="+mn-ea"/>
              </a:rPr>
              <a:t>2. </a:t>
            </a:r>
            <a:r>
              <a:rPr lang="zh-CN" altLang="en-US" sz="3600" b="1" dirty="0">
                <a:latin typeface="微软雅黑" panose="020B0503020204020204" charset="-122"/>
                <a:ea typeface="微软雅黑" panose="020B0503020204020204" charset="-122"/>
                <a:sym typeface="+mn-ea"/>
              </a:rPr>
              <a:t>租佃关系在农村经济中的比重逐渐增大</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0182"/>
                                        </p:tgtEl>
                                        <p:attrNameLst>
                                          <p:attrName>style.visibility</p:attrName>
                                        </p:attrNameLst>
                                      </p:cBhvr>
                                      <p:to>
                                        <p:strVal val="visible"/>
                                      </p:to>
                                    </p:set>
                                    <p:animEffect transition="in" filter="blinds(horizontal)">
                                      <p:cBhvr>
                                        <p:cTn id="22" dur="500"/>
                                        <p:tgtEl>
                                          <p:spTgt spid="50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5018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274955" y="109220"/>
            <a:ext cx="11702415" cy="6249670"/>
          </a:xfrm>
          <a:prstGeom prst="rect">
            <a:avLst/>
          </a:prstGeom>
          <a:noFill/>
          <a:ln w="9525">
            <a:noFill/>
          </a:ln>
        </p:spPr>
        <p:txBody>
          <a:bodyPr wrap="square">
            <a:spAutoFit/>
          </a:bodyPr>
          <a:p>
            <a:pPr indent="0">
              <a:lnSpc>
                <a:spcPct val="130000"/>
              </a:lnSpc>
            </a:pPr>
            <a:r>
              <a:rPr lang="zh-CN" altLang="en-US" sz="4400" b="1">
                <a:latin typeface="微软雅黑" panose="020B0503020204020204" charset="-122"/>
                <a:ea typeface="微软雅黑" panose="020B0503020204020204" charset="-122"/>
                <a:cs typeface="宋体" panose="02010600030101010101" pitchFamily="2" charset="-122"/>
              </a:rPr>
              <a:t>（</a:t>
            </a:r>
            <a:r>
              <a:rPr lang="en-US" altLang="zh-CN" sz="4400" b="1">
                <a:solidFill>
                  <a:srgbClr val="FF0000"/>
                </a:solidFill>
                <a:latin typeface="微软雅黑" panose="020B0503020204020204" charset="-122"/>
                <a:ea typeface="微软雅黑" panose="020B0503020204020204" charset="-122"/>
                <a:cs typeface="宋体" panose="02010600030101010101" pitchFamily="2" charset="-122"/>
              </a:rPr>
              <a:t>2016</a:t>
            </a:r>
            <a:r>
              <a:rPr lang="zh-CN" altLang="en-US" sz="4400" b="1">
                <a:solidFill>
                  <a:srgbClr val="FF0000"/>
                </a:solidFill>
                <a:latin typeface="微软雅黑" panose="020B0503020204020204" charset="-122"/>
                <a:ea typeface="微软雅黑" panose="020B0503020204020204" charset="-122"/>
                <a:cs typeface="宋体" panose="02010600030101010101" pitchFamily="2" charset="-122"/>
              </a:rPr>
              <a:t>年全国新课标</a:t>
            </a:r>
            <a:r>
              <a:rPr lang="en-US" altLang="zh-CN" sz="4400" b="1">
                <a:solidFill>
                  <a:srgbClr val="FF0000"/>
                </a:solidFill>
                <a:latin typeface="微软雅黑" panose="020B0503020204020204" charset="-122"/>
                <a:ea typeface="微软雅黑" panose="020B0503020204020204" charset="-122"/>
                <a:cs typeface="宋体" panose="02010600030101010101" pitchFamily="2" charset="-122"/>
              </a:rPr>
              <a:t>2</a:t>
            </a:r>
            <a:r>
              <a:rPr lang="zh-CN" altLang="en-US" sz="4400" b="1">
                <a:solidFill>
                  <a:srgbClr val="FF0000"/>
                </a:solidFill>
                <a:latin typeface="微软雅黑" panose="020B0503020204020204" charset="-122"/>
                <a:ea typeface="微软雅黑" panose="020B0503020204020204" charset="-122"/>
                <a:cs typeface="宋体" panose="02010600030101010101" pitchFamily="2" charset="-122"/>
              </a:rPr>
              <a:t>卷文综历史</a:t>
            </a:r>
            <a:r>
              <a:rPr lang="en-US" altLang="zh-CN" sz="4400" b="1">
                <a:solidFill>
                  <a:srgbClr val="FF0000"/>
                </a:solidFill>
                <a:latin typeface="微软雅黑" panose="020B0503020204020204" charset="-122"/>
                <a:ea typeface="微软雅黑" panose="020B0503020204020204" charset="-122"/>
                <a:cs typeface="宋体" panose="02010600030101010101" pitchFamily="2" charset="-122"/>
              </a:rPr>
              <a:t>26</a:t>
            </a:r>
            <a:r>
              <a:rPr lang="zh-CN" altLang="en-US" sz="4400" b="1">
                <a:latin typeface="微软雅黑" panose="020B0503020204020204" charset="-122"/>
                <a:ea typeface="微软雅黑" panose="020B0503020204020204" charset="-122"/>
                <a:cs typeface="宋体" panose="02010600030101010101" pitchFamily="2" charset="-122"/>
              </a:rPr>
              <a:t>）宋代，有田产的“主户”只占民户总数</a:t>
            </a:r>
            <a:r>
              <a:rPr lang="en-US" altLang="zh-CN" sz="4400" b="1">
                <a:latin typeface="微软雅黑" panose="020B0503020204020204" charset="-122"/>
                <a:ea typeface="微软雅黑" panose="020B0503020204020204" charset="-122"/>
                <a:cs typeface="宋体" panose="02010600030101010101" pitchFamily="2" charset="-122"/>
              </a:rPr>
              <a:t>20%</a:t>
            </a:r>
            <a:r>
              <a:rPr lang="zh-CN" altLang="en-US" sz="4400" b="1">
                <a:latin typeface="微软雅黑" panose="020B0503020204020204" charset="-122"/>
                <a:ea typeface="微软雅黑" panose="020B0503020204020204" charset="-122"/>
                <a:cs typeface="宋体" panose="02010600030101010101" pitchFamily="2" charset="-122"/>
              </a:rPr>
              <a:t>左右，其余大都是四处租种土地的“客户”，导致这种状况的重要因素是（   ）</a:t>
            </a:r>
            <a:endParaRPr lang="zh-CN" altLang="en-US" sz="44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4400" b="1">
                <a:latin typeface="微软雅黑" panose="020B0503020204020204" charset="-122"/>
                <a:ea typeface="微软雅黑" panose="020B0503020204020204" charset="-122"/>
                <a:cs typeface="宋体" panose="02010600030101010101" pitchFamily="2" charset="-122"/>
              </a:rPr>
              <a:t>A.</a:t>
            </a:r>
            <a:r>
              <a:rPr lang="zh-CN" altLang="en-US" sz="4400" b="1">
                <a:latin typeface="微软雅黑" panose="020B0503020204020204" charset="-122"/>
                <a:ea typeface="微软雅黑" panose="020B0503020204020204" charset="-122"/>
                <a:cs typeface="宋体" panose="02010600030101010101" pitchFamily="2" charset="-122"/>
              </a:rPr>
              <a:t>经济严重衰退      </a:t>
            </a:r>
            <a:r>
              <a:rPr lang="en-US" altLang="zh-CN" sz="4400" b="1">
                <a:latin typeface="微软雅黑" panose="020B0503020204020204" charset="-122"/>
                <a:ea typeface="微软雅黑" panose="020B0503020204020204" charset="-122"/>
                <a:cs typeface="宋体" panose="02010600030101010101" pitchFamily="2" charset="-122"/>
              </a:rPr>
              <a:t>B. </a:t>
            </a:r>
            <a:r>
              <a:rPr lang="zh-CN" altLang="en-US" sz="4400" b="1">
                <a:latin typeface="微软雅黑" panose="020B0503020204020204" charset="-122"/>
                <a:ea typeface="微软雅黑" panose="020B0503020204020204" charset="-122"/>
                <a:cs typeface="宋体" panose="02010600030101010101" pitchFamily="2" charset="-122"/>
              </a:rPr>
              <a:t>土地政策调整     </a:t>
            </a:r>
            <a:endParaRPr lang="zh-CN" altLang="en-US" sz="44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4400" b="1">
                <a:latin typeface="微软雅黑" panose="020B0503020204020204" charset="-122"/>
                <a:ea typeface="微软雅黑" panose="020B0503020204020204" charset="-122"/>
                <a:cs typeface="宋体" panose="02010600030101010101" pitchFamily="2" charset="-122"/>
              </a:rPr>
              <a:t>C.</a:t>
            </a:r>
            <a:r>
              <a:rPr lang="zh-CN" altLang="en-US" sz="4400" b="1">
                <a:latin typeface="微软雅黑" panose="020B0503020204020204" charset="-122"/>
                <a:ea typeface="微软雅黑" panose="020B0503020204020204" charset="-122"/>
                <a:cs typeface="宋体" panose="02010600030101010101" pitchFamily="2" charset="-122"/>
              </a:rPr>
              <a:t>坊市制度崩溃      </a:t>
            </a:r>
            <a:r>
              <a:rPr lang="en-US" altLang="zh-CN" sz="4400" b="1">
                <a:latin typeface="微软雅黑" panose="020B0503020204020204" charset="-122"/>
                <a:ea typeface="微软雅黑" panose="020B0503020204020204" charset="-122"/>
                <a:cs typeface="宋体" panose="02010600030101010101" pitchFamily="2" charset="-122"/>
              </a:rPr>
              <a:t>D.</a:t>
            </a:r>
            <a:r>
              <a:rPr lang="zh-CN" altLang="en-US" sz="4400" b="1">
                <a:latin typeface="微软雅黑" panose="020B0503020204020204" charset="-122"/>
                <a:ea typeface="微软雅黑" panose="020B0503020204020204" charset="-122"/>
                <a:cs typeface="宋体" panose="02010600030101010101" pitchFamily="2" charset="-122"/>
              </a:rPr>
              <a:t>政府管理失控</a:t>
            </a:r>
            <a:endParaRPr lang="zh-CN" altLang="en-US" sz="48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en-US" altLang="zh-CN" sz="4400" b="1">
              <a:solidFill>
                <a:srgbClr val="FF0000"/>
              </a:solidFill>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8917940" y="5634990"/>
            <a:ext cx="2800350" cy="970915"/>
          </a:xfrm>
          <a:prstGeom prst="rect">
            <a:avLst/>
          </a:prstGeom>
          <a:noFill/>
        </p:spPr>
        <p:txBody>
          <a:bodyPr wrap="none" rtlCol="0" anchor="t">
            <a:spAutoFit/>
          </a:bodyPr>
          <a:p>
            <a:pPr algn="l">
              <a:lnSpc>
                <a:spcPct val="130000"/>
              </a:lnSpc>
            </a:pPr>
            <a:r>
              <a:rPr lang="zh-CN" altLang="en-US" sz="44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4400" b="1">
                <a:solidFill>
                  <a:srgbClr val="FF0000"/>
                </a:solidFill>
                <a:latin typeface="微软雅黑" panose="020B0503020204020204" charset="-122"/>
                <a:ea typeface="微软雅黑" panose="020B0503020204020204" charset="-122"/>
                <a:cs typeface="宋体" panose="02010600030101010101" pitchFamily="2" charset="-122"/>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99695" y="129540"/>
            <a:ext cx="11809730" cy="6185535"/>
          </a:xfrm>
          <a:prstGeom prst="rect">
            <a:avLst/>
          </a:prstGeom>
          <a:noFill/>
          <a:ln w="9525">
            <a:noFill/>
          </a:ln>
        </p:spPr>
        <p:txBody>
          <a:bodyPr wrap="square">
            <a:spAutoFit/>
          </a:bodyPr>
          <a:p>
            <a:pPr indent="0">
              <a:lnSpc>
                <a:spcPct val="110000"/>
              </a:lnSpc>
            </a:pPr>
            <a:r>
              <a:rPr lang="zh-CN" altLang="en-US" sz="4000" b="1">
                <a:latin typeface="微软雅黑" panose="020B0503020204020204" charset="-122"/>
                <a:ea typeface="微软雅黑" panose="020B0503020204020204" charset="-122"/>
                <a:cs typeface="宋体" panose="02010600030101010101" pitchFamily="2" charset="-122"/>
              </a:rPr>
              <a:t>（</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2016</a:t>
            </a: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rPr>
              <a:t>届安徽名校测试卷文综历史</a:t>
            </a:r>
            <a:r>
              <a:rPr lang="zh-CN" altLang="en-US" sz="4000" b="1">
                <a:latin typeface="微软雅黑" panose="020B0503020204020204" charset="-122"/>
                <a:ea typeface="微软雅黑" panose="020B0503020204020204" charset="-122"/>
                <a:cs typeface="宋体" panose="02010600030101010101" pitchFamily="2" charset="-122"/>
              </a:rPr>
              <a:t>）明朝规定，佃农见田主“不论齿序，并如少事长之礼”，仅亲戚间例外；但在一些土地荒芜，招募劳动力较难的地方，还常有佃户“刁悍成风”、地主“吞声茹苦”一类记载。这一现象说明</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10000"/>
              </a:lnSpc>
            </a:pPr>
            <a:r>
              <a:rPr lang="en-US" altLang="zh-CN" sz="4000" b="1">
                <a:latin typeface="微软雅黑" panose="020B0503020204020204" charset="-122"/>
                <a:ea typeface="微软雅黑" panose="020B0503020204020204" charset="-122"/>
                <a:cs typeface="宋体" panose="02010600030101010101" pitchFamily="2" charset="-122"/>
              </a:rPr>
              <a:t>A</a:t>
            </a:r>
            <a:r>
              <a:rPr lang="zh-CN" altLang="en-US" sz="4000" b="1">
                <a:latin typeface="微软雅黑" panose="020B0503020204020204" charset="-122"/>
                <a:ea typeface="微软雅黑" panose="020B0503020204020204" charset="-122"/>
                <a:cs typeface="宋体" panose="02010600030101010101" pitchFamily="2" charset="-122"/>
              </a:rPr>
              <a:t>．佃农逐步获得独立地位                 </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10000"/>
              </a:lnSpc>
            </a:pPr>
            <a:r>
              <a:rPr lang="en-US" altLang="zh-CN" sz="4000" b="1">
                <a:latin typeface="微软雅黑" panose="020B0503020204020204" charset="-122"/>
                <a:ea typeface="微软雅黑" panose="020B0503020204020204" charset="-122"/>
                <a:cs typeface="宋体" panose="02010600030101010101" pitchFamily="2" charset="-122"/>
              </a:rPr>
              <a:t>B</a:t>
            </a:r>
            <a:r>
              <a:rPr lang="zh-CN" altLang="en-US" sz="4000" b="1">
                <a:latin typeface="微软雅黑" panose="020B0503020204020204" charset="-122"/>
                <a:ea typeface="微软雅黑" panose="020B0503020204020204" charset="-122"/>
                <a:cs typeface="宋体" panose="02010600030101010101" pitchFamily="2" charset="-122"/>
              </a:rPr>
              <a:t>．人地矛盾影响租佃关系</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10000"/>
              </a:lnSpc>
            </a:pPr>
            <a:r>
              <a:rPr lang="en-US" altLang="zh-CN" sz="4000" b="1">
                <a:latin typeface="微软雅黑" panose="020B0503020204020204" charset="-122"/>
                <a:ea typeface="微软雅黑" panose="020B0503020204020204" charset="-122"/>
                <a:cs typeface="宋体" panose="02010600030101010101" pitchFamily="2" charset="-122"/>
              </a:rPr>
              <a:t>C</a:t>
            </a:r>
            <a:r>
              <a:rPr lang="zh-CN" altLang="en-US" sz="4000" b="1">
                <a:latin typeface="微软雅黑" panose="020B0503020204020204" charset="-122"/>
                <a:ea typeface="微软雅黑" panose="020B0503020204020204" charset="-122"/>
                <a:cs typeface="宋体" panose="02010600030101010101" pitchFamily="2" charset="-122"/>
              </a:rPr>
              <a:t>．政府决策脱离地方实际                 </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10000"/>
              </a:lnSpc>
            </a:pPr>
            <a:r>
              <a:rPr lang="en-US" altLang="zh-CN" sz="4000" b="1">
                <a:latin typeface="微软雅黑" panose="020B0503020204020204" charset="-122"/>
                <a:ea typeface="微软雅黑" panose="020B0503020204020204" charset="-122"/>
                <a:cs typeface="宋体" panose="02010600030101010101" pitchFamily="2" charset="-122"/>
              </a:rPr>
              <a:t>D</a:t>
            </a:r>
            <a:r>
              <a:rPr lang="zh-CN" altLang="en-US" sz="4000" b="1">
                <a:latin typeface="微软雅黑" panose="020B0503020204020204" charset="-122"/>
                <a:ea typeface="微软雅黑" panose="020B0503020204020204" charset="-122"/>
                <a:cs typeface="宋体" panose="02010600030101010101" pitchFamily="2" charset="-122"/>
              </a:rPr>
              <a:t>．租佃关系改变社会结构</a:t>
            </a:r>
            <a:endParaRPr lang="en-US" altLang="zh-CN" sz="4000" b="1">
              <a:solidFill>
                <a:srgbClr val="FF0000"/>
              </a:solidFill>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9097645" y="4222750"/>
            <a:ext cx="2562225" cy="768350"/>
          </a:xfrm>
          <a:prstGeom prst="rect">
            <a:avLst/>
          </a:prstGeom>
          <a:noFill/>
        </p:spPr>
        <p:txBody>
          <a:bodyPr wrap="none" rtlCol="0" anchor="t">
            <a:spAutoFit/>
          </a:bodyPr>
          <a:p>
            <a:pPr algn="l">
              <a:lnSpc>
                <a:spcPct val="110000"/>
              </a:lnSpc>
            </a:pP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9154" name="文本框 287746"/>
          <p:cNvSpPr txBox="1"/>
          <p:nvPr/>
        </p:nvSpPr>
        <p:spPr>
          <a:xfrm>
            <a:off x="1325245" y="92075"/>
            <a:ext cx="9540875" cy="706755"/>
          </a:xfrm>
          <a:prstGeom prst="rect">
            <a:avLst/>
          </a:prstGeom>
          <a:noFill/>
          <a:ln w="9525" cap="flat" cmpd="sng">
            <a:noFill/>
            <a:prstDash val="solid"/>
            <a:miter/>
            <a:headEnd type="none" w="med" len="med"/>
            <a:tailEnd type="none" w="med" len="med"/>
          </a:ln>
        </p:spPr>
        <p:txBody>
          <a:bodyPr anchor="t">
            <a:spAutoFit/>
          </a:bodyPr>
          <a:p>
            <a:pPr>
              <a:spcBef>
                <a:spcPct val="20000"/>
              </a:spcBef>
            </a:pPr>
            <a:r>
              <a:rPr lang="zh-CN" altLang="en-US" sz="4000" b="1" dirty="0">
                <a:solidFill>
                  <a:srgbClr val="FF0000"/>
                </a:solidFill>
                <a:latin typeface="微软雅黑" panose="020B0503020204020204" charset="-122"/>
                <a:ea typeface="微软雅黑" panose="020B0503020204020204" charset="-122"/>
              </a:rPr>
              <a:t>思考：</a:t>
            </a:r>
            <a:r>
              <a:rPr lang="zh-CN" altLang="en-US" sz="3600" b="1" dirty="0">
                <a:solidFill>
                  <a:srgbClr val="0000CC"/>
                </a:solidFill>
                <a:latin typeface="微软雅黑" panose="020B0503020204020204" charset="-122"/>
                <a:ea typeface="微软雅黑" panose="020B0503020204020204" charset="-122"/>
              </a:rPr>
              <a:t>推动农业生产发展的因素有哪些？</a:t>
            </a:r>
            <a:endParaRPr lang="zh-CN" altLang="en-US" sz="3600" b="1" dirty="0">
              <a:solidFill>
                <a:srgbClr val="0000CC"/>
              </a:solidFill>
              <a:latin typeface="微软雅黑" panose="020B0503020204020204" charset="-122"/>
              <a:ea typeface="微软雅黑" panose="020B0503020204020204" charset="-122"/>
            </a:endParaRPr>
          </a:p>
        </p:txBody>
      </p:sp>
      <p:sp>
        <p:nvSpPr>
          <p:cNvPr id="2" name="文本框 1"/>
          <p:cNvSpPr txBox="1"/>
          <p:nvPr/>
        </p:nvSpPr>
        <p:spPr>
          <a:xfrm>
            <a:off x="2729230" y="798830"/>
            <a:ext cx="5323840" cy="5815965"/>
          </a:xfrm>
          <a:prstGeom prst="rect">
            <a:avLst/>
          </a:prstGeom>
          <a:noFill/>
          <a:ln w="44450" cmpd="dbl">
            <a:solidFill>
              <a:schemeClr val="accent1">
                <a:shade val="50000"/>
              </a:schemeClr>
            </a:solidFill>
            <a:prstDash val="solid"/>
          </a:ln>
        </p:spPr>
        <p:txBody>
          <a:bodyPr wrap="square" rtlCol="0" anchor="t">
            <a:spAutoFit/>
          </a:bodyPr>
          <a:p>
            <a:pPr>
              <a:lnSpc>
                <a:spcPct val="150000"/>
              </a:lnSpc>
              <a:buNone/>
            </a:pPr>
            <a:r>
              <a:rPr lang="en-US" altLang="zh-CN" sz="3200" b="1">
                <a:latin typeface="微软雅黑" panose="020B0503020204020204" charset="-122"/>
                <a:ea typeface="微软雅黑" panose="020B0503020204020204" charset="-122"/>
                <a:sym typeface="+mn-ea"/>
              </a:rPr>
              <a:t>1</a:t>
            </a:r>
            <a:r>
              <a:rPr lang="zh-CN" altLang="en-US" sz="3600" b="1" dirty="0">
                <a:latin typeface="微软雅黑" panose="020B0503020204020204" charset="-122"/>
                <a:ea typeface="微软雅黑" panose="020B0503020204020204" charset="-122"/>
                <a:sym typeface="+mn-ea"/>
              </a:rPr>
              <a:t>、生产工具的进步</a:t>
            </a:r>
            <a:endParaRPr lang="zh-CN" altLang="en-US" sz="3600" b="1" dirty="0">
              <a:latin typeface="微软雅黑" panose="020B0503020204020204" charset="-122"/>
              <a:ea typeface="微软雅黑" panose="020B0503020204020204" charset="-122"/>
              <a:sym typeface="+mn-ea"/>
            </a:endParaRPr>
          </a:p>
          <a:p>
            <a:pPr>
              <a:lnSpc>
                <a:spcPct val="150000"/>
              </a:lnSpc>
              <a:buNone/>
            </a:pPr>
            <a:r>
              <a:rPr lang="en-US" altLang="zh-CN" sz="3200" b="1">
                <a:latin typeface="微软雅黑" panose="020B0503020204020204" charset="-122"/>
                <a:ea typeface="微软雅黑" panose="020B0503020204020204" charset="-122"/>
                <a:sym typeface="+mn-ea"/>
              </a:rPr>
              <a:t>2</a:t>
            </a:r>
            <a:r>
              <a:rPr lang="zh-CN" altLang="en-US" sz="3600" b="1" dirty="0">
                <a:latin typeface="微软雅黑" panose="020B0503020204020204" charset="-122"/>
                <a:ea typeface="微软雅黑" panose="020B0503020204020204" charset="-122"/>
                <a:sym typeface="+mn-ea"/>
              </a:rPr>
              <a:t>、生产技术的发展</a:t>
            </a:r>
            <a:endParaRPr lang="zh-CN" altLang="en-US" sz="3600" b="1" dirty="0">
              <a:latin typeface="微软雅黑" panose="020B0503020204020204" charset="-122"/>
              <a:ea typeface="微软雅黑" panose="020B0503020204020204" charset="-122"/>
              <a:sym typeface="+mn-ea"/>
            </a:endParaRPr>
          </a:p>
          <a:p>
            <a:pPr>
              <a:lnSpc>
                <a:spcPct val="150000"/>
              </a:lnSpc>
              <a:buNone/>
            </a:pPr>
            <a:r>
              <a:rPr lang="en-US" altLang="zh-CN" sz="3200" b="1">
                <a:latin typeface="微软雅黑" panose="020B0503020204020204" charset="-122"/>
                <a:ea typeface="微软雅黑" panose="020B0503020204020204" charset="-122"/>
                <a:sym typeface="+mn-ea"/>
              </a:rPr>
              <a:t>3</a:t>
            </a:r>
            <a:r>
              <a:rPr lang="zh-CN" altLang="en-US" sz="3600" b="1" dirty="0">
                <a:latin typeface="微软雅黑" panose="020B0503020204020204" charset="-122"/>
                <a:ea typeface="微软雅黑" panose="020B0503020204020204" charset="-122"/>
                <a:sym typeface="+mn-ea"/>
              </a:rPr>
              <a:t>、水利工程的修建</a:t>
            </a:r>
            <a:endParaRPr lang="zh-CN" altLang="en-US" sz="3600" b="1" dirty="0">
              <a:latin typeface="微软雅黑" panose="020B0503020204020204" charset="-122"/>
              <a:ea typeface="微软雅黑" panose="020B0503020204020204" charset="-122"/>
              <a:sym typeface="+mn-ea"/>
            </a:endParaRPr>
          </a:p>
          <a:p>
            <a:pPr>
              <a:lnSpc>
                <a:spcPct val="150000"/>
              </a:lnSpc>
              <a:buNone/>
            </a:pPr>
            <a:r>
              <a:rPr lang="en-US" altLang="zh-CN" sz="3200" b="1">
                <a:latin typeface="微软雅黑" panose="020B0503020204020204" charset="-122"/>
                <a:ea typeface="微软雅黑" panose="020B0503020204020204" charset="-122"/>
                <a:sym typeface="+mn-ea"/>
              </a:rPr>
              <a:t>4</a:t>
            </a:r>
            <a:r>
              <a:rPr lang="zh-CN" altLang="en-US" sz="3600" b="1" dirty="0">
                <a:latin typeface="微软雅黑" panose="020B0503020204020204" charset="-122"/>
                <a:ea typeface="微软雅黑" panose="020B0503020204020204" charset="-122"/>
                <a:sym typeface="+mn-ea"/>
              </a:rPr>
              <a:t>、人民的辛勤劳动</a:t>
            </a:r>
            <a:endParaRPr lang="zh-CN" altLang="en-US" sz="3600" b="1" dirty="0">
              <a:latin typeface="微软雅黑" panose="020B0503020204020204" charset="-122"/>
              <a:ea typeface="微软雅黑" panose="020B0503020204020204" charset="-122"/>
              <a:sym typeface="+mn-ea"/>
            </a:endParaRPr>
          </a:p>
          <a:p>
            <a:pPr>
              <a:lnSpc>
                <a:spcPct val="150000"/>
              </a:lnSpc>
              <a:buNone/>
            </a:pPr>
            <a:r>
              <a:rPr lang="en-US" altLang="zh-CN" sz="3200" b="1">
                <a:latin typeface="微软雅黑" panose="020B0503020204020204" charset="-122"/>
                <a:ea typeface="微软雅黑" panose="020B0503020204020204" charset="-122"/>
                <a:sym typeface="+mn-ea"/>
              </a:rPr>
              <a:t>5</a:t>
            </a:r>
            <a:r>
              <a:rPr lang="zh-CN" altLang="en-US" sz="3600" b="1" dirty="0">
                <a:latin typeface="微软雅黑" panose="020B0503020204020204" charset="-122"/>
                <a:ea typeface="微软雅黑" panose="020B0503020204020204" charset="-122"/>
                <a:sym typeface="+mn-ea"/>
              </a:rPr>
              <a:t>、统治者的政策</a:t>
            </a:r>
            <a:endParaRPr lang="zh-CN" altLang="en-US" sz="3600" b="1" dirty="0">
              <a:latin typeface="微软雅黑" panose="020B0503020204020204" charset="-122"/>
              <a:ea typeface="微软雅黑" panose="020B0503020204020204" charset="-122"/>
              <a:sym typeface="+mn-ea"/>
            </a:endParaRPr>
          </a:p>
          <a:p>
            <a:pPr>
              <a:lnSpc>
                <a:spcPct val="150000"/>
              </a:lnSpc>
              <a:buNone/>
            </a:pPr>
            <a:r>
              <a:rPr lang="en-US" altLang="zh-CN" sz="3200" b="1">
                <a:latin typeface="微软雅黑" panose="020B0503020204020204" charset="-122"/>
                <a:ea typeface="微软雅黑" panose="020B0503020204020204" charset="-122"/>
                <a:sym typeface="+mn-ea"/>
              </a:rPr>
              <a:t>6</a:t>
            </a:r>
            <a:r>
              <a:rPr lang="zh-CN" altLang="en-US" sz="3600" b="1" dirty="0">
                <a:latin typeface="微软雅黑" panose="020B0503020204020204" charset="-122"/>
                <a:ea typeface="微软雅黑" panose="020B0503020204020204" charset="-122"/>
                <a:sym typeface="+mn-ea"/>
              </a:rPr>
              <a:t>、自然因素</a:t>
            </a:r>
            <a:endParaRPr lang="zh-CN" altLang="en-US" sz="3600" b="1" dirty="0">
              <a:latin typeface="微软雅黑" panose="020B0503020204020204" charset="-122"/>
              <a:ea typeface="微软雅黑" panose="020B0503020204020204" charset="-122"/>
              <a:sym typeface="+mn-ea"/>
            </a:endParaRPr>
          </a:p>
          <a:p>
            <a:pPr>
              <a:lnSpc>
                <a:spcPct val="150000"/>
              </a:lnSpc>
              <a:buNone/>
            </a:pPr>
            <a:r>
              <a:rPr lang="en-US" altLang="zh-CN" sz="3200" b="1">
                <a:latin typeface="微软雅黑" panose="020B0503020204020204" charset="-122"/>
                <a:ea typeface="微软雅黑" panose="020B0503020204020204" charset="-122"/>
                <a:sym typeface="+mn-ea"/>
              </a:rPr>
              <a:t>······</a:t>
            </a:r>
            <a:endParaRPr lang="en-US" altLang="zh-CN" sz="3200" b="1">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6147" name="Rectangle 3"/>
          <p:cNvSpPr>
            <a:spLocks noGrp="1"/>
          </p:cNvSpPr>
          <p:nvPr>
            <p:ph idx="1"/>
          </p:nvPr>
        </p:nvSpPr>
        <p:spPr>
          <a:xfrm>
            <a:off x="86995" y="861695"/>
            <a:ext cx="12018645" cy="5692140"/>
          </a:xfrm>
          <a:ln w="44450" cmpd="dbl">
            <a:solidFill>
              <a:schemeClr val="accent1">
                <a:shade val="50000"/>
              </a:schemeClr>
            </a:solidFill>
            <a:prstDash val="solid"/>
          </a:ln>
        </p:spPr>
        <p:txBody>
          <a:bodyPr vert="horz" wrap="square" lIns="91440" tIns="45720" rIns="91440" bIns="45720" anchor="t">
            <a:noAutofit/>
          </a:bodyPr>
          <a:p>
            <a:pPr eaLnBrk="1" hangingPunct="1">
              <a:lnSpc>
                <a:spcPct val="120000"/>
              </a:lnSpc>
              <a:buNone/>
            </a:pPr>
            <a:r>
              <a:rPr lang="en-US" altLang="zh-CN" sz="3600" b="1" dirty="0">
                <a:solidFill>
                  <a:srgbClr val="0000CC"/>
                </a:solidFill>
                <a:latin typeface="微软雅黑" panose="020B0503020204020204" charset="-122"/>
                <a:ea typeface="微软雅黑" panose="020B0503020204020204" charset="-122"/>
              </a:rPr>
              <a:t>1.</a:t>
            </a:r>
            <a:r>
              <a:rPr lang="zh-CN" altLang="en-US" sz="3600" b="1" dirty="0">
                <a:solidFill>
                  <a:srgbClr val="0000CC"/>
                </a:solidFill>
                <a:latin typeface="微软雅黑" panose="020B0503020204020204" charset="-122"/>
                <a:ea typeface="微软雅黑" panose="020B0503020204020204" charset="-122"/>
              </a:rPr>
              <a:t>从经营方式看，</a:t>
            </a:r>
            <a:r>
              <a:rPr lang="zh-CN" altLang="en-US" sz="3600" b="1" dirty="0">
                <a:latin typeface="微软雅黑" panose="020B0503020204020204" charset="-122"/>
                <a:ea typeface="微软雅黑" panose="020B0503020204020204" charset="-122"/>
              </a:rPr>
              <a:t>以家庭为单位，农业与家庭手工业相结合，男耕女织的小农经济。</a:t>
            </a:r>
            <a:endParaRPr lang="zh-CN" altLang="en-US" sz="3600" b="1" dirty="0">
              <a:latin typeface="微软雅黑" panose="020B0503020204020204" charset="-122"/>
              <a:ea typeface="微软雅黑" panose="020B0503020204020204" charset="-122"/>
            </a:endParaRPr>
          </a:p>
          <a:p>
            <a:pPr eaLnBrk="1" hangingPunct="1">
              <a:lnSpc>
                <a:spcPct val="120000"/>
              </a:lnSpc>
              <a:buNone/>
            </a:pPr>
            <a:r>
              <a:rPr lang="en-US" altLang="zh-CN" sz="3600" b="1" dirty="0">
                <a:solidFill>
                  <a:srgbClr val="0000CC"/>
                </a:solidFill>
                <a:latin typeface="微软雅黑" panose="020B0503020204020204" charset="-122"/>
                <a:ea typeface="微软雅黑" panose="020B0503020204020204" charset="-122"/>
              </a:rPr>
              <a:t>2.</a:t>
            </a:r>
            <a:r>
              <a:rPr lang="zh-CN" altLang="en-US" sz="3600" b="1" dirty="0">
                <a:solidFill>
                  <a:srgbClr val="0000CC"/>
                </a:solidFill>
                <a:latin typeface="微软雅黑" panose="020B0503020204020204" charset="-122"/>
                <a:ea typeface="微软雅黑" panose="020B0503020204020204" charset="-122"/>
              </a:rPr>
              <a:t>从生产力状况看，</a:t>
            </a:r>
            <a:r>
              <a:rPr lang="zh-CN" altLang="en-US" sz="3600" b="1" dirty="0">
                <a:latin typeface="微软雅黑" panose="020B0503020204020204" charset="-122"/>
                <a:ea typeface="微软雅黑" panose="020B0503020204020204" charset="-122"/>
              </a:rPr>
              <a:t>使用牛力耕田和不断改进生产工具、生产技术，使精耕细作的农业生产模式日益完善。</a:t>
            </a:r>
            <a:endParaRPr lang="zh-CN" altLang="en-US" sz="3600" b="1" dirty="0">
              <a:latin typeface="微软雅黑" panose="020B0503020204020204" charset="-122"/>
              <a:ea typeface="微软雅黑" panose="020B0503020204020204" charset="-122"/>
            </a:endParaRPr>
          </a:p>
          <a:p>
            <a:pPr eaLnBrk="1" hangingPunct="1">
              <a:lnSpc>
                <a:spcPct val="120000"/>
              </a:lnSpc>
              <a:buNone/>
            </a:pPr>
            <a:r>
              <a:rPr lang="en-US" altLang="zh-CN" sz="3600" b="1" dirty="0">
                <a:solidFill>
                  <a:srgbClr val="0000CC"/>
                </a:solidFill>
                <a:latin typeface="微软雅黑" panose="020B0503020204020204" charset="-122"/>
                <a:ea typeface="微软雅黑" panose="020B0503020204020204" charset="-122"/>
              </a:rPr>
              <a:t>3.</a:t>
            </a:r>
            <a:r>
              <a:rPr lang="zh-CN" altLang="en-US" sz="3600" b="1" dirty="0">
                <a:solidFill>
                  <a:srgbClr val="0000CC"/>
                </a:solidFill>
                <a:latin typeface="微软雅黑" panose="020B0503020204020204" charset="-122"/>
                <a:ea typeface="微软雅黑" panose="020B0503020204020204" charset="-122"/>
              </a:rPr>
              <a:t>从农业结构看，</a:t>
            </a:r>
            <a:r>
              <a:rPr lang="zh-CN" altLang="en-US" sz="3600" b="1" dirty="0">
                <a:latin typeface="微软雅黑" panose="020B0503020204020204" charset="-122"/>
                <a:ea typeface="微软雅黑" panose="020B0503020204020204" charset="-122"/>
              </a:rPr>
              <a:t>以粮食种植业为主，家畜饲养业为辅。</a:t>
            </a:r>
            <a:endParaRPr lang="zh-CN" altLang="en-US" sz="3600" b="1" dirty="0">
              <a:latin typeface="微软雅黑" panose="020B0503020204020204" charset="-122"/>
              <a:ea typeface="微软雅黑" panose="020B0503020204020204" charset="-122"/>
            </a:endParaRPr>
          </a:p>
          <a:p>
            <a:pPr eaLnBrk="1" hangingPunct="1">
              <a:lnSpc>
                <a:spcPct val="120000"/>
              </a:lnSpc>
              <a:buNone/>
            </a:pPr>
            <a:r>
              <a:rPr lang="en-US" altLang="zh-CN" sz="3600" b="1" dirty="0">
                <a:solidFill>
                  <a:srgbClr val="0000CC"/>
                </a:solidFill>
                <a:latin typeface="微软雅黑" panose="020B0503020204020204" charset="-122"/>
                <a:ea typeface="微软雅黑" panose="020B0503020204020204" charset="-122"/>
              </a:rPr>
              <a:t>4.</a:t>
            </a:r>
            <a:r>
              <a:rPr lang="zh-CN" altLang="en-US" sz="3600" b="1" dirty="0">
                <a:solidFill>
                  <a:srgbClr val="0000CC"/>
                </a:solidFill>
                <a:latin typeface="微软雅黑" panose="020B0503020204020204" charset="-122"/>
                <a:ea typeface="微软雅黑" panose="020B0503020204020204" charset="-122"/>
              </a:rPr>
              <a:t>从生产关系看，</a:t>
            </a:r>
            <a:r>
              <a:rPr lang="zh-CN" altLang="en-US" sz="3600" b="1" dirty="0">
                <a:latin typeface="微软雅黑" panose="020B0503020204020204" charset="-122"/>
                <a:ea typeface="微软雅黑" panose="020B0503020204020204" charset="-122"/>
              </a:rPr>
              <a:t>封建地主土地所有制是封建社会土地制度的主要形式，并不断强化，农民和地主之间形成租佃契约关系。</a:t>
            </a:r>
            <a:endParaRPr lang="zh-CN" altLang="en-US" sz="3600" b="1" dirty="0">
              <a:latin typeface="微软雅黑" panose="020B0503020204020204" charset="-122"/>
              <a:ea typeface="微软雅黑" panose="020B0503020204020204" charset="-122"/>
            </a:endParaRPr>
          </a:p>
          <a:p>
            <a:pPr eaLnBrk="1" hangingPunct="1">
              <a:lnSpc>
                <a:spcPct val="120000"/>
              </a:lnSpc>
              <a:buNone/>
            </a:pPr>
            <a:endParaRPr lang="zh-CN" altLang="en-US" sz="3600" b="1" dirty="0">
              <a:latin typeface="微软雅黑" panose="020B0503020204020204" charset="-122"/>
              <a:ea typeface="微软雅黑" panose="020B0503020204020204" charset="-122"/>
            </a:endParaRPr>
          </a:p>
          <a:p>
            <a:pPr eaLnBrk="1" hangingPunct="1">
              <a:lnSpc>
                <a:spcPct val="120000"/>
              </a:lnSpc>
              <a:buNone/>
            </a:pPr>
            <a:endParaRPr lang="zh-CN" altLang="en-US" sz="3600" b="1" dirty="0">
              <a:latin typeface="微软雅黑" panose="020B0503020204020204" charset="-122"/>
              <a:ea typeface="微软雅黑" panose="020B0503020204020204" charset="-122"/>
            </a:endParaRPr>
          </a:p>
          <a:p>
            <a:pPr eaLnBrk="1" hangingPunct="1">
              <a:lnSpc>
                <a:spcPct val="150000"/>
              </a:lnSpc>
              <a:buNone/>
            </a:pPr>
            <a:endParaRPr lang="zh-CN" altLang="en-US" sz="3600" b="1" dirty="0">
              <a:latin typeface="微软雅黑" panose="020B0503020204020204" charset="-122"/>
              <a:ea typeface="微软雅黑" panose="020B0503020204020204" charset="-122"/>
            </a:endParaRPr>
          </a:p>
        </p:txBody>
      </p:sp>
      <p:sp>
        <p:nvSpPr>
          <p:cNvPr id="3" name="文本框 2"/>
          <p:cNvSpPr txBox="1"/>
          <p:nvPr/>
        </p:nvSpPr>
        <p:spPr>
          <a:xfrm>
            <a:off x="2035810" y="93345"/>
            <a:ext cx="8120380" cy="768350"/>
          </a:xfrm>
          <a:prstGeom prst="rect">
            <a:avLst/>
          </a:prstGeom>
          <a:noFill/>
        </p:spPr>
        <p:txBody>
          <a:bodyPr wrap="square" rtlCol="0" anchor="t">
            <a:spAutoFit/>
          </a:bodyPr>
          <a:p>
            <a:r>
              <a:rPr lang="zh-CN" altLang="en-US" sz="4400" b="1" dirty="0">
                <a:solidFill>
                  <a:srgbClr val="FF0000"/>
                </a:solidFill>
                <a:latin typeface="微软雅黑" panose="020B0503020204020204" charset="-122"/>
                <a:ea typeface="微软雅黑" panose="020B0503020204020204" charset="-122"/>
                <a:sym typeface="+mn-ea"/>
              </a:rPr>
              <a:t>思考：</a:t>
            </a:r>
            <a:r>
              <a:rPr lang="zh-CN" altLang="en-US" sz="4000" b="1" dirty="0">
                <a:solidFill>
                  <a:srgbClr val="0000CC"/>
                </a:solidFill>
                <a:latin typeface="微软雅黑" panose="020B0503020204020204" charset="-122"/>
                <a:ea typeface="微软雅黑" panose="020B0503020204020204" charset="-122"/>
                <a:sym typeface="+mn-ea"/>
              </a:rPr>
              <a:t>中国古代农业经济的特点</a:t>
            </a:r>
            <a:endParaRPr lang="zh-CN" altLang="en-US" sz="4000" b="1" dirty="0">
              <a:solidFill>
                <a:srgbClr val="0000CC"/>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7">
                                            <p:bg/>
                                          </p:spTgt>
                                        </p:tgtEl>
                                        <p:attrNameLst>
                                          <p:attrName>style.visibility</p:attrName>
                                        </p:attrNameLst>
                                      </p:cBhvr>
                                      <p:to>
                                        <p:strVal val="visible"/>
                                      </p:to>
                                    </p:set>
                                    <p:animEffect transition="in" filter="blinds(horizontal)">
                                      <p:cBhvr>
                                        <p:cTn id="7" dur="500"/>
                                        <p:tgtEl>
                                          <p:spTgt spid="6147">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47">
                                            <p:txEl>
                                              <p:pRg st="0" end="0"/>
                                            </p:txEl>
                                          </p:spTgt>
                                        </p:tgtEl>
                                        <p:attrNameLst>
                                          <p:attrName>style.visibility</p:attrName>
                                        </p:attrNameLst>
                                      </p:cBhvr>
                                      <p:to>
                                        <p:strVal val="visible"/>
                                      </p:to>
                                    </p:set>
                                    <p:animEffect transition="in" filter="blinds(horizontal)">
                                      <p:cBhvr>
                                        <p:cTn id="12" dur="500"/>
                                        <p:tgtEl>
                                          <p:spTgt spid="614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147">
                                            <p:txEl>
                                              <p:pRg st="1" end="1"/>
                                            </p:txEl>
                                          </p:spTgt>
                                        </p:tgtEl>
                                        <p:attrNameLst>
                                          <p:attrName>style.visibility</p:attrName>
                                        </p:attrNameLst>
                                      </p:cBhvr>
                                      <p:to>
                                        <p:strVal val="visible"/>
                                      </p:to>
                                    </p:set>
                                    <p:animEffect transition="in" filter="blinds(horizontal)">
                                      <p:cBhvr>
                                        <p:cTn id="17" dur="500"/>
                                        <p:tgtEl>
                                          <p:spTgt spid="614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147">
                                            <p:txEl>
                                              <p:pRg st="2" end="2"/>
                                            </p:txEl>
                                          </p:spTgt>
                                        </p:tgtEl>
                                        <p:attrNameLst>
                                          <p:attrName>style.visibility</p:attrName>
                                        </p:attrNameLst>
                                      </p:cBhvr>
                                      <p:to>
                                        <p:strVal val="visible"/>
                                      </p:to>
                                    </p:set>
                                    <p:animEffect transition="in" filter="blinds(horizontal)">
                                      <p:cBhvr>
                                        <p:cTn id="22" dur="500"/>
                                        <p:tgtEl>
                                          <p:spTgt spid="614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147">
                                            <p:txEl>
                                              <p:pRg st="3" end="3"/>
                                            </p:txEl>
                                          </p:spTgt>
                                        </p:tgtEl>
                                        <p:attrNameLst>
                                          <p:attrName>style.visibility</p:attrName>
                                        </p:attrNameLst>
                                      </p:cBhvr>
                                      <p:to>
                                        <p:strVal val="visible"/>
                                      </p:to>
                                    </p:set>
                                    <p:animEffect transition="in" filter="blinds(horizontal)">
                                      <p:cBhvr>
                                        <p:cTn id="27" dur="500"/>
                                        <p:tgtEl>
                                          <p:spTgt spid="61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3554" name="Text Box 2"/>
          <p:cNvSpPr txBox="1"/>
          <p:nvPr/>
        </p:nvSpPr>
        <p:spPr>
          <a:xfrm>
            <a:off x="158750" y="662940"/>
            <a:ext cx="11875135" cy="5996940"/>
          </a:xfrm>
          <a:prstGeom prst="rect">
            <a:avLst/>
          </a:prstGeom>
          <a:noFill/>
          <a:ln w="47625" cmpd="dbl">
            <a:solidFill>
              <a:schemeClr val="accent1">
                <a:shade val="50000"/>
              </a:schemeClr>
            </a:solidFill>
            <a:prstDash val="solid"/>
          </a:ln>
        </p:spPr>
        <p:txBody>
          <a:bodyPr wrap="square">
            <a:spAutoFit/>
          </a:bodyPr>
          <a:p>
            <a:pPr eaLnBrk="1" hangingPunct="1">
              <a:lnSpc>
                <a:spcPct val="120000"/>
              </a:lnSpc>
            </a:pPr>
            <a:r>
              <a:rPr lang="en-US" altLang="zh-CN" sz="3200" b="1" dirty="0">
                <a:solidFill>
                  <a:srgbClr val="0000CC"/>
                </a:solidFill>
                <a:latin typeface="微软雅黑" panose="020B0503020204020204" charset="-122"/>
                <a:ea typeface="微软雅黑" panose="020B0503020204020204" charset="-122"/>
              </a:rPr>
              <a:t>1.</a:t>
            </a:r>
            <a:r>
              <a:rPr lang="zh-CN" altLang="en-US" sz="3200" b="1" dirty="0">
                <a:solidFill>
                  <a:srgbClr val="0000CC"/>
                </a:solidFill>
                <a:latin typeface="微软雅黑" panose="020B0503020204020204" charset="-122"/>
                <a:ea typeface="微软雅黑" panose="020B0503020204020204" charset="-122"/>
              </a:rPr>
              <a:t>经济格局：</a:t>
            </a:r>
            <a:r>
              <a:rPr lang="zh-CN" altLang="en-US" sz="3200" b="1" dirty="0">
                <a:latin typeface="微软雅黑" panose="020B0503020204020204" charset="-122"/>
                <a:ea typeface="微软雅黑" panose="020B0503020204020204" charset="-122"/>
              </a:rPr>
              <a:t>起源于多个中心，形成南稻北粟等地域特征。</a:t>
            </a:r>
            <a:endParaRPr lang="zh-CN" altLang="en-US" sz="3200" b="1" dirty="0">
              <a:latin typeface="微软雅黑" panose="020B0503020204020204" charset="-122"/>
              <a:ea typeface="微软雅黑" panose="020B0503020204020204" charset="-122"/>
            </a:endParaRPr>
          </a:p>
          <a:p>
            <a:pPr eaLnBrk="1" hangingPunct="1">
              <a:lnSpc>
                <a:spcPct val="120000"/>
              </a:lnSpc>
            </a:pPr>
            <a:r>
              <a:rPr lang="en-US" altLang="zh-CN" sz="3200" b="1" dirty="0">
                <a:solidFill>
                  <a:srgbClr val="0000CC"/>
                </a:solidFill>
                <a:latin typeface="微软雅黑" panose="020B0503020204020204" charset="-122"/>
                <a:ea typeface="微软雅黑" panose="020B0503020204020204" charset="-122"/>
              </a:rPr>
              <a:t>2.</a:t>
            </a:r>
            <a:r>
              <a:rPr lang="zh-CN" altLang="en-US" sz="3200" b="1" dirty="0">
                <a:solidFill>
                  <a:srgbClr val="0000CC"/>
                </a:solidFill>
                <a:latin typeface="微软雅黑" panose="020B0503020204020204" charset="-122"/>
                <a:ea typeface="微软雅黑" panose="020B0503020204020204" charset="-122"/>
              </a:rPr>
              <a:t>经济结构：</a:t>
            </a:r>
            <a:r>
              <a:rPr lang="zh-CN" altLang="en-US" sz="3200" b="1" dirty="0">
                <a:latin typeface="微软雅黑" panose="020B0503020204020204" charset="-122"/>
                <a:ea typeface="微软雅黑" panose="020B0503020204020204" charset="-122"/>
              </a:rPr>
              <a:t>以种植业为主，家畜饲养业为辅。</a:t>
            </a:r>
            <a:endParaRPr lang="zh-CN" altLang="en-US" sz="3200" b="1" dirty="0">
              <a:latin typeface="微软雅黑" panose="020B0503020204020204" charset="-122"/>
              <a:ea typeface="微软雅黑" panose="020B0503020204020204" charset="-122"/>
            </a:endParaRPr>
          </a:p>
          <a:p>
            <a:pPr eaLnBrk="1" hangingPunct="1">
              <a:lnSpc>
                <a:spcPct val="120000"/>
              </a:lnSpc>
            </a:pPr>
            <a:r>
              <a:rPr lang="en-US" altLang="zh-CN" sz="3200" b="1" dirty="0">
                <a:solidFill>
                  <a:srgbClr val="0000CC"/>
                </a:solidFill>
                <a:latin typeface="微软雅黑" panose="020B0503020204020204" charset="-122"/>
                <a:ea typeface="微软雅黑" panose="020B0503020204020204" charset="-122"/>
              </a:rPr>
              <a:t>3.</a:t>
            </a:r>
            <a:r>
              <a:rPr lang="zh-CN" altLang="en-US" sz="3200" b="1" dirty="0">
                <a:solidFill>
                  <a:srgbClr val="0000CC"/>
                </a:solidFill>
                <a:latin typeface="微软雅黑" panose="020B0503020204020204" charset="-122"/>
                <a:ea typeface="微软雅黑" panose="020B0503020204020204" charset="-122"/>
              </a:rPr>
              <a:t>经营方式：</a:t>
            </a:r>
            <a:r>
              <a:rPr lang="zh-CN" altLang="en-US" sz="3200" b="1" dirty="0">
                <a:latin typeface="微软雅黑" panose="020B0503020204020204" charset="-122"/>
                <a:ea typeface="微软雅黑" panose="020B0503020204020204" charset="-122"/>
              </a:rPr>
              <a:t>以家庭为单位的男耕女织自给自足的小农经济是我国封建社会农业生产的基本模式。</a:t>
            </a:r>
            <a:endParaRPr lang="zh-CN" altLang="en-US" sz="3200" b="1" dirty="0">
              <a:latin typeface="微软雅黑" panose="020B0503020204020204" charset="-122"/>
              <a:ea typeface="微软雅黑" panose="020B0503020204020204" charset="-122"/>
            </a:endParaRPr>
          </a:p>
          <a:p>
            <a:pPr eaLnBrk="1" hangingPunct="1">
              <a:lnSpc>
                <a:spcPct val="120000"/>
              </a:lnSpc>
            </a:pPr>
            <a:r>
              <a:rPr lang="en-US" altLang="zh-CN" sz="3200" b="1" dirty="0">
                <a:solidFill>
                  <a:srgbClr val="0000CC"/>
                </a:solidFill>
                <a:latin typeface="微软雅黑" panose="020B0503020204020204" charset="-122"/>
                <a:ea typeface="微软雅黑" panose="020B0503020204020204" charset="-122"/>
              </a:rPr>
              <a:t>4.</a:t>
            </a:r>
            <a:r>
              <a:rPr lang="zh-CN" altLang="en-US" sz="3200" b="1" dirty="0">
                <a:solidFill>
                  <a:srgbClr val="0000CC"/>
                </a:solidFill>
                <a:latin typeface="微软雅黑" panose="020B0503020204020204" charset="-122"/>
                <a:ea typeface="微软雅黑" panose="020B0503020204020204" charset="-122"/>
              </a:rPr>
              <a:t>耕作方式：</a:t>
            </a:r>
            <a:r>
              <a:rPr lang="zh-CN" altLang="en-US" sz="3200" b="1" dirty="0">
                <a:latin typeface="微软雅黑" panose="020B0503020204020204" charset="-122"/>
                <a:ea typeface="微软雅黑" panose="020B0503020204020204" charset="-122"/>
              </a:rPr>
              <a:t>长期采用铁犁牛耕，精耕细作。唐朝出现的曲辕犁，标志着犁耕技术走向成熟。</a:t>
            </a:r>
            <a:endParaRPr lang="zh-CN" altLang="en-US" sz="3200" b="1" dirty="0">
              <a:latin typeface="微软雅黑" panose="020B0503020204020204" charset="-122"/>
              <a:ea typeface="微软雅黑" panose="020B0503020204020204" charset="-122"/>
            </a:endParaRPr>
          </a:p>
          <a:p>
            <a:pPr eaLnBrk="1" hangingPunct="1">
              <a:lnSpc>
                <a:spcPct val="120000"/>
              </a:lnSpc>
            </a:pPr>
            <a:r>
              <a:rPr lang="en-US" altLang="zh-CN" sz="3200" b="1" dirty="0">
                <a:solidFill>
                  <a:srgbClr val="0000CC"/>
                </a:solidFill>
                <a:latin typeface="微软雅黑" panose="020B0503020204020204" charset="-122"/>
                <a:ea typeface="微软雅黑" panose="020B0503020204020204" charset="-122"/>
                <a:sym typeface="+mn-ea"/>
              </a:rPr>
              <a:t>5.</a:t>
            </a:r>
            <a:r>
              <a:rPr lang="zh-CN" altLang="en-US" sz="3200" b="1" dirty="0">
                <a:solidFill>
                  <a:srgbClr val="0000CC"/>
                </a:solidFill>
                <a:latin typeface="微软雅黑" panose="020B0503020204020204" charset="-122"/>
                <a:ea typeface="微软雅黑" panose="020B0503020204020204" charset="-122"/>
                <a:sym typeface="+mn-ea"/>
              </a:rPr>
              <a:t>土地制度：</a:t>
            </a:r>
            <a:r>
              <a:rPr lang="zh-CN" altLang="en-US" sz="3200" b="1" dirty="0">
                <a:latin typeface="微软雅黑" panose="020B0503020204020204" charset="-122"/>
                <a:ea typeface="微软雅黑" panose="020B0503020204020204" charset="-122"/>
                <a:sym typeface="+mn-ea"/>
              </a:rPr>
              <a:t>封建土地私有制历时最长，地主经济占统治地位。</a:t>
            </a:r>
            <a:endParaRPr lang="zh-CN" altLang="en-US" sz="3200" b="1" dirty="0">
              <a:latin typeface="微软雅黑" panose="020B0503020204020204" charset="-122"/>
              <a:ea typeface="微软雅黑" panose="020B0503020204020204" charset="-122"/>
            </a:endParaRPr>
          </a:p>
          <a:p>
            <a:pPr eaLnBrk="1" hangingPunct="1">
              <a:lnSpc>
                <a:spcPct val="120000"/>
              </a:lnSpc>
            </a:pPr>
            <a:r>
              <a:rPr lang="en-US" altLang="zh-CN" sz="3200" b="1" dirty="0">
                <a:solidFill>
                  <a:srgbClr val="0000CC"/>
                </a:solidFill>
                <a:latin typeface="微软雅黑" panose="020B0503020204020204" charset="-122"/>
                <a:ea typeface="微软雅黑" panose="020B0503020204020204" charset="-122"/>
                <a:sym typeface="+mn-ea"/>
              </a:rPr>
              <a:t>6.</a:t>
            </a:r>
            <a:r>
              <a:rPr lang="zh-CN" altLang="en-US" sz="3200" b="1" dirty="0">
                <a:solidFill>
                  <a:srgbClr val="0000CC"/>
                </a:solidFill>
                <a:latin typeface="微软雅黑" panose="020B0503020204020204" charset="-122"/>
                <a:ea typeface="微软雅黑" panose="020B0503020204020204" charset="-122"/>
                <a:sym typeface="+mn-ea"/>
              </a:rPr>
              <a:t>地位和影响：</a:t>
            </a:r>
            <a:r>
              <a:rPr lang="zh-CN" altLang="en-US" sz="3200" b="1" dirty="0">
                <a:latin typeface="微软雅黑" panose="020B0503020204020204" charset="-122"/>
                <a:ea typeface="微软雅黑" panose="020B0503020204020204" charset="-122"/>
                <a:sym typeface="+mn-ea"/>
              </a:rPr>
              <a:t>中国古代农业经济是形成中国古代文明的基础。封建社会后期日益阻碍社会分工和商品经济的发展，到近代以后，它已经成为阻碍生产力发展的重要因素。</a:t>
            </a:r>
            <a:endParaRPr lang="zh-CN" altLang="en-US" sz="3200" b="1" dirty="0">
              <a:latin typeface="微软雅黑" panose="020B0503020204020204" charset="-122"/>
              <a:ea typeface="微软雅黑" panose="020B0503020204020204" charset="-122"/>
            </a:endParaRPr>
          </a:p>
        </p:txBody>
      </p:sp>
      <p:sp>
        <p:nvSpPr>
          <p:cNvPr id="3" name="文本框 2"/>
          <p:cNvSpPr txBox="1"/>
          <p:nvPr/>
        </p:nvSpPr>
        <p:spPr>
          <a:xfrm>
            <a:off x="2158365" y="-104775"/>
            <a:ext cx="8120380" cy="768350"/>
          </a:xfrm>
          <a:prstGeom prst="rect">
            <a:avLst/>
          </a:prstGeom>
          <a:noFill/>
        </p:spPr>
        <p:txBody>
          <a:bodyPr wrap="square" rtlCol="0" anchor="t">
            <a:spAutoFit/>
          </a:bodyPr>
          <a:p>
            <a:r>
              <a:rPr lang="zh-CN" altLang="en-US" sz="4400" b="1" dirty="0">
                <a:solidFill>
                  <a:srgbClr val="FF0000"/>
                </a:solidFill>
                <a:latin typeface="微软雅黑" panose="020B0503020204020204" charset="-122"/>
                <a:ea typeface="微软雅黑" panose="020B0503020204020204" charset="-122"/>
                <a:sym typeface="+mn-ea"/>
              </a:rPr>
              <a:t>思考：</a:t>
            </a:r>
            <a:r>
              <a:rPr lang="zh-CN" altLang="en-US" sz="4000" b="1" dirty="0">
                <a:solidFill>
                  <a:srgbClr val="0000CC"/>
                </a:solidFill>
                <a:latin typeface="微软雅黑" panose="020B0503020204020204" charset="-122"/>
                <a:ea typeface="微软雅黑" panose="020B0503020204020204" charset="-122"/>
                <a:sym typeface="+mn-ea"/>
              </a:rPr>
              <a:t>中国古代农业经济的特点</a:t>
            </a:r>
            <a:endParaRPr lang="zh-CN" altLang="en-US" sz="4000" b="1" dirty="0">
              <a:solidFill>
                <a:srgbClr val="0000CC"/>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linds(horizontal)">
                                      <p:cBhvr>
                                        <p:cTn id="7"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4"/>
          <p:cNvSpPr/>
          <p:nvPr/>
        </p:nvSpPr>
        <p:spPr bwMode="auto">
          <a:xfrm>
            <a:off x="-5715" y="688340"/>
            <a:ext cx="11990705" cy="5832475"/>
          </a:xfrm>
          <a:prstGeom prst="rect">
            <a:avLst/>
          </a:prstGeom>
          <a:noFill/>
          <a:ln w="9525">
            <a:noFill/>
            <a:miter lim="800000"/>
          </a:ln>
        </p:spPr>
        <p:txBody>
          <a:bodyPr/>
          <a:lstStyle/>
          <a:p>
            <a:pPr marL="342900" marR="0" lvl="0" indent="-342900" algn="l" defTabSz="914400" rtl="0" eaLnBrk="0" fontAlgn="base" latinLnBrk="0" hangingPunct="0">
              <a:lnSpc>
                <a:spcPct val="120000"/>
              </a:lnSpc>
              <a:spcBef>
                <a:spcPct val="20000"/>
              </a:spcBef>
              <a:spcAft>
                <a:spcPct val="0"/>
              </a:spcAft>
              <a:buClrTx/>
              <a:buSzTx/>
              <a:buFontTx/>
              <a:buNone/>
              <a:defRPr/>
            </a:pPr>
            <a:r>
              <a:rPr kumimoji="0" lang="en-US" altLang="zh-CN" sz="36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1.</a:t>
            </a:r>
            <a:r>
              <a:rPr kumimoji="0" lang="zh-CN" altLang="en-US" sz="36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古代经济重心转移过程</a:t>
            </a:r>
            <a:r>
              <a:rPr kumimoji="0" lang="en-US" altLang="zh-CN" sz="36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rPr>
              <a:t>:</a:t>
            </a:r>
            <a:endParaRPr kumimoji="0" lang="en-US" altLang="zh-CN" sz="3600" b="1" i="0" u="none" strike="noStrike" kern="1200" cap="none" spc="0" normalizeH="0" baseline="0" noProof="0" dirty="0">
              <a:ln>
                <a:noFill/>
              </a:ln>
              <a:solidFill>
                <a:srgbClr val="FF0000"/>
              </a:solidFill>
              <a:effectLst/>
              <a:uLnTx/>
              <a:uFillTx/>
              <a:latin typeface="微软雅黑" panose="020B0503020204020204" charset="-122"/>
              <a:ea typeface="微软雅黑" panose="020B0503020204020204" charset="-122"/>
              <a:cs typeface="+mn-cs"/>
            </a:endParaRPr>
          </a:p>
          <a:p>
            <a:pPr marL="342900" marR="0" lvl="0" indent="-342900" algn="l" defTabSz="914400" rtl="0" eaLnBrk="0" fontAlgn="base" latinLnBrk="0" hangingPunct="0">
              <a:lnSpc>
                <a:spcPct val="120000"/>
              </a:lnSpc>
              <a:spcBef>
                <a:spcPct val="20000"/>
              </a:spcBef>
              <a:spcAft>
                <a:spcPct val="0"/>
              </a:spcAft>
              <a:buClrTx/>
              <a:buSzTx/>
              <a:buFontTx/>
              <a:buChar char="•"/>
              <a:defRPr/>
            </a:pPr>
            <a:r>
              <a:rPr kumimoji="0" lang="zh-CN" altLang="en-US" sz="3600" b="1" i="0" u="none" strike="noStrike" kern="1200" cap="none" spc="0" normalizeH="0" baseline="0" noProof="0" dirty="0">
                <a:ln>
                  <a:noFill/>
                </a:ln>
                <a:solidFill>
                  <a:srgbClr val="0000CC"/>
                </a:solidFill>
                <a:effectLst/>
                <a:uLnTx/>
                <a:uFillTx/>
                <a:latin typeface="微软雅黑" panose="020B0503020204020204" charset="-122"/>
                <a:ea typeface="微软雅黑" panose="020B0503020204020204" charset="-122"/>
                <a:cs typeface="+mn-cs"/>
              </a:rPr>
              <a:t>秦汉时期，</a:t>
            </a:r>
            <a:r>
              <a:rPr kumimoji="0" lang="zh-CN" altLang="en-US" sz="3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经济中心在关中地区；</a:t>
            </a:r>
            <a:endParaRPr kumimoji="0" lang="zh-CN" altLang="en-US" sz="3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L="342900" marR="0" lvl="0" indent="-342900" algn="l" defTabSz="914400" rtl="0" eaLnBrk="0" fontAlgn="base" latinLnBrk="0" hangingPunct="0">
              <a:lnSpc>
                <a:spcPct val="120000"/>
              </a:lnSpc>
              <a:spcBef>
                <a:spcPct val="20000"/>
              </a:spcBef>
              <a:spcAft>
                <a:spcPct val="0"/>
              </a:spcAft>
              <a:buClrTx/>
              <a:buSzTx/>
              <a:buFontTx/>
              <a:buChar char="•"/>
              <a:defRPr/>
            </a:pPr>
            <a:r>
              <a:rPr kumimoji="0" lang="zh-CN" altLang="en-US" sz="3600" b="1" i="0" u="none" strike="noStrike" kern="1200" cap="none" spc="0" normalizeH="0" baseline="0" noProof="0" dirty="0">
                <a:ln>
                  <a:noFill/>
                </a:ln>
                <a:solidFill>
                  <a:srgbClr val="0000CC"/>
                </a:solidFill>
                <a:effectLst/>
                <a:uLnTx/>
                <a:uFillTx/>
                <a:latin typeface="微软雅黑" panose="020B0503020204020204" charset="-122"/>
                <a:ea typeface="微软雅黑" panose="020B0503020204020204" charset="-122"/>
                <a:cs typeface="+mn-cs"/>
              </a:rPr>
              <a:t>三国两晋南北朝时期，</a:t>
            </a:r>
            <a:r>
              <a:rPr kumimoji="0" lang="zh-CN" altLang="en-US" sz="3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经济重心转移创造了条件；</a:t>
            </a:r>
            <a:endParaRPr kumimoji="0" lang="zh-CN" altLang="en-US" sz="3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L="342900" marR="0" lvl="0" indent="-342900" algn="l" defTabSz="914400" rtl="0" eaLnBrk="0" fontAlgn="base" latinLnBrk="0" hangingPunct="0">
              <a:lnSpc>
                <a:spcPct val="120000"/>
              </a:lnSpc>
              <a:spcBef>
                <a:spcPct val="20000"/>
              </a:spcBef>
              <a:spcAft>
                <a:spcPct val="0"/>
              </a:spcAft>
              <a:buClrTx/>
              <a:buSzTx/>
              <a:buFontTx/>
              <a:buChar char="•"/>
              <a:defRPr/>
            </a:pPr>
            <a:r>
              <a:rPr kumimoji="0" lang="zh-CN" altLang="en-US" sz="3600" b="1" i="0" u="none" strike="noStrike" kern="1200" cap="none" spc="0" normalizeH="0" baseline="0" noProof="0" dirty="0">
                <a:ln>
                  <a:noFill/>
                </a:ln>
                <a:solidFill>
                  <a:srgbClr val="0000CC"/>
                </a:solidFill>
                <a:effectLst/>
                <a:uLnTx/>
                <a:uFillTx/>
                <a:latin typeface="微软雅黑" panose="020B0503020204020204" charset="-122"/>
                <a:ea typeface="微软雅黑" panose="020B0503020204020204" charset="-122"/>
                <a:cs typeface="+mn-cs"/>
              </a:rPr>
              <a:t>唐朝安史之乱后</a:t>
            </a:r>
            <a:r>
              <a:rPr kumimoji="0" lang="en-US" altLang="zh-CN" sz="3600" b="1" i="0" u="none" strike="noStrike" kern="1200" cap="none" spc="0" normalizeH="0" baseline="0" noProof="0" dirty="0">
                <a:ln>
                  <a:noFill/>
                </a:ln>
                <a:solidFill>
                  <a:srgbClr val="0000CC"/>
                </a:solidFill>
                <a:effectLst/>
                <a:uLnTx/>
                <a:uFillTx/>
                <a:latin typeface="微软雅黑" panose="020B0503020204020204" charset="-122"/>
                <a:ea typeface="微软雅黑" panose="020B0503020204020204" charset="-122"/>
                <a:cs typeface="+mn-cs"/>
              </a:rPr>
              <a:t>,</a:t>
            </a:r>
            <a:r>
              <a:rPr kumimoji="0" lang="zh-CN" altLang="en-US" sz="3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经济重心开始南移；</a:t>
            </a:r>
            <a:endParaRPr kumimoji="0" lang="zh-CN" altLang="en-US" sz="3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L="342900" marR="0" lvl="0" indent="-342900" algn="l" defTabSz="914400" rtl="0" eaLnBrk="0" fontAlgn="base" latinLnBrk="0" hangingPunct="0">
              <a:lnSpc>
                <a:spcPct val="120000"/>
              </a:lnSpc>
              <a:spcBef>
                <a:spcPct val="20000"/>
              </a:spcBef>
              <a:spcAft>
                <a:spcPct val="0"/>
              </a:spcAft>
              <a:buClrTx/>
              <a:buSzTx/>
              <a:buFontTx/>
              <a:buChar char="•"/>
              <a:defRPr/>
            </a:pPr>
            <a:r>
              <a:rPr kumimoji="0" lang="zh-CN" altLang="en-US" sz="3600" b="1" i="0" u="none" strike="noStrike" kern="1200" cap="none" spc="0" normalizeH="0" baseline="0" noProof="0" dirty="0">
                <a:ln>
                  <a:noFill/>
                </a:ln>
                <a:solidFill>
                  <a:srgbClr val="0000CC"/>
                </a:solidFill>
                <a:effectLst/>
                <a:uLnTx/>
                <a:uFillTx/>
                <a:latin typeface="微软雅黑" panose="020B0503020204020204" charset="-122"/>
                <a:ea typeface="微软雅黑" panose="020B0503020204020204" charset="-122"/>
                <a:cs typeface="+mn-cs"/>
              </a:rPr>
              <a:t>五代十国时</a:t>
            </a:r>
            <a:r>
              <a:rPr kumimoji="0" lang="en-US" altLang="zh-CN" sz="3600" b="1" i="0" u="none" strike="noStrike" kern="1200" cap="none" spc="0" normalizeH="0" baseline="0" noProof="0" dirty="0">
                <a:ln>
                  <a:noFill/>
                </a:ln>
                <a:solidFill>
                  <a:srgbClr val="0000CC"/>
                </a:solidFill>
                <a:effectLst/>
                <a:uLnTx/>
                <a:uFillTx/>
                <a:latin typeface="微软雅黑" panose="020B0503020204020204" charset="-122"/>
                <a:ea typeface="微软雅黑" panose="020B0503020204020204" charset="-122"/>
                <a:cs typeface="+mn-cs"/>
              </a:rPr>
              <a:t>,</a:t>
            </a:r>
            <a:r>
              <a:rPr kumimoji="0" lang="zh-CN" altLang="en-US" sz="3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经济重心继续南移</a:t>
            </a:r>
            <a:r>
              <a:rPr kumimoji="0" lang="en-US" altLang="zh-CN" sz="3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a:t>
            </a:r>
            <a:endParaRPr kumimoji="0" lang="en-US" altLang="zh-CN" sz="3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L="342900" marR="0" lvl="0" indent="-342900" algn="l" defTabSz="914400" rtl="0" eaLnBrk="0" fontAlgn="base" latinLnBrk="0" hangingPunct="0">
              <a:lnSpc>
                <a:spcPct val="120000"/>
              </a:lnSpc>
              <a:spcBef>
                <a:spcPct val="20000"/>
              </a:spcBef>
              <a:spcAft>
                <a:spcPct val="0"/>
              </a:spcAft>
              <a:buClrTx/>
              <a:buSzTx/>
              <a:buFontTx/>
              <a:buChar char="•"/>
              <a:defRPr/>
            </a:pPr>
            <a:r>
              <a:rPr kumimoji="0" lang="zh-CN" altLang="en-US" sz="3600" b="1" i="0" u="none" strike="noStrike" kern="1200" cap="none" spc="0" normalizeH="0" baseline="0" noProof="0" dirty="0">
                <a:ln>
                  <a:noFill/>
                </a:ln>
                <a:solidFill>
                  <a:srgbClr val="0000CC"/>
                </a:solidFill>
                <a:effectLst/>
                <a:uLnTx/>
                <a:uFillTx/>
                <a:latin typeface="微软雅黑" panose="020B0503020204020204" charset="-122"/>
                <a:ea typeface="微软雅黑" panose="020B0503020204020204" charset="-122"/>
                <a:cs typeface="+mn-cs"/>
              </a:rPr>
              <a:t>南宋时，</a:t>
            </a:r>
            <a:r>
              <a:rPr kumimoji="0" lang="zh-CN" altLang="en-US" sz="3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江经济重心完成南移 ；</a:t>
            </a:r>
            <a:endParaRPr kumimoji="0" lang="zh-CN" altLang="en-US" sz="3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L="342900" marR="0" lvl="0" indent="-342900" algn="l" defTabSz="914400" rtl="0" eaLnBrk="0" fontAlgn="base" latinLnBrk="0" hangingPunct="0">
              <a:lnSpc>
                <a:spcPct val="120000"/>
              </a:lnSpc>
              <a:spcBef>
                <a:spcPct val="20000"/>
              </a:spcBef>
              <a:spcAft>
                <a:spcPct val="0"/>
              </a:spcAft>
              <a:buClrTx/>
              <a:buSzTx/>
              <a:buFontTx/>
              <a:buChar char="•"/>
              <a:defRPr/>
            </a:pPr>
            <a:r>
              <a:rPr kumimoji="0" lang="zh-CN" altLang="en-US" sz="3600" b="1" i="0" u="none" strike="noStrike" kern="1200" cap="none" spc="0" normalizeH="0" baseline="0" noProof="0" dirty="0">
                <a:ln>
                  <a:noFill/>
                </a:ln>
                <a:solidFill>
                  <a:srgbClr val="0000CC"/>
                </a:solidFill>
                <a:effectLst/>
                <a:uLnTx/>
                <a:uFillTx/>
                <a:latin typeface="微软雅黑" panose="020B0503020204020204" charset="-122"/>
                <a:ea typeface="微软雅黑" panose="020B0503020204020204" charset="-122"/>
                <a:cs typeface="+mn-cs"/>
              </a:rPr>
              <a:t>明清时期，</a:t>
            </a:r>
            <a:r>
              <a:rPr kumimoji="0" lang="zh-CN" altLang="en-US" sz="3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进一步发展（资本主义生产关系的萌芽）。 </a:t>
            </a:r>
            <a:endParaRPr kumimoji="0" lang="zh-CN" altLang="en-US" sz="3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a:p>
            <a:pPr marL="342900" marR="0" lvl="0" indent="-342900" algn="l" defTabSz="914400" rtl="0" eaLnBrk="0" fontAlgn="base" latinLnBrk="0" hangingPunct="0">
              <a:lnSpc>
                <a:spcPct val="90000"/>
              </a:lnSpc>
              <a:spcBef>
                <a:spcPct val="20000"/>
              </a:spcBef>
              <a:spcAft>
                <a:spcPct val="0"/>
              </a:spcAft>
              <a:buClrTx/>
              <a:buSzTx/>
              <a:buFontTx/>
              <a:buChar char="•"/>
              <a:defRPr/>
            </a:pPr>
            <a:endParaRPr kumimoji="0" lang="zh-CN" altLang="en-US" sz="3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1202" name="Text Box 2"/>
          <p:cNvSpPr txBox="1"/>
          <p:nvPr/>
        </p:nvSpPr>
        <p:spPr>
          <a:xfrm>
            <a:off x="2864485" y="42863"/>
            <a:ext cx="6705600" cy="645160"/>
          </a:xfrm>
          <a:prstGeom prst="rect">
            <a:avLst/>
          </a:prstGeom>
          <a:noFill/>
          <a:ln w="9525">
            <a:noFill/>
          </a:ln>
        </p:spPr>
        <p:txBody>
          <a:bodyPr anchor="t">
            <a:spAutoFit/>
          </a:bodyPr>
          <a:p>
            <a:pPr eaLnBrk="0" hangingPunct="0">
              <a:spcBef>
                <a:spcPct val="50000"/>
              </a:spcBef>
            </a:pPr>
            <a:r>
              <a:rPr lang="zh-CN" altLang="en-US" sz="3600" b="1" dirty="0">
                <a:solidFill>
                  <a:srgbClr val="0000CC"/>
                </a:solidFill>
                <a:latin typeface="微软雅黑" panose="020B0503020204020204" charset="-122"/>
                <a:ea typeface="微软雅黑" panose="020B0503020204020204" charset="-122"/>
              </a:rPr>
              <a:t>经济中心的南移（补充）</a:t>
            </a:r>
            <a:endParaRPr lang="zh-CN" altLang="en-US" sz="3600" b="1" dirty="0">
              <a:solidFill>
                <a:srgbClr val="0000CC"/>
              </a:solidFill>
              <a:latin typeface="微软雅黑" panose="020B0503020204020204" charset="-122"/>
              <a:ea typeface="微软雅黑" panose="020B0503020204020204"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11" name="Image0019.jpeg"/>
          <p:cNvPicPr>
            <a:picLocks noChangeAspect="1"/>
          </p:cNvPicPr>
          <p:nvPr/>
        </p:nvPicPr>
        <p:blipFill>
          <a:blip r:embed="rId1"/>
          <a:stretch>
            <a:fillRect/>
          </a:stretch>
        </p:blipFill>
        <p:spPr>
          <a:xfrm>
            <a:off x="261620" y="1346200"/>
            <a:ext cx="11847830" cy="5373370"/>
          </a:xfrm>
          <a:prstGeom prst="rect">
            <a:avLst/>
          </a:prstGeom>
          <a:noFill/>
          <a:ln w="9525">
            <a:noFill/>
          </a:ln>
        </p:spPr>
      </p:pic>
      <p:sp>
        <p:nvSpPr>
          <p:cNvPr id="2" name="文本框 1"/>
          <p:cNvSpPr txBox="1"/>
          <p:nvPr/>
        </p:nvSpPr>
        <p:spPr>
          <a:xfrm>
            <a:off x="4673600" y="128270"/>
            <a:ext cx="2967990" cy="768350"/>
          </a:xfrm>
          <a:prstGeom prst="rect">
            <a:avLst/>
          </a:prstGeom>
          <a:noFill/>
        </p:spPr>
        <p:txBody>
          <a:bodyPr wrap="square" rtlCol="0">
            <a:spAutoFit/>
          </a:bodyPr>
          <a:p>
            <a:r>
              <a:rPr lang="zh-CN" altLang="en-US" sz="4400" b="1">
                <a:solidFill>
                  <a:srgbClr val="0000CC"/>
                </a:solidFill>
                <a:latin typeface="微软雅黑" panose="020B0503020204020204" charset="-122"/>
                <a:ea typeface="微软雅黑" panose="020B0503020204020204" charset="-122"/>
              </a:rPr>
              <a:t>知识结构</a:t>
            </a:r>
            <a:endParaRPr lang="zh-CN" altLang="en-US" sz="4400" b="1">
              <a:solidFill>
                <a:srgbClr val="0000CC"/>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blinds(horizontal)">
                                      <p:cBhvr>
                                        <p:cTn id="7"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Rectangle 4"/>
          <p:cNvSpPr/>
          <p:nvPr/>
        </p:nvSpPr>
        <p:spPr>
          <a:xfrm>
            <a:off x="134620" y="138430"/>
            <a:ext cx="11922760" cy="5037455"/>
          </a:xfrm>
          <a:prstGeom prst="rect">
            <a:avLst/>
          </a:prstGeom>
          <a:noFill/>
          <a:ln w="9525">
            <a:noFill/>
          </a:ln>
        </p:spPr>
        <p:txBody>
          <a:bodyPr anchor="t"/>
          <a:p>
            <a:pPr marL="342900" indent="-342900" eaLnBrk="0" hangingPunct="0">
              <a:lnSpc>
                <a:spcPct val="160000"/>
              </a:lnSpc>
            </a:pPr>
            <a:endParaRPr lang="zh-CN" altLang="en-US" sz="3600" b="1" dirty="0">
              <a:solidFill>
                <a:srgbClr val="1BB2FF"/>
              </a:solidFill>
              <a:latin typeface="微软雅黑" panose="020B0503020204020204" charset="-122"/>
              <a:ea typeface="微软雅黑" panose="020B0503020204020204" charset="-122"/>
            </a:endParaRPr>
          </a:p>
          <a:p>
            <a:pPr marL="342900" indent="-342900" eaLnBrk="0" hangingPunct="0">
              <a:lnSpc>
                <a:spcPct val="160000"/>
              </a:lnSpc>
            </a:pPr>
            <a:r>
              <a:rPr lang="en-US" altLang="zh-CN" sz="3600" b="1">
                <a:latin typeface="微软雅黑" panose="020B0503020204020204" charset="-122"/>
                <a:ea typeface="微软雅黑" panose="020B0503020204020204" charset="-122"/>
              </a:rPr>
              <a:t>(1)</a:t>
            </a:r>
            <a:r>
              <a:rPr lang="zh-CN" altLang="en-US" sz="3600" b="1" dirty="0">
                <a:latin typeface="微软雅黑" panose="020B0503020204020204" charset="-122"/>
                <a:ea typeface="微软雅黑" panose="020B0503020204020204" charset="-122"/>
              </a:rPr>
              <a:t>南方自然条件好；</a:t>
            </a:r>
            <a:endParaRPr lang="zh-CN" altLang="en-US" sz="3600" b="1" dirty="0">
              <a:latin typeface="微软雅黑" panose="020B0503020204020204" charset="-122"/>
              <a:ea typeface="微软雅黑" panose="020B0503020204020204" charset="-122"/>
            </a:endParaRPr>
          </a:p>
          <a:p>
            <a:pPr marL="342900" indent="-342900" eaLnBrk="0" hangingPunct="0">
              <a:lnSpc>
                <a:spcPct val="160000"/>
              </a:lnSpc>
            </a:pPr>
            <a:r>
              <a:rPr lang="en-US" altLang="zh-CN" sz="3600" b="1">
                <a:latin typeface="微软雅黑" panose="020B0503020204020204" charset="-122"/>
                <a:ea typeface="微软雅黑" panose="020B0503020204020204" charset="-122"/>
              </a:rPr>
              <a:t>(2)</a:t>
            </a:r>
            <a:r>
              <a:rPr lang="zh-CN" altLang="en-US" sz="3600" b="1" dirty="0">
                <a:latin typeface="微软雅黑" panose="020B0503020204020204" charset="-122"/>
                <a:ea typeface="微软雅黑" panose="020B0503020204020204" charset="-122"/>
              </a:rPr>
              <a:t> </a:t>
            </a:r>
            <a:r>
              <a:rPr lang="zh-CN" altLang="en-US" sz="3600" b="1" dirty="0">
                <a:latin typeface="微软雅黑" panose="020B0503020204020204" charset="-122"/>
                <a:ea typeface="微软雅黑" panose="020B0503020204020204" charset="-122"/>
                <a:sym typeface="+mn-ea"/>
              </a:rPr>
              <a:t>北方战乱，</a:t>
            </a:r>
            <a:r>
              <a:rPr lang="zh-CN" altLang="en-US" sz="3600" b="1" dirty="0">
                <a:latin typeface="微软雅黑" panose="020B0503020204020204" charset="-122"/>
                <a:ea typeface="微软雅黑" panose="020B0503020204020204" charset="-122"/>
              </a:rPr>
              <a:t>南方相对安定； </a:t>
            </a:r>
            <a:endParaRPr lang="zh-CN" altLang="en-US" sz="3600" b="1" dirty="0">
              <a:latin typeface="微软雅黑" panose="020B0503020204020204" charset="-122"/>
              <a:ea typeface="微软雅黑" panose="020B0503020204020204" charset="-122"/>
            </a:endParaRPr>
          </a:p>
          <a:p>
            <a:pPr marL="342900" indent="-342900" eaLnBrk="0" hangingPunct="0">
              <a:lnSpc>
                <a:spcPct val="160000"/>
              </a:lnSpc>
            </a:pPr>
            <a:r>
              <a:rPr lang="en-US" altLang="zh-CN" sz="3600" b="1">
                <a:latin typeface="微软雅黑" panose="020B0503020204020204" charset="-122"/>
                <a:ea typeface="微软雅黑" panose="020B0503020204020204" charset="-122"/>
              </a:rPr>
              <a:t>(3)</a:t>
            </a:r>
            <a:r>
              <a:rPr lang="zh-CN" altLang="en-US" sz="3600" b="1" dirty="0">
                <a:latin typeface="微软雅黑" panose="020B0503020204020204" charset="-122"/>
                <a:ea typeface="微软雅黑" panose="020B0503020204020204" charset="-122"/>
              </a:rPr>
              <a:t>政治中心的南移 </a:t>
            </a:r>
            <a:r>
              <a:rPr lang="en-US" altLang="zh-CN" sz="3600" b="1">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如南朝、南宋</a:t>
            </a:r>
            <a:r>
              <a:rPr lang="en-US" altLang="zh-CN" sz="3600" b="1">
                <a:latin typeface="微软雅黑" panose="020B0503020204020204" charset="-122"/>
                <a:ea typeface="微软雅黑" panose="020B0503020204020204" charset="-122"/>
              </a:rPr>
              <a:t>)</a:t>
            </a:r>
            <a:r>
              <a:rPr lang="zh-CN" altLang="en-US" sz="3600" b="1" dirty="0">
                <a:latin typeface="微软雅黑" panose="020B0503020204020204" charset="-122"/>
                <a:ea typeface="微软雅黑" panose="020B0503020204020204" charset="-122"/>
              </a:rPr>
              <a:t>对经济中心的南移也有一定的影响。</a:t>
            </a:r>
            <a:endParaRPr lang="zh-CN" altLang="en-US" sz="3600" b="1" dirty="0">
              <a:latin typeface="微软雅黑" panose="020B0503020204020204" charset="-122"/>
              <a:ea typeface="微软雅黑" panose="020B0503020204020204" charset="-122"/>
            </a:endParaRPr>
          </a:p>
          <a:p>
            <a:pPr marL="342900" indent="-342900" eaLnBrk="0" hangingPunct="0">
              <a:lnSpc>
                <a:spcPct val="160000"/>
              </a:lnSpc>
            </a:pPr>
            <a:r>
              <a:rPr lang="en-US" altLang="zh-CN" sz="3600" b="1" dirty="0">
                <a:latin typeface="微软雅黑" panose="020B0503020204020204" charset="-122"/>
                <a:ea typeface="微软雅黑" panose="020B0503020204020204" charset="-122"/>
              </a:rPr>
              <a:t>......</a:t>
            </a:r>
            <a:endParaRPr lang="en-US" altLang="zh-CN" sz="3600" b="1" dirty="0">
              <a:latin typeface="微软雅黑" panose="020B0503020204020204" charset="-122"/>
              <a:ea typeface="微软雅黑" panose="020B0503020204020204" charset="-122"/>
            </a:endParaRPr>
          </a:p>
          <a:p>
            <a:pPr marL="342900" indent="-342900" eaLnBrk="0" hangingPunct="0">
              <a:lnSpc>
                <a:spcPct val="90000"/>
              </a:lnSpc>
            </a:pPr>
            <a:endParaRPr lang="zh-CN" altLang="en-US" sz="3600" b="1">
              <a:latin typeface="微软雅黑" panose="020B0503020204020204" charset="-122"/>
              <a:ea typeface="微软雅黑" panose="020B0503020204020204" charset="-122"/>
            </a:endParaRPr>
          </a:p>
        </p:txBody>
      </p:sp>
      <p:sp>
        <p:nvSpPr>
          <p:cNvPr id="2" name="文本框 1"/>
          <p:cNvSpPr txBox="1"/>
          <p:nvPr/>
        </p:nvSpPr>
        <p:spPr>
          <a:xfrm>
            <a:off x="368935" y="291465"/>
            <a:ext cx="4846320" cy="645160"/>
          </a:xfrm>
          <a:prstGeom prst="rect">
            <a:avLst/>
          </a:prstGeom>
          <a:noFill/>
        </p:spPr>
        <p:txBody>
          <a:bodyPr wrap="none" rtlCol="0" anchor="t">
            <a:spAutoFit/>
          </a:bodyPr>
          <a:p>
            <a:r>
              <a:rPr lang="en-US" altLang="zh-CN" sz="3600" b="1">
                <a:solidFill>
                  <a:srgbClr val="FF0000"/>
                </a:solidFill>
                <a:latin typeface="微软雅黑" panose="020B0503020204020204" charset="-122"/>
                <a:ea typeface="微软雅黑" panose="020B0503020204020204" charset="-122"/>
                <a:sym typeface="+mn-ea"/>
              </a:rPr>
              <a:t>2.</a:t>
            </a:r>
            <a:r>
              <a:rPr lang="zh-CN" altLang="en-US" sz="3600" b="1" dirty="0">
                <a:solidFill>
                  <a:srgbClr val="FF0000"/>
                </a:solidFill>
                <a:latin typeface="微软雅黑" panose="020B0503020204020204" charset="-122"/>
                <a:ea typeface="微软雅黑" panose="020B0503020204020204" charset="-122"/>
                <a:sym typeface="+mn-ea"/>
              </a:rPr>
              <a:t>经济重心转移的原因 </a:t>
            </a:r>
            <a:endParaRPr lang="zh-CN" altLang="en-US" sz="3600" b="1" dirty="0">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2225"/>
                                        </p:tgtEl>
                                        <p:attrNameLst>
                                          <p:attrName>style.visibility</p:attrName>
                                        </p:attrNameLst>
                                      </p:cBhvr>
                                      <p:to>
                                        <p:strVal val="visible"/>
                                      </p:to>
                                    </p:set>
                                    <p:animEffect transition="in" filter="blinds(horizontal)">
                                      <p:cBhvr>
                                        <p:cTn id="7" dur="500"/>
                                        <p:tgtEl>
                                          <p:spTgt spid="52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8935" y="291465"/>
            <a:ext cx="4710430" cy="645160"/>
          </a:xfrm>
          <a:prstGeom prst="rect">
            <a:avLst/>
          </a:prstGeom>
          <a:noFill/>
        </p:spPr>
        <p:txBody>
          <a:bodyPr wrap="none" rtlCol="0" anchor="t">
            <a:spAutoFit/>
          </a:bodyPr>
          <a:p>
            <a:r>
              <a:rPr lang="en-US" altLang="zh-CN" sz="3600" b="1">
                <a:solidFill>
                  <a:srgbClr val="FF0000"/>
                </a:solidFill>
                <a:latin typeface="微软雅黑" panose="020B0503020204020204" charset="-122"/>
                <a:ea typeface="微软雅黑" panose="020B0503020204020204" charset="-122"/>
                <a:sym typeface="+mn-ea"/>
              </a:rPr>
              <a:t>3.</a:t>
            </a:r>
            <a:r>
              <a:rPr lang="zh-CN" altLang="en-US" sz="3600" b="1" dirty="0">
                <a:solidFill>
                  <a:srgbClr val="FF0000"/>
                </a:solidFill>
                <a:latin typeface="微软雅黑" panose="020B0503020204020204" charset="-122"/>
                <a:ea typeface="微软雅黑" panose="020B0503020204020204" charset="-122"/>
                <a:sym typeface="+mn-ea"/>
              </a:rPr>
              <a:t>经济重心转移的影响</a:t>
            </a:r>
            <a:endParaRPr lang="zh-CN" altLang="en-US" sz="3600" b="1" dirty="0">
              <a:solidFill>
                <a:srgbClr val="FF0000"/>
              </a:solidFill>
              <a:latin typeface="微软雅黑" panose="020B0503020204020204" charset="-122"/>
              <a:ea typeface="微软雅黑" panose="020B0503020204020204" charset="-122"/>
              <a:sym typeface="+mn-ea"/>
            </a:endParaRPr>
          </a:p>
        </p:txBody>
      </p:sp>
      <p:sp>
        <p:nvSpPr>
          <p:cNvPr id="3" name="文本框 2"/>
          <p:cNvSpPr txBox="1"/>
          <p:nvPr/>
        </p:nvSpPr>
        <p:spPr>
          <a:xfrm>
            <a:off x="3334385" y="1937385"/>
            <a:ext cx="4163060" cy="3046095"/>
          </a:xfrm>
          <a:prstGeom prst="rect">
            <a:avLst/>
          </a:prstGeom>
          <a:noFill/>
        </p:spPr>
        <p:txBody>
          <a:bodyPr wrap="square" rtlCol="0">
            <a:spAutoFit/>
          </a:bodyPr>
          <a:p>
            <a:r>
              <a:rPr lang="zh-CN" altLang="en-US" sz="4800" b="1">
                <a:latin typeface="微软雅黑" panose="020B0503020204020204" charset="-122"/>
                <a:ea typeface="微软雅黑" panose="020B0503020204020204" charset="-122"/>
              </a:rPr>
              <a:t>对经济发展</a:t>
            </a:r>
            <a:endParaRPr lang="zh-CN" altLang="en-US" sz="4800" b="1">
              <a:latin typeface="微软雅黑" panose="020B0503020204020204" charset="-122"/>
              <a:ea typeface="微软雅黑" panose="020B0503020204020204" charset="-122"/>
            </a:endParaRPr>
          </a:p>
          <a:p>
            <a:r>
              <a:rPr lang="zh-CN" altLang="en-US" sz="4800" b="1">
                <a:latin typeface="微软雅黑" panose="020B0503020204020204" charset="-122"/>
                <a:ea typeface="微软雅黑" panose="020B0503020204020204" charset="-122"/>
              </a:rPr>
              <a:t>对人口分布</a:t>
            </a:r>
            <a:endParaRPr lang="zh-CN" altLang="en-US" sz="4800" b="1">
              <a:latin typeface="微软雅黑" panose="020B0503020204020204" charset="-122"/>
              <a:ea typeface="微软雅黑" panose="020B0503020204020204" charset="-122"/>
            </a:endParaRPr>
          </a:p>
          <a:p>
            <a:r>
              <a:rPr lang="zh-CN" altLang="en-US" sz="4800" b="1">
                <a:latin typeface="微软雅黑" panose="020B0503020204020204" charset="-122"/>
                <a:ea typeface="微软雅黑" panose="020B0503020204020204" charset="-122"/>
              </a:rPr>
              <a:t>对人才教育</a:t>
            </a:r>
            <a:endParaRPr lang="zh-CN" altLang="en-US" sz="4800" b="1">
              <a:latin typeface="微软雅黑" panose="020B0503020204020204" charset="-122"/>
              <a:ea typeface="微软雅黑" panose="020B0503020204020204" charset="-122"/>
            </a:endParaRPr>
          </a:p>
          <a:p>
            <a:r>
              <a:rPr lang="zh-CN" altLang="en-US" sz="4800" b="1">
                <a:latin typeface="微软雅黑" panose="020B0503020204020204" charset="-122"/>
                <a:ea typeface="微软雅黑" panose="020B0503020204020204" charset="-122"/>
              </a:rPr>
              <a:t>对生态环境</a:t>
            </a:r>
            <a:endParaRPr lang="zh-CN" altLang="en-US" sz="4800" b="1">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53249" name="Rectangle 4"/>
          <p:cNvSpPr/>
          <p:nvPr/>
        </p:nvSpPr>
        <p:spPr>
          <a:xfrm>
            <a:off x="42545" y="948055"/>
            <a:ext cx="11741150" cy="6308725"/>
          </a:xfrm>
          <a:prstGeom prst="rect">
            <a:avLst/>
          </a:prstGeom>
          <a:noFill/>
          <a:ln w="9525">
            <a:noFill/>
          </a:ln>
        </p:spPr>
        <p:txBody>
          <a:bodyPr anchor="t"/>
          <a:p>
            <a:pPr marL="342900" indent="-342900" eaLnBrk="0" hangingPunct="0">
              <a:lnSpc>
                <a:spcPct val="130000"/>
              </a:lnSpc>
            </a:pPr>
            <a:r>
              <a:rPr lang="en-US" altLang="zh-CN" sz="3600" b="1">
                <a:latin typeface="微软雅黑" panose="020B0503020204020204" charset="-122"/>
                <a:ea typeface="微软雅黑" panose="020B0503020204020204" charset="-122"/>
              </a:rPr>
              <a:t>  (1)</a:t>
            </a:r>
            <a:r>
              <a:rPr lang="zh-CN" altLang="en-US" sz="3600" b="1" dirty="0">
                <a:latin typeface="微软雅黑" panose="020B0503020204020204" charset="-122"/>
                <a:ea typeface="微软雅黑" panose="020B0503020204020204" charset="-122"/>
              </a:rPr>
              <a:t>政治需要稳定 </a:t>
            </a:r>
            <a:endParaRPr lang="zh-CN" altLang="en-US" sz="3600" b="1" dirty="0">
              <a:latin typeface="微软雅黑" panose="020B0503020204020204" charset="-122"/>
              <a:ea typeface="微软雅黑" panose="020B0503020204020204" charset="-122"/>
            </a:endParaRPr>
          </a:p>
          <a:p>
            <a:pPr indent="0" eaLnBrk="0" hangingPunct="0">
              <a:lnSpc>
                <a:spcPct val="130000"/>
              </a:lnSpc>
              <a:buNone/>
            </a:pPr>
            <a:r>
              <a:rPr lang="en-US" altLang="zh-CN" sz="3600" b="1">
                <a:latin typeface="微软雅黑" panose="020B0503020204020204" charset="-122"/>
                <a:ea typeface="微软雅黑" panose="020B0503020204020204" charset="-122"/>
              </a:rPr>
              <a:t>  (2)</a:t>
            </a:r>
            <a:r>
              <a:rPr lang="zh-CN" altLang="en-US" sz="3600" b="1" dirty="0">
                <a:latin typeface="微软雅黑" panose="020B0503020204020204" charset="-122"/>
                <a:ea typeface="微软雅黑" panose="020B0503020204020204" charset="-122"/>
              </a:rPr>
              <a:t>充分利用外来劳动力和外来的先进生产工具、生产经验</a:t>
            </a:r>
            <a:endParaRPr lang="zh-CN" altLang="en-US" sz="3600" b="1" dirty="0">
              <a:latin typeface="微软雅黑" panose="020B0503020204020204" charset="-122"/>
              <a:ea typeface="微软雅黑" panose="020B0503020204020204" charset="-122"/>
            </a:endParaRPr>
          </a:p>
          <a:p>
            <a:pPr indent="0" eaLnBrk="0" hangingPunct="0">
              <a:lnSpc>
                <a:spcPct val="130000"/>
              </a:lnSpc>
              <a:buNone/>
            </a:pPr>
            <a:r>
              <a:rPr lang="zh-CN" altLang="en-US" sz="3600" b="1" dirty="0">
                <a:latin typeface="微软雅黑" panose="020B0503020204020204" charset="-122"/>
                <a:ea typeface="微软雅黑" panose="020B0503020204020204" charset="-122"/>
              </a:rPr>
              <a:t>（</a:t>
            </a:r>
            <a:r>
              <a:rPr lang="en-US" altLang="zh-CN" sz="3600" b="1">
                <a:latin typeface="微软雅黑" panose="020B0503020204020204" charset="-122"/>
                <a:ea typeface="微软雅黑" panose="020B0503020204020204" charset="-122"/>
              </a:rPr>
              <a:t>3</a:t>
            </a:r>
            <a:r>
              <a:rPr lang="zh-CN" altLang="en-US" sz="3600" b="1" dirty="0">
                <a:latin typeface="微软雅黑" panose="020B0503020204020204" charset="-122"/>
                <a:ea typeface="微软雅黑" panose="020B0503020204020204" charset="-122"/>
              </a:rPr>
              <a:t>）决策者的重视，南方的一些统治者重视经济发展</a:t>
            </a:r>
            <a:endParaRPr lang="zh-CN" altLang="en-US" sz="3600" b="1" dirty="0">
              <a:latin typeface="微软雅黑" panose="020B0503020204020204" charset="-122"/>
              <a:ea typeface="微软雅黑" panose="020B0503020204020204" charset="-122"/>
            </a:endParaRPr>
          </a:p>
          <a:p>
            <a:pPr marL="342900" indent="-342900" eaLnBrk="0" hangingPunct="0">
              <a:lnSpc>
                <a:spcPct val="130000"/>
              </a:lnSpc>
            </a:pPr>
            <a:r>
              <a:rPr lang="zh-CN" altLang="en-US" sz="3600" b="1" dirty="0">
                <a:latin typeface="微软雅黑" panose="020B0503020204020204" charset="-122"/>
                <a:ea typeface="微软雅黑" panose="020B0503020204020204" charset="-122"/>
              </a:rPr>
              <a:t>（</a:t>
            </a:r>
            <a:r>
              <a:rPr lang="en-US" altLang="zh-CN" sz="3600" b="1">
                <a:latin typeface="微软雅黑" panose="020B0503020204020204" charset="-122"/>
                <a:ea typeface="微软雅黑" panose="020B0503020204020204" charset="-122"/>
              </a:rPr>
              <a:t>4</a:t>
            </a:r>
            <a:r>
              <a:rPr lang="zh-CN" altLang="en-US" sz="3600" b="1" dirty="0">
                <a:latin typeface="微软雅黑" panose="020B0503020204020204" charset="-122"/>
                <a:ea typeface="微软雅黑" panose="020B0503020204020204" charset="-122"/>
              </a:rPr>
              <a:t>）南移趋势往往在国家分裂或封建割据或封建战乱时期最突出</a:t>
            </a:r>
            <a:endParaRPr lang="zh-CN" altLang="en-US" sz="3600" b="1" dirty="0">
              <a:latin typeface="微软雅黑" panose="020B0503020204020204" charset="-122"/>
              <a:ea typeface="微软雅黑" panose="020B0503020204020204" charset="-122"/>
            </a:endParaRPr>
          </a:p>
          <a:p>
            <a:pPr marL="342900" indent="-342900" eaLnBrk="0" hangingPunct="0">
              <a:lnSpc>
                <a:spcPct val="130000"/>
              </a:lnSpc>
            </a:pPr>
            <a:r>
              <a:rPr lang="zh-CN" altLang="en-US" sz="3600" b="1" dirty="0">
                <a:latin typeface="微软雅黑" panose="020B0503020204020204" charset="-122"/>
                <a:ea typeface="微软雅黑" panose="020B0503020204020204" charset="-122"/>
              </a:rPr>
              <a:t>（</a:t>
            </a:r>
            <a:r>
              <a:rPr lang="en-US" altLang="zh-CN" sz="3600" b="1">
                <a:latin typeface="微软雅黑" panose="020B0503020204020204" charset="-122"/>
                <a:ea typeface="微软雅黑" panose="020B0503020204020204" charset="-122"/>
              </a:rPr>
              <a:t>5</a:t>
            </a:r>
            <a:r>
              <a:rPr lang="zh-CN" altLang="en-US" sz="3600" b="1" dirty="0">
                <a:latin typeface="微软雅黑" panose="020B0503020204020204" charset="-122"/>
                <a:ea typeface="微软雅黑" panose="020B0503020204020204" charset="-122"/>
              </a:rPr>
              <a:t>）政治中心的南移对经济重心的南移有一定的影响。</a:t>
            </a:r>
            <a:endParaRPr lang="zh-CN" altLang="en-US" sz="3600" b="1" dirty="0">
              <a:latin typeface="微软雅黑" panose="020B0503020204020204" charset="-122"/>
              <a:ea typeface="微软雅黑" panose="020B0503020204020204" charset="-122"/>
            </a:endParaRPr>
          </a:p>
        </p:txBody>
      </p:sp>
      <p:sp>
        <p:nvSpPr>
          <p:cNvPr id="2" name="文本框 1"/>
          <p:cNvSpPr txBox="1"/>
          <p:nvPr/>
        </p:nvSpPr>
        <p:spPr>
          <a:xfrm>
            <a:off x="187325" y="302895"/>
            <a:ext cx="4841240" cy="645160"/>
          </a:xfrm>
          <a:prstGeom prst="rect">
            <a:avLst/>
          </a:prstGeom>
          <a:noFill/>
        </p:spPr>
        <p:txBody>
          <a:bodyPr wrap="none" rtlCol="0" anchor="t">
            <a:spAutoFit/>
          </a:bodyPr>
          <a:p>
            <a:r>
              <a:rPr lang="en-US" altLang="zh-CN" sz="3600" b="1">
                <a:solidFill>
                  <a:srgbClr val="FF0000"/>
                </a:solidFill>
                <a:latin typeface="微软雅黑" panose="020B0503020204020204" charset="-122"/>
                <a:ea typeface="微软雅黑" panose="020B0503020204020204" charset="-122"/>
                <a:sym typeface="+mn-ea"/>
              </a:rPr>
              <a:t>3.</a:t>
            </a:r>
            <a:r>
              <a:rPr lang="zh-CN" altLang="en-US" sz="3600" b="1" dirty="0">
                <a:solidFill>
                  <a:srgbClr val="FF0000"/>
                </a:solidFill>
                <a:latin typeface="微软雅黑" panose="020B0503020204020204" charset="-122"/>
                <a:ea typeface="微软雅黑" panose="020B0503020204020204" charset="-122"/>
                <a:sym typeface="+mn-ea"/>
              </a:rPr>
              <a:t>经济重心南移的启示</a:t>
            </a:r>
            <a:r>
              <a:rPr lang="en-US" altLang="zh-CN" sz="3600" b="1">
                <a:solidFill>
                  <a:srgbClr val="FF0000"/>
                </a:solidFill>
                <a:latin typeface="微软雅黑" panose="020B0503020204020204" charset="-122"/>
                <a:ea typeface="微软雅黑" panose="020B0503020204020204" charset="-122"/>
                <a:sym typeface="+mn-ea"/>
              </a:rPr>
              <a:t>:</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249"/>
                                        </p:tgtEl>
                                        <p:attrNameLst>
                                          <p:attrName>style.visibility</p:attrName>
                                        </p:attrNameLst>
                                      </p:cBhvr>
                                      <p:to>
                                        <p:strVal val="visible"/>
                                      </p:to>
                                    </p:set>
                                    <p:animEffect transition="in" filter="blinds(horizontal)">
                                      <p:cBhvr>
                                        <p:cTn id="7" dur="500"/>
                                        <p:tgtEl>
                                          <p:spTgt spid="532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49" grpId="0"/>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54273" name="Text Box 4"/>
          <p:cNvSpPr txBox="1"/>
          <p:nvPr/>
        </p:nvSpPr>
        <p:spPr>
          <a:xfrm>
            <a:off x="93345" y="917575"/>
            <a:ext cx="12005310" cy="6680200"/>
          </a:xfrm>
          <a:prstGeom prst="rect">
            <a:avLst/>
          </a:prstGeom>
          <a:noFill/>
          <a:ln w="9525">
            <a:noFill/>
          </a:ln>
        </p:spPr>
        <p:txBody>
          <a:bodyPr wrap="square" anchor="t">
            <a:spAutoFit/>
          </a:bodyPr>
          <a:p>
            <a:pPr eaLnBrk="0" hangingPunct="0">
              <a:lnSpc>
                <a:spcPct val="120000"/>
              </a:lnSpc>
              <a:spcBef>
                <a:spcPct val="50000"/>
              </a:spcBef>
            </a:pPr>
            <a:r>
              <a:rPr lang="zh-CN" altLang="en-US" sz="3600" b="1" dirty="0">
                <a:latin typeface="微软雅黑" panose="020B0503020204020204" charset="-122"/>
                <a:ea typeface="微软雅黑" panose="020B0503020204020204" charset="-122"/>
              </a:rPr>
              <a:t>（</a:t>
            </a:r>
            <a:r>
              <a:rPr lang="en-US" altLang="zh-CN" sz="3600" b="1" dirty="0">
                <a:latin typeface="微软雅黑" panose="020B0503020204020204" charset="-122"/>
                <a:ea typeface="微软雅黑" panose="020B0503020204020204" charset="-122"/>
              </a:rPr>
              <a:t>6</a:t>
            </a:r>
            <a:r>
              <a:rPr lang="zh-CN" altLang="en-US" sz="3600" b="1" dirty="0">
                <a:latin typeface="微软雅黑" panose="020B0503020204020204" charset="-122"/>
                <a:ea typeface="微软雅黑" panose="020B0503020204020204" charset="-122"/>
              </a:rPr>
              <a:t>）经济重心南移的过程也是人口大规模迁移的过程。</a:t>
            </a:r>
            <a:endParaRPr lang="zh-CN" altLang="en-US" sz="3600" b="1" dirty="0">
              <a:latin typeface="微软雅黑" panose="020B0503020204020204" charset="-122"/>
              <a:ea typeface="微软雅黑" panose="020B0503020204020204" charset="-122"/>
            </a:endParaRPr>
          </a:p>
          <a:p>
            <a:pPr eaLnBrk="0" hangingPunct="0">
              <a:lnSpc>
                <a:spcPct val="120000"/>
              </a:lnSpc>
              <a:spcBef>
                <a:spcPct val="50000"/>
              </a:spcBef>
            </a:pPr>
            <a:r>
              <a:rPr lang="zh-CN" altLang="en-US" sz="3600" b="1" dirty="0">
                <a:latin typeface="微软雅黑" panose="020B0503020204020204" charset="-122"/>
                <a:ea typeface="微软雅黑" panose="020B0503020204020204" charset="-122"/>
              </a:rPr>
              <a:t>（</a:t>
            </a:r>
            <a:r>
              <a:rPr lang="en-US" altLang="zh-CN" sz="3600" b="1" dirty="0">
                <a:latin typeface="微软雅黑" panose="020B0503020204020204" charset="-122"/>
                <a:ea typeface="微软雅黑" panose="020B0503020204020204" charset="-122"/>
              </a:rPr>
              <a:t>7</a:t>
            </a:r>
            <a:r>
              <a:rPr lang="zh-CN" altLang="en-US" sz="3600" b="1" dirty="0">
                <a:latin typeface="微软雅黑" panose="020B0503020204020204" charset="-122"/>
                <a:ea typeface="微软雅黑" panose="020B0503020204020204" charset="-122"/>
              </a:rPr>
              <a:t>）经济重心南移的过程也是从内陆逐步走向海洋的过程，为宋元时期大规模的海外贸易创造了条件。</a:t>
            </a:r>
            <a:endParaRPr lang="zh-CN" altLang="en-US" sz="3600" b="1" dirty="0">
              <a:latin typeface="微软雅黑" panose="020B0503020204020204" charset="-122"/>
              <a:ea typeface="微软雅黑" panose="020B0503020204020204" charset="-122"/>
            </a:endParaRPr>
          </a:p>
          <a:p>
            <a:pPr algn="l" eaLnBrk="0" hangingPunct="0">
              <a:lnSpc>
                <a:spcPct val="120000"/>
              </a:lnSpc>
              <a:spcBef>
                <a:spcPct val="50000"/>
              </a:spcBef>
            </a:pPr>
            <a:r>
              <a:rPr lang="zh-CN" altLang="en-US" sz="3600" b="1" dirty="0">
                <a:latin typeface="微软雅黑" panose="020B0503020204020204" charset="-122"/>
                <a:ea typeface="微软雅黑" panose="020B0503020204020204" charset="-122"/>
                <a:sym typeface="+mn-ea"/>
              </a:rPr>
              <a:t>（</a:t>
            </a:r>
            <a:r>
              <a:rPr lang="en-US" altLang="zh-CN" sz="3600" b="1" dirty="0">
                <a:latin typeface="微软雅黑" panose="020B0503020204020204" charset="-122"/>
                <a:ea typeface="微软雅黑" panose="020B0503020204020204" charset="-122"/>
                <a:sym typeface="+mn-ea"/>
              </a:rPr>
              <a:t>8</a:t>
            </a:r>
            <a:r>
              <a:rPr lang="zh-CN" altLang="en-US" sz="3600" b="1" dirty="0">
                <a:latin typeface="微软雅黑" panose="020B0503020204020204" charset="-122"/>
                <a:ea typeface="微软雅黑" panose="020B0503020204020204" charset="-122"/>
                <a:sym typeface="+mn-ea"/>
              </a:rPr>
              <a:t>）随着经济重心南移，有不少工业生产部门、工业制品的主要产地，也从北方逐渐移到南方。</a:t>
            </a:r>
            <a:endParaRPr lang="zh-CN" altLang="en-US" sz="3600" b="1" dirty="0">
              <a:latin typeface="微软雅黑" panose="020B0503020204020204" charset="-122"/>
              <a:ea typeface="微软雅黑" panose="020B0503020204020204" charset="-122"/>
            </a:endParaRPr>
          </a:p>
          <a:p>
            <a:pPr algn="l" eaLnBrk="0" hangingPunct="0">
              <a:lnSpc>
                <a:spcPct val="120000"/>
              </a:lnSpc>
              <a:spcBef>
                <a:spcPct val="50000"/>
              </a:spcBef>
            </a:pPr>
            <a:r>
              <a:rPr lang="zh-CN" altLang="en-US" sz="3600" b="1" dirty="0">
                <a:latin typeface="微软雅黑" panose="020B0503020204020204" charset="-122"/>
                <a:ea typeface="微软雅黑" panose="020B0503020204020204" charset="-122"/>
                <a:sym typeface="+mn-ea"/>
              </a:rPr>
              <a:t>（</a:t>
            </a:r>
            <a:r>
              <a:rPr lang="en-US" altLang="zh-CN" sz="3600" b="1" dirty="0">
                <a:latin typeface="微软雅黑" panose="020B0503020204020204" charset="-122"/>
                <a:ea typeface="微软雅黑" panose="020B0503020204020204" charset="-122"/>
                <a:sym typeface="+mn-ea"/>
              </a:rPr>
              <a:t>9</a:t>
            </a:r>
            <a:r>
              <a:rPr lang="zh-CN" altLang="en-US" sz="3600" b="1" dirty="0">
                <a:latin typeface="微软雅黑" panose="020B0503020204020204" charset="-122"/>
                <a:ea typeface="微软雅黑" panose="020B0503020204020204" charset="-122"/>
                <a:sym typeface="+mn-ea"/>
              </a:rPr>
              <a:t>）经济重心南移对中国古代文化重心的转移也有影响</a:t>
            </a:r>
            <a:endParaRPr lang="zh-CN" altLang="en-US" sz="3600" b="1" dirty="0">
              <a:latin typeface="微软雅黑" panose="020B0503020204020204" charset="-122"/>
              <a:ea typeface="微软雅黑" panose="020B0503020204020204" charset="-122"/>
              <a:sym typeface="+mn-ea"/>
            </a:endParaRPr>
          </a:p>
          <a:p>
            <a:pPr algn="l" eaLnBrk="0" hangingPunct="0">
              <a:lnSpc>
                <a:spcPct val="120000"/>
              </a:lnSpc>
              <a:spcBef>
                <a:spcPct val="50000"/>
              </a:spcBef>
            </a:pPr>
            <a:r>
              <a:rPr lang="zh-CN" altLang="en-US" sz="3600" b="1" dirty="0">
                <a:solidFill>
                  <a:srgbClr val="0066FF"/>
                </a:solidFill>
                <a:latin typeface="微软雅黑" panose="020B0503020204020204" charset="-122"/>
                <a:ea typeface="微软雅黑" panose="020B0503020204020204" charset="-122"/>
                <a:sym typeface="+mn-ea"/>
              </a:rPr>
              <a:t>（</a:t>
            </a:r>
            <a:r>
              <a:rPr lang="en-US" altLang="zh-CN" sz="3600" b="1" dirty="0">
                <a:solidFill>
                  <a:srgbClr val="0066FF"/>
                </a:solidFill>
                <a:latin typeface="微软雅黑" panose="020B0503020204020204" charset="-122"/>
                <a:ea typeface="微软雅黑" panose="020B0503020204020204" charset="-122"/>
                <a:sym typeface="+mn-ea"/>
              </a:rPr>
              <a:t>10</a:t>
            </a:r>
            <a:r>
              <a:rPr lang="zh-CN" altLang="en-US" sz="3600" b="1" dirty="0">
                <a:solidFill>
                  <a:srgbClr val="0066FF"/>
                </a:solidFill>
                <a:latin typeface="微软雅黑" panose="020B0503020204020204" charset="-122"/>
                <a:ea typeface="微软雅黑" panose="020B0503020204020204" charset="-122"/>
                <a:sym typeface="+mn-ea"/>
              </a:rPr>
              <a:t>）南方过度开发，破坏环境，影响可持续发展</a:t>
            </a:r>
            <a:endParaRPr lang="zh-CN" altLang="en-US" sz="3600" b="1">
              <a:latin typeface="微软雅黑" panose="020B0503020204020204" charset="-122"/>
              <a:ea typeface="微软雅黑" panose="020B0503020204020204" charset="-122"/>
            </a:endParaRPr>
          </a:p>
          <a:p>
            <a:pPr eaLnBrk="0" hangingPunct="0">
              <a:spcBef>
                <a:spcPct val="50000"/>
              </a:spcBef>
            </a:pPr>
            <a:endParaRPr lang="zh-CN" altLang="en-US" sz="3600" b="1" dirty="0">
              <a:latin typeface="微软雅黑" panose="020B0503020204020204" charset="-122"/>
              <a:ea typeface="微软雅黑" panose="020B0503020204020204" charset="-122"/>
            </a:endParaRPr>
          </a:p>
        </p:txBody>
      </p:sp>
      <p:sp>
        <p:nvSpPr>
          <p:cNvPr id="2" name="文本框 1"/>
          <p:cNvSpPr txBox="1"/>
          <p:nvPr/>
        </p:nvSpPr>
        <p:spPr>
          <a:xfrm>
            <a:off x="187325" y="302895"/>
            <a:ext cx="4841240" cy="645160"/>
          </a:xfrm>
          <a:prstGeom prst="rect">
            <a:avLst/>
          </a:prstGeom>
          <a:noFill/>
        </p:spPr>
        <p:txBody>
          <a:bodyPr wrap="none" rtlCol="0" anchor="t">
            <a:spAutoFit/>
          </a:bodyPr>
          <a:p>
            <a:r>
              <a:rPr lang="en-US" altLang="zh-CN" sz="3600" b="1">
                <a:solidFill>
                  <a:srgbClr val="FF0000"/>
                </a:solidFill>
                <a:latin typeface="微软雅黑" panose="020B0503020204020204" charset="-122"/>
                <a:ea typeface="微软雅黑" panose="020B0503020204020204" charset="-122"/>
                <a:sym typeface="+mn-ea"/>
              </a:rPr>
              <a:t>3.</a:t>
            </a:r>
            <a:r>
              <a:rPr lang="zh-CN" altLang="en-US" sz="3600" b="1" dirty="0">
                <a:solidFill>
                  <a:srgbClr val="FF0000"/>
                </a:solidFill>
                <a:latin typeface="微软雅黑" panose="020B0503020204020204" charset="-122"/>
                <a:ea typeface="微软雅黑" panose="020B0503020204020204" charset="-122"/>
                <a:sym typeface="+mn-ea"/>
              </a:rPr>
              <a:t>经济重心南移的启示</a:t>
            </a:r>
            <a:r>
              <a:rPr lang="en-US" altLang="zh-CN" sz="3600" b="1">
                <a:solidFill>
                  <a:srgbClr val="FF0000"/>
                </a:solidFill>
                <a:latin typeface="微软雅黑" panose="020B0503020204020204" charset="-122"/>
                <a:ea typeface="微软雅黑" panose="020B0503020204020204" charset="-122"/>
                <a:sym typeface="+mn-ea"/>
              </a:rPr>
              <a:t>:</a:t>
            </a:r>
            <a:endParaRPr lang="zh-CN" altLang="en-US"/>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6375" y="-63500"/>
            <a:ext cx="11777980" cy="7355205"/>
          </a:xfrm>
          <a:prstGeom prst="rect">
            <a:avLst/>
          </a:prstGeom>
          <a:noFill/>
          <a:ln w="9525">
            <a:noFill/>
          </a:ln>
        </p:spPr>
        <p:txBody>
          <a:bodyPr wrap="square">
            <a:spAutoFit/>
          </a:bodyPr>
          <a:p>
            <a:pPr indent="0">
              <a:lnSpc>
                <a:spcPct val="120000"/>
              </a:lnSpc>
            </a:pPr>
            <a:r>
              <a:rPr lang="zh-CN" altLang="en-US" sz="4000" b="1">
                <a:latin typeface="微软雅黑" panose="020B0503020204020204" charset="-122"/>
                <a:ea typeface="微软雅黑" panose="020B0503020204020204" charset="-122"/>
                <a:cs typeface="宋体" panose="02010600030101010101" pitchFamily="2" charset="-122"/>
              </a:rPr>
              <a:t>（</a:t>
            </a:r>
            <a:r>
              <a:rPr lang="zh-CN" altLang="en-US" sz="4000" b="1">
                <a:solidFill>
                  <a:srgbClr val="000000"/>
                </a:solidFill>
                <a:latin typeface="微软雅黑" panose="020B0503020204020204" charset="-122"/>
                <a:ea typeface="微软雅黑" panose="020B0503020204020204" charset="-122"/>
                <a:cs typeface="宋体" panose="02010600030101010101" pitchFamily="2" charset="-122"/>
              </a:rPr>
              <a:t> </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2017</a:t>
            </a: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rPr>
              <a:t>年新课标</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Ⅱ</a:t>
            </a: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rPr>
              <a:t>卷文综历史</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26</a:t>
            </a:r>
            <a:r>
              <a:rPr lang="zh-CN" altLang="en-US" sz="4000" b="1">
                <a:solidFill>
                  <a:srgbClr val="000000"/>
                </a:solidFill>
                <a:latin typeface="微软雅黑" panose="020B0503020204020204" charset="-122"/>
                <a:ea typeface="微软雅黑" panose="020B0503020204020204" charset="-122"/>
                <a:cs typeface="宋体" panose="02010600030101010101" pitchFamily="2" charset="-122"/>
              </a:rPr>
              <a:t>）北朝时，嗜好奶类制品的北方人常常嘲笑南方人的喝茶习俗。唐中期，北方城市中，“多开店铺，煎茶卖之，不问道俗，投钱取饮。其茶自江、淮而来，舟车相继。所在山积”。据此可知，唐中期</a:t>
            </a:r>
            <a:endParaRPr lang="zh-CN" altLang="en-US" sz="4000" b="1">
              <a:solidFill>
                <a:srgbClr val="000000"/>
              </a:solidFill>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4000" b="1">
                <a:solidFill>
                  <a:srgbClr val="000000"/>
                </a:solidFill>
                <a:latin typeface="微软雅黑" panose="020B0503020204020204" charset="-122"/>
                <a:ea typeface="微软雅黑" panose="020B0503020204020204" charset="-122"/>
                <a:cs typeface="宋体" panose="02010600030101010101" pitchFamily="2" charset="-122"/>
              </a:rPr>
              <a:t>A</a:t>
            </a:r>
            <a:r>
              <a:rPr lang="zh-CN" altLang="en-US" sz="4000" b="1">
                <a:solidFill>
                  <a:srgbClr val="000000"/>
                </a:solidFill>
                <a:latin typeface="微软雅黑" panose="020B0503020204020204" charset="-122"/>
                <a:ea typeface="微软雅黑" panose="020B0503020204020204" charset="-122"/>
                <a:cs typeface="宋体" panose="02010600030101010101" pitchFamily="2" charset="-122"/>
              </a:rPr>
              <a:t>．国家统一使南茶开始北运            </a:t>
            </a:r>
            <a:endParaRPr lang="zh-CN" altLang="en-US" sz="4000" b="1">
              <a:solidFill>
                <a:srgbClr val="000000"/>
              </a:solidFill>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4000" b="1">
                <a:solidFill>
                  <a:srgbClr val="000000"/>
                </a:solidFill>
                <a:latin typeface="微软雅黑" panose="020B0503020204020204" charset="-122"/>
                <a:ea typeface="微软雅黑" panose="020B0503020204020204" charset="-122"/>
                <a:cs typeface="宋体" panose="02010600030101010101" pitchFamily="2" charset="-122"/>
              </a:rPr>
              <a:t>B. </a:t>
            </a:r>
            <a:r>
              <a:rPr lang="zh-CN" altLang="en-US" sz="4000" b="1">
                <a:solidFill>
                  <a:srgbClr val="000000"/>
                </a:solidFill>
                <a:latin typeface="微软雅黑" panose="020B0503020204020204" charset="-122"/>
                <a:ea typeface="微软雅黑" panose="020B0503020204020204" charset="-122"/>
                <a:cs typeface="宋体" panose="02010600030101010101" pitchFamily="2" charset="-122"/>
              </a:rPr>
              <a:t>南北方饮食习惯趋于一致</a:t>
            </a:r>
            <a:endParaRPr lang="zh-CN" altLang="en-US" sz="4000" b="1">
              <a:solidFill>
                <a:srgbClr val="000000"/>
              </a:solidFill>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4000" b="1">
                <a:solidFill>
                  <a:srgbClr val="000000"/>
                </a:solidFill>
                <a:latin typeface="微软雅黑" panose="020B0503020204020204" charset="-122"/>
                <a:ea typeface="微软雅黑" panose="020B0503020204020204" charset="-122"/>
                <a:cs typeface="宋体" panose="02010600030101010101" pitchFamily="2" charset="-122"/>
              </a:rPr>
              <a:t>C.  </a:t>
            </a:r>
            <a:r>
              <a:rPr lang="zh-CN" altLang="en-US" sz="4000" b="1">
                <a:solidFill>
                  <a:srgbClr val="000000"/>
                </a:solidFill>
                <a:latin typeface="微软雅黑" panose="020B0503020204020204" charset="-122"/>
                <a:ea typeface="微软雅黑" panose="020B0503020204020204" charset="-122"/>
                <a:cs typeface="宋体" panose="02010600030101010101" pitchFamily="2" charset="-122"/>
              </a:rPr>
              <a:t>南方经济文化影响力上升            </a:t>
            </a:r>
            <a:endParaRPr lang="zh-CN" altLang="en-US" sz="4000" b="1">
              <a:solidFill>
                <a:srgbClr val="000000"/>
              </a:solidFill>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4000" b="1">
                <a:solidFill>
                  <a:srgbClr val="000000"/>
                </a:solidFill>
                <a:latin typeface="微软雅黑" panose="020B0503020204020204" charset="-122"/>
                <a:ea typeface="微软雅黑" panose="020B0503020204020204" charset="-122"/>
                <a:cs typeface="宋体" panose="02010600030101010101" pitchFamily="2" charset="-122"/>
              </a:rPr>
              <a:t>D.</a:t>
            </a:r>
            <a:r>
              <a:rPr lang="zh-CN" altLang="en-US" sz="4000" b="1">
                <a:solidFill>
                  <a:srgbClr val="000000"/>
                </a:solidFill>
                <a:latin typeface="微软雅黑" panose="020B0503020204020204" charset="-122"/>
                <a:ea typeface="微软雅黑" panose="020B0503020204020204" charset="-122"/>
                <a:cs typeface="宋体" panose="02010600030101010101" pitchFamily="2" charset="-122"/>
              </a:rPr>
              <a:t>南方经济水平已超越北方 </a:t>
            </a:r>
            <a:endParaRPr lang="zh-CN" altLang="en-US" sz="4000" b="1">
              <a:solidFill>
                <a:srgbClr val="000000"/>
              </a:solidFill>
              <a:latin typeface="微软雅黑" panose="020B0503020204020204" charset="-122"/>
              <a:ea typeface="微软雅黑" panose="020B0503020204020204" charset="-122"/>
              <a:cs typeface="宋体" panose="02010600030101010101" pitchFamily="2" charset="-122"/>
            </a:endParaRPr>
          </a:p>
          <a:p>
            <a:endParaRPr lang="en-US" altLang="zh-CN" sz="4000" b="1">
              <a:solidFill>
                <a:srgbClr val="FF0000"/>
              </a:solidFill>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8947150" y="3962400"/>
            <a:ext cx="2557145" cy="706755"/>
          </a:xfrm>
          <a:prstGeom prst="rect">
            <a:avLst/>
          </a:prstGeom>
          <a:noFill/>
        </p:spPr>
        <p:txBody>
          <a:bodyPr wrap="none" rtlCol="0" anchor="t">
            <a:spAutoFit/>
          </a:bodyPr>
          <a:p>
            <a:pPr algn="l"/>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sym typeface="+mn-ea"/>
              </a:rPr>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2860" y="-95885"/>
            <a:ext cx="11687175" cy="7049770"/>
          </a:xfrm>
          <a:prstGeom prst="rect">
            <a:avLst/>
          </a:prstGeom>
          <a:noFill/>
          <a:ln w="9525">
            <a:noFill/>
          </a:ln>
        </p:spPr>
        <p:txBody>
          <a:bodyPr wrap="square">
            <a:spAutoFit/>
          </a:bodyPr>
          <a:p>
            <a:pPr indent="0">
              <a:lnSpc>
                <a:spcPct val="130000"/>
              </a:lnSpc>
            </a:pPr>
            <a:r>
              <a:rPr lang="zh-CN" altLang="en-US" sz="4400" b="1">
                <a:latin typeface="微软雅黑" panose="020B0503020204020204" charset="-122"/>
                <a:ea typeface="微软雅黑" panose="020B0503020204020204" charset="-122"/>
                <a:cs typeface="宋体" panose="02010600030101010101" pitchFamily="2" charset="-122"/>
              </a:rPr>
              <a:t>（</a:t>
            </a:r>
            <a:r>
              <a:rPr lang="en-US" altLang="zh-CN" sz="4400" b="1">
                <a:solidFill>
                  <a:srgbClr val="FF0000"/>
                </a:solidFill>
                <a:latin typeface="微软雅黑" panose="020B0503020204020204" charset="-122"/>
                <a:ea typeface="微软雅黑" panose="020B0503020204020204" charset="-122"/>
                <a:cs typeface="宋体" panose="02010600030101010101" pitchFamily="2" charset="-122"/>
              </a:rPr>
              <a:t>2016</a:t>
            </a:r>
            <a:r>
              <a:rPr lang="zh-CN" altLang="en-US" sz="4400" b="1">
                <a:solidFill>
                  <a:srgbClr val="FF0000"/>
                </a:solidFill>
                <a:latin typeface="微软雅黑" panose="020B0503020204020204" charset="-122"/>
                <a:ea typeface="微软雅黑" panose="020B0503020204020204" charset="-122"/>
                <a:cs typeface="宋体" panose="02010600030101010101" pitchFamily="2" charset="-122"/>
              </a:rPr>
              <a:t>年海南单科卷历史</a:t>
            </a:r>
            <a:r>
              <a:rPr lang="en-US" altLang="zh-CN" sz="4400" b="1">
                <a:solidFill>
                  <a:srgbClr val="FF0000"/>
                </a:solidFill>
                <a:latin typeface="微软雅黑" panose="020B0503020204020204" charset="-122"/>
                <a:ea typeface="微软雅黑" panose="020B0503020204020204" charset="-122"/>
                <a:cs typeface="宋体" panose="02010600030101010101" pitchFamily="2" charset="-122"/>
              </a:rPr>
              <a:t>8</a:t>
            </a:r>
            <a:r>
              <a:rPr lang="zh-CN" altLang="en-US" sz="4400" b="1">
                <a:latin typeface="微软雅黑" panose="020B0503020204020204" charset="-122"/>
                <a:ea typeface="微软雅黑" panose="020B0503020204020204" charset="-122"/>
                <a:cs typeface="宋体" panose="02010600030101010101" pitchFamily="2" charset="-122"/>
              </a:rPr>
              <a:t>）江南农业经济在东晋南朝、唐后期五代及南宋三个时期得到很大发展．其共同的原因是</a:t>
            </a:r>
            <a:endParaRPr lang="zh-CN" altLang="en-US" sz="44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4400" b="1">
                <a:latin typeface="微软雅黑" panose="020B0503020204020204" charset="-122"/>
                <a:ea typeface="微软雅黑" panose="020B0503020204020204" charset="-122"/>
                <a:cs typeface="宋体" panose="02010600030101010101" pitchFamily="2" charset="-122"/>
              </a:rPr>
              <a:t>A.</a:t>
            </a:r>
            <a:r>
              <a:rPr lang="zh-CN" altLang="en-US" sz="4400" b="1">
                <a:latin typeface="微软雅黑" panose="020B0503020204020204" charset="-122"/>
                <a:ea typeface="微软雅黑" panose="020B0503020204020204" charset="-122"/>
                <a:cs typeface="宋体" panose="02010600030101010101" pitchFamily="2" charset="-122"/>
              </a:rPr>
              <a:t>推广普及铁制农具提高生产效率       </a:t>
            </a:r>
            <a:endParaRPr lang="zh-CN" altLang="en-US" sz="44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4400" b="1">
                <a:latin typeface="微软雅黑" panose="020B0503020204020204" charset="-122"/>
                <a:ea typeface="微软雅黑" panose="020B0503020204020204" charset="-122"/>
                <a:cs typeface="宋体" panose="02010600030101010101" pitchFamily="2" charset="-122"/>
              </a:rPr>
              <a:t>B.</a:t>
            </a:r>
            <a:r>
              <a:rPr lang="zh-CN" altLang="en-US" sz="4400" b="1">
                <a:latin typeface="微软雅黑" panose="020B0503020204020204" charset="-122"/>
                <a:ea typeface="微软雅黑" panose="020B0503020204020204" charset="-122"/>
                <a:cs typeface="宋体" panose="02010600030101010101" pitchFamily="2" charset="-122"/>
              </a:rPr>
              <a:t>官府组织民众屯田扩大耕地面积</a:t>
            </a:r>
            <a:endParaRPr lang="zh-CN" altLang="en-US" sz="44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4400" b="1">
                <a:latin typeface="微软雅黑" panose="020B0503020204020204" charset="-122"/>
                <a:ea typeface="微软雅黑" panose="020B0503020204020204" charset="-122"/>
                <a:cs typeface="宋体" panose="02010600030101010101" pitchFamily="2" charset="-122"/>
              </a:rPr>
              <a:t>C.</a:t>
            </a:r>
            <a:r>
              <a:rPr lang="zh-CN" altLang="en-US" sz="4400" b="1">
                <a:latin typeface="微软雅黑" panose="020B0503020204020204" charset="-122"/>
                <a:ea typeface="微软雅黑" panose="020B0503020204020204" charset="-122"/>
                <a:cs typeface="宋体" panose="02010600030101010101" pitchFamily="2" charset="-122"/>
              </a:rPr>
              <a:t>政府改革税制调动农民的积极性       </a:t>
            </a:r>
            <a:endParaRPr lang="zh-CN" altLang="en-US" sz="44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4400" b="1">
                <a:latin typeface="微软雅黑" panose="020B0503020204020204" charset="-122"/>
                <a:ea typeface="微软雅黑" panose="020B0503020204020204" charset="-122"/>
                <a:cs typeface="宋体" panose="02010600030101010101" pitchFamily="2" charset="-122"/>
              </a:rPr>
              <a:t>D.</a:t>
            </a:r>
            <a:r>
              <a:rPr lang="zh-CN" altLang="en-US" sz="4400" b="1">
                <a:latin typeface="微软雅黑" panose="020B0503020204020204" charset="-122"/>
                <a:ea typeface="微软雅黑" panose="020B0503020204020204" charset="-122"/>
                <a:cs typeface="宋体" panose="02010600030101010101" pitchFamily="2" charset="-122"/>
              </a:rPr>
              <a:t>黄河流域人口因动乱大规模南迁</a:t>
            </a:r>
            <a:endParaRPr lang="zh-CN" altLang="en-US" sz="44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en-US" altLang="zh-CN" sz="4000" b="1">
              <a:solidFill>
                <a:srgbClr val="FF0000"/>
              </a:solidFill>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8612505" y="5247640"/>
            <a:ext cx="2767965" cy="706755"/>
          </a:xfrm>
          <a:prstGeom prst="rect">
            <a:avLst/>
          </a:prstGeom>
          <a:noFill/>
        </p:spPr>
        <p:txBody>
          <a:bodyPr wrap="none" rtlCol="0" anchor="t">
            <a:spAutoFit/>
          </a:bodyPr>
          <a:p>
            <a:pPr algn="l"/>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sym typeface="+mn-ea"/>
              </a:rPr>
              <a:t>D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466090" y="222885"/>
            <a:ext cx="11580495" cy="1322070"/>
          </a:xfrm>
          <a:prstGeom prst="rect">
            <a:avLst/>
          </a:prstGeom>
          <a:noFill/>
          <a:ln w="9525">
            <a:noFill/>
          </a:ln>
        </p:spPr>
        <p:txBody>
          <a:bodyPr wrap="square">
            <a:spAutoFit/>
          </a:bodyPr>
          <a:p>
            <a:pPr indent="0"/>
            <a:r>
              <a:rPr lang="zh-CN" altLang="en-US" sz="4000" b="1">
                <a:latin typeface="微软雅黑" panose="020B0503020204020204" charset="-122"/>
                <a:ea typeface="微软雅黑" panose="020B0503020204020204" charset="-122"/>
                <a:cs typeface="宋体" panose="02010600030101010101" pitchFamily="2" charset="-122"/>
              </a:rPr>
              <a:t>（</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2015</a:t>
            </a: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rPr>
              <a:t>年新课标</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Ⅰ</a:t>
            </a: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rPr>
              <a:t>卷文综</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27</a:t>
            </a:r>
            <a:r>
              <a:rPr lang="zh-CN" altLang="en-US" sz="4000" b="1">
                <a:latin typeface="微软雅黑" panose="020B0503020204020204" charset="-122"/>
                <a:ea typeface="微软雅黑" panose="020B0503020204020204" charset="-122"/>
                <a:cs typeface="宋体" panose="02010600030101010101" pitchFamily="2" charset="-122"/>
              </a:rPr>
              <a:t>）表</a:t>
            </a:r>
            <a:r>
              <a:rPr lang="en-US" altLang="zh-CN" sz="4000" b="1">
                <a:latin typeface="微软雅黑" panose="020B0503020204020204" charset="-122"/>
                <a:ea typeface="微软雅黑" panose="020B0503020204020204" charset="-122"/>
                <a:cs typeface="宋体" panose="02010600030101010101" pitchFamily="2" charset="-122"/>
              </a:rPr>
              <a:t>1  </a:t>
            </a:r>
            <a:r>
              <a:rPr lang="zh-CN" altLang="en-US" sz="4000" b="1">
                <a:latin typeface="微软雅黑" panose="020B0503020204020204" charset="-122"/>
                <a:ea typeface="微软雅黑" panose="020B0503020204020204" charset="-122"/>
                <a:cs typeface="宋体" panose="02010600030101010101" pitchFamily="2" charset="-122"/>
              </a:rPr>
              <a:t>河南、江苏两地科举考试状元人数表（  ）</a:t>
            </a:r>
            <a:endParaRPr lang="zh-CN" altLang="en-US" sz="4000" b="1">
              <a:latin typeface="微软雅黑" panose="020B0503020204020204" charset="-122"/>
              <a:ea typeface="微软雅黑" panose="020B0503020204020204" charset="-122"/>
              <a:cs typeface="宋体" panose="02010600030101010101" pitchFamily="2" charset="-122"/>
            </a:endParaRPr>
          </a:p>
        </p:txBody>
      </p:sp>
      <p:graphicFrame>
        <p:nvGraphicFramePr>
          <p:cNvPr id="2" name="表格 1"/>
          <p:cNvGraphicFramePr/>
          <p:nvPr/>
        </p:nvGraphicFramePr>
        <p:xfrm>
          <a:off x="1689735" y="1840865"/>
          <a:ext cx="8674100" cy="1828800"/>
        </p:xfrm>
        <a:graphic>
          <a:graphicData uri="http://schemas.openxmlformats.org/drawingml/2006/table">
            <a:tbl>
              <a:tblPr firstRow="1" bandRow="1">
                <a:tableStyleId>{5940675A-B579-460E-94D1-54222C63F5DA}</a:tableStyleId>
              </a:tblPr>
              <a:tblGrid>
                <a:gridCol w="1733550"/>
                <a:gridCol w="1732280"/>
                <a:gridCol w="1735455"/>
                <a:gridCol w="1736725"/>
                <a:gridCol w="1736090"/>
              </a:tblGrid>
              <a:tr h="254000">
                <a:tc>
                  <a:txBody>
                    <a:bodyPr/>
                    <a:p>
                      <a:pPr indent="0">
                        <a:buNone/>
                      </a:pPr>
                      <a:r>
                        <a:rPr lang="en-US" altLang="zh-CN" sz="4000" b="1">
                          <a:latin typeface="微软雅黑" panose="020B0503020204020204" charset="-122"/>
                          <a:ea typeface="微软雅黑" panose="020B0503020204020204" charset="-122"/>
                          <a:cs typeface="宋体" panose="02010600030101010101" pitchFamily="2" charset="-122"/>
                        </a:rPr>
                        <a:t> </a:t>
                      </a:r>
                      <a:endParaRPr lang="en-US" altLang="zh-CN" sz="4000" b="1">
                        <a:latin typeface="微软雅黑" panose="020B0503020204020204" charset="-122"/>
                        <a:ea typeface="微软雅黑" panose="020B0503020204020204" charset="-122"/>
                        <a:cs typeface="宋体" panose="02010600030101010101" pitchFamily="2" charset="-122"/>
                      </a:endParaRPr>
                    </a:p>
                  </a:txBody>
                  <a:tcPr marL="0" marR="13335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4000" b="1">
                          <a:latin typeface="微软雅黑" panose="020B0503020204020204" charset="-122"/>
                          <a:ea typeface="微软雅黑" panose="020B0503020204020204" charset="-122"/>
                          <a:cs typeface="宋体" panose="02010600030101010101" pitchFamily="2" charset="-122"/>
                        </a:rPr>
                        <a:t>唐</a:t>
                      </a:r>
                      <a:endParaRPr lang="zh-CN" altLang="en-US" sz="4000" b="1">
                        <a:latin typeface="微软雅黑" panose="020B0503020204020204" charset="-122"/>
                        <a:ea typeface="微软雅黑" panose="020B0503020204020204" charset="-122"/>
                        <a:cs typeface="宋体" panose="02010600030101010101" pitchFamily="2" charset="-122"/>
                      </a:endParaRPr>
                    </a:p>
                  </a:txBody>
                  <a:tcPr marL="0" marR="13335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4000" b="1">
                          <a:latin typeface="微软雅黑" panose="020B0503020204020204" charset="-122"/>
                          <a:ea typeface="微软雅黑" panose="020B0503020204020204" charset="-122"/>
                          <a:cs typeface="宋体" panose="02010600030101010101" pitchFamily="2" charset="-122"/>
                        </a:rPr>
                        <a:t>宋</a:t>
                      </a:r>
                      <a:endParaRPr lang="zh-CN" altLang="en-US" sz="4000" b="1">
                        <a:latin typeface="微软雅黑" panose="020B0503020204020204" charset="-122"/>
                        <a:ea typeface="微软雅黑" panose="020B0503020204020204" charset="-122"/>
                        <a:cs typeface="宋体" panose="02010600030101010101" pitchFamily="2" charset="-122"/>
                      </a:endParaRPr>
                    </a:p>
                  </a:txBody>
                  <a:tcPr marL="0" marR="13335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4000" b="1">
                          <a:latin typeface="微软雅黑" panose="020B0503020204020204" charset="-122"/>
                          <a:ea typeface="微软雅黑" panose="020B0503020204020204" charset="-122"/>
                          <a:cs typeface="宋体" panose="02010600030101010101" pitchFamily="2" charset="-122"/>
                        </a:rPr>
                        <a:t>明</a:t>
                      </a:r>
                      <a:endParaRPr lang="zh-CN" altLang="en-US" sz="4000" b="1">
                        <a:latin typeface="微软雅黑" panose="020B0503020204020204" charset="-122"/>
                        <a:ea typeface="微软雅黑" panose="020B0503020204020204" charset="-122"/>
                        <a:cs typeface="宋体" panose="02010600030101010101" pitchFamily="2" charset="-122"/>
                      </a:endParaRPr>
                    </a:p>
                  </a:txBody>
                  <a:tcPr marL="0" marR="13335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4000" b="1">
                          <a:latin typeface="微软雅黑" panose="020B0503020204020204" charset="-122"/>
                          <a:ea typeface="微软雅黑" panose="020B0503020204020204" charset="-122"/>
                          <a:cs typeface="宋体" panose="02010600030101010101" pitchFamily="2" charset="-122"/>
                        </a:rPr>
                        <a:t>清</a:t>
                      </a:r>
                      <a:endParaRPr lang="zh-CN" altLang="en-US" sz="4000" b="1">
                        <a:latin typeface="微软雅黑" panose="020B0503020204020204" charset="-122"/>
                        <a:ea typeface="微软雅黑" panose="020B0503020204020204" charset="-122"/>
                        <a:cs typeface="宋体" panose="02010600030101010101" pitchFamily="2" charset="-122"/>
                      </a:endParaRPr>
                    </a:p>
                  </a:txBody>
                  <a:tcPr marL="0" marR="13335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4000">
                <a:tc>
                  <a:txBody>
                    <a:bodyPr/>
                    <a:p>
                      <a:pPr indent="0">
                        <a:buNone/>
                      </a:pPr>
                      <a:r>
                        <a:rPr lang="zh-CN" altLang="en-US" sz="4000" b="1">
                          <a:latin typeface="微软雅黑" panose="020B0503020204020204" charset="-122"/>
                          <a:ea typeface="微软雅黑" panose="020B0503020204020204" charset="-122"/>
                          <a:cs typeface="宋体" panose="02010600030101010101" pitchFamily="2" charset="-122"/>
                        </a:rPr>
                        <a:t>河南</a:t>
                      </a:r>
                      <a:endParaRPr lang="zh-CN" altLang="en-US" sz="4000" b="1">
                        <a:latin typeface="微软雅黑" panose="020B0503020204020204" charset="-122"/>
                        <a:ea typeface="微软雅黑" panose="020B0503020204020204" charset="-122"/>
                        <a:cs typeface="宋体" panose="02010600030101010101" pitchFamily="2" charset="-122"/>
                      </a:endParaRPr>
                    </a:p>
                  </a:txBody>
                  <a:tcPr marL="0" marR="13335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4000" b="1">
                          <a:latin typeface="微软雅黑" panose="020B0503020204020204" charset="-122"/>
                          <a:ea typeface="微软雅黑" panose="020B0503020204020204" charset="-122"/>
                          <a:cs typeface="宋体" panose="02010600030101010101" pitchFamily="2" charset="-122"/>
                        </a:rPr>
                        <a:t>15</a:t>
                      </a:r>
                      <a:endParaRPr lang="en-US" altLang="zh-CN" sz="4000" b="1">
                        <a:latin typeface="微软雅黑" panose="020B0503020204020204" charset="-122"/>
                        <a:ea typeface="微软雅黑" panose="020B0503020204020204" charset="-122"/>
                        <a:cs typeface="宋体" panose="02010600030101010101" pitchFamily="2" charset="-122"/>
                      </a:endParaRPr>
                    </a:p>
                  </a:txBody>
                  <a:tcPr marL="0" marR="13335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4000" b="1">
                          <a:latin typeface="微软雅黑" panose="020B0503020204020204" charset="-122"/>
                          <a:ea typeface="微软雅黑" panose="020B0503020204020204" charset="-122"/>
                          <a:cs typeface="宋体" panose="02010600030101010101" pitchFamily="2" charset="-122"/>
                        </a:rPr>
                        <a:t>16</a:t>
                      </a:r>
                      <a:endParaRPr lang="en-US" altLang="zh-CN" sz="4000" b="1">
                        <a:latin typeface="微软雅黑" panose="020B0503020204020204" charset="-122"/>
                        <a:ea typeface="微软雅黑" panose="020B0503020204020204" charset="-122"/>
                        <a:cs typeface="宋体" panose="02010600030101010101" pitchFamily="2" charset="-122"/>
                      </a:endParaRPr>
                    </a:p>
                  </a:txBody>
                  <a:tcPr marL="0" marR="13335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4000" b="1">
                          <a:latin typeface="微软雅黑" panose="020B0503020204020204" charset="-122"/>
                          <a:ea typeface="微软雅黑" panose="020B0503020204020204" charset="-122"/>
                          <a:cs typeface="宋体" panose="02010600030101010101" pitchFamily="2" charset="-122"/>
                        </a:rPr>
                        <a:t>2</a:t>
                      </a:r>
                      <a:endParaRPr lang="en-US" altLang="zh-CN" sz="4000" b="1">
                        <a:latin typeface="微软雅黑" panose="020B0503020204020204" charset="-122"/>
                        <a:ea typeface="微软雅黑" panose="020B0503020204020204" charset="-122"/>
                        <a:cs typeface="宋体" panose="02010600030101010101" pitchFamily="2" charset="-122"/>
                      </a:endParaRPr>
                    </a:p>
                  </a:txBody>
                  <a:tcPr marL="0" marR="13335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4000" b="1">
                          <a:latin typeface="微软雅黑" panose="020B0503020204020204" charset="-122"/>
                          <a:ea typeface="微软雅黑" panose="020B0503020204020204" charset="-122"/>
                          <a:cs typeface="宋体" panose="02010600030101010101" pitchFamily="2" charset="-122"/>
                        </a:rPr>
                        <a:t>1</a:t>
                      </a:r>
                      <a:endParaRPr lang="en-US" altLang="zh-CN" sz="4000" b="1">
                        <a:latin typeface="微软雅黑" panose="020B0503020204020204" charset="-122"/>
                        <a:ea typeface="微软雅黑" panose="020B0503020204020204" charset="-122"/>
                        <a:cs typeface="宋体" panose="02010600030101010101" pitchFamily="2" charset="-122"/>
                      </a:endParaRPr>
                    </a:p>
                  </a:txBody>
                  <a:tcPr marL="0" marR="13335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4000">
                <a:tc>
                  <a:txBody>
                    <a:bodyPr/>
                    <a:p>
                      <a:pPr indent="0">
                        <a:buNone/>
                      </a:pPr>
                      <a:r>
                        <a:rPr lang="zh-CN" altLang="en-US" sz="4000" b="1">
                          <a:latin typeface="微软雅黑" panose="020B0503020204020204" charset="-122"/>
                          <a:ea typeface="微软雅黑" panose="020B0503020204020204" charset="-122"/>
                          <a:cs typeface="宋体" panose="02010600030101010101" pitchFamily="2" charset="-122"/>
                        </a:rPr>
                        <a:t>江苏</a:t>
                      </a:r>
                      <a:endParaRPr lang="zh-CN" altLang="en-US" sz="4000" b="1">
                        <a:latin typeface="微软雅黑" panose="020B0503020204020204" charset="-122"/>
                        <a:ea typeface="微软雅黑" panose="020B0503020204020204" charset="-122"/>
                        <a:cs typeface="宋体" panose="02010600030101010101" pitchFamily="2" charset="-122"/>
                      </a:endParaRPr>
                    </a:p>
                  </a:txBody>
                  <a:tcPr marL="0" marR="133350" marT="0" marB="1"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4000" b="1">
                          <a:latin typeface="微软雅黑" panose="020B0503020204020204" charset="-122"/>
                          <a:ea typeface="微软雅黑" panose="020B0503020204020204" charset="-122"/>
                          <a:cs typeface="宋体" panose="02010600030101010101" pitchFamily="2" charset="-122"/>
                        </a:rPr>
                        <a:t>7</a:t>
                      </a:r>
                      <a:endParaRPr lang="en-US" altLang="zh-CN" sz="4000" b="1">
                        <a:latin typeface="微软雅黑" panose="020B0503020204020204" charset="-122"/>
                        <a:ea typeface="微软雅黑" panose="020B0503020204020204" charset="-122"/>
                        <a:cs typeface="宋体" panose="02010600030101010101" pitchFamily="2" charset="-122"/>
                      </a:endParaRPr>
                    </a:p>
                  </a:txBody>
                  <a:tcPr marL="0" marR="133350" marT="0" marB="1" vert="horz" anchor="t">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4000" b="1">
                          <a:latin typeface="微软雅黑" panose="020B0503020204020204" charset="-122"/>
                          <a:ea typeface="微软雅黑" panose="020B0503020204020204" charset="-122"/>
                          <a:cs typeface="宋体" panose="02010600030101010101" pitchFamily="2" charset="-122"/>
                        </a:rPr>
                        <a:t>8</a:t>
                      </a:r>
                      <a:endParaRPr lang="en-US" altLang="zh-CN" sz="4000" b="1">
                        <a:latin typeface="微软雅黑" panose="020B0503020204020204" charset="-122"/>
                        <a:ea typeface="微软雅黑" panose="020B0503020204020204" charset="-122"/>
                        <a:cs typeface="宋体" panose="02010600030101010101" pitchFamily="2" charset="-122"/>
                      </a:endParaRPr>
                    </a:p>
                  </a:txBody>
                  <a:tcPr marL="0" marR="13335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4000" b="1">
                          <a:latin typeface="微软雅黑" panose="020B0503020204020204" charset="-122"/>
                          <a:ea typeface="微软雅黑" panose="020B0503020204020204" charset="-122"/>
                          <a:cs typeface="宋体" panose="02010600030101010101" pitchFamily="2" charset="-122"/>
                        </a:rPr>
                        <a:t>17</a:t>
                      </a:r>
                      <a:endParaRPr lang="en-US" altLang="zh-CN" sz="4000" b="1">
                        <a:latin typeface="微软雅黑" panose="020B0503020204020204" charset="-122"/>
                        <a:ea typeface="微软雅黑" panose="020B0503020204020204" charset="-122"/>
                        <a:cs typeface="宋体" panose="02010600030101010101" pitchFamily="2" charset="-122"/>
                      </a:endParaRPr>
                    </a:p>
                  </a:txBody>
                  <a:tcPr marL="0" marR="13335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zh-CN" sz="4000" b="1">
                          <a:latin typeface="微软雅黑" panose="020B0503020204020204" charset="-122"/>
                          <a:ea typeface="微软雅黑" panose="020B0503020204020204" charset="-122"/>
                          <a:cs typeface="宋体" panose="02010600030101010101" pitchFamily="2" charset="-122"/>
                        </a:rPr>
                        <a:t>49</a:t>
                      </a:r>
                      <a:endParaRPr lang="en-US" altLang="zh-CN" sz="4000" b="1">
                        <a:latin typeface="微软雅黑" panose="020B0503020204020204" charset="-122"/>
                        <a:ea typeface="微软雅黑" panose="020B0503020204020204" charset="-122"/>
                        <a:cs typeface="宋体" panose="02010600030101010101" pitchFamily="2" charset="-122"/>
                      </a:endParaRPr>
                    </a:p>
                  </a:txBody>
                  <a:tcPr marL="0" marR="133350" marT="0" marB="1" vert="horz" anchor="t">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321310" y="3149600"/>
            <a:ext cx="11410315" cy="3691890"/>
          </a:xfrm>
          <a:prstGeom prst="rect">
            <a:avLst/>
          </a:prstGeom>
          <a:noFill/>
          <a:ln w="9525">
            <a:noFill/>
          </a:ln>
        </p:spPr>
        <p:txBody>
          <a:bodyPr wrap="square">
            <a:spAutoFit/>
          </a:bodyPr>
          <a:p>
            <a:pPr indent="0">
              <a:lnSpc>
                <a:spcPct val="130000"/>
              </a:lnSpc>
            </a:pPr>
            <a:endParaRPr lang="en-US" altLang="zh-CN" sz="36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zh-CN" altLang="en-US" sz="3600" b="1">
                <a:latin typeface="微软雅黑" panose="020B0503020204020204" charset="-122"/>
                <a:ea typeface="微软雅黑" panose="020B0503020204020204" charset="-122"/>
                <a:cs typeface="宋体" panose="02010600030101010101" pitchFamily="2" charset="-122"/>
              </a:rPr>
              <a:t>表</a:t>
            </a:r>
            <a:r>
              <a:rPr lang="en-US" altLang="zh-CN" sz="3600" b="1">
                <a:latin typeface="微软雅黑" panose="020B0503020204020204" charset="-122"/>
                <a:ea typeface="微软雅黑" panose="020B0503020204020204" charset="-122"/>
                <a:cs typeface="宋体" panose="02010600030101010101" pitchFamily="2" charset="-122"/>
              </a:rPr>
              <a:t>1</a:t>
            </a:r>
            <a:r>
              <a:rPr lang="zh-CN" altLang="en-US" sz="3600" b="1">
                <a:latin typeface="微软雅黑" panose="020B0503020204020204" charset="-122"/>
                <a:ea typeface="微软雅黑" panose="020B0503020204020204" charset="-122"/>
                <a:cs typeface="宋体" panose="02010600030101010101" pitchFamily="2" charset="-122"/>
              </a:rPr>
              <a:t>呈现的变化反映了</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3600" b="1">
                <a:latin typeface="微软雅黑" panose="020B0503020204020204" charset="-122"/>
                <a:ea typeface="微软雅黑" panose="020B0503020204020204" charset="-122"/>
                <a:cs typeface="宋体" panose="02010600030101010101" pitchFamily="2" charset="-122"/>
              </a:rPr>
              <a:t>A</a:t>
            </a:r>
            <a:r>
              <a:rPr lang="zh-CN" altLang="en-US" sz="3600" b="1">
                <a:latin typeface="微软雅黑" panose="020B0503020204020204" charset="-122"/>
                <a:ea typeface="微软雅黑" panose="020B0503020204020204" charset="-122"/>
                <a:cs typeface="宋体" panose="02010600030101010101" pitchFamily="2" charset="-122"/>
              </a:rPr>
              <a:t>．理学的影响力不断扩大   </a:t>
            </a:r>
            <a:r>
              <a:rPr lang="en-US" altLang="zh-CN" sz="3600" b="1">
                <a:latin typeface="微软雅黑" panose="020B0503020204020204" charset="-122"/>
                <a:ea typeface="微软雅黑" panose="020B0503020204020204" charset="-122"/>
                <a:cs typeface="宋体" panose="02010600030101010101" pitchFamily="2" charset="-122"/>
              </a:rPr>
              <a:t>B</a:t>
            </a:r>
            <a:r>
              <a:rPr lang="zh-CN" altLang="en-US" sz="3600" b="1">
                <a:latin typeface="微软雅黑" panose="020B0503020204020204" charset="-122"/>
                <a:ea typeface="微软雅黑" panose="020B0503020204020204" charset="-122"/>
                <a:cs typeface="宋体" panose="02010600030101010101" pitchFamily="2" charset="-122"/>
              </a:rPr>
              <a:t>．经济发展促进文化兴盛</a:t>
            </a:r>
            <a:endParaRPr lang="zh-CN" altLang="en-US" sz="3600" b="1">
              <a:latin typeface="微软雅黑" panose="020B0503020204020204" charset="-122"/>
              <a:ea typeface="微软雅黑" panose="020B0503020204020204" charset="-122"/>
              <a:cs typeface="宋体" panose="02010600030101010101" pitchFamily="2" charset="-122"/>
            </a:endParaRPr>
          </a:p>
          <a:p>
            <a:pPr indent="0">
              <a:lnSpc>
                <a:spcPct val="130000"/>
              </a:lnSpc>
            </a:pPr>
            <a:r>
              <a:rPr lang="en-US" altLang="zh-CN" sz="3600" b="1">
                <a:latin typeface="微软雅黑" panose="020B0503020204020204" charset="-122"/>
                <a:ea typeface="微软雅黑" panose="020B0503020204020204" charset="-122"/>
                <a:cs typeface="宋体" panose="02010600030101010101" pitchFamily="2" charset="-122"/>
              </a:rPr>
              <a:t>C</a:t>
            </a:r>
            <a:r>
              <a:rPr lang="zh-CN" altLang="en-US" sz="3600" b="1">
                <a:latin typeface="微软雅黑" panose="020B0503020204020204" charset="-122"/>
                <a:ea typeface="微软雅黑" panose="020B0503020204020204" charset="-122"/>
                <a:cs typeface="宋体" panose="02010600030101010101" pitchFamily="2" charset="-122"/>
              </a:rPr>
              <a:t>．中原地区经济急剧衰退   </a:t>
            </a:r>
            <a:r>
              <a:rPr lang="en-US" altLang="zh-CN" sz="3600" b="1">
                <a:latin typeface="微软雅黑" panose="020B0503020204020204" charset="-122"/>
                <a:ea typeface="微软雅黑" panose="020B0503020204020204" charset="-122"/>
                <a:cs typeface="宋体" panose="02010600030101010101" pitchFamily="2" charset="-122"/>
              </a:rPr>
              <a:t>D</a:t>
            </a:r>
            <a:r>
              <a:rPr lang="zh-CN" altLang="en-US" sz="3600" b="1">
                <a:latin typeface="微软雅黑" panose="020B0503020204020204" charset="-122"/>
                <a:ea typeface="微软雅黑" panose="020B0503020204020204" charset="-122"/>
                <a:cs typeface="宋体" panose="02010600030101010101" pitchFamily="2" charset="-122"/>
              </a:rPr>
              <a:t>．政治重心南移趋势明显</a:t>
            </a:r>
            <a:endParaRPr lang="zh-CN" altLang="en-US" sz="36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zh-CN" altLang="en-US" sz="3600" b="1">
              <a:latin typeface="微软雅黑" panose="020B0503020204020204" charset="-122"/>
              <a:ea typeface="微软雅黑" panose="020B0503020204020204" charset="-122"/>
            </a:endParaRPr>
          </a:p>
        </p:txBody>
      </p:sp>
      <p:sp>
        <p:nvSpPr>
          <p:cNvPr id="4" name="文本框 3"/>
          <p:cNvSpPr txBox="1"/>
          <p:nvPr/>
        </p:nvSpPr>
        <p:spPr>
          <a:xfrm>
            <a:off x="8237855" y="5951855"/>
            <a:ext cx="2324100" cy="645160"/>
          </a:xfrm>
          <a:prstGeom prst="rect">
            <a:avLst/>
          </a:prstGeom>
          <a:noFill/>
        </p:spPr>
        <p:txBody>
          <a:bodyPr wrap="none" rtlCol="0" anchor="t">
            <a:spAutoFit/>
          </a:bodyPr>
          <a:p>
            <a:pPr algn="l"/>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00" name="文本框 99"/>
          <p:cNvSpPr txBox="1"/>
          <p:nvPr/>
        </p:nvSpPr>
        <p:spPr>
          <a:xfrm>
            <a:off x="45720" y="133985"/>
            <a:ext cx="12100560" cy="7033895"/>
          </a:xfrm>
          <a:prstGeom prst="rect">
            <a:avLst/>
          </a:prstGeom>
          <a:noFill/>
          <a:ln w="9525">
            <a:noFill/>
          </a:ln>
        </p:spPr>
        <p:txBody>
          <a:bodyPr wrap="square">
            <a:spAutoFit/>
          </a:bodyPr>
          <a:p>
            <a:pPr indent="0">
              <a:lnSpc>
                <a:spcPct val="120000"/>
              </a:lnSpc>
            </a:pPr>
            <a:r>
              <a:rPr lang="zh-CN" altLang="en-US" sz="4000" b="1">
                <a:latin typeface="微软雅黑" panose="020B0503020204020204" charset="-122"/>
                <a:ea typeface="微软雅黑" panose="020B0503020204020204" charset="-122"/>
                <a:cs typeface="宋体" panose="02010600030101010101" pitchFamily="2" charset="-122"/>
              </a:rPr>
              <a:t>（</a:t>
            </a: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rPr>
              <a:t> </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2017</a:t>
            </a: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rPr>
              <a:t>年海南卷单科历史</a:t>
            </a:r>
            <a:r>
              <a:rPr lang="en-US" altLang="zh-CN" sz="4000" b="1">
                <a:solidFill>
                  <a:srgbClr val="FF0000"/>
                </a:solidFill>
                <a:latin typeface="微软雅黑" panose="020B0503020204020204" charset="-122"/>
                <a:ea typeface="微软雅黑" panose="020B0503020204020204" charset="-122"/>
                <a:cs typeface="Times New Roman" panose="02020603050405020304" pitchFamily="18" charset="0"/>
              </a:rPr>
              <a:t>6</a:t>
            </a:r>
            <a:r>
              <a:rPr lang="zh-CN" altLang="en-US" sz="4400" b="1">
                <a:latin typeface="微软雅黑" panose="020B0503020204020204" charset="-122"/>
                <a:ea typeface="微软雅黑" panose="020B0503020204020204" charset="-122"/>
                <a:cs typeface="宋体" panose="02010600030101010101" pitchFamily="2" charset="-122"/>
              </a:rPr>
              <a:t>）明清时期，在江南、华南的一些地区，经济作物的种植面积扩大，传统的粮食生产比重降低。这一现象表明，明清时期上述地区</a:t>
            </a:r>
            <a:endParaRPr lang="zh-CN" altLang="en-US" sz="4400" b="1">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4000" b="1">
                <a:latin typeface="微软雅黑" panose="020B0503020204020204" charset="-122"/>
                <a:ea typeface="微软雅黑" panose="020B0503020204020204" charset="-122"/>
                <a:cs typeface="Times New Roman" panose="02020603050405020304" pitchFamily="18" charset="0"/>
              </a:rPr>
              <a:t>A</a:t>
            </a:r>
            <a:r>
              <a:rPr lang="zh-CN" altLang="en-US" sz="4000" b="1">
                <a:latin typeface="微软雅黑" panose="020B0503020204020204" charset="-122"/>
                <a:ea typeface="微软雅黑" panose="020B0503020204020204" charset="-122"/>
                <a:cs typeface="宋体" panose="02010600030101010101" pitchFamily="2" charset="-122"/>
              </a:rPr>
              <a:t>．农业生产出现衰退</a:t>
            </a:r>
            <a:r>
              <a:rPr lang="zh-CN" altLang="en-US" sz="4000" b="1">
                <a:latin typeface="微软雅黑" panose="020B0503020204020204" charset="-122"/>
                <a:ea typeface="微软雅黑" panose="020B0503020204020204" charset="-122"/>
                <a:cs typeface="Times New Roman" panose="02020603050405020304" pitchFamily="18" charset="0"/>
              </a:rPr>
              <a:t>                 </a:t>
            </a:r>
            <a:endParaRPr lang="zh-CN" altLang="en-US" sz="4000" b="1">
              <a:latin typeface="微软雅黑" panose="020B0503020204020204" charset="-122"/>
              <a:ea typeface="微软雅黑" panose="020B0503020204020204" charset="-122"/>
              <a:cs typeface="Times New Roman" panose="02020603050405020304" pitchFamily="18" charset="0"/>
            </a:endParaRPr>
          </a:p>
          <a:p>
            <a:pPr indent="0">
              <a:lnSpc>
                <a:spcPct val="120000"/>
              </a:lnSpc>
            </a:pPr>
            <a:r>
              <a:rPr lang="en-US" altLang="zh-CN" sz="4000" b="1">
                <a:latin typeface="微软雅黑" panose="020B0503020204020204" charset="-122"/>
                <a:ea typeface="微软雅黑" panose="020B0503020204020204" charset="-122"/>
                <a:cs typeface="Times New Roman" panose="02020603050405020304" pitchFamily="18" charset="0"/>
              </a:rPr>
              <a:t>B</a:t>
            </a:r>
            <a:r>
              <a:rPr lang="zh-CN" altLang="en-US" sz="4400" b="1">
                <a:latin typeface="微软雅黑" panose="020B0503020204020204" charset="-122"/>
                <a:ea typeface="微软雅黑" panose="020B0503020204020204" charset="-122"/>
                <a:cs typeface="宋体" panose="02010600030101010101" pitchFamily="2" charset="-122"/>
              </a:rPr>
              <a:t>．人口变动导致粮食需求减少</a:t>
            </a:r>
            <a:endParaRPr lang="zh-CN" altLang="en-US" sz="4400" b="1">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4000" b="1">
                <a:latin typeface="微软雅黑" panose="020B0503020204020204" charset="-122"/>
                <a:ea typeface="微软雅黑" panose="020B0503020204020204" charset="-122"/>
                <a:cs typeface="Times New Roman" panose="02020603050405020304" pitchFamily="18" charset="0"/>
              </a:rPr>
              <a:t>C</a:t>
            </a:r>
            <a:r>
              <a:rPr lang="zh-CN" altLang="en-US" sz="4000" b="1">
                <a:latin typeface="微软雅黑" panose="020B0503020204020204" charset="-122"/>
                <a:ea typeface="微软雅黑" panose="020B0503020204020204" charset="-122"/>
                <a:cs typeface="宋体" panose="02010600030101010101" pitchFamily="2" charset="-122"/>
              </a:rPr>
              <a:t>．普通农户收益锐减</a:t>
            </a:r>
            <a:r>
              <a:rPr lang="zh-CN" altLang="en-US" sz="4000" b="1">
                <a:latin typeface="微软雅黑" panose="020B0503020204020204" charset="-122"/>
                <a:ea typeface="微软雅黑" panose="020B0503020204020204" charset="-122"/>
                <a:cs typeface="Times New Roman" panose="02020603050405020304" pitchFamily="18" charset="0"/>
              </a:rPr>
              <a:t>                 </a:t>
            </a:r>
            <a:endParaRPr lang="zh-CN" altLang="en-US" sz="4000" b="1">
              <a:latin typeface="微软雅黑" panose="020B0503020204020204" charset="-122"/>
              <a:ea typeface="微软雅黑" panose="020B0503020204020204" charset="-122"/>
              <a:cs typeface="Times New Roman" panose="02020603050405020304" pitchFamily="18" charset="0"/>
            </a:endParaRPr>
          </a:p>
          <a:p>
            <a:pPr indent="0">
              <a:lnSpc>
                <a:spcPct val="120000"/>
              </a:lnSpc>
            </a:pPr>
            <a:r>
              <a:rPr lang="en-US" altLang="zh-CN" sz="4000" b="1">
                <a:latin typeface="微软雅黑" panose="020B0503020204020204" charset="-122"/>
                <a:ea typeface="微软雅黑" panose="020B0503020204020204" charset="-122"/>
                <a:cs typeface="Times New Roman" panose="02020603050405020304" pitchFamily="18" charset="0"/>
              </a:rPr>
              <a:t>D</a:t>
            </a:r>
            <a:r>
              <a:rPr lang="zh-CN" altLang="en-US" sz="4000" b="1">
                <a:latin typeface="微软雅黑" panose="020B0503020204020204" charset="-122"/>
                <a:ea typeface="微软雅黑" panose="020B0503020204020204" charset="-122"/>
                <a:cs typeface="宋体" panose="02010600030101010101" pitchFamily="2" charset="-122"/>
              </a:rPr>
              <a:t>．农产品商品化趋势明显</a:t>
            </a:r>
            <a:endParaRPr lang="zh-CN" altLang="en-US" sz="40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zh-CN" altLang="en-US" sz="3600" b="1">
              <a:latin typeface="微软雅黑" panose="020B0503020204020204" charset="-122"/>
              <a:ea typeface="微软雅黑" panose="020B0503020204020204" charset="-122"/>
            </a:endParaRPr>
          </a:p>
        </p:txBody>
      </p:sp>
      <p:sp>
        <p:nvSpPr>
          <p:cNvPr id="2" name="文本框 1"/>
          <p:cNvSpPr txBox="1"/>
          <p:nvPr/>
        </p:nvSpPr>
        <p:spPr>
          <a:xfrm>
            <a:off x="8381365" y="3328670"/>
            <a:ext cx="2373630" cy="645160"/>
          </a:xfrm>
          <a:prstGeom prst="rect">
            <a:avLst/>
          </a:prstGeom>
          <a:noFill/>
        </p:spPr>
        <p:txBody>
          <a:bodyPr wrap="none" rtlCol="0" anchor="t">
            <a:spAutoFit/>
          </a:bodyPr>
          <a:p>
            <a:pPr algn="l"/>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3600" b="1">
                <a:solidFill>
                  <a:srgbClr val="FF0000"/>
                </a:solidFill>
                <a:latin typeface="微软雅黑" panose="020B0503020204020204" charset="-122"/>
                <a:ea typeface="微软雅黑" panose="020B0503020204020204" charset="-122"/>
                <a:cs typeface="Times New Roman" panose="02020603050405020304" pitchFamily="18" charset="0"/>
                <a:sym typeface="+mn-ea"/>
              </a:rPr>
              <a:t>D</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3881" name="表格 33880"/>
          <p:cNvGraphicFramePr/>
          <p:nvPr/>
        </p:nvGraphicFramePr>
        <p:xfrm>
          <a:off x="200025" y="147955"/>
          <a:ext cx="11631295" cy="6087110"/>
        </p:xfrm>
        <a:graphic>
          <a:graphicData uri="http://schemas.openxmlformats.org/drawingml/2006/table">
            <a:tbl>
              <a:tblPr/>
              <a:tblGrid>
                <a:gridCol w="2253615"/>
                <a:gridCol w="2512695"/>
                <a:gridCol w="2641600"/>
                <a:gridCol w="1934845"/>
                <a:gridCol w="2288540"/>
              </a:tblGrid>
              <a:tr h="664845">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dirty="0">
                          <a:solidFill>
                            <a:srgbClr val="0000FF"/>
                          </a:solidFill>
                          <a:latin typeface="微软雅黑" panose="020B0503020204020204" charset="-122"/>
                          <a:ea typeface="微软雅黑" panose="020B0503020204020204" charset="-122"/>
                        </a:rPr>
                        <a:t>生产工具</a:t>
                      </a: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dirty="0">
                          <a:solidFill>
                            <a:srgbClr val="0000FF"/>
                          </a:solidFill>
                          <a:latin typeface="微软雅黑" panose="020B0503020204020204" charset="-122"/>
                          <a:ea typeface="微软雅黑" panose="020B0503020204020204" charset="-122"/>
                        </a:rPr>
                        <a:t>耕作技术</a:t>
                      </a: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dirty="0">
                          <a:solidFill>
                            <a:srgbClr val="0000FF"/>
                          </a:solidFill>
                          <a:latin typeface="微软雅黑" panose="020B0503020204020204" charset="-122"/>
                          <a:ea typeface="微软雅黑" panose="020B0503020204020204" charset="-122"/>
                        </a:rPr>
                        <a:t>农作物</a:t>
                      </a: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dirty="0">
                          <a:solidFill>
                            <a:srgbClr val="0000FF"/>
                          </a:solidFill>
                          <a:latin typeface="微软雅黑" panose="020B0503020204020204" charset="-122"/>
                          <a:ea typeface="微软雅黑" panose="020B0503020204020204" charset="-122"/>
                        </a:rPr>
                        <a:t>水利、灌溉</a:t>
                      </a: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1849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dirty="0">
                          <a:solidFill>
                            <a:schemeClr val="tx1"/>
                          </a:solidFill>
                          <a:latin typeface="微软雅黑" panose="020B0503020204020204" charset="-122"/>
                          <a:ea typeface="微软雅黑" panose="020B0503020204020204" charset="-122"/>
                        </a:rPr>
                        <a:t>原始农业</a:t>
                      </a:r>
                      <a:endParaRPr lang="zh-CN" altLang="en-US" sz="3200" b="1" dirty="0">
                        <a:solidFill>
                          <a:schemeClr val="tx1"/>
                        </a:solidFill>
                        <a:latin typeface="微软雅黑" panose="020B0503020204020204" charset="-122"/>
                        <a:ea typeface="微软雅黑" panose="020B0503020204020204"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19125">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dirty="0">
                          <a:solidFill>
                            <a:schemeClr val="tx1"/>
                          </a:solidFill>
                          <a:latin typeface="微软雅黑" panose="020B0503020204020204" charset="-122"/>
                          <a:ea typeface="微软雅黑" panose="020B0503020204020204" charset="-122"/>
                        </a:rPr>
                        <a:t>商、周</a:t>
                      </a:r>
                      <a:endParaRPr lang="zh-CN" altLang="en-US" sz="3200" b="1" dirty="0">
                        <a:solidFill>
                          <a:schemeClr val="tx1"/>
                        </a:solidFill>
                        <a:latin typeface="微软雅黑" panose="020B0503020204020204" charset="-122"/>
                        <a:ea typeface="微软雅黑" panose="020B0503020204020204"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1849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dirty="0">
                          <a:solidFill>
                            <a:srgbClr val="0000FF"/>
                          </a:solidFill>
                          <a:latin typeface="微软雅黑" panose="020B0503020204020204" charset="-122"/>
                          <a:ea typeface="微软雅黑" panose="020B0503020204020204" charset="-122"/>
                        </a:rPr>
                        <a:t>春秋战国</a:t>
                      </a:r>
                      <a:endParaRPr lang="zh-CN" altLang="en-US" sz="3200" b="1" dirty="0">
                        <a:solidFill>
                          <a:srgbClr val="0000FF"/>
                        </a:solidFill>
                        <a:latin typeface="微软雅黑" panose="020B0503020204020204" charset="-122"/>
                        <a:ea typeface="微软雅黑" panose="020B0503020204020204"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19455">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dirty="0">
                          <a:solidFill>
                            <a:srgbClr val="0000FF"/>
                          </a:solidFill>
                          <a:latin typeface="微软雅黑" panose="020B0503020204020204" charset="-122"/>
                          <a:ea typeface="微软雅黑" panose="020B0503020204020204" charset="-122"/>
                        </a:rPr>
                        <a:t>西汉</a:t>
                      </a:r>
                      <a:endParaRPr lang="zh-CN" altLang="en-US" sz="3200" b="1" dirty="0">
                        <a:solidFill>
                          <a:srgbClr val="0000FF"/>
                        </a:solidFill>
                        <a:latin typeface="微软雅黑" panose="020B0503020204020204" charset="-122"/>
                        <a:ea typeface="微软雅黑" panose="020B0503020204020204"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1849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dirty="0">
                          <a:solidFill>
                            <a:srgbClr val="0000FF"/>
                          </a:solidFill>
                          <a:latin typeface="微软雅黑" panose="020B0503020204020204" charset="-122"/>
                          <a:ea typeface="微软雅黑" panose="020B0503020204020204" charset="-122"/>
                        </a:rPr>
                        <a:t>魏晋南北</a:t>
                      </a:r>
                      <a:endParaRPr lang="zh-CN" altLang="en-US" sz="3200" b="1" dirty="0">
                        <a:solidFill>
                          <a:srgbClr val="0000FF"/>
                        </a:solidFill>
                        <a:latin typeface="微软雅黑" panose="020B0503020204020204" charset="-122"/>
                        <a:ea typeface="微软雅黑" panose="020B0503020204020204"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19125">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dirty="0">
                          <a:solidFill>
                            <a:srgbClr val="0000FF"/>
                          </a:solidFill>
                          <a:latin typeface="微软雅黑" panose="020B0503020204020204" charset="-122"/>
                          <a:ea typeface="微软雅黑" panose="020B0503020204020204" charset="-122"/>
                        </a:rPr>
                        <a:t>隋唐</a:t>
                      </a:r>
                      <a:endParaRPr lang="zh-CN" altLang="en-US" sz="3200" b="1" dirty="0">
                        <a:solidFill>
                          <a:srgbClr val="0000FF"/>
                        </a:solidFill>
                        <a:latin typeface="微软雅黑" panose="020B0503020204020204" charset="-122"/>
                        <a:ea typeface="微软雅黑" panose="020B0503020204020204"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19125">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dirty="0">
                          <a:solidFill>
                            <a:srgbClr val="0000FF"/>
                          </a:solidFill>
                          <a:latin typeface="微软雅黑" panose="020B0503020204020204" charset="-122"/>
                          <a:ea typeface="微软雅黑" panose="020B0503020204020204" charset="-122"/>
                        </a:rPr>
                        <a:t>宋朝</a:t>
                      </a:r>
                      <a:endParaRPr lang="zh-CN" altLang="en-US" sz="3200" b="1" dirty="0">
                        <a:solidFill>
                          <a:srgbClr val="0000FF"/>
                        </a:solidFill>
                        <a:latin typeface="微软雅黑" panose="020B0503020204020204" charset="-122"/>
                        <a:ea typeface="微软雅黑" panose="020B0503020204020204"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89965">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dirty="0">
                          <a:solidFill>
                            <a:srgbClr val="0000FF"/>
                          </a:solidFill>
                          <a:latin typeface="微软雅黑" panose="020B0503020204020204" charset="-122"/>
                          <a:ea typeface="微软雅黑" panose="020B0503020204020204" charset="-122"/>
                        </a:rPr>
                        <a:t>明清</a:t>
                      </a:r>
                      <a:endParaRPr lang="zh-CN" altLang="en-US" sz="3200" b="1" dirty="0">
                        <a:solidFill>
                          <a:srgbClr val="0000FF"/>
                        </a:solidFill>
                        <a:latin typeface="微软雅黑" panose="020B0503020204020204" charset="-122"/>
                        <a:ea typeface="微软雅黑" panose="020B0503020204020204"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endParaRPr lang="zh-CN" altLang="en-US" sz="3200" b="1" dirty="0">
                        <a:solidFill>
                          <a:srgbClr val="0000FF"/>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33856" name="文本框 33855"/>
          <p:cNvSpPr txBox="1"/>
          <p:nvPr/>
        </p:nvSpPr>
        <p:spPr>
          <a:xfrm>
            <a:off x="3123883" y="836613"/>
            <a:ext cx="1964055" cy="521970"/>
          </a:xfrm>
          <a:prstGeom prst="rect">
            <a:avLst/>
          </a:prstGeom>
          <a:noFill/>
          <a:ln w="9525">
            <a:noFill/>
          </a:ln>
        </p:spPr>
        <p:txBody>
          <a:bodyPr wrap="none" anchor="t">
            <a:spAutoFit/>
          </a:bodyPr>
          <a:p>
            <a:r>
              <a:rPr lang="zh-CN" altLang="en-US" sz="2800" b="1" dirty="0">
                <a:solidFill>
                  <a:schemeClr val="tx1"/>
                </a:solidFill>
                <a:latin typeface="Times New Roman" panose="02020603050405020304" pitchFamily="18" charset="0"/>
                <a:ea typeface="华文新魏" panose="02010800040101010101" pitchFamily="2" charset="-122"/>
              </a:rPr>
              <a:t>石刀、石斧</a:t>
            </a:r>
            <a:endParaRPr lang="zh-CN" altLang="en-US" sz="2800" b="1" dirty="0">
              <a:solidFill>
                <a:schemeClr val="tx1"/>
              </a:solidFill>
              <a:latin typeface="Times New Roman" panose="02020603050405020304" pitchFamily="18" charset="0"/>
              <a:ea typeface="华文新魏" panose="02010800040101010101" pitchFamily="2" charset="-122"/>
            </a:endParaRPr>
          </a:p>
        </p:txBody>
      </p:sp>
      <p:sp>
        <p:nvSpPr>
          <p:cNvPr id="33857" name="文本框 33856"/>
          <p:cNvSpPr txBox="1"/>
          <p:nvPr/>
        </p:nvSpPr>
        <p:spPr>
          <a:xfrm>
            <a:off x="2958465" y="1538288"/>
            <a:ext cx="1964055" cy="521970"/>
          </a:xfrm>
          <a:prstGeom prst="rect">
            <a:avLst/>
          </a:prstGeom>
          <a:noFill/>
          <a:ln w="9525">
            <a:noFill/>
          </a:ln>
        </p:spPr>
        <p:txBody>
          <a:bodyPr wrap="none" anchor="t">
            <a:spAutoFit/>
          </a:bodyPr>
          <a:p>
            <a:r>
              <a:rPr lang="zh-CN" altLang="en-US" sz="2800" b="1" dirty="0">
                <a:solidFill>
                  <a:schemeClr val="tx1"/>
                </a:solidFill>
                <a:latin typeface="Times New Roman" panose="02020603050405020304" pitchFamily="18" charset="0"/>
                <a:ea typeface="华文新魏" panose="02010800040101010101" pitchFamily="2" charset="-122"/>
              </a:rPr>
              <a:t>耒耜、青铜</a:t>
            </a:r>
            <a:endParaRPr lang="zh-CN" altLang="en-US" sz="2800" b="1" dirty="0">
              <a:solidFill>
                <a:schemeClr val="tx1"/>
              </a:solidFill>
              <a:latin typeface="Times New Roman" panose="02020603050405020304" pitchFamily="18" charset="0"/>
              <a:ea typeface="华文新魏" panose="02010800040101010101" pitchFamily="2" charset="-122"/>
            </a:endParaRPr>
          </a:p>
        </p:txBody>
      </p:sp>
      <p:sp>
        <p:nvSpPr>
          <p:cNvPr id="33858" name="文本框 33857"/>
          <p:cNvSpPr txBox="1"/>
          <p:nvPr/>
        </p:nvSpPr>
        <p:spPr>
          <a:xfrm>
            <a:off x="5232400" y="836613"/>
            <a:ext cx="1811020" cy="583565"/>
          </a:xfrm>
          <a:prstGeom prst="rect">
            <a:avLst/>
          </a:prstGeom>
          <a:noFill/>
          <a:ln w="9525">
            <a:noFill/>
          </a:ln>
        </p:spPr>
        <p:txBody>
          <a:bodyPr wrap="none" anchor="t">
            <a:spAutoFit/>
          </a:bodyPr>
          <a:p>
            <a:r>
              <a:rPr lang="zh-CN" altLang="en-US" sz="3200" b="1" dirty="0">
                <a:solidFill>
                  <a:schemeClr val="tx1"/>
                </a:solidFill>
                <a:latin typeface="Times New Roman" panose="02020603050405020304" pitchFamily="18" charset="0"/>
                <a:ea typeface="华文新魏" panose="02010800040101010101" pitchFamily="2" charset="-122"/>
              </a:rPr>
              <a:t>刀耕火种</a:t>
            </a:r>
            <a:endParaRPr lang="zh-CN" altLang="en-US" sz="3200" b="1" dirty="0">
              <a:solidFill>
                <a:schemeClr val="tx1"/>
              </a:solidFill>
              <a:latin typeface="Times New Roman" panose="02020603050405020304" pitchFamily="18" charset="0"/>
              <a:ea typeface="华文新魏" panose="02010800040101010101" pitchFamily="2" charset="-122"/>
            </a:endParaRPr>
          </a:p>
        </p:txBody>
      </p:sp>
      <p:sp>
        <p:nvSpPr>
          <p:cNvPr id="33859" name="文本框 33858"/>
          <p:cNvSpPr txBox="1"/>
          <p:nvPr/>
        </p:nvSpPr>
        <p:spPr>
          <a:xfrm>
            <a:off x="7508558" y="775335"/>
            <a:ext cx="1811020" cy="583565"/>
          </a:xfrm>
          <a:prstGeom prst="rect">
            <a:avLst/>
          </a:prstGeom>
          <a:noFill/>
          <a:ln w="9525">
            <a:noFill/>
          </a:ln>
        </p:spPr>
        <p:txBody>
          <a:bodyPr wrap="square" anchor="t">
            <a:spAutoFit/>
          </a:bodyPr>
          <a:p>
            <a:r>
              <a:rPr lang="zh-CN" altLang="en-US" sz="3200" b="1" dirty="0">
                <a:solidFill>
                  <a:schemeClr val="tx1"/>
                </a:solidFill>
                <a:latin typeface="Times New Roman" panose="02020603050405020304" pitchFamily="18" charset="0"/>
                <a:ea typeface="华文新魏" panose="02010800040101010101" pitchFamily="2" charset="-122"/>
              </a:rPr>
              <a:t>南稻北粟</a:t>
            </a:r>
            <a:endParaRPr lang="zh-CN" altLang="en-US" sz="3200" b="1" dirty="0">
              <a:solidFill>
                <a:schemeClr val="tx1"/>
              </a:solidFill>
              <a:latin typeface="Times New Roman" panose="02020603050405020304" pitchFamily="18" charset="0"/>
              <a:ea typeface="华文新魏" panose="02010800040101010101" pitchFamily="2" charset="-122"/>
            </a:endParaRPr>
          </a:p>
        </p:txBody>
      </p:sp>
      <p:sp>
        <p:nvSpPr>
          <p:cNvPr id="33860" name="文本框 33859"/>
          <p:cNvSpPr txBox="1"/>
          <p:nvPr/>
        </p:nvSpPr>
        <p:spPr>
          <a:xfrm>
            <a:off x="5232400" y="1485900"/>
            <a:ext cx="1964055" cy="521970"/>
          </a:xfrm>
          <a:prstGeom prst="rect">
            <a:avLst/>
          </a:prstGeom>
          <a:noFill/>
          <a:ln w="9525">
            <a:noFill/>
          </a:ln>
        </p:spPr>
        <p:txBody>
          <a:bodyPr wrap="none" anchor="t">
            <a:spAutoFit/>
          </a:bodyPr>
          <a:p>
            <a:r>
              <a:rPr lang="zh-CN" altLang="en-US" sz="2800" b="1" dirty="0">
                <a:solidFill>
                  <a:schemeClr val="tx1"/>
                </a:solidFill>
                <a:latin typeface="Times New Roman" panose="02020603050405020304" pitchFamily="18" charset="0"/>
                <a:ea typeface="华文新魏" panose="02010800040101010101" pitchFamily="2" charset="-122"/>
              </a:rPr>
              <a:t>排水、沤肥</a:t>
            </a:r>
            <a:endParaRPr lang="zh-CN" altLang="en-US" sz="2800" b="1" dirty="0">
              <a:solidFill>
                <a:schemeClr val="tx1"/>
              </a:solidFill>
              <a:latin typeface="Times New Roman" panose="02020603050405020304" pitchFamily="18" charset="0"/>
              <a:ea typeface="华文新魏" panose="02010800040101010101" pitchFamily="2" charset="-122"/>
            </a:endParaRPr>
          </a:p>
        </p:txBody>
      </p:sp>
      <p:sp>
        <p:nvSpPr>
          <p:cNvPr id="33861" name="文本框 33860"/>
          <p:cNvSpPr txBox="1"/>
          <p:nvPr/>
        </p:nvSpPr>
        <p:spPr>
          <a:xfrm>
            <a:off x="7616508" y="1454468"/>
            <a:ext cx="1403985" cy="583565"/>
          </a:xfrm>
          <a:prstGeom prst="rect">
            <a:avLst/>
          </a:prstGeom>
          <a:noFill/>
          <a:ln w="9525">
            <a:noFill/>
          </a:ln>
        </p:spPr>
        <p:txBody>
          <a:bodyPr wrap="none" anchor="t">
            <a:spAutoFit/>
          </a:bodyPr>
          <a:p>
            <a:r>
              <a:rPr lang="zh-CN" altLang="en-US" sz="3200" b="1" dirty="0">
                <a:solidFill>
                  <a:schemeClr val="tx1"/>
                </a:solidFill>
                <a:latin typeface="Times New Roman" panose="02020603050405020304" pitchFamily="18" charset="0"/>
                <a:ea typeface="华文新魏" panose="02010800040101010101" pitchFamily="2" charset="-122"/>
              </a:rPr>
              <a:t>五谷等</a:t>
            </a:r>
            <a:endParaRPr lang="zh-CN" altLang="en-US" sz="3200" b="1" dirty="0">
              <a:solidFill>
                <a:schemeClr val="tx1"/>
              </a:solidFill>
              <a:latin typeface="Times New Roman" panose="02020603050405020304" pitchFamily="18" charset="0"/>
              <a:ea typeface="华文新魏" panose="02010800040101010101" pitchFamily="2" charset="-122"/>
            </a:endParaRPr>
          </a:p>
        </p:txBody>
      </p:sp>
      <p:sp>
        <p:nvSpPr>
          <p:cNvPr id="33862" name="文本框 33861"/>
          <p:cNvSpPr txBox="1"/>
          <p:nvPr/>
        </p:nvSpPr>
        <p:spPr>
          <a:xfrm>
            <a:off x="2601913" y="2043430"/>
            <a:ext cx="2320290" cy="521970"/>
          </a:xfrm>
          <a:prstGeom prst="rect">
            <a:avLst/>
          </a:prstGeom>
          <a:noFill/>
          <a:ln w="9525">
            <a:noFill/>
          </a:ln>
        </p:spPr>
        <p:txBody>
          <a:bodyPr wrap="none" anchor="t">
            <a:spAutoFit/>
          </a:bodyPr>
          <a:p>
            <a:r>
              <a:rPr lang="zh-CN" altLang="en-US" sz="2800" b="1" dirty="0">
                <a:solidFill>
                  <a:srgbClr val="FF3300"/>
                </a:solidFill>
                <a:latin typeface="Times New Roman" panose="02020603050405020304" pitchFamily="18" charset="0"/>
                <a:ea typeface="华文新魏" panose="02010800040101010101" pitchFamily="2" charset="-122"/>
              </a:rPr>
              <a:t>铁农具、牛耕</a:t>
            </a:r>
            <a:endParaRPr lang="zh-CN" altLang="en-US" sz="2800" b="1" dirty="0">
              <a:solidFill>
                <a:srgbClr val="FF3300"/>
              </a:solidFill>
              <a:latin typeface="Times New Roman" panose="02020603050405020304" pitchFamily="18" charset="0"/>
              <a:ea typeface="华文新魏" panose="02010800040101010101" pitchFamily="2" charset="-122"/>
            </a:endParaRPr>
          </a:p>
        </p:txBody>
      </p:sp>
      <p:sp>
        <p:nvSpPr>
          <p:cNvPr id="33863" name="文本框 33862"/>
          <p:cNvSpPr txBox="1"/>
          <p:nvPr/>
        </p:nvSpPr>
        <p:spPr>
          <a:xfrm>
            <a:off x="5591175" y="2060575"/>
            <a:ext cx="1403985" cy="583565"/>
          </a:xfrm>
          <a:prstGeom prst="rect">
            <a:avLst/>
          </a:prstGeom>
          <a:noFill/>
          <a:ln w="9525">
            <a:noFill/>
          </a:ln>
        </p:spPr>
        <p:txBody>
          <a:bodyPr wrap="none" anchor="t">
            <a:spAutoFit/>
          </a:bodyPr>
          <a:p>
            <a:r>
              <a:rPr lang="zh-CN" altLang="en-US" sz="3200" b="1" dirty="0">
                <a:solidFill>
                  <a:srgbClr val="0000CC"/>
                </a:solidFill>
                <a:latin typeface="Times New Roman" panose="02020603050405020304" pitchFamily="18" charset="0"/>
                <a:ea typeface="华文新魏" panose="02010800040101010101" pitchFamily="2" charset="-122"/>
              </a:rPr>
              <a:t>垄作法</a:t>
            </a:r>
            <a:endParaRPr lang="zh-CN" altLang="en-US" sz="3200" b="1" dirty="0">
              <a:solidFill>
                <a:srgbClr val="0000CC"/>
              </a:solidFill>
              <a:latin typeface="Times New Roman" panose="02020603050405020304" pitchFamily="18" charset="0"/>
              <a:ea typeface="华文新魏" panose="02010800040101010101" pitchFamily="2" charset="-122"/>
            </a:endParaRPr>
          </a:p>
        </p:txBody>
      </p:sp>
      <p:sp>
        <p:nvSpPr>
          <p:cNvPr id="33864" name="文本框 33863"/>
          <p:cNvSpPr txBox="1"/>
          <p:nvPr/>
        </p:nvSpPr>
        <p:spPr>
          <a:xfrm>
            <a:off x="9618345" y="2029460"/>
            <a:ext cx="1403985" cy="583565"/>
          </a:xfrm>
          <a:prstGeom prst="rect">
            <a:avLst/>
          </a:prstGeom>
          <a:noFill/>
          <a:ln w="9525">
            <a:noFill/>
          </a:ln>
        </p:spPr>
        <p:txBody>
          <a:bodyPr wrap="none" anchor="t">
            <a:spAutoFit/>
          </a:bodyPr>
          <a:p>
            <a:r>
              <a:rPr lang="zh-CN" altLang="en-US" sz="3200" b="1" dirty="0">
                <a:solidFill>
                  <a:srgbClr val="0000CC"/>
                </a:solidFill>
                <a:latin typeface="Times New Roman" panose="02020603050405020304" pitchFamily="18" charset="0"/>
                <a:ea typeface="华文新魏" panose="02010800040101010101" pitchFamily="2" charset="-122"/>
              </a:rPr>
              <a:t>都江堰</a:t>
            </a:r>
            <a:endParaRPr lang="zh-CN" altLang="en-US" sz="3200" b="1" dirty="0">
              <a:solidFill>
                <a:srgbClr val="0000CC"/>
              </a:solidFill>
              <a:latin typeface="Times New Roman" panose="02020603050405020304" pitchFamily="18" charset="0"/>
              <a:ea typeface="华文新魏" panose="02010800040101010101" pitchFamily="2" charset="-122"/>
            </a:endParaRPr>
          </a:p>
        </p:txBody>
      </p:sp>
      <p:sp>
        <p:nvSpPr>
          <p:cNvPr id="33865" name="文本框 33864"/>
          <p:cNvSpPr txBox="1"/>
          <p:nvPr/>
        </p:nvSpPr>
        <p:spPr>
          <a:xfrm>
            <a:off x="2632075" y="2801303"/>
            <a:ext cx="1964055" cy="521970"/>
          </a:xfrm>
          <a:prstGeom prst="rect">
            <a:avLst/>
          </a:prstGeom>
          <a:noFill/>
          <a:ln w="9525">
            <a:noFill/>
          </a:ln>
        </p:spPr>
        <p:txBody>
          <a:bodyPr wrap="none" anchor="t">
            <a:spAutoFit/>
          </a:bodyPr>
          <a:p>
            <a:r>
              <a:rPr lang="zh-CN" altLang="en-US" sz="2800" b="1" dirty="0">
                <a:solidFill>
                  <a:srgbClr val="FF3300"/>
                </a:solidFill>
                <a:latin typeface="Times New Roman" panose="02020603050405020304" pitchFamily="18" charset="0"/>
                <a:ea typeface="华文新魏" panose="02010800040101010101" pitchFamily="2" charset="-122"/>
              </a:rPr>
              <a:t>耦犁、犁壁</a:t>
            </a:r>
            <a:endParaRPr lang="zh-CN" altLang="en-US" sz="2800" b="1" dirty="0">
              <a:solidFill>
                <a:srgbClr val="FF3300"/>
              </a:solidFill>
              <a:latin typeface="Times New Roman" panose="02020603050405020304" pitchFamily="18" charset="0"/>
              <a:ea typeface="华文新魏" panose="02010800040101010101" pitchFamily="2" charset="-122"/>
            </a:endParaRPr>
          </a:p>
        </p:txBody>
      </p:sp>
      <p:sp>
        <p:nvSpPr>
          <p:cNvPr id="33866" name="文本框 33865"/>
          <p:cNvSpPr txBox="1"/>
          <p:nvPr/>
        </p:nvSpPr>
        <p:spPr>
          <a:xfrm>
            <a:off x="5087938" y="3357563"/>
            <a:ext cx="2625090" cy="583565"/>
          </a:xfrm>
          <a:prstGeom prst="rect">
            <a:avLst/>
          </a:prstGeom>
          <a:noFill/>
          <a:ln w="9525">
            <a:noFill/>
          </a:ln>
        </p:spPr>
        <p:txBody>
          <a:bodyPr wrap="none" anchor="t">
            <a:spAutoFit/>
          </a:bodyPr>
          <a:p>
            <a:r>
              <a:rPr lang="zh-CN" altLang="en-US" sz="3200" b="1" dirty="0">
                <a:solidFill>
                  <a:srgbClr val="0000CC"/>
                </a:solidFill>
                <a:latin typeface="Times New Roman" panose="02020603050405020304" pitchFamily="18" charset="0"/>
                <a:ea typeface="华文新魏" panose="02010800040101010101" pitchFamily="2" charset="-122"/>
              </a:rPr>
              <a:t>耕耙耱、耕耙</a:t>
            </a:r>
            <a:endParaRPr lang="zh-CN" altLang="en-US" sz="3200" b="1" dirty="0">
              <a:solidFill>
                <a:srgbClr val="0000CC"/>
              </a:solidFill>
              <a:latin typeface="Times New Roman" panose="02020603050405020304" pitchFamily="18" charset="0"/>
              <a:ea typeface="华文新魏" panose="02010800040101010101" pitchFamily="2" charset="-122"/>
            </a:endParaRPr>
          </a:p>
        </p:txBody>
      </p:sp>
      <p:sp>
        <p:nvSpPr>
          <p:cNvPr id="33867" name="文本框 33866"/>
          <p:cNvSpPr txBox="1"/>
          <p:nvPr/>
        </p:nvSpPr>
        <p:spPr>
          <a:xfrm>
            <a:off x="5629275" y="2565400"/>
            <a:ext cx="1404620" cy="829945"/>
          </a:xfrm>
          <a:prstGeom prst="rect">
            <a:avLst/>
          </a:prstGeom>
          <a:noFill/>
          <a:ln w="9525">
            <a:noFill/>
          </a:ln>
        </p:spPr>
        <p:txBody>
          <a:bodyPr wrap="none" anchor="t">
            <a:spAutoFit/>
          </a:bodyPr>
          <a:p>
            <a:r>
              <a:rPr lang="zh-CN" altLang="en-US" sz="2400" b="1" dirty="0">
                <a:solidFill>
                  <a:srgbClr val="0000CC"/>
                </a:solidFill>
                <a:latin typeface="Times New Roman" panose="02020603050405020304" pitchFamily="18" charset="0"/>
                <a:ea typeface="华文新魏" panose="02010800040101010101" pitchFamily="2" charset="-122"/>
              </a:rPr>
              <a:t>代田法、</a:t>
            </a:r>
            <a:endParaRPr lang="zh-CN" altLang="en-US" sz="2400" b="1" dirty="0">
              <a:solidFill>
                <a:srgbClr val="0000CC"/>
              </a:solidFill>
              <a:latin typeface="Times New Roman" panose="02020603050405020304" pitchFamily="18" charset="0"/>
              <a:ea typeface="华文新魏" panose="02010800040101010101" pitchFamily="2" charset="-122"/>
            </a:endParaRPr>
          </a:p>
          <a:p>
            <a:r>
              <a:rPr lang="zh-CN" altLang="en-US" sz="2400" b="1" dirty="0">
                <a:solidFill>
                  <a:srgbClr val="0000CC"/>
                </a:solidFill>
                <a:latin typeface="Times New Roman" panose="02020603050405020304" pitchFamily="18" charset="0"/>
                <a:ea typeface="华文新魏" panose="02010800040101010101" pitchFamily="2" charset="-122"/>
              </a:rPr>
              <a:t>一年一熟</a:t>
            </a:r>
            <a:endParaRPr lang="zh-CN" altLang="en-US" sz="2400" b="1" dirty="0">
              <a:solidFill>
                <a:srgbClr val="0000CC"/>
              </a:solidFill>
              <a:latin typeface="Times New Roman" panose="02020603050405020304" pitchFamily="18" charset="0"/>
              <a:ea typeface="华文新魏" panose="02010800040101010101" pitchFamily="2" charset="-122"/>
            </a:endParaRPr>
          </a:p>
        </p:txBody>
      </p:sp>
      <p:sp>
        <p:nvSpPr>
          <p:cNvPr id="33868" name="文本框 33867"/>
          <p:cNvSpPr txBox="1"/>
          <p:nvPr/>
        </p:nvSpPr>
        <p:spPr>
          <a:xfrm>
            <a:off x="9507220" y="2602865"/>
            <a:ext cx="2015490" cy="829945"/>
          </a:xfrm>
          <a:prstGeom prst="rect">
            <a:avLst/>
          </a:prstGeom>
          <a:noFill/>
          <a:ln w="9525">
            <a:noFill/>
          </a:ln>
        </p:spPr>
        <p:txBody>
          <a:bodyPr wrap="none" anchor="t">
            <a:spAutoFit/>
          </a:bodyPr>
          <a:p>
            <a:r>
              <a:rPr lang="zh-CN" altLang="en-US" sz="2400" b="1" dirty="0">
                <a:solidFill>
                  <a:srgbClr val="0000CC"/>
                </a:solidFill>
                <a:latin typeface="Times New Roman" panose="02020603050405020304" pitchFamily="18" charset="0"/>
                <a:ea typeface="华文新魏" panose="02010800040101010101" pitchFamily="2" charset="-122"/>
              </a:rPr>
              <a:t>漕渠、白渠、</a:t>
            </a:r>
            <a:endParaRPr lang="zh-CN" altLang="en-US" sz="2400" b="1" dirty="0">
              <a:solidFill>
                <a:srgbClr val="0000CC"/>
              </a:solidFill>
              <a:latin typeface="Times New Roman" panose="02020603050405020304" pitchFamily="18" charset="0"/>
              <a:ea typeface="华文新魏" panose="02010800040101010101" pitchFamily="2" charset="-122"/>
            </a:endParaRPr>
          </a:p>
          <a:p>
            <a:r>
              <a:rPr lang="zh-CN" altLang="en-US" sz="2400" b="1" dirty="0">
                <a:solidFill>
                  <a:srgbClr val="0000CC"/>
                </a:solidFill>
                <a:latin typeface="Times New Roman" panose="02020603050405020304" pitchFamily="18" charset="0"/>
                <a:ea typeface="华文新魏" panose="02010800040101010101" pitchFamily="2" charset="-122"/>
              </a:rPr>
              <a:t>龙首渠</a:t>
            </a:r>
            <a:endParaRPr lang="zh-CN" altLang="en-US" sz="2400" b="1" dirty="0">
              <a:solidFill>
                <a:srgbClr val="0000CC"/>
              </a:solidFill>
              <a:latin typeface="Times New Roman" panose="02020603050405020304" pitchFamily="18" charset="0"/>
              <a:ea typeface="华文新魏" panose="02010800040101010101" pitchFamily="2" charset="-122"/>
            </a:endParaRPr>
          </a:p>
        </p:txBody>
      </p:sp>
      <p:sp>
        <p:nvSpPr>
          <p:cNvPr id="33869" name="文本框 33868"/>
          <p:cNvSpPr txBox="1"/>
          <p:nvPr/>
        </p:nvSpPr>
        <p:spPr>
          <a:xfrm>
            <a:off x="9935845" y="3323590"/>
            <a:ext cx="996950" cy="583565"/>
          </a:xfrm>
          <a:prstGeom prst="rect">
            <a:avLst/>
          </a:prstGeom>
          <a:noFill/>
          <a:ln w="9525">
            <a:noFill/>
          </a:ln>
        </p:spPr>
        <p:txBody>
          <a:bodyPr wrap="none" anchor="t">
            <a:spAutoFit/>
          </a:bodyPr>
          <a:p>
            <a:r>
              <a:rPr lang="zh-CN" altLang="en-US" sz="3200" b="1" dirty="0">
                <a:solidFill>
                  <a:srgbClr val="0000CC"/>
                </a:solidFill>
                <a:latin typeface="Times New Roman" panose="02020603050405020304" pitchFamily="18" charset="0"/>
                <a:ea typeface="华文新魏" panose="02010800040101010101" pitchFamily="2" charset="-122"/>
              </a:rPr>
              <a:t>翻车</a:t>
            </a:r>
            <a:endParaRPr lang="zh-CN" altLang="en-US" sz="3200" b="1" dirty="0">
              <a:solidFill>
                <a:srgbClr val="0000CC"/>
              </a:solidFill>
              <a:latin typeface="Times New Roman" panose="02020603050405020304" pitchFamily="18" charset="0"/>
              <a:ea typeface="华文新魏" panose="02010800040101010101" pitchFamily="2" charset="-122"/>
            </a:endParaRPr>
          </a:p>
        </p:txBody>
      </p:sp>
      <p:sp>
        <p:nvSpPr>
          <p:cNvPr id="33870" name="文本框 33869"/>
          <p:cNvSpPr txBox="1"/>
          <p:nvPr/>
        </p:nvSpPr>
        <p:spPr>
          <a:xfrm>
            <a:off x="9862185" y="4020503"/>
            <a:ext cx="996950" cy="583565"/>
          </a:xfrm>
          <a:prstGeom prst="rect">
            <a:avLst/>
          </a:prstGeom>
          <a:noFill/>
          <a:ln w="9525">
            <a:noFill/>
          </a:ln>
        </p:spPr>
        <p:txBody>
          <a:bodyPr wrap="none" anchor="t">
            <a:spAutoFit/>
          </a:bodyPr>
          <a:p>
            <a:r>
              <a:rPr lang="zh-CN" altLang="en-US" sz="3200" b="1" dirty="0">
                <a:solidFill>
                  <a:srgbClr val="0000CC"/>
                </a:solidFill>
                <a:latin typeface="Times New Roman" panose="02020603050405020304" pitchFamily="18" charset="0"/>
                <a:ea typeface="华文新魏" panose="02010800040101010101" pitchFamily="2" charset="-122"/>
              </a:rPr>
              <a:t>筒车</a:t>
            </a:r>
            <a:endParaRPr lang="zh-CN" altLang="en-US" sz="3200" b="1" dirty="0">
              <a:solidFill>
                <a:srgbClr val="0000CC"/>
              </a:solidFill>
              <a:latin typeface="Times New Roman" panose="02020603050405020304" pitchFamily="18" charset="0"/>
              <a:ea typeface="华文新魏" panose="02010800040101010101" pitchFamily="2" charset="-122"/>
            </a:endParaRPr>
          </a:p>
        </p:txBody>
      </p:sp>
      <p:sp>
        <p:nvSpPr>
          <p:cNvPr id="33871" name="文本框 33870"/>
          <p:cNvSpPr txBox="1"/>
          <p:nvPr/>
        </p:nvSpPr>
        <p:spPr>
          <a:xfrm>
            <a:off x="9528810" y="4669790"/>
            <a:ext cx="1811020" cy="583565"/>
          </a:xfrm>
          <a:prstGeom prst="rect">
            <a:avLst/>
          </a:prstGeom>
          <a:noFill/>
          <a:ln w="9525">
            <a:noFill/>
          </a:ln>
        </p:spPr>
        <p:txBody>
          <a:bodyPr wrap="none" anchor="t">
            <a:spAutoFit/>
          </a:bodyPr>
          <a:p>
            <a:r>
              <a:rPr lang="zh-CN" altLang="en-US" sz="3200" b="1" dirty="0">
                <a:solidFill>
                  <a:srgbClr val="0000CC"/>
                </a:solidFill>
                <a:latin typeface="Times New Roman" panose="02020603050405020304" pitchFamily="18" charset="0"/>
                <a:ea typeface="华文新魏" panose="02010800040101010101" pitchFamily="2" charset="-122"/>
              </a:rPr>
              <a:t>高转筒车</a:t>
            </a:r>
            <a:endParaRPr lang="zh-CN" altLang="en-US" sz="3200" b="1" dirty="0">
              <a:solidFill>
                <a:srgbClr val="0000CC"/>
              </a:solidFill>
              <a:latin typeface="Times New Roman" panose="02020603050405020304" pitchFamily="18" charset="0"/>
              <a:ea typeface="华文新魏" panose="02010800040101010101" pitchFamily="2" charset="-122"/>
            </a:endParaRPr>
          </a:p>
        </p:txBody>
      </p:sp>
      <p:sp>
        <p:nvSpPr>
          <p:cNvPr id="33872" name="文本框 33871"/>
          <p:cNvSpPr txBox="1"/>
          <p:nvPr/>
        </p:nvSpPr>
        <p:spPr>
          <a:xfrm>
            <a:off x="9528810" y="5317490"/>
            <a:ext cx="1811020" cy="583565"/>
          </a:xfrm>
          <a:prstGeom prst="rect">
            <a:avLst/>
          </a:prstGeom>
          <a:noFill/>
          <a:ln w="9525">
            <a:noFill/>
          </a:ln>
        </p:spPr>
        <p:txBody>
          <a:bodyPr wrap="none" anchor="t">
            <a:spAutoFit/>
          </a:bodyPr>
          <a:p>
            <a:r>
              <a:rPr lang="zh-CN" altLang="en-US" sz="3200" b="1" dirty="0">
                <a:solidFill>
                  <a:srgbClr val="0000CC"/>
                </a:solidFill>
                <a:latin typeface="Times New Roman" panose="02020603050405020304" pitchFamily="18" charset="0"/>
                <a:ea typeface="华文新魏" panose="02010800040101010101" pitchFamily="2" charset="-122"/>
              </a:rPr>
              <a:t>风力水车</a:t>
            </a:r>
            <a:endParaRPr lang="zh-CN" altLang="en-US" sz="3200" b="1" dirty="0">
              <a:solidFill>
                <a:srgbClr val="0000CC"/>
              </a:solidFill>
              <a:latin typeface="Times New Roman" panose="02020603050405020304" pitchFamily="18" charset="0"/>
              <a:ea typeface="华文新魏" panose="02010800040101010101" pitchFamily="2" charset="-122"/>
            </a:endParaRPr>
          </a:p>
        </p:txBody>
      </p:sp>
      <p:sp>
        <p:nvSpPr>
          <p:cNvPr id="33873" name="文本框 33872"/>
          <p:cNvSpPr txBox="1"/>
          <p:nvPr/>
        </p:nvSpPr>
        <p:spPr>
          <a:xfrm>
            <a:off x="3192145" y="4020820"/>
            <a:ext cx="1403985" cy="583565"/>
          </a:xfrm>
          <a:prstGeom prst="rect">
            <a:avLst/>
          </a:prstGeom>
          <a:noFill/>
          <a:ln w="9525">
            <a:noFill/>
          </a:ln>
        </p:spPr>
        <p:txBody>
          <a:bodyPr wrap="none" anchor="t">
            <a:spAutoFit/>
          </a:bodyPr>
          <a:p>
            <a:r>
              <a:rPr lang="zh-CN" altLang="en-US" sz="3200" b="1" dirty="0">
                <a:solidFill>
                  <a:srgbClr val="FF3300"/>
                </a:solidFill>
                <a:latin typeface="Times New Roman" panose="02020603050405020304" pitchFamily="18" charset="0"/>
                <a:ea typeface="华文新魏" panose="02010800040101010101" pitchFamily="2" charset="-122"/>
              </a:rPr>
              <a:t>曲辕犁</a:t>
            </a:r>
            <a:endParaRPr lang="zh-CN" altLang="en-US" sz="3200" b="1" dirty="0">
              <a:solidFill>
                <a:srgbClr val="FF3300"/>
              </a:solidFill>
              <a:latin typeface="Times New Roman" panose="02020603050405020304" pitchFamily="18" charset="0"/>
              <a:ea typeface="华文新魏" panose="02010800040101010101" pitchFamily="2" charset="-122"/>
            </a:endParaRPr>
          </a:p>
        </p:txBody>
      </p:sp>
      <p:sp>
        <p:nvSpPr>
          <p:cNvPr id="33874" name="文本框 33873"/>
          <p:cNvSpPr txBox="1"/>
          <p:nvPr/>
        </p:nvSpPr>
        <p:spPr>
          <a:xfrm>
            <a:off x="5232400" y="5253038"/>
            <a:ext cx="2218055" cy="1076325"/>
          </a:xfrm>
          <a:prstGeom prst="rect">
            <a:avLst/>
          </a:prstGeom>
          <a:noFill/>
          <a:ln w="9525">
            <a:noFill/>
          </a:ln>
        </p:spPr>
        <p:txBody>
          <a:bodyPr wrap="none" anchor="t">
            <a:spAutoFit/>
          </a:bodyPr>
          <a:p>
            <a:r>
              <a:rPr lang="zh-CN" altLang="en-US" sz="3200" b="1" dirty="0">
                <a:solidFill>
                  <a:srgbClr val="0000CC"/>
                </a:solidFill>
                <a:latin typeface="Times New Roman" panose="02020603050405020304" pitchFamily="18" charset="0"/>
                <a:ea typeface="华文新魏" panose="02010800040101010101" pitchFamily="2" charset="-122"/>
              </a:rPr>
              <a:t>一年两熟、</a:t>
            </a:r>
            <a:endParaRPr lang="zh-CN" altLang="en-US" sz="3200" b="1" dirty="0">
              <a:solidFill>
                <a:srgbClr val="0000CC"/>
              </a:solidFill>
              <a:latin typeface="Times New Roman" panose="02020603050405020304" pitchFamily="18" charset="0"/>
              <a:ea typeface="华文新魏" panose="02010800040101010101" pitchFamily="2" charset="-122"/>
            </a:endParaRPr>
          </a:p>
          <a:p>
            <a:r>
              <a:rPr lang="zh-CN" altLang="en-US" sz="3200" b="1" dirty="0">
                <a:solidFill>
                  <a:srgbClr val="0000CC"/>
                </a:solidFill>
                <a:latin typeface="Times New Roman" panose="02020603050405020304" pitchFamily="18" charset="0"/>
                <a:ea typeface="华文新魏" panose="02010800040101010101" pitchFamily="2" charset="-122"/>
              </a:rPr>
              <a:t>一年三熟</a:t>
            </a:r>
            <a:endParaRPr lang="zh-CN" altLang="en-US" sz="3200" b="1" dirty="0">
              <a:solidFill>
                <a:srgbClr val="0000CC"/>
              </a:solidFill>
              <a:latin typeface="Times New Roman" panose="02020603050405020304" pitchFamily="18" charset="0"/>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862"/>
                                        </p:tgtEl>
                                        <p:attrNameLst>
                                          <p:attrName>style.visibility</p:attrName>
                                        </p:attrNameLst>
                                      </p:cBhvr>
                                      <p:to>
                                        <p:strVal val="visible"/>
                                      </p:to>
                                    </p:set>
                                    <p:animEffect transition="in" filter="blinds(horizontal)">
                                      <p:cBhvr>
                                        <p:cTn id="7" dur="500"/>
                                        <p:tgtEl>
                                          <p:spTgt spid="3386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3863">
                                            <p:txEl>
                                              <p:charRg st="0" end="4"/>
                                            </p:txEl>
                                          </p:spTgt>
                                        </p:tgtEl>
                                        <p:attrNameLst>
                                          <p:attrName>style.visibility</p:attrName>
                                        </p:attrNameLst>
                                      </p:cBhvr>
                                      <p:to>
                                        <p:strVal val="visible"/>
                                      </p:to>
                                    </p:set>
                                    <p:animEffect transition="in" filter="blinds(horizontal)">
                                      <p:cBhvr>
                                        <p:cTn id="12" dur="500"/>
                                        <p:tgtEl>
                                          <p:spTgt spid="33863">
                                            <p:txEl>
                                              <p:charRg st="0"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3864">
                                            <p:txEl>
                                              <p:charRg st="0" end="4"/>
                                            </p:txEl>
                                          </p:spTgt>
                                        </p:tgtEl>
                                        <p:attrNameLst>
                                          <p:attrName>style.visibility</p:attrName>
                                        </p:attrNameLst>
                                      </p:cBhvr>
                                      <p:to>
                                        <p:strVal val="visible"/>
                                      </p:to>
                                    </p:set>
                                    <p:animEffect transition="in" filter="blinds(horizontal)">
                                      <p:cBhvr>
                                        <p:cTn id="17" dur="500"/>
                                        <p:tgtEl>
                                          <p:spTgt spid="33864">
                                            <p:txEl>
                                              <p:charRg st="0"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3865"/>
                                        </p:tgtEl>
                                        <p:attrNameLst>
                                          <p:attrName>style.visibility</p:attrName>
                                        </p:attrNameLst>
                                      </p:cBhvr>
                                      <p:to>
                                        <p:strVal val="visible"/>
                                      </p:to>
                                    </p:set>
                                    <p:animEffect transition="in" filter="blinds(horizontal)">
                                      <p:cBhvr>
                                        <p:cTn id="22" dur="500"/>
                                        <p:tgtEl>
                                          <p:spTgt spid="3386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3867">
                                            <p:txEl>
                                              <p:charRg st="0" end="5"/>
                                            </p:txEl>
                                          </p:spTgt>
                                        </p:tgtEl>
                                        <p:attrNameLst>
                                          <p:attrName>style.visibility</p:attrName>
                                        </p:attrNameLst>
                                      </p:cBhvr>
                                      <p:to>
                                        <p:strVal val="visible"/>
                                      </p:to>
                                    </p:set>
                                    <p:animEffect transition="in" filter="blinds(horizontal)">
                                      <p:cBhvr>
                                        <p:cTn id="27" dur="500"/>
                                        <p:tgtEl>
                                          <p:spTgt spid="33867">
                                            <p:txEl>
                                              <p:charRg st="0"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3867">
                                            <p:txEl>
                                              <p:charRg st="5" end="10"/>
                                            </p:txEl>
                                          </p:spTgt>
                                        </p:tgtEl>
                                        <p:attrNameLst>
                                          <p:attrName>style.visibility</p:attrName>
                                        </p:attrNameLst>
                                      </p:cBhvr>
                                      <p:to>
                                        <p:strVal val="visible"/>
                                      </p:to>
                                    </p:set>
                                    <p:animEffect transition="in" filter="blinds(horizontal)">
                                      <p:cBhvr>
                                        <p:cTn id="32" dur="500"/>
                                        <p:tgtEl>
                                          <p:spTgt spid="33867">
                                            <p:txEl>
                                              <p:charRg st="5" end="1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3868"/>
                                        </p:tgtEl>
                                        <p:attrNameLst>
                                          <p:attrName>style.visibility</p:attrName>
                                        </p:attrNameLst>
                                      </p:cBhvr>
                                      <p:to>
                                        <p:strVal val="visible"/>
                                      </p:to>
                                    </p:set>
                                    <p:animEffect transition="in" filter="blinds(horizontal)">
                                      <p:cBhvr>
                                        <p:cTn id="37" dur="500"/>
                                        <p:tgtEl>
                                          <p:spTgt spid="3386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3866">
                                            <p:txEl>
                                              <p:charRg st="0" end="7"/>
                                            </p:txEl>
                                          </p:spTgt>
                                        </p:tgtEl>
                                        <p:attrNameLst>
                                          <p:attrName>style.visibility</p:attrName>
                                        </p:attrNameLst>
                                      </p:cBhvr>
                                      <p:to>
                                        <p:strVal val="visible"/>
                                      </p:to>
                                    </p:set>
                                    <p:animEffect transition="in" filter="blinds(horizontal)">
                                      <p:cBhvr>
                                        <p:cTn id="42" dur="500"/>
                                        <p:tgtEl>
                                          <p:spTgt spid="33866">
                                            <p:txEl>
                                              <p:charRg st="0"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3869"/>
                                        </p:tgtEl>
                                        <p:attrNameLst>
                                          <p:attrName>style.visibility</p:attrName>
                                        </p:attrNameLst>
                                      </p:cBhvr>
                                      <p:to>
                                        <p:strVal val="visible"/>
                                      </p:to>
                                    </p:set>
                                    <p:animEffect transition="in" filter="blinds(horizontal)">
                                      <p:cBhvr>
                                        <p:cTn id="47" dur="500"/>
                                        <p:tgtEl>
                                          <p:spTgt spid="3386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33870">
                                            <p:txEl>
                                              <p:charRg st="0" end="3"/>
                                            </p:txEl>
                                          </p:spTgt>
                                        </p:tgtEl>
                                        <p:attrNameLst>
                                          <p:attrName>style.visibility</p:attrName>
                                        </p:attrNameLst>
                                      </p:cBhvr>
                                      <p:to>
                                        <p:strVal val="visible"/>
                                      </p:to>
                                    </p:set>
                                    <p:animEffect transition="in" filter="blinds(horizontal)">
                                      <p:cBhvr>
                                        <p:cTn id="52" dur="500"/>
                                        <p:tgtEl>
                                          <p:spTgt spid="33870">
                                            <p:txEl>
                                              <p:charRg st="0"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33873">
                                            <p:txEl>
                                              <p:charRg st="0" end="4"/>
                                            </p:txEl>
                                          </p:spTgt>
                                        </p:tgtEl>
                                        <p:attrNameLst>
                                          <p:attrName>style.visibility</p:attrName>
                                        </p:attrNameLst>
                                      </p:cBhvr>
                                      <p:to>
                                        <p:strVal val="visible"/>
                                      </p:to>
                                    </p:set>
                                    <p:animEffect transition="in" filter="blinds(horizontal)">
                                      <p:cBhvr>
                                        <p:cTn id="57" dur="500"/>
                                        <p:tgtEl>
                                          <p:spTgt spid="33873">
                                            <p:txEl>
                                              <p:charRg st="0"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33871"/>
                                        </p:tgtEl>
                                        <p:attrNameLst>
                                          <p:attrName>style.visibility</p:attrName>
                                        </p:attrNameLst>
                                      </p:cBhvr>
                                      <p:to>
                                        <p:strVal val="visible"/>
                                      </p:to>
                                    </p:set>
                                    <p:animEffect transition="in" filter="blinds(horizontal)">
                                      <p:cBhvr>
                                        <p:cTn id="62" dur="500"/>
                                        <p:tgtEl>
                                          <p:spTgt spid="33871"/>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33874"/>
                                        </p:tgtEl>
                                        <p:attrNameLst>
                                          <p:attrName>style.visibility</p:attrName>
                                        </p:attrNameLst>
                                      </p:cBhvr>
                                      <p:to>
                                        <p:strVal val="visible"/>
                                      </p:to>
                                    </p:set>
                                    <p:animEffect transition="in" filter="blinds(horizontal)">
                                      <p:cBhvr>
                                        <p:cTn id="67" dur="500"/>
                                        <p:tgtEl>
                                          <p:spTgt spid="33874"/>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33872"/>
                                        </p:tgtEl>
                                        <p:attrNameLst>
                                          <p:attrName>style.visibility</p:attrName>
                                        </p:attrNameLst>
                                      </p:cBhvr>
                                      <p:to>
                                        <p:strVal val="visible"/>
                                      </p:to>
                                    </p:set>
                                    <p:animEffect transition="in" filter="blinds(horizontal)">
                                      <p:cBhvr>
                                        <p:cTn id="72" dur="500"/>
                                        <p:tgtEl>
                                          <p:spTgt spid="338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62" grpId="0"/>
      <p:bldP spid="33865" grpId="0"/>
      <p:bldP spid="33868" grpId="0"/>
      <p:bldP spid="33869" grpId="0"/>
      <p:bldP spid="33871" grpId="0"/>
      <p:bldP spid="33872" grpId="0"/>
      <p:bldP spid="3387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64865"/>
          <p:cNvSpPr>
            <a:spLocks noGrp="1" noChangeArrowheads="1"/>
          </p:cNvSpPr>
          <p:nvPr>
            <p:ph type="title"/>
          </p:nvPr>
        </p:nvSpPr>
        <p:spPr/>
        <p:txBody>
          <a:bodyPr/>
          <a:lstStyle/>
          <a:p>
            <a:endParaRPr lang="zh-CN" altLang="en-US"/>
          </a:p>
        </p:txBody>
      </p:sp>
      <p:sp>
        <p:nvSpPr>
          <p:cNvPr id="29698" name="文本占位符 164866"/>
          <p:cNvSpPr>
            <a:spLocks noGrp="1" noChangeArrowheads="1"/>
          </p:cNvSpPr>
          <p:nvPr>
            <p:ph idx="1"/>
          </p:nvPr>
        </p:nvSpPr>
        <p:spPr/>
        <p:txBody>
          <a:bodyPr/>
          <a:lstStyle/>
          <a:p>
            <a:endParaRPr lang="zh-CN" altLang="en-US"/>
          </a:p>
        </p:txBody>
      </p:sp>
      <p:grpSp>
        <p:nvGrpSpPr>
          <p:cNvPr id="250904" name="组合 250903"/>
          <p:cNvGrpSpPr/>
          <p:nvPr/>
        </p:nvGrpSpPr>
        <p:grpSpPr bwMode="auto">
          <a:xfrm>
            <a:off x="1524000" y="381000"/>
            <a:ext cx="9144000" cy="5791200"/>
            <a:chOff x="113" y="210"/>
            <a:chExt cx="5444" cy="3583"/>
          </a:xfrm>
        </p:grpSpPr>
        <p:sp>
          <p:nvSpPr>
            <p:cNvPr id="29700" name="矩形 250898"/>
            <p:cNvSpPr>
              <a:spLocks noChangeArrowheads="1"/>
            </p:cNvSpPr>
            <p:nvPr/>
          </p:nvSpPr>
          <p:spPr bwMode="auto">
            <a:xfrm>
              <a:off x="113" y="210"/>
              <a:ext cx="5444" cy="3583"/>
            </a:xfrm>
            <a:prstGeom prst="rect">
              <a:avLst/>
            </a:prstGeom>
            <a:solidFill>
              <a:srgbClr val="183703"/>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lvl1pPr>
                <a:defRPr sz="3800">
                  <a:solidFill>
                    <a:srgbClr val="FF0000"/>
                  </a:solidFill>
                  <a:latin typeface="Arial" panose="020B0604020202020204" pitchFamily="34" charset="0"/>
                  <a:ea typeface="宋体" panose="02010600030101010101" pitchFamily="2" charset="-122"/>
                </a:defRPr>
              </a:lvl1pPr>
              <a:lvl2pPr>
                <a:defRPr sz="3800">
                  <a:solidFill>
                    <a:srgbClr val="FF0000"/>
                  </a:solidFill>
                  <a:latin typeface="Arial" panose="020B0604020202020204" pitchFamily="34" charset="0"/>
                  <a:ea typeface="宋体" panose="02010600030101010101" pitchFamily="2" charset="-122"/>
                </a:defRPr>
              </a:lvl2pPr>
              <a:lvl3pPr>
                <a:defRPr sz="3800">
                  <a:solidFill>
                    <a:srgbClr val="FF0000"/>
                  </a:solidFill>
                  <a:latin typeface="Arial" panose="020B0604020202020204" pitchFamily="34" charset="0"/>
                  <a:ea typeface="宋体" panose="02010600030101010101" pitchFamily="2" charset="-122"/>
                </a:defRPr>
              </a:lvl3pPr>
              <a:lvl4pPr>
                <a:defRPr sz="3800">
                  <a:solidFill>
                    <a:srgbClr val="FF0000"/>
                  </a:solidFill>
                  <a:latin typeface="Arial" panose="020B0604020202020204" pitchFamily="34" charset="0"/>
                  <a:ea typeface="宋体" panose="02010600030101010101" pitchFamily="2" charset="-122"/>
                </a:defRPr>
              </a:lvl4pPr>
              <a:lvl5pPr>
                <a:defRPr sz="3800">
                  <a:solidFill>
                    <a:srgbClr val="FF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9pPr>
            </a:lstStyle>
            <a:p>
              <a:endParaRPr lang="zh-CN" altLang="en-US"/>
            </a:p>
          </p:txBody>
        </p:sp>
        <p:sp>
          <p:nvSpPr>
            <p:cNvPr id="29701" name="文本框 250899"/>
            <p:cNvSpPr txBox="1">
              <a:spLocks noChangeArrowheads="1"/>
            </p:cNvSpPr>
            <p:nvPr/>
          </p:nvSpPr>
          <p:spPr bwMode="auto">
            <a:xfrm>
              <a:off x="385" y="1434"/>
              <a:ext cx="4763"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800">
                  <a:solidFill>
                    <a:srgbClr val="FF0000"/>
                  </a:solidFill>
                  <a:latin typeface="Arial" panose="020B0604020202020204" pitchFamily="34" charset="0"/>
                  <a:ea typeface="宋体" panose="02010600030101010101" pitchFamily="2" charset="-122"/>
                </a:defRPr>
              </a:lvl1pPr>
              <a:lvl2pPr>
                <a:defRPr sz="3800">
                  <a:solidFill>
                    <a:srgbClr val="FF0000"/>
                  </a:solidFill>
                  <a:latin typeface="Arial" panose="020B0604020202020204" pitchFamily="34" charset="0"/>
                  <a:ea typeface="宋体" panose="02010600030101010101" pitchFamily="2" charset="-122"/>
                </a:defRPr>
              </a:lvl2pPr>
              <a:lvl3pPr>
                <a:defRPr sz="3800">
                  <a:solidFill>
                    <a:srgbClr val="FF0000"/>
                  </a:solidFill>
                  <a:latin typeface="Arial" panose="020B0604020202020204" pitchFamily="34" charset="0"/>
                  <a:ea typeface="宋体" panose="02010600030101010101" pitchFamily="2" charset="-122"/>
                </a:defRPr>
              </a:lvl3pPr>
              <a:lvl4pPr>
                <a:defRPr sz="3800">
                  <a:solidFill>
                    <a:srgbClr val="FF0000"/>
                  </a:solidFill>
                  <a:latin typeface="Arial" panose="020B0604020202020204" pitchFamily="34" charset="0"/>
                  <a:ea typeface="宋体" panose="02010600030101010101" pitchFamily="2" charset="-122"/>
                </a:defRPr>
              </a:lvl4pPr>
              <a:lvl5pPr>
                <a:defRPr sz="3800">
                  <a:solidFill>
                    <a:srgbClr val="FF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9pPr>
            </a:lstStyle>
            <a:p>
              <a:pPr>
                <a:lnSpc>
                  <a:spcPct val="120000"/>
                </a:lnSpc>
                <a:spcBef>
                  <a:spcPct val="50000"/>
                </a:spcBef>
              </a:pPr>
              <a:r>
                <a:rPr lang="zh-CN" altLang="en-US" sz="3600" b="1">
                  <a:solidFill>
                    <a:schemeClr val="bg1"/>
                  </a:solidFill>
                  <a:ea typeface="黑体" panose="02010609060101010101" pitchFamily="49" charset="-122"/>
                </a:rPr>
                <a:t>      “长期以来，中国的农业耕作技术没有革命性的进步”，这是为什么呢？</a:t>
              </a:r>
              <a:endParaRPr lang="zh-CN" altLang="en-US" sz="3600" b="1">
                <a:solidFill>
                  <a:schemeClr val="bg1"/>
                </a:solidFill>
                <a:ea typeface="黑体" panose="02010609060101010101" pitchFamily="49" charset="-122"/>
              </a:endParaRPr>
            </a:p>
          </p:txBody>
        </p:sp>
        <p:sp>
          <p:nvSpPr>
            <p:cNvPr id="29702" name="文本框 250902"/>
            <p:cNvSpPr txBox="1">
              <a:spLocks noChangeArrowheads="1"/>
            </p:cNvSpPr>
            <p:nvPr/>
          </p:nvSpPr>
          <p:spPr bwMode="auto">
            <a:xfrm>
              <a:off x="385" y="663"/>
              <a:ext cx="1588" cy="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3800">
                  <a:solidFill>
                    <a:srgbClr val="FF0000"/>
                  </a:solidFill>
                  <a:latin typeface="Arial" panose="020B0604020202020204" pitchFamily="34" charset="0"/>
                  <a:ea typeface="宋体" panose="02010600030101010101" pitchFamily="2" charset="-122"/>
                </a:defRPr>
              </a:lvl1pPr>
              <a:lvl2pPr>
                <a:defRPr sz="3800">
                  <a:solidFill>
                    <a:srgbClr val="FF0000"/>
                  </a:solidFill>
                  <a:latin typeface="Arial" panose="020B0604020202020204" pitchFamily="34" charset="0"/>
                  <a:ea typeface="宋体" panose="02010600030101010101" pitchFamily="2" charset="-122"/>
                </a:defRPr>
              </a:lvl2pPr>
              <a:lvl3pPr>
                <a:defRPr sz="3800">
                  <a:solidFill>
                    <a:srgbClr val="FF0000"/>
                  </a:solidFill>
                  <a:latin typeface="Arial" panose="020B0604020202020204" pitchFamily="34" charset="0"/>
                  <a:ea typeface="宋体" panose="02010600030101010101" pitchFamily="2" charset="-122"/>
                </a:defRPr>
              </a:lvl3pPr>
              <a:lvl4pPr>
                <a:defRPr sz="3800">
                  <a:solidFill>
                    <a:srgbClr val="FF0000"/>
                  </a:solidFill>
                  <a:latin typeface="Arial" panose="020B0604020202020204" pitchFamily="34" charset="0"/>
                  <a:ea typeface="宋体" panose="02010600030101010101" pitchFamily="2" charset="-122"/>
                </a:defRPr>
              </a:lvl4pPr>
              <a:lvl5pPr>
                <a:defRPr sz="3800">
                  <a:solidFill>
                    <a:srgbClr val="FF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9pPr>
            </a:lstStyle>
            <a:p>
              <a:pPr>
                <a:spcBef>
                  <a:spcPct val="50000"/>
                </a:spcBef>
              </a:pPr>
              <a:endParaRPr lang="zh-CN" altLang="en-US" sz="4800" b="1">
                <a:solidFill>
                  <a:schemeClr val="bg1"/>
                </a:solidFill>
                <a:ea typeface="隶书" panose="02010509060101010101" pitchFamily="49" charset="-122"/>
              </a:endParaRPr>
            </a:p>
          </p:txBody>
        </p:sp>
      </p:grpSp>
      <p:sp>
        <p:nvSpPr>
          <p:cNvPr id="250906" name="文本框 250905"/>
          <p:cNvSpPr txBox="1">
            <a:spLocks noChangeArrowheads="1"/>
          </p:cNvSpPr>
          <p:nvPr/>
        </p:nvSpPr>
        <p:spPr bwMode="auto">
          <a:xfrm>
            <a:off x="2057400" y="4267200"/>
            <a:ext cx="861060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800">
                <a:solidFill>
                  <a:srgbClr val="FF0000"/>
                </a:solidFill>
                <a:latin typeface="Arial" panose="020B0604020202020204" pitchFamily="34" charset="0"/>
                <a:ea typeface="宋体" panose="02010600030101010101" pitchFamily="2" charset="-122"/>
              </a:defRPr>
            </a:lvl1pPr>
            <a:lvl2pPr>
              <a:defRPr sz="3800">
                <a:solidFill>
                  <a:srgbClr val="FF0000"/>
                </a:solidFill>
                <a:latin typeface="Arial" panose="020B0604020202020204" pitchFamily="34" charset="0"/>
                <a:ea typeface="宋体" panose="02010600030101010101" pitchFamily="2" charset="-122"/>
              </a:defRPr>
            </a:lvl2pPr>
            <a:lvl3pPr>
              <a:defRPr sz="3800">
                <a:solidFill>
                  <a:srgbClr val="FF0000"/>
                </a:solidFill>
                <a:latin typeface="Arial" panose="020B0604020202020204" pitchFamily="34" charset="0"/>
                <a:ea typeface="宋体" panose="02010600030101010101" pitchFamily="2" charset="-122"/>
              </a:defRPr>
            </a:lvl3pPr>
            <a:lvl4pPr>
              <a:defRPr sz="3800">
                <a:solidFill>
                  <a:srgbClr val="FF0000"/>
                </a:solidFill>
                <a:latin typeface="Arial" panose="020B0604020202020204" pitchFamily="34" charset="0"/>
                <a:ea typeface="宋体" panose="02010600030101010101" pitchFamily="2" charset="-122"/>
              </a:defRPr>
            </a:lvl4pPr>
            <a:lvl5pPr>
              <a:defRPr sz="3800">
                <a:solidFill>
                  <a:srgbClr val="FF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9pPr>
          </a:lstStyle>
          <a:p>
            <a:pPr>
              <a:spcBef>
                <a:spcPct val="50000"/>
              </a:spcBef>
            </a:pPr>
            <a:r>
              <a:rPr lang="zh-CN" altLang="en-US" sz="3200" b="1">
                <a:solidFill>
                  <a:srgbClr val="FFFFCC"/>
                </a:solidFill>
                <a:ea typeface="黑体" panose="02010609060101010101" pitchFamily="49" charset="-122"/>
              </a:rPr>
              <a:t>古代农业的基本特点：</a:t>
            </a:r>
            <a:r>
              <a:rPr lang="zh-CN" altLang="en-US" sz="3200" b="1">
                <a:solidFill>
                  <a:schemeClr val="accent2"/>
                </a:solidFill>
                <a:ea typeface="黑体" panose="02010609060101010101" pitchFamily="49" charset="-122"/>
              </a:rPr>
              <a:t>小农户个体经营……</a:t>
            </a:r>
            <a:endParaRPr lang="zh-CN" altLang="en-US" sz="3200" b="1">
              <a:solidFill>
                <a:schemeClr val="accent2"/>
              </a:solidFill>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0904"/>
                                        </p:tgtEl>
                                        <p:attrNameLst>
                                          <p:attrName>style.visibility</p:attrName>
                                        </p:attrNameLst>
                                      </p:cBhvr>
                                      <p:to>
                                        <p:strVal val="visible"/>
                                      </p:to>
                                    </p:set>
                                    <p:animEffect transition="in" filter="blinds(horizontal)">
                                      <p:cBhvr>
                                        <p:cTn id="7" dur="500"/>
                                        <p:tgtEl>
                                          <p:spTgt spid="25090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0906"/>
                                        </p:tgtEl>
                                        <p:attrNameLst>
                                          <p:attrName>style.visibility</p:attrName>
                                        </p:attrNameLst>
                                      </p:cBhvr>
                                      <p:to>
                                        <p:strVal val="visible"/>
                                      </p:to>
                                    </p:set>
                                    <p:animEffect transition="in" filter="blinds(horizontal)">
                                      <p:cBhvr>
                                        <p:cTn id="12" dur="500"/>
                                        <p:tgtEl>
                                          <p:spTgt spid="2509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90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占位符 106498"/>
          <p:cNvSpPr>
            <a:spLocks noGrp="1" noChangeArrowheads="1"/>
          </p:cNvSpPr>
          <p:nvPr>
            <p:ph idx="1"/>
          </p:nvPr>
        </p:nvSpPr>
        <p:spPr>
          <a:xfrm>
            <a:off x="1981200" y="1371600"/>
            <a:ext cx="8229600" cy="4530725"/>
          </a:xfrm>
        </p:spPr>
        <p:txBody>
          <a:bodyPr/>
          <a:lstStyle/>
          <a:p>
            <a:pPr>
              <a:buFont typeface="Wingdings" panose="05000000000000000000" pitchFamily="2" charset="2"/>
              <a:buNone/>
            </a:pPr>
            <a:r>
              <a:rPr lang="en-US" altLang="zh-CN" sz="2800" b="1">
                <a:latin typeface="宋体" panose="02010600030101010101" pitchFamily="2" charset="-122"/>
              </a:rPr>
              <a:t> </a:t>
            </a:r>
            <a:endParaRPr lang="zh-CN" altLang="en-US" sz="2400" b="1"/>
          </a:p>
        </p:txBody>
      </p:sp>
      <p:sp>
        <p:nvSpPr>
          <p:cNvPr id="106507" name="矩形 106506"/>
          <p:cNvSpPr>
            <a:spLocks noChangeArrowheads="1"/>
          </p:cNvSpPr>
          <p:nvPr/>
        </p:nvSpPr>
        <p:spPr bwMode="auto">
          <a:xfrm>
            <a:off x="2400300" y="2970213"/>
            <a:ext cx="7391400" cy="1346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800">
                <a:solidFill>
                  <a:srgbClr val="FF0000"/>
                </a:solidFill>
                <a:latin typeface="Arial" panose="020B0604020202020204" pitchFamily="34" charset="0"/>
                <a:ea typeface="宋体" panose="02010600030101010101" pitchFamily="2" charset="-122"/>
              </a:defRPr>
            </a:lvl1pPr>
            <a:lvl2pPr>
              <a:defRPr sz="3800">
                <a:solidFill>
                  <a:srgbClr val="FF0000"/>
                </a:solidFill>
                <a:latin typeface="Arial" panose="020B0604020202020204" pitchFamily="34" charset="0"/>
                <a:ea typeface="宋体" panose="02010600030101010101" pitchFamily="2" charset="-122"/>
              </a:defRPr>
            </a:lvl2pPr>
            <a:lvl3pPr>
              <a:defRPr sz="3800">
                <a:solidFill>
                  <a:srgbClr val="FF0000"/>
                </a:solidFill>
                <a:latin typeface="Arial" panose="020B0604020202020204" pitchFamily="34" charset="0"/>
                <a:ea typeface="宋体" panose="02010600030101010101" pitchFamily="2" charset="-122"/>
              </a:defRPr>
            </a:lvl3pPr>
            <a:lvl4pPr>
              <a:defRPr sz="3800">
                <a:solidFill>
                  <a:srgbClr val="FF0000"/>
                </a:solidFill>
                <a:latin typeface="Arial" panose="020B0604020202020204" pitchFamily="34" charset="0"/>
                <a:ea typeface="宋体" panose="02010600030101010101" pitchFamily="2" charset="-122"/>
              </a:defRPr>
            </a:lvl4pPr>
            <a:lvl5pPr>
              <a:defRPr sz="3800">
                <a:solidFill>
                  <a:srgbClr val="FF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9pPr>
          </a:lstStyle>
          <a:p>
            <a:pPr lvl="1">
              <a:spcBef>
                <a:spcPct val="20000"/>
              </a:spcBef>
              <a:buClr>
                <a:schemeClr val="accent2"/>
              </a:buClr>
              <a:buSzPct val="60000"/>
              <a:buFont typeface="Wingdings" panose="05000000000000000000" pitchFamily="2" charset="2"/>
              <a:buNone/>
            </a:pPr>
            <a:r>
              <a:rPr lang="en-US" altLang="zh-CN" sz="2400" b="1">
                <a:solidFill>
                  <a:schemeClr val="tx1"/>
                </a:solidFill>
                <a:latin typeface="宋体" panose="02010600030101010101" pitchFamily="2" charset="-122"/>
              </a:rPr>
              <a:t> </a:t>
            </a:r>
            <a:r>
              <a:rPr lang="zh-CN" altLang="en-US" sz="2400" b="1">
                <a:solidFill>
                  <a:schemeClr val="tx1"/>
                </a:solidFill>
                <a:latin typeface="宋体" panose="02010600030101010101" pitchFamily="2" charset="-122"/>
              </a:rPr>
              <a:t>汉  “富者连田阡陌，贫者无立锥之地”</a:t>
            </a:r>
            <a:endParaRPr lang="zh-CN" altLang="en-US" sz="2400" b="1">
              <a:solidFill>
                <a:schemeClr val="tx1"/>
              </a:solidFill>
              <a:latin typeface="宋体" panose="02010600030101010101" pitchFamily="2" charset="-122"/>
            </a:endParaRPr>
          </a:p>
          <a:p>
            <a:pPr lvl="1">
              <a:spcBef>
                <a:spcPct val="20000"/>
              </a:spcBef>
              <a:buClr>
                <a:schemeClr val="accent2"/>
              </a:buClr>
              <a:buSzPct val="60000"/>
              <a:buFont typeface="Wingdings" panose="05000000000000000000" pitchFamily="2" charset="2"/>
              <a:buNone/>
            </a:pPr>
            <a:r>
              <a:rPr lang="zh-CN" altLang="en-US" sz="2400" b="1">
                <a:solidFill>
                  <a:schemeClr val="tx1"/>
                </a:solidFill>
                <a:latin typeface="宋体" panose="02010600030101010101" pitchFamily="2" charset="-122"/>
              </a:rPr>
              <a:t> 唐  “富者兼地数万亩，贫者无容居之所” </a:t>
            </a:r>
            <a:endParaRPr lang="zh-CN" altLang="en-US" sz="2400" b="1">
              <a:solidFill>
                <a:schemeClr val="tx1"/>
              </a:solidFill>
              <a:latin typeface="宋体" panose="02010600030101010101" pitchFamily="2" charset="-122"/>
            </a:endParaRPr>
          </a:p>
          <a:p>
            <a:pPr lvl="1">
              <a:spcBef>
                <a:spcPct val="20000"/>
              </a:spcBef>
              <a:buClr>
                <a:schemeClr val="accent2"/>
              </a:buClr>
              <a:buSzPct val="60000"/>
              <a:buFont typeface="Wingdings" panose="05000000000000000000" pitchFamily="2" charset="2"/>
              <a:buNone/>
            </a:pPr>
            <a:r>
              <a:rPr lang="zh-CN" altLang="en-US" sz="2400" b="1">
                <a:solidFill>
                  <a:schemeClr val="tx1"/>
                </a:solidFill>
                <a:latin typeface="宋体" panose="02010600030101010101" pitchFamily="2" charset="-122"/>
              </a:rPr>
              <a:t> 宋  “有力者无田可耕，有田者无力可耕”</a:t>
            </a:r>
            <a:endParaRPr lang="zh-CN" altLang="en-US" sz="2400" b="1">
              <a:solidFill>
                <a:schemeClr val="tx1"/>
              </a:solidFill>
              <a:latin typeface="宋体" panose="02010600030101010101" pitchFamily="2" charset="-122"/>
            </a:endParaRPr>
          </a:p>
        </p:txBody>
      </p:sp>
      <p:sp>
        <p:nvSpPr>
          <p:cNvPr id="19459" name="文本框 1"/>
          <p:cNvSpPr txBox="1">
            <a:spLocks noChangeArrowheads="1"/>
          </p:cNvSpPr>
          <p:nvPr/>
        </p:nvSpPr>
        <p:spPr bwMode="auto">
          <a:xfrm>
            <a:off x="2128838" y="1371600"/>
            <a:ext cx="7934960" cy="675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sz="3800">
                <a:solidFill>
                  <a:srgbClr val="FF0000"/>
                </a:solidFill>
                <a:latin typeface="Arial" panose="020B0604020202020204" pitchFamily="34" charset="0"/>
                <a:ea typeface="宋体" panose="02010600030101010101" pitchFamily="2" charset="-122"/>
              </a:defRPr>
            </a:lvl1pPr>
            <a:lvl2pPr>
              <a:defRPr sz="3800">
                <a:solidFill>
                  <a:srgbClr val="FF0000"/>
                </a:solidFill>
                <a:latin typeface="Arial" panose="020B0604020202020204" pitchFamily="34" charset="0"/>
                <a:ea typeface="宋体" panose="02010600030101010101" pitchFamily="2" charset="-122"/>
              </a:defRPr>
            </a:lvl2pPr>
            <a:lvl3pPr>
              <a:defRPr sz="3800">
                <a:solidFill>
                  <a:srgbClr val="FF0000"/>
                </a:solidFill>
                <a:latin typeface="Arial" panose="020B0604020202020204" pitchFamily="34" charset="0"/>
                <a:ea typeface="宋体" panose="02010600030101010101" pitchFamily="2" charset="-122"/>
              </a:defRPr>
            </a:lvl3pPr>
            <a:lvl4pPr>
              <a:defRPr sz="3800">
                <a:solidFill>
                  <a:srgbClr val="FF0000"/>
                </a:solidFill>
                <a:latin typeface="Arial" panose="020B0604020202020204" pitchFamily="34" charset="0"/>
                <a:ea typeface="宋体" panose="02010600030101010101" pitchFamily="2" charset="-122"/>
              </a:defRPr>
            </a:lvl4pPr>
            <a:lvl5pPr>
              <a:defRPr sz="3800">
                <a:solidFill>
                  <a:srgbClr val="FF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9pPr>
          </a:lstStyle>
          <a:p>
            <a:pPr>
              <a:spcBef>
                <a:spcPct val="50000"/>
              </a:spcBef>
              <a:buClr>
                <a:schemeClr val="accent1"/>
              </a:buClr>
              <a:buSzPct val="65000"/>
              <a:buFont typeface="Wingdings" panose="05000000000000000000" pitchFamily="2" charset="2"/>
              <a:buNone/>
            </a:pPr>
            <a:r>
              <a:rPr lang="zh-CN" altLang="en-US" b="1">
                <a:solidFill>
                  <a:srgbClr val="0000FF"/>
                </a:solidFill>
              </a:rPr>
              <a:t>封建社会的一大恶疾：</a:t>
            </a:r>
            <a:r>
              <a:rPr lang="zh-CN" altLang="en-US" b="1" u="sng">
                <a:solidFill>
                  <a:srgbClr val="0000FF"/>
                </a:solidFill>
              </a:rPr>
              <a:t>土地兼并</a:t>
            </a:r>
            <a:r>
              <a:rPr lang="zh-CN" altLang="en-US" b="1">
                <a:solidFill>
                  <a:srgbClr val="0000FF"/>
                </a:solidFill>
              </a:rPr>
              <a:t>问题</a:t>
            </a: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6507"/>
                                        </p:tgtEl>
                                        <p:attrNameLst>
                                          <p:attrName>style.visibility</p:attrName>
                                        </p:attrNameLst>
                                      </p:cBhvr>
                                      <p:to>
                                        <p:strVal val="visible"/>
                                      </p:to>
                                    </p:set>
                                    <p:animEffect transition="in" filter="blinds(horizontal)">
                                      <p:cBhvr>
                                        <p:cTn id="7" dur="500"/>
                                        <p:tgtEl>
                                          <p:spTgt spid="106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占位符 107522"/>
          <p:cNvSpPr>
            <a:spLocks noGrp="1" noChangeArrowheads="1"/>
          </p:cNvSpPr>
          <p:nvPr>
            <p:ph idx="1"/>
          </p:nvPr>
        </p:nvSpPr>
        <p:spPr/>
        <p:txBody>
          <a:bodyPr/>
          <a:lstStyle/>
          <a:p>
            <a:r>
              <a:rPr lang="zh-CN" altLang="en-US" sz="3200" b="1">
                <a:latin typeface="宋体" panose="02010600030101010101" pitchFamily="2" charset="-122"/>
              </a:rPr>
              <a:t>封建社会一大恶疾</a:t>
            </a:r>
            <a:r>
              <a:rPr lang="en-US" altLang="zh-CN" sz="3200" b="1">
                <a:latin typeface="宋体" panose="02010600030101010101" pitchFamily="2" charset="-122"/>
              </a:rPr>
              <a:t>——</a:t>
            </a:r>
            <a:r>
              <a:rPr lang="zh-CN" altLang="en-US" sz="3200" b="1">
                <a:latin typeface="宋体" panose="02010600030101010101" pitchFamily="2" charset="-122"/>
              </a:rPr>
              <a:t>土地兼并</a:t>
            </a:r>
            <a:endParaRPr lang="zh-CN" altLang="en-US" sz="3200" b="1">
              <a:latin typeface="宋体" panose="02010600030101010101" pitchFamily="2" charset="-122"/>
            </a:endParaRPr>
          </a:p>
          <a:p>
            <a:pPr lvl="1"/>
            <a:r>
              <a:rPr lang="zh-CN" altLang="en-US" sz="3200" b="1">
                <a:latin typeface="宋体" panose="02010600030101010101" pitchFamily="2" charset="-122"/>
              </a:rPr>
              <a:t>危害</a:t>
            </a:r>
            <a:endParaRPr lang="zh-CN" altLang="en-US" sz="3200" b="1">
              <a:latin typeface="宋体" panose="02010600030101010101" pitchFamily="2" charset="-122"/>
            </a:endParaRPr>
          </a:p>
          <a:p>
            <a:pPr lvl="1"/>
            <a:r>
              <a:rPr lang="zh-CN" altLang="en-US" sz="3200" b="1">
                <a:latin typeface="宋体" panose="02010600030101010101" pitchFamily="2" charset="-122"/>
              </a:rPr>
              <a:t>解决</a:t>
            </a:r>
            <a:endParaRPr lang="zh-CN" altLang="en-US" sz="3200" b="1">
              <a:latin typeface="宋体" panose="02010600030101010101" pitchFamily="2" charset="-122"/>
            </a:endParaRPr>
          </a:p>
          <a:p>
            <a:pPr lvl="1"/>
            <a:endParaRPr lang="zh-CN" altLang="en-US" sz="3200" b="1">
              <a:latin typeface="宋体" panose="02010600030101010101" pitchFamily="2" charset="-122"/>
            </a:endParaRPr>
          </a:p>
        </p:txBody>
      </p:sp>
      <p:sp>
        <p:nvSpPr>
          <p:cNvPr id="107526" name="文本框 107525"/>
          <p:cNvSpPr txBox="1">
            <a:spLocks noChangeArrowheads="1"/>
          </p:cNvSpPr>
          <p:nvPr/>
        </p:nvSpPr>
        <p:spPr bwMode="auto">
          <a:xfrm>
            <a:off x="3733800" y="2286000"/>
            <a:ext cx="101346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3800">
                <a:solidFill>
                  <a:srgbClr val="FF0000"/>
                </a:solidFill>
                <a:latin typeface="Arial" panose="020B0604020202020204" pitchFamily="34" charset="0"/>
                <a:ea typeface="宋体" panose="02010600030101010101" pitchFamily="2" charset="-122"/>
              </a:defRPr>
            </a:lvl1pPr>
            <a:lvl2pPr>
              <a:defRPr sz="3800">
                <a:solidFill>
                  <a:srgbClr val="FF0000"/>
                </a:solidFill>
                <a:latin typeface="Arial" panose="020B0604020202020204" pitchFamily="34" charset="0"/>
                <a:ea typeface="宋体" panose="02010600030101010101" pitchFamily="2" charset="-122"/>
              </a:defRPr>
            </a:lvl2pPr>
            <a:lvl3pPr>
              <a:defRPr sz="3800">
                <a:solidFill>
                  <a:srgbClr val="FF0000"/>
                </a:solidFill>
                <a:latin typeface="Arial" panose="020B0604020202020204" pitchFamily="34" charset="0"/>
                <a:ea typeface="宋体" panose="02010600030101010101" pitchFamily="2" charset="-122"/>
              </a:defRPr>
            </a:lvl3pPr>
            <a:lvl4pPr>
              <a:defRPr sz="3800">
                <a:solidFill>
                  <a:srgbClr val="FF0000"/>
                </a:solidFill>
                <a:latin typeface="Arial" panose="020B0604020202020204" pitchFamily="34" charset="0"/>
                <a:ea typeface="宋体" panose="02010600030101010101" pitchFamily="2" charset="-122"/>
              </a:defRPr>
            </a:lvl4pPr>
            <a:lvl5pPr>
              <a:defRPr sz="3800">
                <a:solidFill>
                  <a:srgbClr val="FF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9pPr>
          </a:lstStyle>
          <a:p>
            <a:pPr>
              <a:spcBef>
                <a:spcPct val="50000"/>
              </a:spcBef>
              <a:buClr>
                <a:schemeClr val="accent1"/>
              </a:buClr>
              <a:buSzPct val="65000"/>
              <a:buFont typeface="Wingdings" panose="05000000000000000000" pitchFamily="2" charset="2"/>
              <a:buNone/>
            </a:pPr>
            <a:r>
              <a:rPr lang="zh-CN" altLang="en-US" sz="2800" b="1">
                <a:solidFill>
                  <a:srgbClr val="0000FF"/>
                </a:solidFill>
              </a:rPr>
              <a:t>小农破产，农耕生产秩序破坏</a:t>
            </a:r>
            <a:r>
              <a:rPr lang="en-US" altLang="zh-CN" sz="2800" b="1">
                <a:solidFill>
                  <a:srgbClr val="0000FF"/>
                </a:solidFill>
              </a:rPr>
              <a:t>, </a:t>
            </a:r>
            <a:r>
              <a:rPr lang="zh-CN" altLang="en-US" sz="2800" b="1">
                <a:solidFill>
                  <a:srgbClr val="0000FF"/>
                </a:solidFill>
              </a:rPr>
              <a:t>社会动荡。</a:t>
            </a:r>
            <a:endParaRPr lang="zh-CN" altLang="en-US" sz="2800" b="1">
              <a:solidFill>
                <a:srgbClr val="0000FF"/>
              </a:solidFill>
            </a:endParaRPr>
          </a:p>
        </p:txBody>
      </p:sp>
      <p:sp>
        <p:nvSpPr>
          <p:cNvPr id="107534" name="文本框 107533">
            <a:hlinkClick r:id="rId1" action="ppaction://hlinksldjump"/>
          </p:cNvPr>
          <p:cNvSpPr txBox="1">
            <a:spLocks noChangeArrowheads="1"/>
          </p:cNvSpPr>
          <p:nvPr/>
        </p:nvSpPr>
        <p:spPr bwMode="auto">
          <a:xfrm>
            <a:off x="3810000" y="3733800"/>
            <a:ext cx="93726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3800">
                <a:solidFill>
                  <a:srgbClr val="FF0000"/>
                </a:solidFill>
                <a:latin typeface="Arial" panose="020B0604020202020204" pitchFamily="34" charset="0"/>
                <a:ea typeface="宋体" panose="02010600030101010101" pitchFamily="2" charset="-122"/>
              </a:defRPr>
            </a:lvl1pPr>
            <a:lvl2pPr>
              <a:defRPr sz="3800">
                <a:solidFill>
                  <a:srgbClr val="FF0000"/>
                </a:solidFill>
                <a:latin typeface="Arial" panose="020B0604020202020204" pitchFamily="34" charset="0"/>
                <a:ea typeface="宋体" panose="02010600030101010101" pitchFamily="2" charset="-122"/>
              </a:defRPr>
            </a:lvl2pPr>
            <a:lvl3pPr>
              <a:defRPr sz="3800">
                <a:solidFill>
                  <a:srgbClr val="FF0000"/>
                </a:solidFill>
                <a:latin typeface="Arial" panose="020B0604020202020204" pitchFamily="34" charset="0"/>
                <a:ea typeface="宋体" panose="02010600030101010101" pitchFamily="2" charset="-122"/>
              </a:defRPr>
            </a:lvl3pPr>
            <a:lvl4pPr>
              <a:defRPr sz="3800">
                <a:solidFill>
                  <a:srgbClr val="FF0000"/>
                </a:solidFill>
                <a:latin typeface="Arial" panose="020B0604020202020204" pitchFamily="34" charset="0"/>
                <a:ea typeface="宋体" panose="02010600030101010101" pitchFamily="2" charset="-122"/>
              </a:defRPr>
            </a:lvl4pPr>
            <a:lvl5pPr>
              <a:defRPr sz="3800">
                <a:solidFill>
                  <a:srgbClr val="FF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9pPr>
          </a:lstStyle>
          <a:p>
            <a:pPr>
              <a:spcBef>
                <a:spcPct val="50000"/>
              </a:spcBef>
              <a:buClr>
                <a:schemeClr val="accent1"/>
              </a:buClr>
              <a:buSzPct val="65000"/>
              <a:buFont typeface="Wingdings" panose="05000000000000000000" pitchFamily="2" charset="2"/>
              <a:buNone/>
            </a:pPr>
            <a:r>
              <a:rPr lang="zh-CN" altLang="en-US" sz="2800" b="1">
                <a:solidFill>
                  <a:srgbClr val="0000FF"/>
                </a:solidFill>
              </a:rPr>
              <a:t>地主阶级通过改革的方式</a:t>
            </a:r>
            <a:endParaRPr lang="zh-CN" altLang="en-US" sz="2800" b="1">
              <a:solidFill>
                <a:srgbClr val="0000FF"/>
              </a:solidFill>
            </a:endParaRPr>
          </a:p>
        </p:txBody>
      </p:sp>
      <p:sp>
        <p:nvSpPr>
          <p:cNvPr id="107536" name="文本框 107535"/>
          <p:cNvSpPr txBox="1">
            <a:spLocks noChangeArrowheads="1"/>
          </p:cNvSpPr>
          <p:nvPr/>
        </p:nvSpPr>
        <p:spPr bwMode="auto">
          <a:xfrm>
            <a:off x="3810000" y="2971800"/>
            <a:ext cx="1013460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3800">
                <a:solidFill>
                  <a:srgbClr val="FF0000"/>
                </a:solidFill>
                <a:latin typeface="Arial" panose="020B0604020202020204" pitchFamily="34" charset="0"/>
                <a:ea typeface="宋体" panose="02010600030101010101" pitchFamily="2" charset="-122"/>
              </a:defRPr>
            </a:lvl1pPr>
            <a:lvl2pPr>
              <a:defRPr sz="3800">
                <a:solidFill>
                  <a:srgbClr val="FF0000"/>
                </a:solidFill>
                <a:latin typeface="Arial" panose="020B0604020202020204" pitchFamily="34" charset="0"/>
                <a:ea typeface="宋体" panose="02010600030101010101" pitchFamily="2" charset="-122"/>
              </a:defRPr>
            </a:lvl2pPr>
            <a:lvl3pPr>
              <a:defRPr sz="3800">
                <a:solidFill>
                  <a:srgbClr val="FF0000"/>
                </a:solidFill>
                <a:latin typeface="Arial" panose="020B0604020202020204" pitchFamily="34" charset="0"/>
                <a:ea typeface="宋体" panose="02010600030101010101" pitchFamily="2" charset="-122"/>
              </a:defRPr>
            </a:lvl3pPr>
            <a:lvl4pPr>
              <a:defRPr sz="3800">
                <a:solidFill>
                  <a:srgbClr val="FF0000"/>
                </a:solidFill>
                <a:latin typeface="Arial" panose="020B0604020202020204" pitchFamily="34" charset="0"/>
                <a:ea typeface="宋体" panose="02010600030101010101" pitchFamily="2" charset="-122"/>
              </a:defRPr>
            </a:lvl4pPr>
            <a:lvl5pPr>
              <a:defRPr sz="3800">
                <a:solidFill>
                  <a:srgbClr val="FF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9pPr>
          </a:lstStyle>
          <a:p>
            <a:pPr>
              <a:spcBef>
                <a:spcPct val="50000"/>
              </a:spcBef>
              <a:buClr>
                <a:schemeClr val="accent1"/>
              </a:buClr>
              <a:buSzPct val="65000"/>
              <a:buFont typeface="Wingdings" panose="05000000000000000000" pitchFamily="2" charset="2"/>
              <a:buNone/>
            </a:pPr>
            <a:r>
              <a:rPr lang="zh-CN" altLang="en-US" sz="2800" b="1">
                <a:solidFill>
                  <a:srgbClr val="0000FF"/>
                </a:solidFill>
              </a:rPr>
              <a:t>农民阶级通过暴动的方式</a:t>
            </a:r>
            <a:endParaRPr lang="zh-CN" altLang="en-US" sz="2800" b="1">
              <a:solidFill>
                <a:srgbClr val="0000FF"/>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7526"/>
                                        </p:tgtEl>
                                        <p:attrNameLst>
                                          <p:attrName>style.visibility</p:attrName>
                                        </p:attrNameLst>
                                      </p:cBhvr>
                                      <p:to>
                                        <p:strVal val="visible"/>
                                      </p:to>
                                    </p:set>
                                    <p:animEffect transition="in" filter="blinds(horizontal)">
                                      <p:cBhvr>
                                        <p:cTn id="7" dur="500"/>
                                        <p:tgtEl>
                                          <p:spTgt spid="1075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7536"/>
                                        </p:tgtEl>
                                        <p:attrNameLst>
                                          <p:attrName>style.visibility</p:attrName>
                                        </p:attrNameLst>
                                      </p:cBhvr>
                                      <p:to>
                                        <p:strVal val="visible"/>
                                      </p:to>
                                    </p:set>
                                    <p:animEffect transition="in" filter="blinds(horizontal)">
                                      <p:cBhvr>
                                        <p:cTn id="12" dur="500"/>
                                        <p:tgtEl>
                                          <p:spTgt spid="10753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7534"/>
                                        </p:tgtEl>
                                        <p:attrNameLst>
                                          <p:attrName>style.visibility</p:attrName>
                                        </p:attrNameLst>
                                      </p:cBhvr>
                                      <p:to>
                                        <p:strVal val="visible"/>
                                      </p:to>
                                    </p:set>
                                    <p:animEffect transition="in" filter="blinds(horizontal)">
                                      <p:cBhvr>
                                        <p:cTn id="17" dur="500"/>
                                        <p:tgtEl>
                                          <p:spTgt spid="1075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6" grpId="0"/>
      <p:bldP spid="107534" grpId="0"/>
      <p:bldP spid="10753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内容占位符 108546"/>
          <p:cNvSpPr>
            <a:spLocks noGrp="1" noChangeArrowheads="1"/>
          </p:cNvSpPr>
          <p:nvPr>
            <p:ph idx="1"/>
          </p:nvPr>
        </p:nvSpPr>
        <p:spPr>
          <a:xfrm>
            <a:off x="1981200" y="457200"/>
            <a:ext cx="8229600" cy="5638800"/>
          </a:xfrm>
          <a:ln>
            <a:solidFill>
              <a:schemeClr val="tx1"/>
            </a:solidFill>
            <a:miter lim="800000"/>
          </a:ln>
        </p:spPr>
        <p:txBody>
          <a:bodyPr/>
          <a:lstStyle/>
          <a:p>
            <a:pPr>
              <a:buFont typeface="Wingdings" panose="05000000000000000000" pitchFamily="2" charset="2"/>
              <a:buNone/>
            </a:pPr>
            <a:r>
              <a:rPr lang="zh-CN" altLang="en-US" sz="3200" b="1">
                <a:solidFill>
                  <a:srgbClr val="FF0000"/>
                </a:solidFill>
              </a:rPr>
              <a:t>历代封建统治者调整治理土地兼并的法令</a:t>
            </a:r>
            <a:r>
              <a:rPr lang="zh-CN" altLang="en-US"/>
              <a:t>：</a:t>
            </a:r>
            <a:endParaRPr lang="zh-CN" altLang="en-US"/>
          </a:p>
          <a:p>
            <a:r>
              <a:rPr lang="zh-CN" altLang="en-US" sz="2800" b="1">
                <a:latin typeface="楷体" panose="02010609060101010101" pitchFamily="49" charset="-122"/>
                <a:ea typeface="楷体" panose="02010609060101010101" pitchFamily="49" charset="-122"/>
              </a:rPr>
              <a:t>战国：确立土地私有，奖励军工。</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北魏至唐前期：</a:t>
            </a:r>
            <a:r>
              <a:rPr lang="zh-CN" altLang="en-US" sz="2800" b="1" u="sng">
                <a:latin typeface="楷体" panose="02010609060101010101" pitchFamily="49" charset="-122"/>
                <a:ea typeface="楷体" panose="02010609060101010101" pitchFamily="49" charset="-122"/>
              </a:rPr>
              <a:t>均田制</a:t>
            </a:r>
            <a:r>
              <a:rPr lang="zh-CN" altLang="en-US" sz="2800" b="1">
                <a:latin typeface="楷体" panose="02010609060101010101" pitchFamily="49" charset="-122"/>
                <a:ea typeface="楷体" panose="02010609060101010101" pitchFamily="49" charset="-122"/>
              </a:rPr>
              <a:t>。</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宋：王安石变法。</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明：张居正“一条鞭法”。</a:t>
            </a:r>
            <a:endParaRPr lang="zh-CN" altLang="en-US" sz="2800" b="1">
              <a:latin typeface="楷体" panose="02010609060101010101" pitchFamily="49" charset="-122"/>
              <a:ea typeface="楷体" panose="02010609060101010101" pitchFamily="49" charset="-122"/>
            </a:endParaRPr>
          </a:p>
          <a:p>
            <a:r>
              <a:rPr lang="zh-CN" altLang="en-US" sz="2800" b="1">
                <a:latin typeface="楷体" panose="02010609060101010101" pitchFamily="49" charset="-122"/>
                <a:ea typeface="楷体" panose="02010609060101010101" pitchFamily="49" charset="-122"/>
              </a:rPr>
              <a:t>清：摊丁入亩</a:t>
            </a:r>
            <a:endParaRPr lang="zh-CN" altLang="en-US" sz="2800" b="1">
              <a:latin typeface="楷体" panose="02010609060101010101" pitchFamily="49" charset="-122"/>
              <a:ea typeface="楷体" panose="02010609060101010101" pitchFamily="49" charset="-122"/>
            </a:endParaRPr>
          </a:p>
          <a:p>
            <a:pPr>
              <a:buFont typeface="Wingdings" panose="05000000000000000000" pitchFamily="2" charset="2"/>
              <a:buNone/>
            </a:pPr>
            <a:endParaRPr lang="zh-CN" altLang="en-US" sz="2800" b="1">
              <a:latin typeface="楷体" panose="02010609060101010101" pitchFamily="49" charset="-122"/>
              <a:ea typeface="楷体" panose="02010609060101010101" pitchFamily="49" charset="-122"/>
            </a:endParaRPr>
          </a:p>
          <a:p>
            <a:pPr algn="r">
              <a:buFont typeface="Wingdings" panose="05000000000000000000" pitchFamily="2" charset="2"/>
              <a:buNone/>
            </a:pPr>
            <a:r>
              <a:rPr lang="en-US" altLang="zh-CN" sz="2800" b="1">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维基百科</a:t>
            </a:r>
            <a:endParaRPr lang="zh-CN" altLang="en-US" sz="2800" b="1">
              <a:latin typeface="楷体" panose="02010609060101010101" pitchFamily="49" charset="-122"/>
              <a:ea typeface="楷体" panose="02010609060101010101" pitchFamily="49" charset="-122"/>
            </a:endParaRPr>
          </a:p>
          <a:p>
            <a:endParaRPr lang="zh-CN" altLang="en-US" sz="2800">
              <a:latin typeface="宋体" panose="02010600030101010101" pitchFamily="2" charset="-122"/>
            </a:endParaRPr>
          </a:p>
        </p:txBody>
      </p:sp>
      <p:sp>
        <p:nvSpPr>
          <p:cNvPr id="108551" name="标题 108550"/>
          <p:cNvSpPr>
            <a:spLocks noGrp="1" noChangeArrowheads="1"/>
          </p:cNvSpPr>
          <p:nvPr>
            <p:ph type="title"/>
          </p:nvPr>
        </p:nvSpPr>
        <p:spPr>
          <a:xfrm>
            <a:off x="1851025" y="4668838"/>
            <a:ext cx="12573000" cy="533400"/>
          </a:xfrm>
          <a:solidFill>
            <a:srgbClr val="FFFF00"/>
          </a:solidFill>
        </p:spPr>
        <p:txBody>
          <a:bodyPr/>
          <a:lstStyle/>
          <a:p>
            <a:r>
              <a:rPr lang="zh-CN" altLang="en-US" sz="2800" b="1">
                <a:solidFill>
                  <a:schemeClr val="tx1"/>
                </a:solidFill>
                <a:ea typeface="黑体" panose="02010609060101010101" pitchFamily="49" charset="-122"/>
              </a:rPr>
              <a:t>探究：封建王朝为什么解决不了土地兼并的问题？</a:t>
            </a:r>
            <a:endParaRPr lang="zh-CN" altLang="en-US" sz="2800" b="1">
              <a:solidFill>
                <a:schemeClr val="tx1"/>
              </a:solidFill>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8547">
                                            <p:txEl>
                                              <p:pRg st="1" end="1"/>
                                            </p:txEl>
                                          </p:spTgt>
                                        </p:tgtEl>
                                        <p:attrNameLst>
                                          <p:attrName>style.visibility</p:attrName>
                                        </p:attrNameLst>
                                      </p:cBhvr>
                                      <p:to>
                                        <p:strVal val="visible"/>
                                      </p:to>
                                    </p:set>
                                    <p:animEffect transition="in" filter="blinds(horizontal)">
                                      <p:cBhvr>
                                        <p:cTn id="7" dur="500"/>
                                        <p:tgtEl>
                                          <p:spTgt spid="108547">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8547">
                                            <p:txEl>
                                              <p:pRg st="2" end="2"/>
                                            </p:txEl>
                                          </p:spTgt>
                                        </p:tgtEl>
                                        <p:attrNameLst>
                                          <p:attrName>style.visibility</p:attrName>
                                        </p:attrNameLst>
                                      </p:cBhvr>
                                      <p:to>
                                        <p:strVal val="visible"/>
                                      </p:to>
                                    </p:set>
                                    <p:animEffect transition="in" filter="blinds(horizontal)">
                                      <p:cBhvr>
                                        <p:cTn id="10" dur="500"/>
                                        <p:tgtEl>
                                          <p:spTgt spid="108547">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08547">
                                            <p:txEl>
                                              <p:pRg st="3" end="3"/>
                                            </p:txEl>
                                          </p:spTgt>
                                        </p:tgtEl>
                                        <p:attrNameLst>
                                          <p:attrName>style.visibility</p:attrName>
                                        </p:attrNameLst>
                                      </p:cBhvr>
                                      <p:to>
                                        <p:strVal val="visible"/>
                                      </p:to>
                                    </p:set>
                                    <p:animEffect transition="in" filter="blinds(horizontal)">
                                      <p:cBhvr>
                                        <p:cTn id="13" dur="500"/>
                                        <p:tgtEl>
                                          <p:spTgt spid="108547">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08547">
                                            <p:txEl>
                                              <p:pRg st="4" end="4"/>
                                            </p:txEl>
                                          </p:spTgt>
                                        </p:tgtEl>
                                        <p:attrNameLst>
                                          <p:attrName>style.visibility</p:attrName>
                                        </p:attrNameLst>
                                      </p:cBhvr>
                                      <p:to>
                                        <p:strVal val="visible"/>
                                      </p:to>
                                    </p:set>
                                    <p:animEffect transition="in" filter="blinds(horizontal)">
                                      <p:cBhvr>
                                        <p:cTn id="16" dur="500"/>
                                        <p:tgtEl>
                                          <p:spTgt spid="108547">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08547">
                                            <p:txEl>
                                              <p:pRg st="5" end="5"/>
                                            </p:txEl>
                                          </p:spTgt>
                                        </p:tgtEl>
                                        <p:attrNameLst>
                                          <p:attrName>style.visibility</p:attrName>
                                        </p:attrNameLst>
                                      </p:cBhvr>
                                      <p:to>
                                        <p:strVal val="visible"/>
                                      </p:to>
                                    </p:set>
                                    <p:animEffect transition="in" filter="blinds(horizontal)">
                                      <p:cBhvr>
                                        <p:cTn id="19" dur="500"/>
                                        <p:tgtEl>
                                          <p:spTgt spid="108547">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08551"/>
                                        </p:tgtEl>
                                        <p:attrNameLst>
                                          <p:attrName>style.visibility</p:attrName>
                                        </p:attrNameLst>
                                      </p:cBhvr>
                                      <p:to>
                                        <p:strVal val="visible"/>
                                      </p:to>
                                    </p:set>
                                    <p:animEffect transition="in" filter="blinds(horizontal)">
                                      <p:cBhvr>
                                        <p:cTn id="24" dur="500"/>
                                        <p:tgtEl>
                                          <p:spTgt spid="1085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1"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占位符 160770"/>
          <p:cNvSpPr>
            <a:spLocks noGrp="1" noChangeArrowheads="1"/>
          </p:cNvSpPr>
          <p:nvPr>
            <p:ph idx="1"/>
          </p:nvPr>
        </p:nvSpPr>
        <p:spPr>
          <a:xfrm>
            <a:off x="1828800" y="762000"/>
            <a:ext cx="8610600" cy="6096000"/>
          </a:xfrm>
        </p:spPr>
        <p:txBody>
          <a:bodyPr/>
          <a:lstStyle/>
          <a:p>
            <a:r>
              <a:rPr lang="en-US" altLang="zh-CN" sz="2400" b="1">
                <a:solidFill>
                  <a:srgbClr val="000000"/>
                </a:solidFill>
                <a:latin typeface="Times New Roman" panose="02020603050405020304" pitchFamily="18" charset="0"/>
                <a:ea typeface="楷体" panose="02010609060101010101" pitchFamily="49" charset="-122"/>
              </a:rPr>
              <a:t>      </a:t>
            </a:r>
            <a:r>
              <a:rPr lang="zh-CN" altLang="en-US" sz="2400" b="1">
                <a:solidFill>
                  <a:srgbClr val="000000"/>
                </a:solidFill>
                <a:latin typeface="Times New Roman" panose="02020603050405020304" pitchFamily="18" charset="0"/>
                <a:ea typeface="楷体" panose="02010609060101010101" pitchFamily="49" charset="-122"/>
              </a:rPr>
              <a:t>材料一：封建国家代表的是地主阶级的利益，解决土地兼并的措施往往是在不触动地主土地所有制的情况下，去争取延缓土地兼并的形势。因此，它只能是在一定程度上缓和了土地兼并，而无法从根本上予以解决。</a:t>
            </a:r>
            <a:endParaRPr lang="zh-CN" altLang="en-US" sz="2400" b="1">
              <a:solidFill>
                <a:srgbClr val="000000"/>
              </a:solidFill>
              <a:latin typeface="Times New Roman" panose="02020603050405020304" pitchFamily="18" charset="0"/>
              <a:ea typeface="楷体" panose="02010609060101010101" pitchFamily="49" charset="-122"/>
            </a:endParaRPr>
          </a:p>
          <a:p>
            <a:pPr>
              <a:buFont typeface="Wingdings" panose="05000000000000000000" pitchFamily="2" charset="2"/>
              <a:buNone/>
            </a:pPr>
            <a:r>
              <a:rPr lang="zh-CN" altLang="en-US" sz="1800">
                <a:solidFill>
                  <a:srgbClr val="000000"/>
                </a:solidFill>
                <a:latin typeface="Times New Roman" panose="02020603050405020304" pitchFamily="18" charset="0"/>
                <a:ea typeface="黑体" panose="02010609060101010101" pitchFamily="49" charset="-122"/>
              </a:rPr>
              <a:t>                                                                                   </a:t>
            </a:r>
            <a:r>
              <a:rPr lang="en-US" altLang="zh-CN" sz="2000">
                <a:solidFill>
                  <a:srgbClr val="000000"/>
                </a:solidFill>
                <a:latin typeface="黑体" panose="02010609060101010101" pitchFamily="49" charset="-122"/>
                <a:ea typeface="黑体" panose="02010609060101010101" pitchFamily="49" charset="-122"/>
              </a:rPr>
              <a:t>——</a:t>
            </a:r>
            <a:r>
              <a:rPr lang="zh-CN" altLang="en-US" sz="2000">
                <a:solidFill>
                  <a:srgbClr val="000000"/>
                </a:solidFill>
                <a:latin typeface="Times New Roman" panose="02020603050405020304" pitchFamily="18" charset="0"/>
                <a:ea typeface="黑体" panose="02010609060101010101" pitchFamily="49" charset="-122"/>
              </a:rPr>
              <a:t>赵俪生</a:t>
            </a:r>
            <a:r>
              <a:rPr lang="en-US" altLang="zh-CN" sz="2000">
                <a:solidFill>
                  <a:srgbClr val="000000"/>
                </a:solidFill>
                <a:latin typeface="Times New Roman" panose="02020603050405020304" pitchFamily="18" charset="0"/>
                <a:ea typeface="黑体" panose="02010609060101010101" pitchFamily="49" charset="-122"/>
              </a:rPr>
              <a:t>《</a:t>
            </a:r>
            <a:r>
              <a:rPr lang="zh-CN" altLang="en-US" sz="2000">
                <a:solidFill>
                  <a:srgbClr val="000000"/>
                </a:solidFill>
                <a:latin typeface="Times New Roman" panose="02020603050405020304" pitchFamily="18" charset="0"/>
                <a:ea typeface="黑体" panose="02010609060101010101" pitchFamily="49" charset="-122"/>
              </a:rPr>
              <a:t>中国土地制度史</a:t>
            </a:r>
            <a:r>
              <a:rPr lang="en-US" altLang="zh-CN" sz="2000">
                <a:solidFill>
                  <a:srgbClr val="000000"/>
                </a:solidFill>
                <a:latin typeface="Times New Roman" panose="02020603050405020304" pitchFamily="18" charset="0"/>
                <a:ea typeface="黑体" panose="02010609060101010101" pitchFamily="49" charset="-122"/>
              </a:rPr>
              <a:t>》</a:t>
            </a:r>
            <a:endParaRPr lang="en-US" altLang="zh-CN" sz="2000">
              <a:ea typeface="黑体" panose="02010609060101010101" pitchFamily="49" charset="-122"/>
            </a:endParaRPr>
          </a:p>
          <a:p>
            <a:r>
              <a:rPr lang="en-US" altLang="zh-CN" sz="2400" b="1">
                <a:ea typeface="楷体" panose="02010609060101010101" pitchFamily="49" charset="-122"/>
              </a:rPr>
              <a:t>     </a:t>
            </a:r>
            <a:r>
              <a:rPr lang="zh-CN" altLang="en-US" sz="2400" b="1">
                <a:ea typeface="楷体" panose="02010609060101010101" pitchFamily="49" charset="-122"/>
              </a:rPr>
              <a:t>材料二：在封建社会，由于实行的土地制度是封建土地私有制，允许土地自由买卖，从而使土地占有关系很不固定，土地买卖盛行，这就必然导致土地兼并现象的出现。</a:t>
            </a:r>
            <a:endParaRPr lang="zh-CN" altLang="en-US" sz="2400" b="1">
              <a:ea typeface="楷体" panose="02010609060101010101" pitchFamily="49" charset="-122"/>
            </a:endParaRPr>
          </a:p>
          <a:p>
            <a:pPr>
              <a:buFont typeface="Wingdings" panose="05000000000000000000" pitchFamily="2" charset="2"/>
              <a:buNone/>
            </a:pPr>
            <a:r>
              <a:rPr lang="zh-CN" altLang="en-US" sz="2000">
                <a:solidFill>
                  <a:srgbClr val="000000"/>
                </a:solidFill>
                <a:latin typeface="Times New Roman" panose="02020603050405020304" pitchFamily="18" charset="0"/>
                <a:ea typeface="黑体" panose="02010609060101010101" pitchFamily="49" charset="-122"/>
              </a:rPr>
              <a:t>                                                                               </a:t>
            </a:r>
            <a:r>
              <a:rPr lang="en-US" altLang="zh-CN" sz="2000">
                <a:solidFill>
                  <a:srgbClr val="000000"/>
                </a:solidFill>
                <a:latin typeface="黑体" panose="02010609060101010101" pitchFamily="49" charset="-122"/>
                <a:ea typeface="黑体" panose="02010609060101010101" pitchFamily="49" charset="-122"/>
              </a:rPr>
              <a:t>——</a:t>
            </a:r>
            <a:r>
              <a:rPr lang="zh-CN" altLang="en-US" sz="2000">
                <a:solidFill>
                  <a:srgbClr val="000000"/>
                </a:solidFill>
                <a:latin typeface="Times New Roman" panose="02020603050405020304" pitchFamily="18" charset="0"/>
                <a:ea typeface="黑体" panose="02010609060101010101" pitchFamily="49" charset="-122"/>
              </a:rPr>
              <a:t>赵俪生</a:t>
            </a:r>
            <a:r>
              <a:rPr lang="en-US" altLang="zh-CN" sz="2000">
                <a:solidFill>
                  <a:srgbClr val="000000"/>
                </a:solidFill>
                <a:latin typeface="Times New Roman" panose="02020603050405020304" pitchFamily="18" charset="0"/>
                <a:ea typeface="黑体" panose="02010609060101010101" pitchFamily="49" charset="-122"/>
              </a:rPr>
              <a:t>《</a:t>
            </a:r>
            <a:r>
              <a:rPr lang="zh-CN" altLang="en-US" sz="2000">
                <a:solidFill>
                  <a:srgbClr val="000000"/>
                </a:solidFill>
                <a:latin typeface="Times New Roman" panose="02020603050405020304" pitchFamily="18" charset="0"/>
                <a:ea typeface="黑体" panose="02010609060101010101" pitchFamily="49" charset="-122"/>
              </a:rPr>
              <a:t>中国土地制度史</a:t>
            </a:r>
            <a:r>
              <a:rPr lang="en-US" altLang="zh-CN" sz="1800">
                <a:solidFill>
                  <a:srgbClr val="000000"/>
                </a:solidFill>
                <a:latin typeface="Times New Roman" panose="02020603050405020304" pitchFamily="18" charset="0"/>
                <a:ea typeface="黑体" panose="02010609060101010101" pitchFamily="49" charset="-122"/>
              </a:rPr>
              <a:t>》</a:t>
            </a:r>
            <a:endParaRPr lang="en-US" altLang="zh-CN" sz="2000">
              <a:solidFill>
                <a:srgbClr val="000000"/>
              </a:solidFill>
              <a:latin typeface="Times New Roman" panose="02020603050405020304" pitchFamily="18" charset="0"/>
              <a:ea typeface="黑体" panose="02010609060101010101" pitchFamily="49" charset="-122"/>
            </a:endParaRPr>
          </a:p>
          <a:p>
            <a:r>
              <a:rPr lang="en-US" altLang="zh-CN" sz="2400" b="1">
                <a:solidFill>
                  <a:srgbClr val="000000"/>
                </a:solidFill>
                <a:latin typeface="Times New Roman" panose="02020603050405020304" pitchFamily="18" charset="0"/>
                <a:ea typeface="楷体" panose="02010609060101010101" pitchFamily="49" charset="-122"/>
              </a:rPr>
              <a:t>      </a:t>
            </a:r>
            <a:r>
              <a:rPr lang="zh-CN" altLang="en-US" sz="2400" b="1">
                <a:solidFill>
                  <a:srgbClr val="000000"/>
                </a:solidFill>
                <a:latin typeface="Times New Roman" panose="02020603050405020304" pitchFamily="18" charset="0"/>
                <a:ea typeface="楷体" panose="02010609060101010101" pitchFamily="49" charset="-122"/>
              </a:rPr>
              <a:t>材料三：由于封建政府实行传统的重农抑商政策，同时经商还有一定的风险性，远远没有收取地租那样稳定可靠，加上封建地租的丰厚，商人也往往用经商赚来的钱财用于买田置地，即</a:t>
            </a:r>
            <a:r>
              <a:rPr lang="zh-CN" altLang="en-US" sz="2400" b="1">
                <a:solidFill>
                  <a:srgbClr val="000000"/>
                </a:solidFill>
                <a:latin typeface="楷体" panose="02010609060101010101" pitchFamily="49" charset="-122"/>
                <a:ea typeface="楷体" panose="02010609060101010101" pitchFamily="49" charset="-122"/>
              </a:rPr>
              <a:t>“</a:t>
            </a:r>
            <a:r>
              <a:rPr lang="zh-CN" altLang="en-US" sz="2400" b="1">
                <a:solidFill>
                  <a:srgbClr val="000000"/>
                </a:solidFill>
                <a:latin typeface="Times New Roman" panose="02020603050405020304" pitchFamily="18" charset="0"/>
                <a:ea typeface="楷体" panose="02010609060101010101" pitchFamily="49" charset="-122"/>
              </a:rPr>
              <a:t>以末致富，以本守之</a:t>
            </a:r>
            <a:r>
              <a:rPr lang="zh-CN" altLang="en-US" sz="2400" b="1">
                <a:solidFill>
                  <a:srgbClr val="000000"/>
                </a:solidFill>
                <a:latin typeface="楷体" panose="02010609060101010101" pitchFamily="49" charset="-122"/>
                <a:ea typeface="楷体" panose="02010609060101010101" pitchFamily="49" charset="-122"/>
              </a:rPr>
              <a:t>”</a:t>
            </a:r>
            <a:r>
              <a:rPr lang="zh-CN" altLang="en-US" sz="2400" b="1">
                <a:solidFill>
                  <a:srgbClr val="000000"/>
                </a:solidFill>
                <a:latin typeface="Times New Roman" panose="02020603050405020304" pitchFamily="18" charset="0"/>
                <a:ea typeface="楷体" panose="02010609060101010101" pitchFamily="49" charset="-122"/>
              </a:rPr>
              <a:t>。所有这些，都使土地兼并日趋严重。                                 </a:t>
            </a:r>
            <a:r>
              <a:rPr lang="en-US" altLang="zh-CN" sz="2000">
                <a:solidFill>
                  <a:srgbClr val="000000"/>
                </a:solidFill>
                <a:latin typeface="黑体" panose="02010609060101010101" pitchFamily="49" charset="-122"/>
                <a:ea typeface="黑体" panose="02010609060101010101" pitchFamily="49" charset="-122"/>
              </a:rPr>
              <a:t>——</a:t>
            </a:r>
            <a:r>
              <a:rPr lang="zh-CN" altLang="en-US" sz="2000">
                <a:solidFill>
                  <a:srgbClr val="000000"/>
                </a:solidFill>
                <a:latin typeface="Times New Roman" panose="02020603050405020304" pitchFamily="18" charset="0"/>
                <a:ea typeface="黑体" panose="02010609060101010101" pitchFamily="49" charset="-122"/>
              </a:rPr>
              <a:t>赵俪生</a:t>
            </a:r>
            <a:r>
              <a:rPr lang="en-US" altLang="zh-CN" sz="2000">
                <a:solidFill>
                  <a:srgbClr val="000000"/>
                </a:solidFill>
                <a:latin typeface="Times New Roman" panose="02020603050405020304" pitchFamily="18" charset="0"/>
                <a:ea typeface="黑体" panose="02010609060101010101" pitchFamily="49" charset="-122"/>
              </a:rPr>
              <a:t>《</a:t>
            </a:r>
            <a:r>
              <a:rPr lang="zh-CN" altLang="en-US" sz="2000">
                <a:solidFill>
                  <a:srgbClr val="000000"/>
                </a:solidFill>
                <a:latin typeface="Times New Roman" panose="02020603050405020304" pitchFamily="18" charset="0"/>
                <a:ea typeface="黑体" panose="02010609060101010101" pitchFamily="49" charset="-122"/>
              </a:rPr>
              <a:t>中国土地制度史</a:t>
            </a:r>
            <a:r>
              <a:rPr lang="en-US" altLang="zh-CN" sz="1800">
                <a:solidFill>
                  <a:srgbClr val="000000"/>
                </a:solidFill>
                <a:latin typeface="Times New Roman" panose="02020603050405020304" pitchFamily="18" charset="0"/>
                <a:ea typeface="黑体" panose="02010609060101010101" pitchFamily="49" charset="-122"/>
              </a:rPr>
              <a:t>》</a:t>
            </a:r>
            <a:endParaRPr lang="en-US" altLang="zh-CN" sz="1800">
              <a:solidFill>
                <a:srgbClr val="000000"/>
              </a:solidFill>
              <a:latin typeface="Times New Roman" panose="02020603050405020304" pitchFamily="18" charset="0"/>
              <a:ea typeface="黑体" panose="02010609060101010101" pitchFamily="49" charset="-122"/>
            </a:endParaRPr>
          </a:p>
        </p:txBody>
      </p:sp>
      <p:sp>
        <p:nvSpPr>
          <p:cNvPr id="160775" name="文本框 160774"/>
          <p:cNvSpPr txBox="1">
            <a:spLocks noChangeArrowheads="1"/>
          </p:cNvSpPr>
          <p:nvPr/>
        </p:nvSpPr>
        <p:spPr bwMode="auto">
          <a:xfrm>
            <a:off x="1981200" y="3810000"/>
            <a:ext cx="8001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3800">
                <a:solidFill>
                  <a:srgbClr val="FF0000"/>
                </a:solidFill>
                <a:latin typeface="Arial" panose="020B0604020202020204" pitchFamily="34" charset="0"/>
                <a:ea typeface="宋体" panose="02010600030101010101" pitchFamily="2" charset="-122"/>
              </a:defRPr>
            </a:lvl1pPr>
            <a:lvl2pPr>
              <a:defRPr sz="3800">
                <a:solidFill>
                  <a:srgbClr val="FF0000"/>
                </a:solidFill>
                <a:latin typeface="Arial" panose="020B0604020202020204" pitchFamily="34" charset="0"/>
                <a:ea typeface="宋体" panose="02010600030101010101" pitchFamily="2" charset="-122"/>
              </a:defRPr>
            </a:lvl2pPr>
            <a:lvl3pPr>
              <a:defRPr sz="3800">
                <a:solidFill>
                  <a:srgbClr val="FF0000"/>
                </a:solidFill>
                <a:latin typeface="Arial" panose="020B0604020202020204" pitchFamily="34" charset="0"/>
                <a:ea typeface="宋体" panose="02010600030101010101" pitchFamily="2" charset="-122"/>
              </a:defRPr>
            </a:lvl3pPr>
            <a:lvl4pPr>
              <a:defRPr sz="3800">
                <a:solidFill>
                  <a:srgbClr val="FF0000"/>
                </a:solidFill>
                <a:latin typeface="Arial" panose="020B0604020202020204" pitchFamily="34" charset="0"/>
                <a:ea typeface="宋体" panose="02010600030101010101" pitchFamily="2" charset="-122"/>
              </a:defRPr>
            </a:lvl4pPr>
            <a:lvl5pPr>
              <a:defRPr sz="3800">
                <a:solidFill>
                  <a:srgbClr val="FF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9pPr>
          </a:lstStyle>
          <a:p>
            <a:pPr>
              <a:spcBef>
                <a:spcPct val="50000"/>
              </a:spcBef>
              <a:buClr>
                <a:schemeClr val="accent1"/>
              </a:buClr>
              <a:buSzPct val="65000"/>
              <a:buFont typeface="Wingdings" panose="05000000000000000000" pitchFamily="2" charset="2"/>
              <a:buNone/>
            </a:pPr>
            <a:r>
              <a:rPr lang="zh-CN" altLang="en-US" sz="2400" b="1">
                <a:latin typeface="宋体" panose="02010600030101010101" pitchFamily="2" charset="-122"/>
                <a:cs typeface="Times New Roman" panose="02020603050405020304" pitchFamily="18" charset="0"/>
              </a:rPr>
              <a:t>根源在于封建土地私有制的发展</a:t>
            </a:r>
            <a:r>
              <a:rPr lang="zh-CN" altLang="en-US" sz="2400" b="1">
                <a:latin typeface="宋体" panose="02010600030101010101" pitchFamily="2" charset="-122"/>
              </a:rPr>
              <a:t> </a:t>
            </a:r>
            <a:endParaRPr lang="zh-CN" altLang="en-US" sz="2400" b="1">
              <a:latin typeface="宋体" panose="02010600030101010101" pitchFamily="2" charset="-122"/>
            </a:endParaRPr>
          </a:p>
        </p:txBody>
      </p:sp>
      <p:sp>
        <p:nvSpPr>
          <p:cNvPr id="160776" name="文本框 160775"/>
          <p:cNvSpPr txBox="1">
            <a:spLocks noChangeArrowheads="1"/>
          </p:cNvSpPr>
          <p:nvPr/>
        </p:nvSpPr>
        <p:spPr bwMode="auto">
          <a:xfrm>
            <a:off x="1981200" y="6019800"/>
            <a:ext cx="8001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3800">
                <a:solidFill>
                  <a:srgbClr val="FF0000"/>
                </a:solidFill>
                <a:latin typeface="Arial" panose="020B0604020202020204" pitchFamily="34" charset="0"/>
                <a:ea typeface="宋体" panose="02010600030101010101" pitchFamily="2" charset="-122"/>
              </a:defRPr>
            </a:lvl1pPr>
            <a:lvl2pPr>
              <a:defRPr sz="3800">
                <a:solidFill>
                  <a:srgbClr val="FF0000"/>
                </a:solidFill>
                <a:latin typeface="Arial" panose="020B0604020202020204" pitchFamily="34" charset="0"/>
                <a:ea typeface="宋体" panose="02010600030101010101" pitchFamily="2" charset="-122"/>
              </a:defRPr>
            </a:lvl2pPr>
            <a:lvl3pPr>
              <a:defRPr sz="3800">
                <a:solidFill>
                  <a:srgbClr val="FF0000"/>
                </a:solidFill>
                <a:latin typeface="Arial" panose="020B0604020202020204" pitchFamily="34" charset="0"/>
                <a:ea typeface="宋体" panose="02010600030101010101" pitchFamily="2" charset="-122"/>
              </a:defRPr>
            </a:lvl3pPr>
            <a:lvl4pPr>
              <a:defRPr sz="3800">
                <a:solidFill>
                  <a:srgbClr val="FF0000"/>
                </a:solidFill>
                <a:latin typeface="Arial" panose="020B0604020202020204" pitchFamily="34" charset="0"/>
                <a:ea typeface="宋体" panose="02010600030101010101" pitchFamily="2" charset="-122"/>
              </a:defRPr>
            </a:lvl4pPr>
            <a:lvl5pPr>
              <a:defRPr sz="3800">
                <a:solidFill>
                  <a:srgbClr val="FF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9pPr>
          </a:lstStyle>
          <a:p>
            <a:pPr>
              <a:spcBef>
                <a:spcPct val="50000"/>
              </a:spcBef>
              <a:buClr>
                <a:schemeClr val="accent1"/>
              </a:buClr>
              <a:buSzPct val="65000"/>
              <a:buFont typeface="Wingdings" panose="05000000000000000000" pitchFamily="2" charset="2"/>
              <a:buNone/>
            </a:pPr>
            <a:r>
              <a:rPr lang="zh-CN" altLang="en-US" sz="2400" b="1">
                <a:latin typeface="Times New Roman" panose="02020603050405020304" pitchFamily="18" charset="0"/>
                <a:cs typeface="Times New Roman" panose="02020603050405020304" pitchFamily="18" charset="0"/>
              </a:rPr>
              <a:t>封建经济的发展和人们的思想观念</a:t>
            </a:r>
            <a:endParaRPr lang="zh-CN" altLang="en-US" sz="2400" b="1">
              <a:latin typeface="宋体" panose="02010600030101010101" pitchFamily="2" charset="-122"/>
              <a:cs typeface="Times New Roman" panose="02020603050405020304" pitchFamily="18" charset="0"/>
            </a:endParaRPr>
          </a:p>
        </p:txBody>
      </p:sp>
      <p:sp>
        <p:nvSpPr>
          <p:cNvPr id="160777" name="文本框 160776"/>
          <p:cNvSpPr txBox="1">
            <a:spLocks noChangeArrowheads="1"/>
          </p:cNvSpPr>
          <p:nvPr/>
        </p:nvSpPr>
        <p:spPr bwMode="auto">
          <a:xfrm>
            <a:off x="1981200" y="2362200"/>
            <a:ext cx="8534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3800">
                <a:solidFill>
                  <a:srgbClr val="FF0000"/>
                </a:solidFill>
                <a:latin typeface="Arial" panose="020B0604020202020204" pitchFamily="34" charset="0"/>
                <a:ea typeface="宋体" panose="02010600030101010101" pitchFamily="2" charset="-122"/>
              </a:defRPr>
            </a:lvl1pPr>
            <a:lvl2pPr>
              <a:defRPr sz="3800">
                <a:solidFill>
                  <a:srgbClr val="FF0000"/>
                </a:solidFill>
                <a:latin typeface="Arial" panose="020B0604020202020204" pitchFamily="34" charset="0"/>
                <a:ea typeface="宋体" panose="02010600030101010101" pitchFamily="2" charset="-122"/>
              </a:defRPr>
            </a:lvl2pPr>
            <a:lvl3pPr>
              <a:defRPr sz="3800">
                <a:solidFill>
                  <a:srgbClr val="FF0000"/>
                </a:solidFill>
                <a:latin typeface="Arial" panose="020B0604020202020204" pitchFamily="34" charset="0"/>
                <a:ea typeface="宋体" panose="02010600030101010101" pitchFamily="2" charset="-122"/>
              </a:defRPr>
            </a:lvl3pPr>
            <a:lvl4pPr>
              <a:defRPr sz="3800">
                <a:solidFill>
                  <a:srgbClr val="FF0000"/>
                </a:solidFill>
                <a:latin typeface="Arial" panose="020B0604020202020204" pitchFamily="34" charset="0"/>
                <a:ea typeface="宋体" panose="02010600030101010101" pitchFamily="2" charset="-122"/>
              </a:defRPr>
            </a:lvl4pPr>
            <a:lvl5pPr>
              <a:defRPr sz="3800">
                <a:solidFill>
                  <a:srgbClr val="FF0000"/>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3800">
                <a:solidFill>
                  <a:srgbClr val="FF0000"/>
                </a:solidFill>
                <a:latin typeface="Arial" panose="020B0604020202020204" pitchFamily="34" charset="0"/>
                <a:ea typeface="宋体" panose="02010600030101010101" pitchFamily="2" charset="-122"/>
              </a:defRPr>
            </a:lvl9pPr>
          </a:lstStyle>
          <a:p>
            <a:pPr>
              <a:spcBef>
                <a:spcPct val="50000"/>
              </a:spcBef>
              <a:buClr>
                <a:schemeClr val="accent1"/>
              </a:buClr>
              <a:buSzPct val="65000"/>
              <a:buFont typeface="Wingdings" panose="05000000000000000000" pitchFamily="2" charset="2"/>
              <a:buNone/>
            </a:pPr>
            <a:r>
              <a:rPr lang="zh-CN" altLang="en-US" sz="2400" b="1">
                <a:latin typeface="Times New Roman" panose="02020603050405020304" pitchFamily="18" charset="0"/>
                <a:cs typeface="Times New Roman" panose="02020603050405020304" pitchFamily="18" charset="0"/>
              </a:rPr>
              <a:t>封建国家的性质决定 </a:t>
            </a:r>
            <a:endParaRPr lang="zh-CN" altLang="en-US" sz="2400" b="1">
              <a:latin typeface="Times New Roman" panose="02020603050405020304" pitchFamily="18" charset="0"/>
              <a:cs typeface="Times New Roman" panose="02020603050405020304" pitchFamily="18" charset="0"/>
            </a:endParaRPr>
          </a:p>
        </p:txBody>
      </p:sp>
      <p:sp>
        <p:nvSpPr>
          <p:cNvPr id="24581" name="标题 160779"/>
          <p:cNvSpPr>
            <a:spLocks noGrp="1" noChangeArrowheads="1"/>
          </p:cNvSpPr>
          <p:nvPr>
            <p:ph type="title"/>
          </p:nvPr>
        </p:nvSpPr>
        <p:spPr>
          <a:xfrm>
            <a:off x="1828800" y="0"/>
            <a:ext cx="12573000" cy="533400"/>
          </a:xfrm>
          <a:solidFill>
            <a:srgbClr val="FFFF00"/>
          </a:solidFill>
        </p:spPr>
        <p:txBody>
          <a:bodyPr/>
          <a:lstStyle/>
          <a:p>
            <a:r>
              <a:rPr lang="zh-CN" altLang="en-US" sz="2800" b="1">
                <a:solidFill>
                  <a:schemeClr val="tx1"/>
                </a:solidFill>
                <a:ea typeface="黑体" panose="02010609060101010101" pitchFamily="49" charset="-122"/>
              </a:rPr>
              <a:t>探究：封建王朝为什么解决不了土地兼并的问题？</a:t>
            </a:r>
            <a:endParaRPr lang="zh-CN" altLang="en-US" sz="2800" b="1">
              <a:solidFill>
                <a:schemeClr val="tx1"/>
              </a:solidFill>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0777"/>
                                        </p:tgtEl>
                                        <p:attrNameLst>
                                          <p:attrName>style.visibility</p:attrName>
                                        </p:attrNameLst>
                                      </p:cBhvr>
                                      <p:to>
                                        <p:strVal val="visible"/>
                                      </p:to>
                                    </p:set>
                                    <p:animEffect transition="in" filter="blinds(horizontal)">
                                      <p:cBhvr>
                                        <p:cTn id="7" dur="500"/>
                                        <p:tgtEl>
                                          <p:spTgt spid="16077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0775"/>
                                        </p:tgtEl>
                                        <p:attrNameLst>
                                          <p:attrName>style.visibility</p:attrName>
                                        </p:attrNameLst>
                                      </p:cBhvr>
                                      <p:to>
                                        <p:strVal val="visible"/>
                                      </p:to>
                                    </p:set>
                                    <p:animEffect transition="in" filter="blinds(horizontal)">
                                      <p:cBhvr>
                                        <p:cTn id="12" dur="500"/>
                                        <p:tgtEl>
                                          <p:spTgt spid="16077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0776"/>
                                        </p:tgtEl>
                                        <p:attrNameLst>
                                          <p:attrName>style.visibility</p:attrName>
                                        </p:attrNameLst>
                                      </p:cBhvr>
                                      <p:to>
                                        <p:strVal val="visible"/>
                                      </p:to>
                                    </p:set>
                                    <p:animEffect transition="in" filter="blinds(horizontal)">
                                      <p:cBhvr>
                                        <p:cTn id="17" dur="500"/>
                                        <p:tgtEl>
                                          <p:spTgt spid="1607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5" grpId="0"/>
      <p:bldP spid="160776" grpId="0"/>
      <p:bldP spid="16077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524000" y="260350"/>
            <a:ext cx="1816100" cy="58356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rPr>
              <a:t>一条鞭法</a:t>
            </a:r>
            <a:endParaRPr kumimoji="0"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endParaRPr>
          </a:p>
        </p:txBody>
      </p:sp>
      <p:sp>
        <p:nvSpPr>
          <p:cNvPr id="47106" name="Rectangle 13"/>
          <p:cNvSpPr/>
          <p:nvPr/>
        </p:nvSpPr>
        <p:spPr>
          <a:xfrm>
            <a:off x="1524000" y="836613"/>
            <a:ext cx="2195513" cy="521970"/>
          </a:xfrm>
          <a:prstGeom prst="rect">
            <a:avLst/>
          </a:prstGeom>
          <a:noFill/>
          <a:ln w="9525">
            <a:noFill/>
          </a:ln>
        </p:spPr>
        <p:txBody>
          <a:bodyPr anchor="t">
            <a:spAutoFit/>
          </a:bodyPr>
          <a:p>
            <a:pPr eaLnBrk="0" hangingPunct="0">
              <a:spcBef>
                <a:spcPct val="0"/>
              </a:spcBef>
            </a:pPr>
            <a:r>
              <a:rPr lang="zh-CN" altLang="en-US" sz="2800" dirty="0">
                <a:solidFill>
                  <a:srgbClr val="FF3300"/>
                </a:solidFill>
                <a:latin typeface="Arial" panose="020B0604020202020204" pitchFamily="34" charset="0"/>
                <a:ea typeface="楷体_GB2312" panose="02010609030101010101" pitchFamily="49" charset="-122"/>
              </a:rPr>
              <a:t>实行原因：</a:t>
            </a:r>
            <a:endParaRPr lang="zh-CN" altLang="en-US" sz="2800" dirty="0">
              <a:solidFill>
                <a:srgbClr val="FF3300"/>
              </a:solidFill>
              <a:latin typeface="Arial" panose="020B0604020202020204" pitchFamily="34" charset="0"/>
              <a:ea typeface="楷体_GB2312" panose="02010609030101010101" pitchFamily="49" charset="-122"/>
            </a:endParaRPr>
          </a:p>
        </p:txBody>
      </p:sp>
      <p:sp>
        <p:nvSpPr>
          <p:cNvPr id="4" name="Rectangle 14"/>
          <p:cNvSpPr/>
          <p:nvPr/>
        </p:nvSpPr>
        <p:spPr>
          <a:xfrm>
            <a:off x="3143250" y="836613"/>
            <a:ext cx="7416800" cy="460375"/>
          </a:xfrm>
          <a:prstGeom prst="rect">
            <a:avLst/>
          </a:prstGeom>
          <a:noFill/>
          <a:ln w="9525">
            <a:noFill/>
          </a:ln>
        </p:spPr>
        <p:txBody>
          <a:bodyPr anchor="t">
            <a:spAutoFit/>
          </a:bodyPr>
          <a:p>
            <a:pPr marL="457200" indent="-457200" eaLnBrk="0" hangingPunct="0">
              <a:spcBef>
                <a:spcPct val="0"/>
              </a:spcBef>
            </a:pPr>
            <a:r>
              <a:rPr lang="zh-CN" altLang="en-US" sz="2400" dirty="0">
                <a:latin typeface="Arial" panose="020B0604020202020204" pitchFamily="34" charset="0"/>
                <a:ea typeface="楷体_GB2312" panose="02010609030101010101" pitchFamily="49" charset="-122"/>
              </a:rPr>
              <a:t>土地兼并严重； 清丈地卓有成效；  白银的流通</a:t>
            </a:r>
            <a:endParaRPr lang="zh-CN" altLang="en-US" sz="2400" dirty="0">
              <a:latin typeface="Arial" panose="020B0604020202020204" pitchFamily="34" charset="0"/>
              <a:ea typeface="楷体_GB2312" panose="02010609030101010101" pitchFamily="49" charset="-122"/>
            </a:endParaRPr>
          </a:p>
        </p:txBody>
      </p:sp>
      <p:sp>
        <p:nvSpPr>
          <p:cNvPr id="47108" name="Rectangle 13"/>
          <p:cNvSpPr/>
          <p:nvPr/>
        </p:nvSpPr>
        <p:spPr>
          <a:xfrm>
            <a:off x="1524000" y="2781300"/>
            <a:ext cx="2195513" cy="521970"/>
          </a:xfrm>
          <a:prstGeom prst="rect">
            <a:avLst/>
          </a:prstGeom>
          <a:noFill/>
          <a:ln w="9525">
            <a:noFill/>
          </a:ln>
        </p:spPr>
        <p:txBody>
          <a:bodyPr anchor="t">
            <a:spAutoFit/>
          </a:bodyPr>
          <a:p>
            <a:pPr eaLnBrk="0" hangingPunct="0">
              <a:spcBef>
                <a:spcPct val="0"/>
              </a:spcBef>
            </a:pPr>
            <a:r>
              <a:rPr lang="zh-CN" altLang="en-US" sz="2800" dirty="0">
                <a:solidFill>
                  <a:srgbClr val="FF3300"/>
                </a:solidFill>
                <a:latin typeface="Arial" panose="020B0604020202020204" pitchFamily="34" charset="0"/>
                <a:ea typeface="楷体_GB2312" panose="02010609030101010101" pitchFamily="49" charset="-122"/>
              </a:rPr>
              <a:t>评价：</a:t>
            </a:r>
            <a:endParaRPr lang="zh-CN" altLang="en-US" sz="2800" dirty="0">
              <a:solidFill>
                <a:srgbClr val="FF3300"/>
              </a:solidFill>
              <a:latin typeface="Arial" panose="020B0604020202020204" pitchFamily="34" charset="0"/>
              <a:ea typeface="楷体_GB2312" panose="02010609030101010101" pitchFamily="49" charset="-122"/>
            </a:endParaRPr>
          </a:p>
        </p:txBody>
      </p:sp>
      <p:sp>
        <p:nvSpPr>
          <p:cNvPr id="7" name="Rectangle 14"/>
          <p:cNvSpPr/>
          <p:nvPr/>
        </p:nvSpPr>
        <p:spPr>
          <a:xfrm>
            <a:off x="2495550" y="1484313"/>
            <a:ext cx="7416800" cy="1198880"/>
          </a:xfrm>
          <a:prstGeom prst="rect">
            <a:avLst/>
          </a:prstGeom>
          <a:noFill/>
          <a:ln w="9525">
            <a:noFill/>
          </a:ln>
        </p:spPr>
        <p:txBody>
          <a:bodyPr anchor="t">
            <a:spAutoFit/>
          </a:bodyPr>
          <a:p>
            <a:pPr marL="457200" indent="-457200" eaLnBrk="0" hangingPunct="0">
              <a:spcBef>
                <a:spcPct val="0"/>
              </a:spcBef>
              <a:buFont typeface="Verdana" panose="020B0604030504040204" pitchFamily="34" charset="0"/>
              <a:buAutoNum type="arabicPeriod"/>
            </a:pPr>
            <a:r>
              <a:rPr lang="zh-CN" altLang="en-US" sz="2400" dirty="0">
                <a:latin typeface="Arial" panose="020B0604020202020204" pitchFamily="34" charset="0"/>
                <a:ea typeface="楷体_GB2312" panose="02010609030101010101" pitchFamily="49" charset="-122"/>
              </a:rPr>
              <a:t>按田地多少征收赋税</a:t>
            </a:r>
            <a:endParaRPr lang="zh-CN" altLang="en-US" sz="2400">
              <a:latin typeface="Arial" panose="020B0604020202020204" pitchFamily="34" charset="0"/>
              <a:ea typeface="楷体_GB2312" panose="02010609030101010101" pitchFamily="49" charset="-122"/>
            </a:endParaRPr>
          </a:p>
          <a:p>
            <a:pPr marL="457200" indent="-457200" eaLnBrk="0" hangingPunct="0">
              <a:spcBef>
                <a:spcPct val="0"/>
              </a:spcBef>
              <a:buFont typeface="Verdana" panose="020B0604030504040204" pitchFamily="34" charset="0"/>
              <a:buAutoNum type="arabicPeriod"/>
            </a:pPr>
            <a:r>
              <a:rPr lang="zh-CN" altLang="en-US" sz="2400" dirty="0">
                <a:latin typeface="Arial" panose="020B0604020202020204" pitchFamily="34" charset="0"/>
                <a:ea typeface="楷体_GB2312" panose="02010609030101010101" pitchFamily="49" charset="-122"/>
              </a:rPr>
              <a:t>简化手续的征收办法</a:t>
            </a:r>
            <a:endParaRPr lang="zh-CN" altLang="en-US" sz="2400">
              <a:latin typeface="Arial" panose="020B0604020202020204" pitchFamily="34" charset="0"/>
              <a:ea typeface="楷体_GB2312" panose="02010609030101010101" pitchFamily="49" charset="-122"/>
            </a:endParaRPr>
          </a:p>
          <a:p>
            <a:pPr marL="457200" indent="-457200" eaLnBrk="0" hangingPunct="0">
              <a:spcBef>
                <a:spcPct val="0"/>
              </a:spcBef>
              <a:buFont typeface="Verdana" panose="020B0604030504040204" pitchFamily="34" charset="0"/>
              <a:buAutoNum type="arabicPeriod"/>
            </a:pPr>
            <a:r>
              <a:rPr lang="zh-CN" altLang="en-US" sz="2400" dirty="0">
                <a:latin typeface="Arial" panose="020B0604020202020204" pitchFamily="34" charset="0"/>
                <a:ea typeface="楷体_GB2312" panose="02010609030101010101" pitchFamily="49" charset="-122"/>
              </a:rPr>
              <a:t>以银代役、计亩征银</a:t>
            </a:r>
            <a:endParaRPr lang="zh-CN" altLang="en-US" sz="2400" dirty="0">
              <a:latin typeface="Arial" panose="020B0604020202020204" pitchFamily="34" charset="0"/>
              <a:ea typeface="宋体" panose="02010600030101010101" pitchFamily="2" charset="-122"/>
            </a:endParaRPr>
          </a:p>
        </p:txBody>
      </p:sp>
      <p:sp>
        <p:nvSpPr>
          <p:cNvPr id="47110" name="Rectangle 13"/>
          <p:cNvSpPr/>
          <p:nvPr/>
        </p:nvSpPr>
        <p:spPr>
          <a:xfrm>
            <a:off x="1524000" y="1412875"/>
            <a:ext cx="2195513" cy="521970"/>
          </a:xfrm>
          <a:prstGeom prst="rect">
            <a:avLst/>
          </a:prstGeom>
          <a:noFill/>
          <a:ln w="9525">
            <a:noFill/>
          </a:ln>
        </p:spPr>
        <p:txBody>
          <a:bodyPr anchor="t">
            <a:spAutoFit/>
          </a:bodyPr>
          <a:p>
            <a:pPr eaLnBrk="0" hangingPunct="0">
              <a:spcBef>
                <a:spcPct val="0"/>
              </a:spcBef>
            </a:pPr>
            <a:r>
              <a:rPr lang="zh-CN" altLang="en-US" sz="2800" dirty="0">
                <a:solidFill>
                  <a:srgbClr val="FF3300"/>
                </a:solidFill>
                <a:latin typeface="Arial" panose="020B0604020202020204" pitchFamily="34" charset="0"/>
                <a:ea typeface="楷体_GB2312" panose="02010609030101010101" pitchFamily="49" charset="-122"/>
              </a:rPr>
              <a:t>内容：</a:t>
            </a:r>
            <a:endParaRPr lang="zh-CN" altLang="en-US" sz="2800" dirty="0">
              <a:solidFill>
                <a:srgbClr val="FF3300"/>
              </a:solidFill>
              <a:latin typeface="Arial" panose="020B0604020202020204" pitchFamily="34" charset="0"/>
              <a:ea typeface="楷体_GB2312" panose="02010609030101010101" pitchFamily="49" charset="-122"/>
            </a:endParaRPr>
          </a:p>
        </p:txBody>
      </p:sp>
      <p:sp>
        <p:nvSpPr>
          <p:cNvPr id="9" name="矩形 8"/>
          <p:cNvSpPr/>
          <p:nvPr/>
        </p:nvSpPr>
        <p:spPr>
          <a:xfrm>
            <a:off x="2566988" y="2852738"/>
            <a:ext cx="8101013" cy="138366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accent4">
                    <a:lumMod val="60000"/>
                    <a:lumOff val="40000"/>
                  </a:schemeClr>
                </a:solidFill>
                <a:effectLst/>
                <a:uLnTx/>
                <a:uFillTx/>
                <a:latin typeface="Arial" panose="020B0604020202020204" pitchFamily="34" charset="0"/>
                <a:ea typeface="宋体" panose="02010600030101010101" pitchFamily="2" charset="-122"/>
                <a:cs typeface="+mn-cs"/>
              </a:rPr>
              <a:t>积极：</a:t>
            </a:r>
            <a:r>
              <a:rPr kumimoji="0" lang="zh-CN" altLang="en-US"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减轻了社会积弊； 缓和了社会矛盾； 维持统治的短期稳定</a:t>
            </a:r>
            <a:endParaRPr kumimoji="0" lang="en-US" altLang="zh-CN"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accent4">
                    <a:lumMod val="60000"/>
                    <a:lumOff val="40000"/>
                  </a:schemeClr>
                </a:solidFill>
                <a:effectLst/>
                <a:uLnTx/>
                <a:uFillTx/>
                <a:latin typeface="Arial" panose="020B0604020202020204" pitchFamily="34" charset="0"/>
                <a:ea typeface="宋体" panose="02010600030101010101" pitchFamily="2" charset="-122"/>
                <a:cs typeface="+mn-cs"/>
              </a:rPr>
              <a:t>局限</a:t>
            </a:r>
            <a:r>
              <a:rPr kumimoji="0" lang="zh-CN" altLang="en-US"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：不能从根本上解决封建体制的积弊</a:t>
            </a:r>
            <a:endParaRPr kumimoji="0" lang="zh-CN" altLang="en-US" sz="28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矩形 10"/>
          <p:cNvSpPr/>
          <p:nvPr/>
        </p:nvSpPr>
        <p:spPr>
          <a:xfrm>
            <a:off x="1524000" y="4292600"/>
            <a:ext cx="1816100" cy="58356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rPr>
              <a:t>摊丁入亩</a:t>
            </a:r>
            <a:endParaRPr kumimoji="0"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endParaRPr>
          </a:p>
        </p:txBody>
      </p:sp>
      <p:sp>
        <p:nvSpPr>
          <p:cNvPr id="47113" name="Rectangle 13"/>
          <p:cNvSpPr/>
          <p:nvPr/>
        </p:nvSpPr>
        <p:spPr>
          <a:xfrm>
            <a:off x="1524000" y="4868863"/>
            <a:ext cx="3132138" cy="521970"/>
          </a:xfrm>
          <a:prstGeom prst="rect">
            <a:avLst/>
          </a:prstGeom>
          <a:noFill/>
          <a:ln w="9525">
            <a:noFill/>
          </a:ln>
        </p:spPr>
        <p:txBody>
          <a:bodyPr anchor="t">
            <a:spAutoFit/>
          </a:bodyPr>
          <a:p>
            <a:pPr eaLnBrk="0" hangingPunct="0">
              <a:spcBef>
                <a:spcPct val="0"/>
              </a:spcBef>
            </a:pPr>
            <a:r>
              <a:rPr lang="zh-CN" altLang="en-US" sz="2800" dirty="0">
                <a:solidFill>
                  <a:srgbClr val="FF3300"/>
                </a:solidFill>
                <a:latin typeface="Arial" panose="020B0604020202020204" pitchFamily="34" charset="0"/>
                <a:ea typeface="楷体_GB2312" panose="02010609030101010101" pitchFamily="49" charset="-122"/>
              </a:rPr>
              <a:t>时间：</a:t>
            </a:r>
            <a:r>
              <a:rPr lang="zh-CN" altLang="en-US" sz="2800" dirty="0">
                <a:latin typeface="Arial" panose="020B0604020202020204" pitchFamily="34" charset="0"/>
                <a:ea typeface="楷体_GB2312" panose="02010609030101010101" pitchFamily="49" charset="-122"/>
              </a:rPr>
              <a:t>清（康熙）</a:t>
            </a:r>
            <a:endParaRPr lang="zh-CN" altLang="en-US" sz="2800" dirty="0">
              <a:latin typeface="Arial" panose="020B0604020202020204" pitchFamily="34" charset="0"/>
              <a:ea typeface="楷体_GB2312" panose="02010609030101010101" pitchFamily="49" charset="-122"/>
            </a:endParaRPr>
          </a:p>
        </p:txBody>
      </p:sp>
      <p:sp>
        <p:nvSpPr>
          <p:cNvPr id="47114" name="Rectangle 13"/>
          <p:cNvSpPr/>
          <p:nvPr/>
        </p:nvSpPr>
        <p:spPr>
          <a:xfrm>
            <a:off x="1524000" y="5373688"/>
            <a:ext cx="2195513" cy="521970"/>
          </a:xfrm>
          <a:prstGeom prst="rect">
            <a:avLst/>
          </a:prstGeom>
          <a:noFill/>
          <a:ln w="9525">
            <a:noFill/>
          </a:ln>
        </p:spPr>
        <p:txBody>
          <a:bodyPr anchor="t">
            <a:spAutoFit/>
          </a:bodyPr>
          <a:p>
            <a:pPr eaLnBrk="0" hangingPunct="0">
              <a:spcBef>
                <a:spcPct val="0"/>
              </a:spcBef>
            </a:pPr>
            <a:r>
              <a:rPr lang="zh-CN" altLang="en-US" sz="2800" dirty="0">
                <a:solidFill>
                  <a:srgbClr val="FF3300"/>
                </a:solidFill>
                <a:latin typeface="Arial" panose="020B0604020202020204" pitchFamily="34" charset="0"/>
                <a:ea typeface="楷体_GB2312" panose="02010609030101010101" pitchFamily="49" charset="-122"/>
              </a:rPr>
              <a:t>实行原因：</a:t>
            </a:r>
            <a:endParaRPr lang="zh-CN" altLang="en-US" sz="2800" dirty="0">
              <a:solidFill>
                <a:srgbClr val="FF3300"/>
              </a:solidFill>
              <a:latin typeface="Arial" panose="020B0604020202020204" pitchFamily="34" charset="0"/>
              <a:ea typeface="楷体_GB2312" panose="02010609030101010101" pitchFamily="49" charset="-122"/>
            </a:endParaRPr>
          </a:p>
        </p:txBody>
      </p:sp>
      <p:sp>
        <p:nvSpPr>
          <p:cNvPr id="14" name="Rectangle 14"/>
          <p:cNvSpPr/>
          <p:nvPr/>
        </p:nvSpPr>
        <p:spPr>
          <a:xfrm>
            <a:off x="3251200" y="5287963"/>
            <a:ext cx="7416800" cy="1568450"/>
          </a:xfrm>
          <a:prstGeom prst="rect">
            <a:avLst/>
          </a:prstGeom>
          <a:noFill/>
          <a:ln w="9525">
            <a:noFill/>
          </a:ln>
        </p:spPr>
        <p:txBody>
          <a:bodyPr anchor="t">
            <a:spAutoFit/>
          </a:bodyPr>
          <a:p>
            <a:pPr marL="457200" indent="-457200" eaLnBrk="0" hangingPunct="0">
              <a:spcBef>
                <a:spcPct val="0"/>
              </a:spcBef>
              <a:buFont typeface="Verdana" panose="020B0604030504040204" pitchFamily="34" charset="0"/>
              <a:buAutoNum type="arabicPeriod"/>
            </a:pPr>
            <a:r>
              <a:rPr lang="zh-CN" altLang="en-US" sz="2400" dirty="0">
                <a:latin typeface="Arial" panose="020B0604020202020204" pitchFamily="34" charset="0"/>
                <a:ea typeface="楷体_GB2312" panose="02010609030101010101" pitchFamily="49" charset="-122"/>
              </a:rPr>
              <a:t>统治者贪婪，额外多征</a:t>
            </a:r>
            <a:endParaRPr lang="zh-CN" altLang="en-US" sz="2400">
              <a:latin typeface="Arial" panose="020B0604020202020204" pitchFamily="34" charset="0"/>
              <a:ea typeface="楷体_GB2312" panose="02010609030101010101" pitchFamily="49" charset="-122"/>
            </a:endParaRPr>
          </a:p>
          <a:p>
            <a:pPr marL="457200" indent="-457200" eaLnBrk="0" hangingPunct="0">
              <a:spcBef>
                <a:spcPct val="0"/>
              </a:spcBef>
              <a:buFont typeface="Verdana" panose="020B0604030504040204" pitchFamily="34" charset="0"/>
              <a:buAutoNum type="arabicPeriod"/>
            </a:pPr>
            <a:r>
              <a:rPr lang="zh-CN" altLang="en-US" sz="2400" dirty="0">
                <a:latin typeface="Arial" panose="020B0604020202020204" pitchFamily="34" charset="0"/>
                <a:ea typeface="楷体_GB2312" panose="02010609030101010101" pitchFamily="49" charset="-122"/>
              </a:rPr>
              <a:t>一条鞭法并未完全废除丁银，存在积弊</a:t>
            </a:r>
            <a:endParaRPr lang="zh-CN" altLang="en-US" sz="2400">
              <a:latin typeface="Arial" panose="020B0604020202020204" pitchFamily="34" charset="0"/>
              <a:ea typeface="楷体_GB2312" panose="02010609030101010101" pitchFamily="49" charset="-122"/>
            </a:endParaRPr>
          </a:p>
          <a:p>
            <a:pPr marL="457200" indent="-457200" eaLnBrk="0" hangingPunct="0">
              <a:spcBef>
                <a:spcPct val="0"/>
              </a:spcBef>
              <a:buFont typeface="Verdana" panose="020B0604030504040204" pitchFamily="34" charset="0"/>
              <a:buAutoNum type="arabicPeriod"/>
            </a:pPr>
            <a:r>
              <a:rPr lang="zh-CN" altLang="en-US" sz="2400" dirty="0">
                <a:latin typeface="Arial" panose="020B0604020202020204" pitchFamily="34" charset="0"/>
                <a:ea typeface="楷体_GB2312" panose="02010609030101010101" pitchFamily="49" charset="-122"/>
              </a:rPr>
              <a:t>土地兼并、农民逃逸，难以落实</a:t>
            </a:r>
            <a:endParaRPr lang="zh-CN" altLang="en-US" sz="2400">
              <a:latin typeface="Arial" panose="020B0604020202020204" pitchFamily="34" charset="0"/>
              <a:ea typeface="楷体_GB2312" panose="02010609030101010101" pitchFamily="49" charset="-122"/>
            </a:endParaRPr>
          </a:p>
          <a:p>
            <a:pPr marL="457200" indent="-457200" eaLnBrk="0" hangingPunct="0">
              <a:spcBef>
                <a:spcPct val="0"/>
              </a:spcBef>
              <a:buFont typeface="Verdana" panose="020B0604030504040204" pitchFamily="34" charset="0"/>
              <a:buAutoNum type="arabicPeriod"/>
            </a:pPr>
            <a:r>
              <a:rPr lang="zh-CN" altLang="en-US" sz="2400" dirty="0">
                <a:latin typeface="Arial" panose="020B0604020202020204" pitchFamily="34" charset="0"/>
                <a:ea typeface="楷体_GB2312" panose="02010609030101010101" pitchFamily="49" charset="-122"/>
              </a:rPr>
              <a:t>富户转嫁负担，农民反抗</a:t>
            </a:r>
            <a:endParaRPr lang="zh-CN" altLang="en-US" sz="2400" dirty="0">
              <a:latin typeface="Arial" panose="020B0604020202020204" pitchFamily="34" charset="0"/>
              <a:ea typeface="楷体_GB2312" panose="0201060903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8255" y="66675"/>
            <a:ext cx="12207875" cy="2306955"/>
          </a:xfrm>
          <a:prstGeom prst="rect">
            <a:avLst/>
          </a:prstGeom>
          <a:noFill/>
          <a:ln w="9525">
            <a:noFill/>
          </a:ln>
        </p:spPr>
        <p:txBody>
          <a:bodyPr wrap="square">
            <a:spAutoFit/>
          </a:bodyPr>
          <a:p>
            <a:pPr indent="0"/>
            <a:r>
              <a:rPr lang="zh-CN" altLang="en-US" sz="3600" b="1">
                <a:latin typeface="微软雅黑" panose="020B0503020204020204" charset="-122"/>
                <a:ea typeface="微软雅黑" panose="020B0503020204020204" charset="-122"/>
                <a:cs typeface="宋体" panose="02010600030101010101" pitchFamily="2" charset="-122"/>
              </a:rPr>
              <a:t>（</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2015</a:t>
            </a:r>
            <a:r>
              <a:rPr lang="zh-CN" altLang="en-US" sz="3600" b="1">
                <a:solidFill>
                  <a:srgbClr val="FF0000"/>
                </a:solidFill>
                <a:latin typeface="微软雅黑" panose="020B0503020204020204" charset="-122"/>
                <a:ea typeface="微软雅黑" panose="020B0503020204020204" charset="-122"/>
                <a:cs typeface="宋体" panose="02010600030101010101" pitchFamily="2" charset="-122"/>
              </a:rPr>
              <a:t>年天津卷文综历史</a:t>
            </a:r>
            <a:r>
              <a:rPr lang="en-US" altLang="zh-CN" sz="3600" b="1">
                <a:solidFill>
                  <a:srgbClr val="FF0000"/>
                </a:solidFill>
                <a:latin typeface="微软雅黑" panose="020B0503020204020204" charset="-122"/>
                <a:ea typeface="微软雅黑" panose="020B0503020204020204" charset="-122"/>
                <a:cs typeface="宋体" panose="02010600030101010101" pitchFamily="2" charset="-122"/>
              </a:rPr>
              <a:t>1</a:t>
            </a:r>
            <a:r>
              <a:rPr lang="zh-CN" altLang="en-US" sz="3600" b="1">
                <a:latin typeface="微软雅黑" panose="020B0503020204020204" charset="-122"/>
                <a:ea typeface="微软雅黑" panose="020B0503020204020204" charset="-122"/>
                <a:cs typeface="宋体" panose="02010600030101010101" pitchFamily="2" charset="-122"/>
              </a:rPr>
              <a:t>）“其制两柄上弯，高可三尺</a:t>
            </a:r>
            <a:r>
              <a:rPr lang="en-US" altLang="zh-CN" sz="3600" b="1">
                <a:latin typeface="微软雅黑" panose="020B0503020204020204" charset="-122"/>
                <a:ea typeface="微软雅黑" panose="020B0503020204020204" charset="-122"/>
                <a:cs typeface="宋体" panose="02010600030101010101" pitchFamily="2" charset="-122"/>
              </a:rPr>
              <a:t>……</a:t>
            </a:r>
            <a:r>
              <a:rPr lang="zh-CN" altLang="en-US" sz="3600" b="1">
                <a:latin typeface="微软雅黑" panose="020B0503020204020204" charset="-122"/>
                <a:ea typeface="微软雅黑" panose="020B0503020204020204" charset="-122"/>
                <a:cs typeface="宋体" panose="02010600030101010101" pitchFamily="2" charset="-122"/>
              </a:rPr>
              <a:t>其所盛种粒，各下通足窍，仍旁挟两辕，可容一牛，用一人牵，傍一人执耧，且行且摇，种乃自下。”这段话描述的农具是（     ）</a:t>
            </a:r>
            <a:endParaRPr lang="zh-CN" altLang="en-US" sz="3600" b="1">
              <a:latin typeface="微软雅黑" panose="020B0503020204020204" charset="-122"/>
              <a:ea typeface="微软雅黑" panose="020B0503020204020204" charset="-122"/>
            </a:endParaRPr>
          </a:p>
        </p:txBody>
      </p:sp>
      <p:pic>
        <p:nvPicPr>
          <p:cNvPr id="2" name="图片 1"/>
          <p:cNvPicPr/>
          <p:nvPr/>
        </p:nvPicPr>
        <p:blipFill>
          <a:blip r:embed="rId1"/>
          <a:stretch>
            <a:fillRect/>
          </a:stretch>
        </p:blipFill>
        <p:spPr>
          <a:xfrm>
            <a:off x="283210" y="2640330"/>
            <a:ext cx="11250295" cy="3437890"/>
          </a:xfrm>
          <a:prstGeom prst="rect">
            <a:avLst/>
          </a:prstGeom>
          <a:noFill/>
          <a:ln w="9525">
            <a:noFill/>
          </a:ln>
        </p:spPr>
      </p:pic>
      <p:sp>
        <p:nvSpPr>
          <p:cNvPr id="102" name="文本框 101"/>
          <p:cNvSpPr txBox="1"/>
          <p:nvPr/>
        </p:nvSpPr>
        <p:spPr>
          <a:xfrm>
            <a:off x="6003290" y="6077903"/>
            <a:ext cx="5080000" cy="706755"/>
          </a:xfrm>
          <a:prstGeom prst="rect">
            <a:avLst/>
          </a:prstGeom>
          <a:noFill/>
          <a:ln w="9525">
            <a:noFill/>
          </a:ln>
        </p:spPr>
        <p:txBody>
          <a:bodyPr>
            <a:spAutoFit/>
          </a:bodyPr>
          <a:p>
            <a:pPr indent="0"/>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rPr>
              <a:t>【答案】</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B</a:t>
            </a:r>
            <a:endParaRPr lang="en-US" altLang="zh-CN" sz="4000" b="1">
              <a:solidFill>
                <a:srgbClr val="FF0000"/>
              </a:solidFill>
              <a:latin typeface="微软雅黑" panose="020B0503020204020204" charset="-122"/>
              <a:ea typeface="微软雅黑" panose="020B0503020204020204"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blinds(horizontal)">
                                      <p:cBhvr>
                                        <p:cTn id="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0480" y="39370"/>
            <a:ext cx="11748770" cy="7329170"/>
          </a:xfrm>
          <a:prstGeom prst="rect">
            <a:avLst/>
          </a:prstGeom>
          <a:noFill/>
          <a:ln w="9525">
            <a:noFill/>
          </a:ln>
        </p:spPr>
        <p:txBody>
          <a:bodyPr wrap="square">
            <a:spAutoFit/>
          </a:bodyPr>
          <a:p>
            <a:pPr indent="0">
              <a:lnSpc>
                <a:spcPct val="120000"/>
              </a:lnSpc>
            </a:pPr>
            <a:r>
              <a:rPr lang="zh-CN" altLang="en-US" sz="4400" b="1">
                <a:latin typeface="微软雅黑" panose="020B0503020204020204" charset="-122"/>
                <a:ea typeface="微软雅黑" panose="020B0503020204020204" charset="-122"/>
                <a:cs typeface="宋体" panose="02010600030101010101" pitchFamily="2" charset="-122"/>
              </a:rPr>
              <a:t>（</a:t>
            </a:r>
            <a:r>
              <a:rPr lang="en-US" altLang="zh-CN" sz="4400" b="1">
                <a:solidFill>
                  <a:srgbClr val="FF0000"/>
                </a:solidFill>
                <a:latin typeface="微软雅黑" panose="020B0503020204020204" charset="-122"/>
                <a:ea typeface="微软雅黑" panose="020B0503020204020204" charset="-122"/>
                <a:cs typeface="宋体" panose="02010600030101010101" pitchFamily="2" charset="-122"/>
              </a:rPr>
              <a:t>2016</a:t>
            </a:r>
            <a:r>
              <a:rPr lang="zh-CN" altLang="en-US" sz="4400" b="1">
                <a:solidFill>
                  <a:srgbClr val="FF0000"/>
                </a:solidFill>
                <a:latin typeface="微软雅黑" panose="020B0503020204020204" charset="-122"/>
                <a:ea typeface="微软雅黑" panose="020B0503020204020204" charset="-122"/>
                <a:cs typeface="宋体" panose="02010600030101010101" pitchFamily="2" charset="-122"/>
              </a:rPr>
              <a:t>年江苏单科卷历史</a:t>
            </a:r>
            <a:r>
              <a:rPr lang="en-US" altLang="zh-CN" sz="4400" b="1">
                <a:solidFill>
                  <a:srgbClr val="FF0000"/>
                </a:solidFill>
                <a:latin typeface="微软雅黑" panose="020B0503020204020204" charset="-122"/>
                <a:ea typeface="微软雅黑" panose="020B0503020204020204" charset="-122"/>
                <a:cs typeface="宋体" panose="02010600030101010101" pitchFamily="2" charset="-122"/>
              </a:rPr>
              <a:t>3</a:t>
            </a:r>
            <a:r>
              <a:rPr lang="zh-CN" altLang="en-US" sz="4400" b="1">
                <a:latin typeface="微软雅黑" panose="020B0503020204020204" charset="-122"/>
                <a:ea typeface="微软雅黑" panose="020B0503020204020204" charset="-122"/>
                <a:cs typeface="宋体" panose="02010600030101010101" pitchFamily="2" charset="-122"/>
              </a:rPr>
              <a:t>）</a:t>
            </a:r>
            <a:r>
              <a:rPr lang="en-US" altLang="zh-CN" sz="4400" b="1">
                <a:latin typeface="微软雅黑" panose="020B0503020204020204" charset="-122"/>
                <a:ea typeface="微软雅黑" panose="020B0503020204020204" charset="-122"/>
                <a:cs typeface="宋体" panose="02010600030101010101" pitchFamily="2" charset="-122"/>
              </a:rPr>
              <a:t>《</a:t>
            </a:r>
            <a:r>
              <a:rPr lang="zh-CN" altLang="en-US" sz="4400" b="1">
                <a:latin typeface="微软雅黑" panose="020B0503020204020204" charset="-122"/>
                <a:ea typeface="微软雅黑" panose="020B0503020204020204" charset="-122"/>
                <a:cs typeface="宋体" panose="02010600030101010101" pitchFamily="2" charset="-122"/>
              </a:rPr>
              <a:t>无锡道中赋水车</a:t>
            </a:r>
            <a:r>
              <a:rPr lang="en-US" altLang="zh-CN" sz="4400" b="1">
                <a:latin typeface="微软雅黑" panose="020B0503020204020204" charset="-122"/>
                <a:ea typeface="微软雅黑" panose="020B0503020204020204" charset="-122"/>
                <a:cs typeface="宋体" panose="02010600030101010101" pitchFamily="2" charset="-122"/>
              </a:rPr>
              <a:t>》</a:t>
            </a:r>
            <a:r>
              <a:rPr lang="zh-CN" altLang="en-US" sz="4400" b="1">
                <a:latin typeface="微软雅黑" panose="020B0503020204020204" charset="-122"/>
                <a:ea typeface="微软雅黑" panose="020B0503020204020204" charset="-122"/>
                <a:cs typeface="宋体" panose="02010600030101010101" pitchFamily="2" charset="-122"/>
              </a:rPr>
              <a:t>咏颂：“翻翻联联衔尾鸦，荦荦确确蜕骨蛇</a:t>
            </a:r>
            <a:r>
              <a:rPr lang="en-US" altLang="zh-CN" sz="4400" b="1">
                <a:latin typeface="微软雅黑" panose="020B0503020204020204" charset="-122"/>
                <a:ea typeface="微软雅黑" panose="020B0503020204020204" charset="-122"/>
                <a:cs typeface="宋体" panose="02010600030101010101" pitchFamily="2" charset="-122"/>
              </a:rPr>
              <a:t>……</a:t>
            </a:r>
            <a:r>
              <a:rPr lang="zh-CN" altLang="en-US" sz="4400" b="1">
                <a:latin typeface="微软雅黑" panose="020B0503020204020204" charset="-122"/>
                <a:ea typeface="微软雅黑" panose="020B0503020204020204" charset="-122"/>
                <a:cs typeface="宋体" panose="02010600030101010101" pitchFamily="2" charset="-122"/>
              </a:rPr>
              <a:t>天公不念老农泣，唤取阿香推雷车。”这里“水车”的使用（    ）</a:t>
            </a:r>
            <a:endParaRPr lang="zh-CN" altLang="en-US" sz="4400" b="1">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4400" b="1">
                <a:latin typeface="微软雅黑" panose="020B0503020204020204" charset="-122"/>
                <a:ea typeface="微软雅黑" panose="020B0503020204020204" charset="-122"/>
                <a:cs typeface="宋体" panose="02010600030101010101" pitchFamily="2" charset="-122"/>
              </a:rPr>
              <a:t>A</a:t>
            </a:r>
            <a:r>
              <a:rPr lang="zh-CN" altLang="en-US" sz="4400" b="1">
                <a:latin typeface="微软雅黑" panose="020B0503020204020204" charset="-122"/>
                <a:ea typeface="微软雅黑" panose="020B0503020204020204" charset="-122"/>
                <a:cs typeface="宋体" panose="02010600030101010101" pitchFamily="2" charset="-122"/>
              </a:rPr>
              <a:t>．开启农具自动化的先河             </a:t>
            </a:r>
            <a:endParaRPr lang="zh-CN" altLang="en-US" sz="4400" b="1">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4400" b="1">
                <a:latin typeface="微软雅黑" panose="020B0503020204020204" charset="-122"/>
                <a:ea typeface="微软雅黑" panose="020B0503020204020204" charset="-122"/>
                <a:cs typeface="宋体" panose="02010600030101010101" pitchFamily="2" charset="-122"/>
              </a:rPr>
              <a:t>B</a:t>
            </a:r>
            <a:r>
              <a:rPr lang="zh-CN" altLang="en-US" sz="4400" b="1">
                <a:latin typeface="微软雅黑" panose="020B0503020204020204" charset="-122"/>
                <a:ea typeface="微软雅黑" panose="020B0503020204020204" charset="-122"/>
                <a:cs typeface="宋体" panose="02010600030101010101" pitchFamily="2" charset="-122"/>
              </a:rPr>
              <a:t>．提高了农田抗旱的能力</a:t>
            </a:r>
            <a:endParaRPr lang="zh-CN" altLang="en-US" sz="4400" b="1">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4400" b="1">
                <a:latin typeface="微软雅黑" panose="020B0503020204020204" charset="-122"/>
                <a:ea typeface="微软雅黑" panose="020B0503020204020204" charset="-122"/>
                <a:cs typeface="宋体" panose="02010600030101010101" pitchFamily="2" charset="-122"/>
              </a:rPr>
              <a:t>C</a:t>
            </a:r>
            <a:r>
              <a:rPr lang="zh-CN" altLang="en-US" sz="4400" b="1">
                <a:latin typeface="微软雅黑" panose="020B0503020204020204" charset="-122"/>
                <a:ea typeface="微软雅黑" panose="020B0503020204020204" charset="-122"/>
                <a:cs typeface="宋体" panose="02010600030101010101" pitchFamily="2" charset="-122"/>
              </a:rPr>
              <a:t>．标志着灌溉技术的成熟             </a:t>
            </a:r>
            <a:endParaRPr lang="zh-CN" altLang="en-US" sz="4400" b="1">
              <a:latin typeface="微软雅黑" panose="020B0503020204020204" charset="-122"/>
              <a:ea typeface="微软雅黑" panose="020B0503020204020204" charset="-122"/>
              <a:cs typeface="宋体" panose="02010600030101010101" pitchFamily="2" charset="-122"/>
            </a:endParaRPr>
          </a:p>
          <a:p>
            <a:pPr indent="0">
              <a:lnSpc>
                <a:spcPct val="120000"/>
              </a:lnSpc>
            </a:pPr>
            <a:r>
              <a:rPr lang="en-US" altLang="zh-CN" sz="4400" b="1">
                <a:latin typeface="微软雅黑" panose="020B0503020204020204" charset="-122"/>
                <a:ea typeface="微软雅黑" panose="020B0503020204020204" charset="-122"/>
                <a:cs typeface="宋体" panose="02010600030101010101" pitchFamily="2" charset="-122"/>
              </a:rPr>
              <a:t>D</a:t>
            </a:r>
            <a:r>
              <a:rPr lang="zh-CN" altLang="en-US" sz="4400" b="1">
                <a:latin typeface="微软雅黑" panose="020B0503020204020204" charset="-122"/>
                <a:ea typeface="微软雅黑" panose="020B0503020204020204" charset="-122"/>
                <a:cs typeface="宋体" panose="02010600030101010101" pitchFamily="2" charset="-122"/>
              </a:rPr>
              <a:t>．使农业摆脱自然的束缚</a:t>
            </a:r>
            <a:endParaRPr lang="zh-CN" altLang="en-US" sz="44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en-US" altLang="zh-CN" sz="4000" b="1">
              <a:solidFill>
                <a:srgbClr val="FF0000"/>
              </a:solidFill>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7690485" y="3350895"/>
            <a:ext cx="2562225" cy="706755"/>
          </a:xfrm>
          <a:prstGeom prst="rect">
            <a:avLst/>
          </a:prstGeom>
          <a:noFill/>
        </p:spPr>
        <p:txBody>
          <a:bodyPr wrap="none" rtlCol="0" anchor="t">
            <a:spAutoFit/>
          </a:bodyPr>
          <a:p>
            <a:pPr algn="l"/>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67640" y="-63500"/>
            <a:ext cx="11856085" cy="6985635"/>
          </a:xfrm>
          <a:prstGeom prst="rect">
            <a:avLst/>
          </a:prstGeom>
          <a:noFill/>
          <a:ln w="9525">
            <a:noFill/>
          </a:ln>
        </p:spPr>
        <p:txBody>
          <a:bodyPr wrap="square">
            <a:spAutoFit/>
          </a:bodyPr>
          <a:p>
            <a:pPr indent="0">
              <a:lnSpc>
                <a:spcPct val="140000"/>
              </a:lnSpc>
            </a:pPr>
            <a:r>
              <a:rPr lang="zh-CN" altLang="en-US" sz="4000" b="1">
                <a:latin typeface="微软雅黑" panose="020B0503020204020204" charset="-122"/>
                <a:ea typeface="微软雅黑" panose="020B0503020204020204" charset="-122"/>
                <a:cs typeface="宋体" panose="02010600030101010101" pitchFamily="2" charset="-122"/>
              </a:rPr>
              <a:t>（</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2015</a:t>
            </a: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rPr>
              <a:t>年江苏卷历史</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4</a:t>
            </a:r>
            <a:r>
              <a:rPr lang="zh-CN" altLang="en-US" sz="4000" b="1">
                <a:latin typeface="微软雅黑" panose="020B0503020204020204" charset="-122"/>
                <a:ea typeface="微软雅黑" panose="020B0503020204020204" charset="-122"/>
                <a:cs typeface="宋体" panose="02010600030101010101" pitchFamily="2" charset="-122"/>
              </a:rPr>
              <a:t>）唐人写淮北多有“稻垄泻泉声”之类的诗句，北宋仍有“水阔人间熟稻天”的描写。但</a:t>
            </a:r>
            <a:r>
              <a:rPr lang="en-US" altLang="zh-CN" sz="4000" b="1">
                <a:latin typeface="微软雅黑" panose="020B0503020204020204" charset="-122"/>
                <a:ea typeface="微软雅黑" panose="020B0503020204020204" charset="-122"/>
                <a:cs typeface="Times New Roman" panose="02020603050405020304" pitchFamily="18" charset="0"/>
              </a:rPr>
              <a:t>1678</a:t>
            </a:r>
            <a:r>
              <a:rPr lang="zh-CN" altLang="en-US" sz="4000" b="1">
                <a:latin typeface="微软雅黑" panose="020B0503020204020204" charset="-122"/>
                <a:ea typeface="微软雅黑" panose="020B0503020204020204" charset="-122"/>
                <a:cs typeface="宋体" panose="02010600030101010101" pitchFamily="2" charset="-122"/>
              </a:rPr>
              <a:t>年，河道总督的奏疏已是“田地皆成沙土，止产粟米”，两年后就有人感叹是“沟洫之制，水陆失宜”。淮北农耕变化表明古代农业（</a:t>
            </a:r>
            <a:r>
              <a:rPr lang="zh-CN" altLang="en-US" sz="4000" b="1">
                <a:latin typeface="微软雅黑" panose="020B0503020204020204" charset="-122"/>
                <a:ea typeface="微软雅黑" panose="020B0503020204020204" charset="-122"/>
                <a:cs typeface="Times New Roman" panose="02020603050405020304" pitchFamily="18" charset="0"/>
              </a:rPr>
              <a:t>   </a:t>
            </a:r>
            <a:r>
              <a:rPr lang="zh-CN" altLang="en-US" sz="4000" b="1">
                <a:latin typeface="微软雅黑" panose="020B0503020204020204" charset="-122"/>
                <a:ea typeface="微软雅黑" panose="020B0503020204020204" charset="-122"/>
                <a:cs typeface="宋体" panose="02010600030101010101" pitchFamily="2" charset="-122"/>
              </a:rPr>
              <a:t>）</a:t>
            </a:r>
            <a:endParaRPr lang="zh-CN" altLang="en-US" sz="4000" b="1">
              <a:latin typeface="微软雅黑" panose="020B0503020204020204" charset="-122"/>
              <a:ea typeface="微软雅黑" panose="020B0503020204020204" charset="-122"/>
              <a:cs typeface="Times New Roman" panose="02020603050405020304" pitchFamily="18" charset="0"/>
            </a:endParaRPr>
          </a:p>
          <a:p>
            <a:pPr indent="0">
              <a:lnSpc>
                <a:spcPct val="140000"/>
              </a:lnSpc>
            </a:pPr>
            <a:r>
              <a:rPr lang="en-US" altLang="zh-CN" sz="4000" b="1">
                <a:latin typeface="微软雅黑" panose="020B0503020204020204" charset="-122"/>
                <a:ea typeface="微软雅黑" panose="020B0503020204020204" charset="-122"/>
                <a:cs typeface="Times New Roman" panose="02020603050405020304" pitchFamily="18" charset="0"/>
              </a:rPr>
              <a:t>A</a:t>
            </a:r>
            <a:r>
              <a:rPr lang="zh-CN" altLang="en-US" sz="4000" b="1">
                <a:latin typeface="微软雅黑" panose="020B0503020204020204" charset="-122"/>
                <a:ea typeface="微软雅黑" panose="020B0503020204020204" charset="-122"/>
                <a:cs typeface="宋体" panose="02010600030101010101" pitchFamily="2" charset="-122"/>
              </a:rPr>
              <a:t>．注重作物品种选择</a:t>
            </a:r>
            <a:r>
              <a:rPr lang="zh-CN" altLang="en-US" sz="4000" b="1">
                <a:latin typeface="微软雅黑" panose="020B0503020204020204" charset="-122"/>
                <a:ea typeface="微软雅黑" panose="020B0503020204020204" charset="-122"/>
                <a:cs typeface="Times New Roman" panose="02020603050405020304" pitchFamily="18" charset="0"/>
              </a:rPr>
              <a:t>         </a:t>
            </a:r>
            <a:r>
              <a:rPr lang="en-US" altLang="zh-CN" sz="4000" b="1">
                <a:latin typeface="微软雅黑" panose="020B0503020204020204" charset="-122"/>
                <a:ea typeface="微软雅黑" panose="020B0503020204020204" charset="-122"/>
                <a:cs typeface="Times New Roman" panose="02020603050405020304" pitchFamily="18" charset="0"/>
              </a:rPr>
              <a:t>B</a:t>
            </a:r>
            <a:r>
              <a:rPr lang="zh-CN" altLang="en-US" sz="4000" b="1">
                <a:latin typeface="微软雅黑" panose="020B0503020204020204" charset="-122"/>
                <a:ea typeface="微软雅黑" panose="020B0503020204020204" charset="-122"/>
                <a:cs typeface="宋体" panose="02010600030101010101" pitchFamily="2" charset="-122"/>
              </a:rPr>
              <a:t>．需要政府合理作为</a:t>
            </a:r>
            <a:endParaRPr lang="zh-CN" altLang="en-US" sz="4000" b="1">
              <a:latin typeface="微软雅黑" panose="020B0503020204020204" charset="-122"/>
              <a:ea typeface="微软雅黑" panose="020B0503020204020204" charset="-122"/>
              <a:cs typeface="Times New Roman" panose="02020603050405020304" pitchFamily="18" charset="0"/>
            </a:endParaRPr>
          </a:p>
          <a:p>
            <a:pPr indent="0">
              <a:lnSpc>
                <a:spcPct val="140000"/>
              </a:lnSpc>
            </a:pPr>
            <a:r>
              <a:rPr lang="en-US" altLang="zh-CN" sz="4000" b="1">
                <a:latin typeface="微软雅黑" panose="020B0503020204020204" charset="-122"/>
                <a:ea typeface="微软雅黑" panose="020B0503020204020204" charset="-122"/>
                <a:cs typeface="Times New Roman" panose="02020603050405020304" pitchFamily="18" charset="0"/>
              </a:rPr>
              <a:t>C</a:t>
            </a:r>
            <a:r>
              <a:rPr lang="zh-CN" altLang="en-US" sz="4000" b="1">
                <a:latin typeface="微软雅黑" panose="020B0503020204020204" charset="-122"/>
                <a:ea typeface="微软雅黑" panose="020B0503020204020204" charset="-122"/>
                <a:cs typeface="宋体" panose="02010600030101010101" pitchFamily="2" charset="-122"/>
              </a:rPr>
              <a:t>．重视农田生态保护</a:t>
            </a:r>
            <a:r>
              <a:rPr lang="zh-CN" altLang="en-US" sz="4000" b="1">
                <a:latin typeface="微软雅黑" panose="020B0503020204020204" charset="-122"/>
                <a:ea typeface="微软雅黑" panose="020B0503020204020204" charset="-122"/>
                <a:cs typeface="Times New Roman" panose="02020603050405020304" pitchFamily="18" charset="0"/>
              </a:rPr>
              <a:t>         </a:t>
            </a:r>
            <a:r>
              <a:rPr lang="en-US" altLang="zh-CN" sz="4000" b="1">
                <a:latin typeface="微软雅黑" panose="020B0503020204020204" charset="-122"/>
                <a:ea typeface="微软雅黑" panose="020B0503020204020204" charset="-122"/>
                <a:cs typeface="Times New Roman" panose="02020603050405020304" pitchFamily="18" charset="0"/>
              </a:rPr>
              <a:t>D</a:t>
            </a:r>
            <a:r>
              <a:rPr lang="zh-CN" altLang="en-US" sz="4000" b="1">
                <a:latin typeface="微软雅黑" panose="020B0503020204020204" charset="-122"/>
                <a:ea typeface="微软雅黑" panose="020B0503020204020204" charset="-122"/>
                <a:cs typeface="宋体" panose="02010600030101010101" pitchFamily="2" charset="-122"/>
              </a:rPr>
              <a:t>．全凭兴修水利工程</a:t>
            </a:r>
            <a:endParaRPr lang="zh-CN" altLang="en-US" sz="4000" b="1">
              <a:solidFill>
                <a:srgbClr val="FF0000"/>
              </a:solidFill>
              <a:latin typeface="微软雅黑" panose="020B0503020204020204" charset="-122"/>
              <a:ea typeface="微软雅黑" panose="020B0503020204020204" charset="-122"/>
              <a:cs typeface="宋体" panose="02010600030101010101" pitchFamily="2" charset="-122"/>
            </a:endParaRPr>
          </a:p>
          <a:p>
            <a:endParaRPr lang="zh-CN" altLang="en-US" sz="4000" b="1">
              <a:latin typeface="微软雅黑" panose="020B0503020204020204" charset="-122"/>
              <a:ea typeface="微软雅黑" panose="020B0503020204020204" charset="-122"/>
            </a:endParaRPr>
          </a:p>
        </p:txBody>
      </p:sp>
      <p:sp>
        <p:nvSpPr>
          <p:cNvPr id="2" name="文本框 1"/>
          <p:cNvSpPr txBox="1"/>
          <p:nvPr/>
        </p:nvSpPr>
        <p:spPr>
          <a:xfrm>
            <a:off x="8608060" y="6088380"/>
            <a:ext cx="2562225" cy="706755"/>
          </a:xfrm>
          <a:prstGeom prst="rect">
            <a:avLst/>
          </a:prstGeom>
          <a:noFill/>
        </p:spPr>
        <p:txBody>
          <a:bodyPr wrap="none" rtlCol="0" anchor="t">
            <a:spAutoFit/>
          </a:bodyPr>
          <a:p>
            <a:pPr algn="l"/>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4000" b="1">
                <a:solidFill>
                  <a:srgbClr val="FF0000"/>
                </a:solidFill>
                <a:latin typeface="微软雅黑" panose="020B0503020204020204" charset="-122"/>
                <a:ea typeface="微软雅黑" panose="020B0503020204020204" charset="-122"/>
                <a:cs typeface="Times New Roman" panose="02020603050405020304" pitchFamily="18" charset="0"/>
                <a:sym typeface="+mn-ea"/>
              </a:rPr>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343535" y="11430"/>
            <a:ext cx="11243945" cy="6554470"/>
          </a:xfrm>
          <a:prstGeom prst="rect">
            <a:avLst/>
          </a:prstGeom>
          <a:noFill/>
          <a:ln w="9525">
            <a:noFill/>
          </a:ln>
        </p:spPr>
        <p:txBody>
          <a:bodyPr wrap="square">
            <a:spAutoFit/>
          </a:bodyPr>
          <a:p>
            <a:pPr indent="0">
              <a:lnSpc>
                <a:spcPct val="150000"/>
              </a:lnSpc>
            </a:pPr>
            <a:r>
              <a:rPr lang="zh-CN" altLang="en-US" sz="4000" b="1">
                <a:latin typeface="微软雅黑" panose="020B0503020204020204" charset="-122"/>
                <a:ea typeface="微软雅黑" panose="020B0503020204020204" charset="-122"/>
                <a:cs typeface="宋体" panose="02010600030101010101" pitchFamily="2" charset="-122"/>
              </a:rPr>
              <a:t>（</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2015</a:t>
            </a: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rPr>
              <a:t>年新课标</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Ⅱ</a:t>
            </a: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rPr>
              <a:t>卷文综</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rPr>
              <a:t>26</a:t>
            </a:r>
            <a:r>
              <a:rPr lang="zh-CN" altLang="en-US" sz="4000" b="1">
                <a:latin typeface="微软雅黑" panose="020B0503020204020204" charset="-122"/>
                <a:ea typeface="微软雅黑" panose="020B0503020204020204" charset="-122"/>
                <a:cs typeface="宋体" panose="02010600030101010101" pitchFamily="2" charset="-122"/>
              </a:rPr>
              <a:t>）唐宋时期，江南经济迅猛发展，南宋时全国经济重心已移至江南。促成这一转变主要动力之一是（   ）</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50000"/>
              </a:lnSpc>
            </a:pPr>
            <a:r>
              <a:rPr lang="en-US" altLang="zh-CN" sz="4000" b="1">
                <a:latin typeface="微软雅黑" panose="020B0503020204020204" charset="-122"/>
                <a:ea typeface="微软雅黑" panose="020B0503020204020204" charset="-122"/>
                <a:cs typeface="宋体" panose="02010600030101010101" pitchFamily="2" charset="-122"/>
              </a:rPr>
              <a:t>A</a:t>
            </a:r>
            <a:r>
              <a:rPr lang="zh-CN" altLang="en-US" sz="4000" b="1">
                <a:latin typeface="微软雅黑" panose="020B0503020204020204" charset="-122"/>
                <a:ea typeface="微软雅黑" panose="020B0503020204020204" charset="-122"/>
                <a:cs typeface="宋体" panose="02010600030101010101" pitchFamily="2" charset="-122"/>
              </a:rPr>
              <a:t>．坊市制度瓦解      	             </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50000"/>
              </a:lnSpc>
            </a:pPr>
            <a:r>
              <a:rPr lang="en-US" altLang="zh-CN" sz="4000" b="1">
                <a:latin typeface="微软雅黑" panose="020B0503020204020204" charset="-122"/>
                <a:ea typeface="微软雅黑" panose="020B0503020204020204" charset="-122"/>
                <a:cs typeface="宋体" panose="02010600030101010101" pitchFamily="2" charset="-122"/>
              </a:rPr>
              <a:t>B</a:t>
            </a:r>
            <a:r>
              <a:rPr lang="zh-CN" altLang="en-US" sz="4000" b="1">
                <a:latin typeface="微软雅黑" panose="020B0503020204020204" charset="-122"/>
                <a:ea typeface="微软雅黑" panose="020B0503020204020204" charset="-122"/>
                <a:cs typeface="宋体" panose="02010600030101010101" pitchFamily="2" charset="-122"/>
              </a:rPr>
              <a:t>．土地集中加剧</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50000"/>
              </a:lnSpc>
            </a:pPr>
            <a:r>
              <a:rPr lang="en-US" altLang="zh-CN" sz="4000" b="1">
                <a:latin typeface="微软雅黑" panose="020B0503020204020204" charset="-122"/>
                <a:ea typeface="微软雅黑" panose="020B0503020204020204" charset="-122"/>
                <a:cs typeface="宋体" panose="02010600030101010101" pitchFamily="2" charset="-122"/>
              </a:rPr>
              <a:t>C</a:t>
            </a:r>
            <a:r>
              <a:rPr lang="zh-CN" altLang="en-US" sz="4000" b="1">
                <a:latin typeface="微软雅黑" panose="020B0503020204020204" charset="-122"/>
                <a:ea typeface="微软雅黑" panose="020B0503020204020204" charset="-122"/>
                <a:cs typeface="宋体" panose="02010600030101010101" pitchFamily="2" charset="-122"/>
              </a:rPr>
              <a:t>．农业技术进步     	             </a:t>
            </a:r>
            <a:endParaRPr lang="zh-CN" altLang="en-US" sz="4000" b="1">
              <a:latin typeface="微软雅黑" panose="020B0503020204020204" charset="-122"/>
              <a:ea typeface="微软雅黑" panose="020B0503020204020204" charset="-122"/>
              <a:cs typeface="宋体" panose="02010600030101010101" pitchFamily="2" charset="-122"/>
            </a:endParaRPr>
          </a:p>
          <a:p>
            <a:pPr indent="0">
              <a:lnSpc>
                <a:spcPct val="150000"/>
              </a:lnSpc>
            </a:pPr>
            <a:r>
              <a:rPr lang="en-US" altLang="zh-CN" sz="4000" b="1">
                <a:latin typeface="微软雅黑" panose="020B0503020204020204" charset="-122"/>
                <a:ea typeface="微软雅黑" panose="020B0503020204020204" charset="-122"/>
                <a:cs typeface="宋体" panose="02010600030101010101" pitchFamily="2" charset="-122"/>
              </a:rPr>
              <a:t>D</a:t>
            </a:r>
            <a:r>
              <a:rPr lang="zh-CN" altLang="en-US" sz="4000" b="1">
                <a:latin typeface="微软雅黑" panose="020B0503020204020204" charset="-122"/>
                <a:ea typeface="微软雅黑" panose="020B0503020204020204" charset="-122"/>
                <a:cs typeface="宋体" panose="02010600030101010101" pitchFamily="2" charset="-122"/>
              </a:rPr>
              <a:t>．海外贸易拓展</a:t>
            </a:r>
            <a:endParaRPr lang="en-US" altLang="zh-CN" sz="4000" b="1">
              <a:solidFill>
                <a:srgbClr val="FF0000"/>
              </a:solidFill>
              <a:latin typeface="微软雅黑" panose="020B0503020204020204" charset="-122"/>
              <a:ea typeface="微软雅黑" panose="020B0503020204020204" charset="-122"/>
              <a:cs typeface="宋体" panose="02010600030101010101" pitchFamily="2" charset="-122"/>
            </a:endParaRPr>
          </a:p>
        </p:txBody>
      </p:sp>
      <p:sp>
        <p:nvSpPr>
          <p:cNvPr id="2" name="文本框 1"/>
          <p:cNvSpPr txBox="1"/>
          <p:nvPr/>
        </p:nvSpPr>
        <p:spPr>
          <a:xfrm>
            <a:off x="8243570" y="3625850"/>
            <a:ext cx="2557145" cy="891540"/>
          </a:xfrm>
          <a:prstGeom prst="rect">
            <a:avLst/>
          </a:prstGeom>
          <a:noFill/>
        </p:spPr>
        <p:txBody>
          <a:bodyPr wrap="none" rtlCol="0" anchor="t">
            <a:spAutoFit/>
          </a:bodyPr>
          <a:p>
            <a:pPr algn="l">
              <a:lnSpc>
                <a:spcPct val="130000"/>
              </a:lnSpc>
            </a:pPr>
            <a:r>
              <a:rPr lang="zh-CN" altLang="en-US" sz="4000" b="1">
                <a:solidFill>
                  <a:srgbClr val="FF0000"/>
                </a:solidFill>
                <a:latin typeface="微软雅黑" panose="020B0503020204020204" charset="-122"/>
                <a:ea typeface="微软雅黑" panose="020B0503020204020204" charset="-122"/>
                <a:cs typeface="宋体" panose="02010600030101010101" pitchFamily="2" charset="-122"/>
                <a:sym typeface="+mn-ea"/>
              </a:rPr>
              <a:t>【答案】</a:t>
            </a:r>
            <a:r>
              <a:rPr lang="en-US" altLang="zh-CN" sz="4000" b="1">
                <a:solidFill>
                  <a:srgbClr val="FF0000"/>
                </a:solidFill>
                <a:latin typeface="微软雅黑" panose="020B0503020204020204" charset="-122"/>
                <a:ea typeface="微软雅黑" panose="020B0503020204020204" charset="-122"/>
                <a:cs typeface="宋体" panose="02010600030101010101" pitchFamily="2" charset="-122"/>
                <a:sym typeface="+mn-ea"/>
              </a:rPr>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7215</Words>
  <Application>WPS 演示</Application>
  <PresentationFormat>宽屏</PresentationFormat>
  <Paragraphs>576</Paragraphs>
  <Slides>55</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55</vt:i4>
      </vt:variant>
    </vt:vector>
  </HeadingPairs>
  <TitlesOfParts>
    <vt:vector size="72" baseType="lpstr">
      <vt:lpstr>Arial</vt:lpstr>
      <vt:lpstr>宋体</vt:lpstr>
      <vt:lpstr>Wingdings</vt:lpstr>
      <vt:lpstr>黑体</vt:lpstr>
      <vt:lpstr>微软雅黑</vt:lpstr>
      <vt:lpstr>Times New Roman</vt:lpstr>
      <vt:lpstr>华文新魏</vt:lpstr>
      <vt:lpstr>Arial Unicode MS</vt:lpstr>
      <vt:lpstr>Calibri Light</vt:lpstr>
      <vt:lpstr>Calibri</vt:lpstr>
      <vt:lpstr>Tahoma</vt:lpstr>
      <vt:lpstr>Verdana</vt:lpstr>
      <vt:lpstr>隶书</vt:lpstr>
      <vt:lpstr>楷体</vt:lpstr>
      <vt:lpstr>楷体_GB2312</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探究：封建王朝为什么解决不了土地兼并的问题？</vt:lpstr>
      <vt:lpstr>探究：封建王朝为什么解决不了土地兼并的问题？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lxyz</dc:creator>
  <cp:lastModifiedBy>lxyz</cp:lastModifiedBy>
  <cp:revision>49</cp:revision>
  <dcterms:created xsi:type="dcterms:W3CDTF">2015-05-05T08:02:00Z</dcterms:created>
  <dcterms:modified xsi:type="dcterms:W3CDTF">2018-05-02T03:02:58Z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