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45" r:id="rId3"/>
    <p:sldId id="631" r:id="rId4"/>
    <p:sldId id="563" r:id="rId5"/>
    <p:sldId id="564" r:id="rId6"/>
    <p:sldId id="667" r:id="rId7"/>
    <p:sldId id="668" r:id="rId8"/>
    <p:sldId id="565" r:id="rId9"/>
    <p:sldId id="694" r:id="rId10"/>
    <p:sldId id="730" r:id="rId11"/>
    <p:sldId id="713" r:id="rId12"/>
    <p:sldId id="669" r:id="rId13"/>
    <p:sldId id="714" r:id="rId14"/>
    <p:sldId id="715" r:id="rId15"/>
    <p:sldId id="695" r:id="rId16"/>
    <p:sldId id="634" r:id="rId17"/>
    <p:sldId id="635" r:id="rId18"/>
    <p:sldId id="632" r:id="rId19"/>
    <p:sldId id="566" r:id="rId20"/>
    <p:sldId id="567" r:id="rId21"/>
    <p:sldId id="568" r:id="rId22"/>
    <p:sldId id="569" r:id="rId23"/>
    <p:sldId id="749" r:id="rId24"/>
    <p:sldId id="748" r:id="rId25"/>
    <p:sldId id="731" r:id="rId26"/>
    <p:sldId id="570" r:id="rId27"/>
    <p:sldId id="571" r:id="rId28"/>
    <p:sldId id="414"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b nm" initials="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766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23913" y="0"/>
            <a:ext cx="10515600" cy="725488"/>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a:xfrm>
            <a:off x="838200" y="957263"/>
            <a:ext cx="10515600" cy="5219700"/>
          </a:xfrm>
        </p:spPr>
        <p:txBody>
          <a:bodyPr/>
          <a:lstStyle/>
          <a:p>
            <a:endParaRPr lang="zh-CN" altLang="en-US" noProof="1"/>
          </a:p>
        </p:txBody>
      </p:sp>
      <p:sp>
        <p:nvSpPr>
          <p:cNvPr id="4" name="日期占位符 3"/>
          <p:cNvSpPr>
            <a:spLocks noGrp="1"/>
          </p:cNvSpPr>
          <p:nvPr>
            <p:ph type="dt" sz="half" idx="10"/>
          </p:nvPr>
        </p:nvSpPr>
        <p:spPr/>
        <p:txBody>
          <a:bodyPr/>
          <a:lstStyle>
            <a:lvl1pPr>
              <a:defRPr/>
            </a:lvl1pPr>
          </a:lstStyle>
          <a:p>
            <a:fld id="{7F80E37B-9903-4420-8A41-4A9C62F227FA}"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D4A9083-0FE8-4F38-A7BF-0F847EBE968A}" type="slidenum">
              <a:rPr lang="zh-CN" altLang="en-US"/>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p:txBody>
          <a:bodyPr/>
          <a:lstStyle/>
          <a:p>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62610" y="1283970"/>
            <a:ext cx="11404600" cy="2546985"/>
          </a:xfrm>
          <a:prstGeom prst="rect">
            <a:avLst/>
          </a:prstGeom>
          <a:noFill/>
        </p:spPr>
        <p:txBody>
          <a:bodyPr wrap="square" rtlCol="0" anchor="t">
            <a:spAutoFit/>
          </a:bodyPr>
          <a:p>
            <a:pPr>
              <a:lnSpc>
                <a:spcPct val="140000"/>
              </a:lnSpc>
            </a:pPr>
            <a:r>
              <a:rPr lang="zh-CN" altLang="en-US" sz="5400" b="1" u="sng">
                <a:latin typeface="微软雅黑" panose="020B0503020204020204" charset="-122"/>
                <a:ea typeface="微软雅黑" panose="020B0503020204020204" charset="-122"/>
                <a:cs typeface="微软雅黑" panose="020B0503020204020204" charset="-122"/>
                <a:sym typeface="+mn-ea"/>
              </a:rPr>
              <a:t>第</a:t>
            </a:r>
            <a:r>
              <a:rPr lang="en-US" altLang="zh-CN" sz="6000" b="1" u="sng">
                <a:solidFill>
                  <a:srgbClr val="FF0000"/>
                </a:solidFill>
                <a:latin typeface="微软雅黑" panose="020B0503020204020204" charset="-122"/>
                <a:ea typeface="微软雅黑" panose="020B0503020204020204" charset="-122"/>
                <a:cs typeface="微软雅黑" panose="020B0503020204020204" charset="-122"/>
                <a:sym typeface="+mn-ea"/>
              </a:rPr>
              <a:t>41</a:t>
            </a:r>
            <a:r>
              <a:rPr lang="zh-CN" altLang="en-US" sz="5400" b="1" u="sng">
                <a:latin typeface="微软雅黑" panose="020B0503020204020204" charset="-122"/>
                <a:ea typeface="微软雅黑" panose="020B0503020204020204" charset="-122"/>
                <a:cs typeface="微软雅黑" panose="020B0503020204020204" charset="-122"/>
                <a:sym typeface="+mn-ea"/>
              </a:rPr>
              <a:t>讲 </a:t>
            </a:r>
            <a:endParaRPr lang="zh-CN" altLang="en-US" sz="5400" b="1">
              <a:latin typeface="微软雅黑" panose="020B0503020204020204" charset="-122"/>
              <a:ea typeface="微软雅黑" panose="020B0503020204020204" charset="-122"/>
              <a:cs typeface="微软雅黑" panose="020B0503020204020204" charset="-122"/>
              <a:sym typeface="+mn-ea"/>
            </a:endParaRPr>
          </a:p>
          <a:p>
            <a:pPr>
              <a:lnSpc>
                <a:spcPct val="140000"/>
              </a:lnSpc>
            </a:pPr>
            <a:r>
              <a:rPr lang="zh-CN" altLang="en-US" sz="5400" b="1">
                <a:latin typeface="微软雅黑" panose="020B0503020204020204" charset="-122"/>
                <a:ea typeface="微软雅黑" panose="020B0503020204020204" charset="-122"/>
                <a:cs typeface="微软雅黑" panose="020B0503020204020204" charset="-122"/>
                <a:sym typeface="+mn-ea"/>
              </a:rPr>
              <a:t>        空前严重的资本主义经济危机</a:t>
            </a:r>
            <a:endParaRPr lang="zh-CN" altLang="en-US" sz="5400" b="1">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2870" y="92075"/>
            <a:ext cx="11934825" cy="1753235"/>
          </a:xfrm>
          <a:prstGeom prst="rect">
            <a:avLst/>
          </a:prstGeom>
          <a:noFill/>
          <a:ln w="9525">
            <a:noFill/>
          </a:ln>
        </p:spPr>
        <p:txBody>
          <a:bodyPr wrap="square">
            <a:spAutoFit/>
          </a:bodyPr>
          <a:p>
            <a:pPr marL="266700" indent="-266700"/>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山东文综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·21</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下列示意图中能正确反映</a:t>
            </a:r>
            <a:r>
              <a:rPr lang="en-US" sz="3600" b="1">
                <a:solidFill>
                  <a:srgbClr val="000000"/>
                </a:solidFill>
                <a:latin typeface="微软雅黑" panose="020B0503020204020204" charset="-122"/>
                <a:ea typeface="微软雅黑" panose="020B0503020204020204" charset="-122"/>
                <a:cs typeface="微软雅黑" panose="020B0503020204020204" charset="-122"/>
              </a:rPr>
              <a:t>1929</a:t>
            </a:r>
            <a:r>
              <a:rPr lang="zh-CN" sz="3600" b="1">
                <a:solidFill>
                  <a:srgbClr val="000000"/>
                </a:solidFill>
                <a:latin typeface="微软雅黑" panose="020B0503020204020204" charset="-122"/>
                <a:ea typeface="微软雅黑" panose="020B0503020204020204" charset="-122"/>
                <a:cs typeface="微软雅黑" panose="020B0503020204020204" charset="-122"/>
              </a:rPr>
              <a:t>～</a:t>
            </a:r>
            <a:r>
              <a:rPr lang="en-US" sz="3600" b="1">
                <a:solidFill>
                  <a:srgbClr val="000000"/>
                </a:solidFill>
                <a:latin typeface="微软雅黑" panose="020B0503020204020204" charset="-122"/>
                <a:ea typeface="微软雅黑" panose="020B0503020204020204" charset="-122"/>
                <a:cs typeface="微软雅黑" panose="020B0503020204020204" charset="-122"/>
              </a:rPr>
              <a:t>1938</a:t>
            </a:r>
            <a:r>
              <a:rPr lang="zh-CN" sz="3600" b="1">
                <a:solidFill>
                  <a:srgbClr val="000000"/>
                </a:solidFill>
                <a:latin typeface="微软雅黑" panose="020B0503020204020204" charset="-122"/>
                <a:ea typeface="微软雅黑" panose="020B0503020204020204" charset="-122"/>
                <a:cs typeface="微软雅黑" panose="020B0503020204020204" charset="-122"/>
              </a:rPr>
              <a:t>年美国和苏联在世界工业总产值中所占份额（</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）变化趋势的是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descr="说明: C:\Users\Administrator\AppData\Roaming\Tencent\Users\247529061\QQ\WinTemp\RichOle\}1E@732X`1[7H0Q081~5%XE.png"/>
          <p:cNvPicPr>
            <a:picLocks noChangeAspect="1"/>
          </p:cNvPicPr>
          <p:nvPr/>
        </p:nvPicPr>
        <p:blipFill>
          <a:blip r:embed="rId1"/>
          <a:stretch>
            <a:fillRect/>
          </a:stretch>
        </p:blipFill>
        <p:spPr>
          <a:xfrm>
            <a:off x="407035" y="1845310"/>
            <a:ext cx="11304905" cy="4481830"/>
          </a:xfrm>
          <a:prstGeom prst="rect">
            <a:avLst/>
          </a:prstGeom>
          <a:noFill/>
          <a:ln w="9525">
            <a:noFill/>
          </a:ln>
        </p:spPr>
      </p:pic>
      <p:sp>
        <p:nvSpPr>
          <p:cNvPr id="3" name="文本框 2"/>
          <p:cNvSpPr txBox="1"/>
          <p:nvPr/>
        </p:nvSpPr>
        <p:spPr>
          <a:xfrm>
            <a:off x="9006205" y="6172200"/>
            <a:ext cx="3031490" cy="645160"/>
          </a:xfrm>
          <a:prstGeom prst="rect">
            <a:avLst/>
          </a:prstGeom>
          <a:noFill/>
          <a:ln w="9525">
            <a:noFill/>
          </a:ln>
        </p:spPr>
        <p:txBody>
          <a:bodyPr wrap="square">
            <a:spAutoFit/>
          </a:bodyPr>
          <a:p>
            <a:pPr indent="20002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A</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4145" y="72390"/>
            <a:ext cx="11794490" cy="1753235"/>
          </a:xfrm>
          <a:prstGeom prst="rect">
            <a:avLst/>
          </a:prstGeom>
          <a:noFill/>
          <a:ln w="9525">
            <a:noFill/>
          </a:ln>
        </p:spPr>
        <p:txBody>
          <a:bodyPr wrap="square">
            <a:spAutoFit/>
          </a:bodyPr>
          <a:p>
            <a:pPr marL="200025" indent="-200025"/>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2011·</a:t>
            </a:r>
            <a:r>
              <a:rPr lang="zh-CN" sz="3600" b="1">
                <a:solidFill>
                  <a:srgbClr val="FF0000"/>
                </a:solidFill>
                <a:latin typeface="微软雅黑" panose="020B0503020204020204" charset="-122"/>
                <a:ea typeface="微软雅黑" panose="020B0503020204020204" charset="-122"/>
                <a:cs typeface="微软雅黑" panose="020B0503020204020204" charset="-122"/>
              </a:rPr>
              <a:t>福建文综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·22</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图</a:t>
            </a:r>
            <a:r>
              <a:rPr lang="en-US" sz="3600" b="1">
                <a:latin typeface="微软雅黑" panose="020B0503020204020204" charset="-122"/>
                <a:ea typeface="微软雅黑" panose="020B0503020204020204" charset="-122"/>
                <a:cs typeface="微软雅黑" panose="020B0503020204020204" charset="-122"/>
              </a:rPr>
              <a:t>6</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7</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8</a:t>
            </a:r>
            <a:r>
              <a:rPr lang="zh-CN" sz="3600" b="1">
                <a:latin typeface="微软雅黑" panose="020B0503020204020204" charset="-122"/>
                <a:ea typeface="微软雅黑" panose="020B0503020204020204" charset="-122"/>
                <a:cs typeface="微软雅黑" panose="020B0503020204020204" charset="-122"/>
              </a:rPr>
              <a:t>是有关美国</a:t>
            </a:r>
            <a:r>
              <a:rPr lang="en-US" sz="3600" b="1">
                <a:latin typeface="微软雅黑" panose="020B0503020204020204" charset="-122"/>
                <a:ea typeface="微软雅黑" panose="020B0503020204020204" charset="-122"/>
                <a:cs typeface="微软雅黑" panose="020B0503020204020204" charset="-122"/>
              </a:rPr>
              <a:t>1929—1933</a:t>
            </a:r>
            <a:r>
              <a:rPr lang="zh-CN" sz="3600" b="1">
                <a:latin typeface="微软雅黑" panose="020B0503020204020204" charset="-122"/>
                <a:ea typeface="微软雅黑" panose="020B0503020204020204" charset="-122"/>
                <a:cs typeface="微软雅黑" panose="020B0503020204020204" charset="-122"/>
              </a:rPr>
              <a:t>年经济大危机的漫画，对此解读不符合当时的社会状况的是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 </a:t>
            </a:r>
            <a:endParaRPr lang="en-US"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3427095" y="1932305"/>
            <a:ext cx="7745730" cy="1817370"/>
          </a:xfrm>
          <a:prstGeom prst="rect">
            <a:avLst/>
          </a:prstGeom>
          <a:noFill/>
          <a:ln w="9525">
            <a:noFill/>
          </a:ln>
        </p:spPr>
      </p:pic>
      <p:sp>
        <p:nvSpPr>
          <p:cNvPr id="101" name="文本框 100"/>
          <p:cNvSpPr txBox="1"/>
          <p:nvPr/>
        </p:nvSpPr>
        <p:spPr>
          <a:xfrm>
            <a:off x="422910" y="3561080"/>
            <a:ext cx="11407140" cy="3415030"/>
          </a:xfrm>
          <a:prstGeom prst="rect">
            <a:avLst/>
          </a:prstGeom>
          <a:noFill/>
          <a:ln w="9525">
            <a:noFill/>
          </a:ln>
        </p:spPr>
        <p:txBody>
          <a:bodyPr wrap="square">
            <a:spAutoFit/>
          </a:bodyPr>
          <a:p>
            <a:pPr indent="0"/>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图</a:t>
            </a:r>
            <a:r>
              <a:rPr lang="en-US" sz="3600" b="1">
                <a:latin typeface="微软雅黑" panose="020B0503020204020204" charset="-122"/>
                <a:ea typeface="微软雅黑" panose="020B0503020204020204" charset="-122"/>
                <a:cs typeface="微软雅黑" panose="020B0503020204020204" charset="-122"/>
              </a:rPr>
              <a:t>6                      </a:t>
            </a:r>
            <a:r>
              <a:rPr lang="zh-CN" sz="3600" b="1">
                <a:latin typeface="微软雅黑" panose="020B0503020204020204" charset="-122"/>
                <a:ea typeface="微软雅黑" panose="020B0503020204020204" charset="-122"/>
                <a:cs typeface="微软雅黑" panose="020B0503020204020204" charset="-122"/>
              </a:rPr>
              <a:t>图</a:t>
            </a:r>
            <a:r>
              <a:rPr lang="en-US" sz="3600" b="1">
                <a:latin typeface="微软雅黑" panose="020B0503020204020204" charset="-122"/>
                <a:ea typeface="微软雅黑" panose="020B0503020204020204" charset="-122"/>
                <a:cs typeface="微软雅黑" panose="020B0503020204020204" charset="-122"/>
              </a:rPr>
              <a:t>7                   </a:t>
            </a:r>
            <a:r>
              <a:rPr lang="zh-CN" sz="3600" b="1">
                <a:latin typeface="微软雅黑" panose="020B0503020204020204" charset="-122"/>
                <a:ea typeface="微软雅黑" panose="020B0503020204020204" charset="-122"/>
                <a:cs typeface="微软雅黑" panose="020B0503020204020204" charset="-122"/>
              </a:rPr>
              <a:t>图</a:t>
            </a:r>
            <a:r>
              <a:rPr lang="en-US" sz="3600" b="1">
                <a:latin typeface="微软雅黑" panose="020B0503020204020204" charset="-122"/>
                <a:ea typeface="微软雅黑" panose="020B0503020204020204" charset="-122"/>
                <a:cs typeface="微软雅黑" panose="020B0503020204020204" charset="-122"/>
              </a:rPr>
              <a:t>8A</a:t>
            </a:r>
            <a:r>
              <a:rPr lang="zh-CN" sz="3600" b="1">
                <a:latin typeface="微软雅黑" panose="020B0503020204020204" charset="-122"/>
                <a:ea typeface="微软雅黑" panose="020B0503020204020204" charset="-122"/>
                <a:cs typeface="微软雅黑" panose="020B0503020204020204" charset="-122"/>
              </a:rPr>
              <a:t>．生产严重过剩</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．通货膨胀严重，百姓无力购买商品</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．失业加剧贫困，社会购买力下降</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．体现了资本主义社会的基本矛盾</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3" name="图片 -2147482618" descr="中学历史教学园地（www.zxls.com）——全国文章总量、访问量最大的历史教学网站。"/>
          <p:cNvPicPr>
            <a:picLocks noChangeAspect="1"/>
          </p:cNvPicPr>
          <p:nvPr/>
        </p:nvPicPr>
        <p:blipFill>
          <a:blip r:embed="rId2">
            <a:lum bright="12000"/>
          </a:blip>
          <a:stretch>
            <a:fillRect/>
          </a:stretch>
        </p:blipFill>
        <p:spPr>
          <a:xfrm>
            <a:off x="327660" y="1932305"/>
            <a:ext cx="3099435" cy="1817370"/>
          </a:xfrm>
          <a:prstGeom prst="rect">
            <a:avLst/>
          </a:prstGeom>
          <a:noFill/>
          <a:ln w="9525">
            <a:noFill/>
          </a:ln>
        </p:spPr>
      </p:pic>
      <p:sp>
        <p:nvSpPr>
          <p:cNvPr id="4" name="文本框 3"/>
          <p:cNvSpPr txBox="1"/>
          <p:nvPr/>
        </p:nvSpPr>
        <p:spPr>
          <a:xfrm>
            <a:off x="9744075" y="5846445"/>
            <a:ext cx="2769870" cy="645160"/>
          </a:xfrm>
          <a:prstGeom prst="rect">
            <a:avLst/>
          </a:prstGeom>
          <a:noFill/>
          <a:ln w="9525">
            <a:noFill/>
          </a:ln>
        </p:spPr>
        <p:txBody>
          <a:bodyPr wrap="square">
            <a:spAutoFit/>
          </a:bodyPr>
          <a:p>
            <a:pPr marL="66675" indent="-6667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B</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矩形 165892"/>
          <p:cNvSpPr/>
          <p:nvPr/>
        </p:nvSpPr>
        <p:spPr>
          <a:xfrm>
            <a:off x="38100" y="59690"/>
            <a:ext cx="12087860" cy="6739255"/>
          </a:xfrm>
          <a:prstGeom prst="rect">
            <a:avLst/>
          </a:prstGeom>
          <a:noFill/>
          <a:ln w="9525">
            <a:noFill/>
          </a:ln>
        </p:spPr>
        <p:txBody>
          <a:bodyPr wrap="square" anchor="t">
            <a:spAutoFit/>
          </a:bodyPr>
          <a:p>
            <a:pPr>
              <a:lnSpc>
                <a:spcPct val="150000"/>
              </a:lnSpc>
            </a:pPr>
            <a:r>
              <a:rPr lang="zh-CN" altLang="en-US" sz="3600" b="1" dirty="0">
                <a:latin typeface="微软雅黑" panose="020B0503020204020204" charset="-122"/>
                <a:ea typeface="微软雅黑" panose="020B0503020204020204" charset="-122"/>
                <a:cs typeface="微软雅黑" panose="020B0503020204020204" charset="-122"/>
              </a:rPr>
              <a:t>（</a:t>
            </a:r>
            <a:r>
              <a:rPr lang="en-US" altLang="zh-CN" sz="3600" b="1" dirty="0">
                <a:solidFill>
                  <a:srgbClr val="FF3300"/>
                </a:solidFill>
                <a:latin typeface="微软雅黑" panose="020B0503020204020204" charset="-122"/>
                <a:ea typeface="微软雅黑" panose="020B0503020204020204" charset="-122"/>
                <a:cs typeface="微软雅黑" panose="020B0503020204020204" charset="-122"/>
              </a:rPr>
              <a:t>2014·</a:t>
            </a:r>
            <a:r>
              <a:rPr lang="zh-CN" altLang="en-US" sz="3600" b="1" dirty="0">
                <a:solidFill>
                  <a:srgbClr val="FF3300"/>
                </a:solidFill>
                <a:latin typeface="微软雅黑" panose="020B0503020204020204" charset="-122"/>
                <a:ea typeface="微软雅黑" panose="020B0503020204020204" charset="-122"/>
                <a:cs typeface="微软雅黑" panose="020B0503020204020204" charset="-122"/>
              </a:rPr>
              <a:t>全国新课标卷</a:t>
            </a:r>
            <a:r>
              <a:rPr lang="en-US" altLang="zh-CN" sz="3600" b="1" dirty="0">
                <a:solidFill>
                  <a:srgbClr val="FF3300"/>
                </a:solidFill>
                <a:latin typeface="微软雅黑" panose="020B0503020204020204" charset="-122"/>
                <a:ea typeface="微软雅黑" panose="020B0503020204020204" charset="-122"/>
                <a:cs typeface="微软雅黑" panose="020B0503020204020204" charset="-122"/>
              </a:rPr>
              <a:t>Ⅱ</a:t>
            </a:r>
            <a:r>
              <a:rPr lang="zh-CN" altLang="en-US" sz="3600" b="1" dirty="0">
                <a:solidFill>
                  <a:srgbClr val="FF3300"/>
                </a:solidFill>
                <a:latin typeface="微软雅黑" panose="020B0503020204020204" charset="-122"/>
                <a:ea typeface="微软雅黑" panose="020B0503020204020204" charset="-122"/>
                <a:cs typeface="微软雅黑" panose="020B0503020204020204" charset="-122"/>
              </a:rPr>
              <a:t>文综</a:t>
            </a:r>
            <a:r>
              <a:rPr lang="en-US" altLang="zh-CN" sz="3600" b="1" dirty="0">
                <a:solidFill>
                  <a:srgbClr val="FF3300"/>
                </a:solidFill>
                <a:latin typeface="微软雅黑" panose="020B0503020204020204" charset="-122"/>
                <a:ea typeface="微软雅黑" panose="020B0503020204020204" charset="-122"/>
                <a:cs typeface="微软雅黑" panose="020B0503020204020204" charset="-122"/>
              </a:rPr>
              <a:t>·34</a:t>
            </a:r>
            <a:r>
              <a:rPr lang="zh-CN" altLang="en-US" sz="3600" b="1" dirty="0">
                <a:latin typeface="微软雅黑" panose="020B0503020204020204" charset="-122"/>
                <a:ea typeface="微软雅黑" panose="020B0503020204020204" charset="-122"/>
                <a:cs typeface="微软雅黑" panose="020B0503020204020204" charset="-122"/>
              </a:rPr>
              <a:t>）</a:t>
            </a:r>
            <a:r>
              <a:rPr lang="en-US" altLang="zh-CN" sz="3600" b="1" dirty="0">
                <a:latin typeface="微软雅黑" panose="020B0503020204020204" charset="-122"/>
                <a:ea typeface="微软雅黑" panose="020B0503020204020204" charset="-122"/>
                <a:cs typeface="微软雅黑" panose="020B0503020204020204" charset="-122"/>
              </a:rPr>
              <a:t>20</a:t>
            </a:r>
            <a:r>
              <a:rPr lang="zh-CN" altLang="en-US" sz="3600" b="1" dirty="0">
                <a:latin typeface="微软雅黑" panose="020B0503020204020204" charset="-122"/>
                <a:ea typeface="微软雅黑" panose="020B0503020204020204" charset="-122"/>
                <a:cs typeface="微软雅黑" panose="020B0503020204020204" charset="-122"/>
              </a:rPr>
              <a:t>世纪</a:t>
            </a:r>
            <a:r>
              <a:rPr lang="en-US" altLang="zh-CN" sz="3600" b="1" dirty="0">
                <a:latin typeface="微软雅黑" panose="020B0503020204020204" charset="-122"/>
                <a:ea typeface="微软雅黑" panose="020B0503020204020204" charset="-122"/>
                <a:cs typeface="微软雅黑" panose="020B0503020204020204" charset="-122"/>
              </a:rPr>
              <a:t>30</a:t>
            </a:r>
            <a:r>
              <a:rPr lang="zh-CN" altLang="en-US" sz="3600" b="1" dirty="0">
                <a:latin typeface="微软雅黑" panose="020B0503020204020204" charset="-122"/>
                <a:ea typeface="微软雅黑" panose="020B0503020204020204" charset="-122"/>
                <a:cs typeface="微软雅黑" panose="020B0503020204020204" charset="-122"/>
              </a:rPr>
              <a:t>年代，美国每周有成千上万的人去电影院，轻歌曼舞的幻想型影片备受欢迎，当红童星秀兰</a:t>
            </a:r>
            <a:r>
              <a:rPr lang="en-US" altLang="zh-CN"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邓波儿通常在电影中扮演孤儿去感化富人。这一现象</a:t>
            </a:r>
            <a:r>
              <a:rPr lang="en-US" altLang="zh-CN"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　　</a:t>
            </a:r>
            <a:r>
              <a:rPr lang="en-US" altLang="zh-CN" sz="3600" b="1" dirty="0">
                <a:latin typeface="微软雅黑" panose="020B0503020204020204" charset="-122"/>
                <a:ea typeface="微软雅黑" panose="020B0503020204020204" charset="-122"/>
                <a:cs typeface="微软雅黑" panose="020B0503020204020204" charset="-122"/>
              </a:rPr>
              <a:t>)</a:t>
            </a:r>
            <a:endParaRPr lang="en-US" altLang="zh-CN" sz="3600" b="1"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3600" b="1" dirty="0">
                <a:latin typeface="微软雅黑" panose="020B0503020204020204" charset="-122"/>
                <a:ea typeface="微软雅黑" panose="020B0503020204020204" charset="-122"/>
                <a:cs typeface="微软雅黑" panose="020B0503020204020204" charset="-122"/>
              </a:rPr>
              <a:t>A</a:t>
            </a:r>
            <a:r>
              <a:rPr lang="zh-CN" altLang="en-US" sz="3600" b="1" dirty="0">
                <a:latin typeface="微软雅黑" panose="020B0503020204020204" charset="-122"/>
                <a:ea typeface="微软雅黑" panose="020B0503020204020204" charset="-122"/>
                <a:cs typeface="微软雅黑" panose="020B0503020204020204" charset="-122"/>
              </a:rPr>
              <a:t>．表明了新政已使全国重现繁荣的景象</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3600" b="1" dirty="0">
                <a:latin typeface="微软雅黑" panose="020B0503020204020204" charset="-122"/>
                <a:ea typeface="微软雅黑" panose="020B0503020204020204" charset="-122"/>
                <a:cs typeface="微软雅黑" panose="020B0503020204020204" charset="-122"/>
              </a:rPr>
              <a:t>B</a:t>
            </a:r>
            <a:r>
              <a:rPr lang="zh-CN" altLang="en-US" sz="3600" b="1" dirty="0">
                <a:latin typeface="微软雅黑" panose="020B0503020204020204" charset="-122"/>
                <a:ea typeface="微软雅黑" panose="020B0503020204020204" charset="-122"/>
                <a:cs typeface="微软雅黑" panose="020B0503020204020204" charset="-122"/>
              </a:rPr>
              <a:t>．体现了民众身陷危机淡定应对的精神</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3600" b="1" dirty="0">
                <a:latin typeface="微软雅黑" panose="020B0503020204020204" charset="-122"/>
                <a:ea typeface="微软雅黑" panose="020B0503020204020204" charset="-122"/>
                <a:cs typeface="微软雅黑" panose="020B0503020204020204" charset="-122"/>
              </a:rPr>
              <a:t>C</a:t>
            </a:r>
            <a:r>
              <a:rPr lang="zh-CN" altLang="en-US" sz="3600" b="1" dirty="0">
                <a:latin typeface="微软雅黑" panose="020B0503020204020204" charset="-122"/>
                <a:ea typeface="微软雅黑" panose="020B0503020204020204" charset="-122"/>
                <a:cs typeface="微软雅黑" panose="020B0503020204020204" charset="-122"/>
              </a:rPr>
              <a:t>．反映了民众逃避现实希求慰藉的心态</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3600" b="1" dirty="0">
                <a:latin typeface="微软雅黑" panose="020B0503020204020204" charset="-122"/>
                <a:ea typeface="微软雅黑" panose="020B0503020204020204" charset="-122"/>
                <a:cs typeface="微软雅黑" panose="020B0503020204020204" charset="-122"/>
              </a:rPr>
              <a:t>D</a:t>
            </a:r>
            <a:r>
              <a:rPr lang="zh-CN" altLang="en-US" sz="3600" b="1" dirty="0">
                <a:latin typeface="微软雅黑" panose="020B0503020204020204" charset="-122"/>
                <a:ea typeface="微软雅黑" panose="020B0503020204020204" charset="-122"/>
                <a:cs typeface="微软雅黑" panose="020B0503020204020204" charset="-122"/>
              </a:rPr>
              <a:t>．说明了现代主义艺术得到社会的认同</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006205" y="6172200"/>
            <a:ext cx="3031490" cy="645160"/>
          </a:xfrm>
          <a:prstGeom prst="rect">
            <a:avLst/>
          </a:prstGeom>
          <a:noFill/>
          <a:ln w="9525">
            <a:noFill/>
          </a:ln>
        </p:spPr>
        <p:txBody>
          <a:bodyPr wrap="square">
            <a:spAutoFit/>
          </a:bodyPr>
          <a:p>
            <a:pPr indent="20002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C</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40" name="Picture 4" descr="D113"/>
          <p:cNvPicPr>
            <a:picLocks noChangeAspect="1"/>
          </p:cNvPicPr>
          <p:nvPr/>
        </p:nvPicPr>
        <p:blipFill>
          <a:blip r:embed="rId1"/>
          <a:stretch>
            <a:fillRect/>
          </a:stretch>
        </p:blipFill>
        <p:spPr>
          <a:xfrm>
            <a:off x="199390" y="180975"/>
            <a:ext cx="4343400" cy="4111625"/>
          </a:xfrm>
          <a:prstGeom prst="rect">
            <a:avLst/>
          </a:prstGeom>
          <a:noFill/>
          <a:ln w="9525">
            <a:noFill/>
          </a:ln>
        </p:spPr>
      </p:pic>
      <p:sp>
        <p:nvSpPr>
          <p:cNvPr id="3" name="文本框 2"/>
          <p:cNvSpPr txBox="1"/>
          <p:nvPr/>
        </p:nvSpPr>
        <p:spPr>
          <a:xfrm>
            <a:off x="1516380" y="4424680"/>
            <a:ext cx="1709420" cy="743585"/>
          </a:xfrm>
          <a:prstGeom prst="rect">
            <a:avLst/>
          </a:prstGeom>
          <a:noFill/>
        </p:spPr>
        <p:txBody>
          <a:bodyPr wrap="square" rtlCol="0">
            <a:spAutoFit/>
          </a:bodyPr>
          <a:p>
            <a:r>
              <a:rPr lang="zh-CN" altLang="en-US" sz="40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米  奇</a:t>
            </a:r>
            <a:endParaRPr lang="zh-CN" altLang="en-US" sz="40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2" name="文本框 1"/>
          <p:cNvSpPr txBox="1"/>
          <p:nvPr/>
        </p:nvSpPr>
        <p:spPr>
          <a:xfrm>
            <a:off x="88265" y="6125845"/>
            <a:ext cx="11800840" cy="560705"/>
          </a:xfrm>
          <a:prstGeom prst="rect">
            <a:avLst/>
          </a:prstGeom>
          <a:noFill/>
        </p:spPr>
        <p:txBody>
          <a:bodyPr wrap="square" rtlCol="0" anchor="t">
            <a:spAutoFit/>
          </a:bodyPr>
          <a:p>
            <a:pPr marL="0" lvl="3" indent="0" eaLnBrk="1">
              <a:lnSpc>
                <a:spcPct val="110000"/>
              </a:lnSpc>
              <a:spcBef>
                <a:spcPct val="0"/>
              </a:spcBef>
              <a:buNone/>
            </a:pPr>
            <a:r>
              <a:rPr lang="en-US" altLang="zh-CN" sz="2800" b="1" dirty="0">
                <a:solidFill>
                  <a:srgbClr val="FF0000"/>
                </a:solidFill>
                <a:latin typeface="黑体" panose="02010609060101010101" pitchFamily="49" charset="-122"/>
                <a:ea typeface="黑体" panose="02010609060101010101" pitchFamily="49" charset="-122"/>
                <a:sym typeface="+mn-ea"/>
              </a:rPr>
              <a:t>  </a:t>
            </a:r>
            <a:r>
              <a:rPr lang="zh-CN" altLang="en-US" sz="2800" b="1" dirty="0">
                <a:solidFill>
                  <a:srgbClr val="FF0000"/>
                </a:solidFill>
                <a:latin typeface="黑体" panose="02010609060101010101" pitchFamily="49" charset="-122"/>
                <a:ea typeface="黑体" panose="02010609060101010101" pitchFamily="49" charset="-122"/>
                <a:sym typeface="+mn-ea"/>
              </a:rPr>
              <a:t>经济大危机时期，他们都能让人们欢笑，从而忘却眼前的所有烦恼。</a:t>
            </a:r>
            <a:endParaRPr lang="zh-CN" altLang="en-US" sz="2800" b="1" dirty="0">
              <a:solidFill>
                <a:srgbClr val="FF0000"/>
              </a:solidFill>
              <a:latin typeface="黑体" panose="02010609060101010101" pitchFamily="49" charset="-122"/>
              <a:ea typeface="黑体" panose="02010609060101010101" pitchFamily="49" charset="-122"/>
              <a:sym typeface="+mn-ea"/>
            </a:endParaRPr>
          </a:p>
        </p:txBody>
      </p:sp>
      <p:pic>
        <p:nvPicPr>
          <p:cNvPr id="4" name="图片 3"/>
          <p:cNvPicPr>
            <a:picLocks noChangeAspect="1"/>
          </p:cNvPicPr>
          <p:nvPr/>
        </p:nvPicPr>
        <p:blipFill>
          <a:blip r:embed="rId2"/>
          <a:stretch>
            <a:fillRect/>
          </a:stretch>
        </p:blipFill>
        <p:spPr>
          <a:xfrm>
            <a:off x="5662295" y="180975"/>
            <a:ext cx="4311015" cy="4135755"/>
          </a:xfrm>
          <a:prstGeom prst="rect">
            <a:avLst/>
          </a:prstGeom>
        </p:spPr>
      </p:pic>
      <p:sp>
        <p:nvSpPr>
          <p:cNvPr id="5" name="文本框 4"/>
          <p:cNvSpPr txBox="1"/>
          <p:nvPr/>
        </p:nvSpPr>
        <p:spPr>
          <a:xfrm>
            <a:off x="6774815" y="4646295"/>
            <a:ext cx="3198495" cy="678815"/>
          </a:xfrm>
          <a:prstGeom prst="rect">
            <a:avLst/>
          </a:prstGeom>
          <a:noFill/>
        </p:spPr>
        <p:txBody>
          <a:bodyPr wrap="square" rtlCol="0" anchor="t">
            <a:spAutoFit/>
          </a:bodyPr>
          <a:p>
            <a:r>
              <a:rPr lang="zh-CN" altLang="en-US" sz="36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秀兰·邓波儿</a:t>
            </a:r>
            <a:endParaRPr lang="zh-CN" altLang="en-US" sz="36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文本框 5"/>
          <p:cNvSpPr txBox="1"/>
          <p:nvPr/>
        </p:nvSpPr>
        <p:spPr>
          <a:xfrm>
            <a:off x="2461895" y="5325110"/>
            <a:ext cx="7971790" cy="645160"/>
          </a:xfrm>
          <a:prstGeom prst="rect">
            <a:avLst/>
          </a:prstGeom>
          <a:noFill/>
        </p:spPr>
        <p:txBody>
          <a:bodyPr wrap="square" rtlCol="0">
            <a:spAutoFit/>
          </a:bodyPr>
          <a:p>
            <a:r>
              <a:rPr lang="zh-CN" altLang="en-US" sz="3600" b="1">
                <a:latin typeface="微软雅黑" panose="020B0503020204020204" charset="-122"/>
                <a:ea typeface="微软雅黑" panose="020B0503020204020204" charset="-122"/>
              </a:rPr>
              <a:t>为什么他们会成为</a:t>
            </a:r>
            <a:r>
              <a:rPr lang="en-US" altLang="zh-CN" sz="3600" b="1">
                <a:latin typeface="微软雅黑" panose="020B0503020204020204" charset="-122"/>
                <a:ea typeface="微软雅黑" panose="020B0503020204020204" charset="-122"/>
              </a:rPr>
              <a:t>30</a:t>
            </a:r>
            <a:r>
              <a:rPr lang="zh-CN" altLang="en-US" sz="3600" b="1">
                <a:latin typeface="微软雅黑" panose="020B0503020204020204" charset="-122"/>
                <a:ea typeface="微软雅黑" panose="020B0503020204020204" charset="-122"/>
              </a:rPr>
              <a:t>年代的电影明星？</a:t>
            </a:r>
            <a:endParaRPr lang="zh-CN" altLang="en-US" sz="3600" b="1">
              <a:latin typeface="微软雅黑" panose="020B0503020204020204" charset="-122"/>
              <a:ea typeface="微软雅黑" panose="020B0503020204020204" charset="-122"/>
            </a:endParaRPr>
          </a:p>
        </p:txBody>
      </p:sp>
      <p:sp>
        <p:nvSpPr>
          <p:cNvPr id="7" name="文本框 6"/>
          <p:cNvSpPr txBox="1"/>
          <p:nvPr/>
        </p:nvSpPr>
        <p:spPr>
          <a:xfrm>
            <a:off x="1003935" y="3615690"/>
            <a:ext cx="10125710" cy="808990"/>
          </a:xfrm>
          <a:prstGeom prst="rect">
            <a:avLst/>
          </a:prstGeom>
          <a:solidFill>
            <a:schemeClr val="accent4">
              <a:lumMod val="60000"/>
              <a:lumOff val="40000"/>
            </a:schemeClr>
          </a:solidFill>
        </p:spPr>
        <p:txBody>
          <a:bodyPr wrap="square" rtlCol="0">
            <a:spAutoFit/>
          </a:bodyPr>
          <a:p>
            <a:r>
              <a:rPr lang="zh-CN" altLang="en-US" sz="4400" b="1">
                <a:effectLst>
                  <a:outerShdw blurRad="38100" dist="38100" dir="2700000" algn="tl">
                    <a:srgbClr val="000000">
                      <a:alpha val="43137"/>
                    </a:srgbClr>
                  </a:outerShdw>
                </a:effectLst>
                <a:latin typeface="微软雅黑" panose="020B0503020204020204" charset="-122"/>
                <a:ea typeface="微软雅黑" panose="020B0503020204020204" charset="-122"/>
              </a:rPr>
              <a:t>从人的</a:t>
            </a:r>
            <a:r>
              <a:rPr lang="zh-CN" altLang="en-US" sz="44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精神层面</a:t>
            </a:r>
            <a:r>
              <a:rPr lang="zh-CN" altLang="en-US" sz="4400" b="1">
                <a:effectLst>
                  <a:outerShdw blurRad="38100" dist="38100" dir="2700000" algn="tl">
                    <a:srgbClr val="000000">
                      <a:alpha val="43137"/>
                    </a:srgbClr>
                  </a:outerShdw>
                </a:effectLst>
                <a:latin typeface="微软雅黑" panose="020B0503020204020204" charset="-122"/>
                <a:ea typeface="微软雅黑" panose="020B0503020204020204" charset="-122"/>
              </a:rPr>
              <a:t>解读</a:t>
            </a:r>
            <a:r>
              <a:rPr lang="en-US" altLang="zh-CN" sz="4400" b="1">
                <a:effectLst>
                  <a:outerShdw blurRad="38100" dist="38100" dir="2700000" algn="tl">
                    <a:srgbClr val="000000">
                      <a:alpha val="43137"/>
                    </a:srgbClr>
                  </a:outerShdw>
                </a:effectLst>
                <a:latin typeface="微软雅黑" panose="020B0503020204020204" charset="-122"/>
                <a:ea typeface="微软雅黑" panose="020B0503020204020204" charset="-122"/>
              </a:rPr>
              <a:t>“</a:t>
            </a:r>
            <a:r>
              <a:rPr lang="zh-CN" altLang="en-US" sz="4400" b="1">
                <a:effectLst>
                  <a:outerShdw blurRad="38100" dist="38100" dir="2700000" algn="tl">
                    <a:srgbClr val="000000">
                      <a:alpha val="43137"/>
                    </a:srgbClr>
                  </a:outerShdw>
                </a:effectLst>
                <a:latin typeface="微软雅黑" panose="020B0503020204020204" charset="-122"/>
                <a:ea typeface="微软雅黑" panose="020B0503020204020204" charset="-122"/>
              </a:rPr>
              <a:t>大危机</a:t>
            </a:r>
            <a:r>
              <a:rPr lang="en-US" altLang="zh-CN" sz="4400" b="1">
                <a:effectLst>
                  <a:outerShdw blurRad="38100" dist="38100" dir="2700000" algn="tl">
                    <a:srgbClr val="000000">
                      <a:alpha val="43137"/>
                    </a:srgbClr>
                  </a:outerShdw>
                </a:effectLst>
                <a:latin typeface="微软雅黑" panose="020B0503020204020204" charset="-122"/>
                <a:ea typeface="微软雅黑" panose="020B0503020204020204" charset="-122"/>
              </a:rPr>
              <a:t>”</a:t>
            </a:r>
            <a:r>
              <a:rPr lang="zh-CN" altLang="en-US" sz="4400" b="1">
                <a:effectLst>
                  <a:outerShdw blurRad="38100" dist="38100" dir="2700000" algn="tl">
                    <a:srgbClr val="000000">
                      <a:alpha val="43137"/>
                    </a:srgbClr>
                  </a:outerShdw>
                </a:effectLst>
                <a:latin typeface="微软雅黑" panose="020B0503020204020204" charset="-122"/>
                <a:ea typeface="微软雅黑" panose="020B0503020204020204" charset="-122"/>
              </a:rPr>
              <a:t>的影响</a:t>
            </a:r>
            <a:endParaRPr lang="zh-CN" altLang="en-US" sz="4400" b="1">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6" grpId="0"/>
      <p:bldP spid="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矩形 169988"/>
          <p:cNvSpPr/>
          <p:nvPr/>
        </p:nvSpPr>
        <p:spPr>
          <a:xfrm>
            <a:off x="224790" y="-31750"/>
            <a:ext cx="11570970" cy="6739255"/>
          </a:xfrm>
          <a:prstGeom prst="rect">
            <a:avLst/>
          </a:prstGeom>
          <a:noFill/>
          <a:ln w="9525">
            <a:noFill/>
          </a:ln>
        </p:spPr>
        <p:txBody>
          <a:bodyPr wrap="square" anchor="t">
            <a:spAutoFit/>
          </a:bodyPr>
          <a:p>
            <a:pPr>
              <a:lnSpc>
                <a:spcPct val="150000"/>
              </a:lnSpc>
            </a:pPr>
            <a:r>
              <a:rPr lang="zh-CN" altLang="en-US" sz="3600" b="1" dirty="0">
                <a:latin typeface="微软雅黑" panose="020B0503020204020204" charset="-122"/>
                <a:ea typeface="微软雅黑" panose="020B0503020204020204" charset="-122"/>
                <a:cs typeface="微软雅黑" panose="020B0503020204020204" charset="-122"/>
              </a:rPr>
              <a:t>（</a:t>
            </a:r>
            <a:r>
              <a:rPr lang="en-US" altLang="zh-CN" sz="3600" b="1" dirty="0">
                <a:solidFill>
                  <a:srgbClr val="FF3300"/>
                </a:solidFill>
                <a:latin typeface="微软雅黑" panose="020B0503020204020204" charset="-122"/>
                <a:ea typeface="微软雅黑" panose="020B0503020204020204" charset="-122"/>
                <a:cs typeface="微软雅黑" panose="020B0503020204020204" charset="-122"/>
              </a:rPr>
              <a:t>2013·</a:t>
            </a:r>
            <a:r>
              <a:rPr lang="zh-CN" altLang="en-US" sz="3600" b="1" dirty="0">
                <a:solidFill>
                  <a:srgbClr val="FF3300"/>
                </a:solidFill>
                <a:latin typeface="微软雅黑" panose="020B0503020204020204" charset="-122"/>
                <a:ea typeface="微软雅黑" panose="020B0503020204020204" charset="-122"/>
                <a:cs typeface="微软雅黑" panose="020B0503020204020204" charset="-122"/>
              </a:rPr>
              <a:t>全国新课标卷</a:t>
            </a:r>
            <a:r>
              <a:rPr lang="en-US" altLang="zh-CN" sz="3600" b="1" dirty="0">
                <a:solidFill>
                  <a:srgbClr val="FF3300"/>
                </a:solidFill>
                <a:latin typeface="微软雅黑" panose="020B0503020204020204" charset="-122"/>
                <a:ea typeface="微软雅黑" panose="020B0503020204020204" charset="-122"/>
                <a:cs typeface="微软雅黑" panose="020B0503020204020204" charset="-122"/>
              </a:rPr>
              <a:t>I</a:t>
            </a:r>
            <a:r>
              <a:rPr lang="zh-CN" altLang="en-US" sz="3600" b="1" dirty="0">
                <a:solidFill>
                  <a:srgbClr val="FF3300"/>
                </a:solidFill>
                <a:latin typeface="微软雅黑" panose="020B0503020204020204" charset="-122"/>
                <a:ea typeface="微软雅黑" panose="020B0503020204020204" charset="-122"/>
                <a:cs typeface="微软雅黑" panose="020B0503020204020204" charset="-122"/>
              </a:rPr>
              <a:t>文综</a:t>
            </a:r>
            <a:r>
              <a:rPr lang="en-US" altLang="zh-CN" sz="3600" b="1" dirty="0">
                <a:solidFill>
                  <a:srgbClr val="FF3300"/>
                </a:solidFill>
                <a:latin typeface="微软雅黑" panose="020B0503020204020204" charset="-122"/>
                <a:ea typeface="微软雅黑" panose="020B0503020204020204" charset="-122"/>
                <a:cs typeface="微软雅黑" panose="020B0503020204020204" charset="-122"/>
              </a:rPr>
              <a:t>·31</a:t>
            </a:r>
            <a:r>
              <a:rPr lang="zh-CN" altLang="en-US" sz="3600" b="1" dirty="0">
                <a:latin typeface="微软雅黑" panose="020B0503020204020204" charset="-122"/>
                <a:ea typeface="微软雅黑" panose="020B0503020204020204" charset="-122"/>
                <a:cs typeface="微软雅黑" panose="020B0503020204020204" charset="-122"/>
              </a:rPr>
              <a:t>）有些学者认为，美国总统胡佛并不是自由放任政策的典型代表，他也对经济进行了有限的干预，且为后来的罗斯福新政提供了借鉴。胡佛采取的干预措施是</a:t>
            </a:r>
            <a:r>
              <a:rPr lang="en-US" altLang="zh-CN" sz="3600" b="1" dirty="0">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　　</a:t>
            </a:r>
            <a:r>
              <a:rPr lang="en-US" altLang="zh-CN" sz="3600" b="1" dirty="0">
                <a:latin typeface="微软雅黑" panose="020B0503020204020204" charset="-122"/>
                <a:ea typeface="微软雅黑" panose="020B0503020204020204" charset="-122"/>
                <a:cs typeface="微软雅黑" panose="020B0503020204020204" charset="-122"/>
              </a:rPr>
              <a:t>)</a:t>
            </a:r>
            <a:endParaRPr lang="en-US" altLang="zh-CN" sz="3600" b="1"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3600" b="1" dirty="0">
                <a:latin typeface="微软雅黑" panose="020B0503020204020204" charset="-122"/>
                <a:ea typeface="微软雅黑" panose="020B0503020204020204" charset="-122"/>
                <a:cs typeface="微软雅黑" panose="020B0503020204020204" charset="-122"/>
              </a:rPr>
              <a:t>A</a:t>
            </a:r>
            <a:r>
              <a:rPr lang="zh-CN" altLang="en-US" sz="3600" b="1" dirty="0">
                <a:latin typeface="微软雅黑" panose="020B0503020204020204" charset="-122"/>
                <a:ea typeface="微软雅黑" panose="020B0503020204020204" charset="-122"/>
                <a:cs typeface="微软雅黑" panose="020B0503020204020204" charset="-122"/>
              </a:rPr>
              <a:t>．斡旋劳资双方达成保持工资水平和不罢工的协议</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3600" b="1" dirty="0">
                <a:latin typeface="微软雅黑" panose="020B0503020204020204" charset="-122"/>
                <a:ea typeface="微软雅黑" panose="020B0503020204020204" charset="-122"/>
                <a:cs typeface="微软雅黑" panose="020B0503020204020204" charset="-122"/>
              </a:rPr>
              <a:t>B</a:t>
            </a:r>
            <a:r>
              <a:rPr lang="zh-CN" altLang="en-US" sz="3600" b="1" dirty="0">
                <a:latin typeface="微软雅黑" panose="020B0503020204020204" charset="-122"/>
                <a:ea typeface="微软雅黑" panose="020B0503020204020204" charset="-122"/>
                <a:cs typeface="微软雅黑" panose="020B0503020204020204" charset="-122"/>
              </a:rPr>
              <a:t>．通过《</a:t>
            </a:r>
            <a:r>
              <a:rPr lang="zh-CN" altLang="en-US" sz="3600" b="1" dirty="0">
                <a:latin typeface="微软雅黑" panose="020B0503020204020204" charset="-122"/>
                <a:ea typeface="微软雅黑" panose="020B0503020204020204" charset="-122"/>
                <a:cs typeface="微软雅黑" panose="020B0503020204020204" charset="-122"/>
                <a:sym typeface="+mn-ea"/>
              </a:rPr>
              <a:t>霍利</a:t>
            </a:r>
            <a:r>
              <a:rPr lang="en-US" altLang="zh-CN" sz="3600" b="1" dirty="0">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斯穆特法</a:t>
            </a:r>
            <a:r>
              <a:rPr lang="zh-CN" altLang="en-US" sz="3600" b="1" dirty="0">
                <a:latin typeface="微软雅黑" panose="020B0503020204020204" charset="-122"/>
                <a:ea typeface="微软雅黑" panose="020B0503020204020204" charset="-122"/>
                <a:cs typeface="微软雅黑" panose="020B0503020204020204" charset="-122"/>
              </a:rPr>
              <a:t>》以提高关税和保护国内市场</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3600" b="1" dirty="0">
                <a:latin typeface="微软雅黑" panose="020B0503020204020204" charset="-122"/>
                <a:ea typeface="微软雅黑" panose="020B0503020204020204" charset="-122"/>
                <a:cs typeface="微软雅黑" panose="020B0503020204020204" charset="-122"/>
              </a:rPr>
              <a:t>C</a:t>
            </a:r>
            <a:r>
              <a:rPr lang="zh-CN" altLang="en-US" sz="3600" b="1" dirty="0">
                <a:latin typeface="微软雅黑" panose="020B0503020204020204" charset="-122"/>
                <a:ea typeface="微软雅黑" panose="020B0503020204020204" charset="-122"/>
                <a:cs typeface="微软雅黑" panose="020B0503020204020204" charset="-122"/>
              </a:rPr>
              <a:t>．发起自愿减少耕地运动以维持农产品价格</a:t>
            </a:r>
            <a:endParaRPr lang="zh-CN" altLang="en-US" sz="3600" b="1"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3600" b="1" dirty="0">
                <a:latin typeface="微软雅黑" panose="020B0503020204020204" charset="-122"/>
                <a:ea typeface="微软雅黑" panose="020B0503020204020204" charset="-122"/>
                <a:cs typeface="微软雅黑" panose="020B0503020204020204" charset="-122"/>
              </a:rPr>
              <a:t>D</a:t>
            </a:r>
            <a:r>
              <a:rPr lang="zh-CN" altLang="en-US" sz="3600" b="1" dirty="0">
                <a:latin typeface="微软雅黑" panose="020B0503020204020204" charset="-122"/>
                <a:ea typeface="微软雅黑" panose="020B0503020204020204" charset="-122"/>
                <a:cs typeface="微软雅黑" panose="020B0503020204020204" charset="-122"/>
              </a:rPr>
              <a:t>．成立复兴金融公司向一些银行和公共工程贷款</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06410" y="2682240"/>
            <a:ext cx="3031490" cy="645160"/>
          </a:xfrm>
          <a:prstGeom prst="rect">
            <a:avLst/>
          </a:prstGeom>
          <a:noFill/>
          <a:ln w="9525">
            <a:noFill/>
          </a:ln>
        </p:spPr>
        <p:txBody>
          <a:bodyPr wrap="square">
            <a:spAutoFit/>
          </a:bodyPr>
          <a:p>
            <a:pPr indent="200025"/>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D</a:t>
            </a:r>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304165" y="45085"/>
            <a:ext cx="11583670" cy="7068185"/>
          </a:xfrm>
          <a:prstGeom prst="rect">
            <a:avLst/>
          </a:prstGeom>
          <a:noFill/>
          <a:ln w="9525">
            <a:noFill/>
          </a:ln>
        </p:spPr>
        <p:txBody>
          <a:bodyPr wrap="square">
            <a:spAutoFit/>
          </a:bodyPr>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届安徽六安一中高三下期综合训练（十）文综历史卷</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美国经济危机期间，胡佛政府曾倡导地方和民间团体实施“自愿联合政策”，为此政府批准了“邻居互助计划”，通过法令倡导轮流工作法。这说明胡佛政府</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积极推行政府干预经济的措施，应对经济危机</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寄希望于企业的自由合作与道德力量来缓解危机</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通过协调各部门企业活动，缓和社会矛盾</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调节雇主与工人的矛盾，增加就业机会</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27820" y="5942965"/>
            <a:ext cx="232410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2" name="文本框 101"/>
          <p:cNvSpPr txBox="1"/>
          <p:nvPr/>
        </p:nvSpPr>
        <p:spPr>
          <a:xfrm>
            <a:off x="171450" y="13335"/>
            <a:ext cx="11708130" cy="7287895"/>
          </a:xfrm>
          <a:prstGeom prst="rect">
            <a:avLst/>
          </a:prstGeom>
          <a:noFill/>
          <a:ln w="9525">
            <a:noFill/>
          </a:ln>
        </p:spPr>
        <p:txBody>
          <a:bodyPr wrap="square">
            <a:spAutoFit/>
          </a:bodyPr>
          <a:p>
            <a:pPr indent="0">
              <a:lnSpc>
                <a:spcPct val="120000"/>
              </a:lnSpc>
            </a:pPr>
            <a:r>
              <a:rPr lang="zh-CN" sz="3600" b="1">
                <a:latin typeface="微软雅黑" panose="020B0503020204020204" charset="-122"/>
                <a:ea typeface="微软雅黑" panose="020B0503020204020204" charset="-122"/>
                <a:cs typeface="微软雅黑" panose="020B0503020204020204" charset="-122"/>
              </a:rPr>
              <a:t>（</a:t>
            </a:r>
            <a:r>
              <a:rPr lang="zh-CN" sz="3600" b="1">
                <a:solidFill>
                  <a:srgbClr val="FF0000"/>
                </a:solidFill>
                <a:latin typeface="微软雅黑" panose="020B0503020204020204" charset="-122"/>
                <a:ea typeface="微软雅黑" panose="020B0503020204020204" charset="-122"/>
                <a:cs typeface="微软雅黑" panose="020B0503020204020204" charset="-122"/>
              </a:rPr>
              <a:t>吉林省东北师范大学附属中学</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届高三下学期第三次模拟考试文科综合历史试题</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1930</a:t>
            </a:r>
            <a:r>
              <a:rPr lang="zh-CN" sz="3600" b="1">
                <a:latin typeface="微软雅黑" panose="020B0503020204020204" charset="-122"/>
                <a:ea typeface="微软雅黑" panose="020B0503020204020204" charset="-122"/>
                <a:cs typeface="微软雅黑" panose="020B0503020204020204" charset="-122"/>
              </a:rPr>
              <a:t>年，美国通过了历史上最高关税法《</a:t>
            </a:r>
            <a:r>
              <a:rPr lang="zh-CN" altLang="en-US" sz="3600" b="1" dirty="0">
                <a:latin typeface="微软雅黑" panose="020B0503020204020204" charset="-122"/>
                <a:ea typeface="微软雅黑" panose="020B0503020204020204" charset="-122"/>
                <a:cs typeface="微软雅黑" panose="020B0503020204020204" charset="-122"/>
                <a:sym typeface="+mn-ea"/>
              </a:rPr>
              <a:t>霍利</a:t>
            </a:r>
            <a:r>
              <a:rPr lang="en-US" altLang="zh-CN" sz="3600" b="1" dirty="0">
                <a:latin typeface="微软雅黑" panose="020B0503020204020204" charset="-122"/>
                <a:ea typeface="微软雅黑" panose="020B0503020204020204" charset="-122"/>
                <a:cs typeface="微软雅黑" panose="020B0503020204020204" charset="-122"/>
                <a:sym typeface="+mn-ea"/>
              </a:rPr>
              <a:t>—</a:t>
            </a:r>
            <a:r>
              <a:rPr lang="zh-CN" altLang="en-US" sz="3600" b="1" dirty="0">
                <a:latin typeface="微软雅黑" panose="020B0503020204020204" charset="-122"/>
                <a:ea typeface="微软雅黑" panose="020B0503020204020204" charset="-122"/>
                <a:cs typeface="微软雅黑" panose="020B0503020204020204" charset="-122"/>
                <a:sym typeface="+mn-ea"/>
              </a:rPr>
              <a:t>斯穆特法</a:t>
            </a:r>
            <a:r>
              <a:rPr lang="zh-CN" sz="3600" b="1">
                <a:latin typeface="微软雅黑" panose="020B0503020204020204" charset="-122"/>
                <a:ea typeface="微软雅黑" panose="020B0503020204020204" charset="-122"/>
                <a:cs typeface="微软雅黑" panose="020B0503020204020204" charset="-122"/>
              </a:rPr>
              <a:t>》，对</a:t>
            </a:r>
            <a:r>
              <a:rPr lang="en-US" sz="3600" b="1">
                <a:latin typeface="微软雅黑" panose="020B0503020204020204" charset="-122"/>
                <a:ea typeface="微软雅黑" panose="020B0503020204020204" charset="-122"/>
                <a:cs typeface="微软雅黑" panose="020B0503020204020204" charset="-122"/>
              </a:rPr>
              <a:t>890</a:t>
            </a:r>
            <a:r>
              <a:rPr lang="zh-CN" sz="3600" b="1">
                <a:latin typeface="微软雅黑" panose="020B0503020204020204" charset="-122"/>
                <a:ea typeface="微软雅黑" panose="020B0503020204020204" charset="-122"/>
                <a:cs typeface="微软雅黑" panose="020B0503020204020204" charset="-122"/>
              </a:rPr>
              <a:t>种商品增加了税率，把关税平均提高了</a:t>
            </a:r>
            <a:r>
              <a:rPr lang="en-US" sz="3600" b="1">
                <a:latin typeface="微软雅黑" panose="020B0503020204020204" charset="-122"/>
                <a:ea typeface="微软雅黑" panose="020B0503020204020204" charset="-122"/>
                <a:cs typeface="微软雅黑" panose="020B0503020204020204" charset="-122"/>
              </a:rPr>
              <a:t>34</a:t>
            </a:r>
            <a:r>
              <a:rPr lang="zh-CN" sz="3600" b="1">
                <a:latin typeface="微软雅黑" panose="020B0503020204020204" charset="-122"/>
                <a:ea typeface="微软雅黑" panose="020B0503020204020204" charset="-122"/>
                <a:cs typeface="微软雅黑" panose="020B0503020204020204" charset="-122"/>
              </a:rPr>
              <a:t>％以上。美国的自私行为招来了各国的纷纷报复，大幅度提高了各自的税率。这场关税战带来的最大后果是</a:t>
            </a:r>
            <a:r>
              <a:rPr lang="en-US" sz="3600" b="1">
                <a:latin typeface="微软雅黑" panose="020B0503020204020204" charset="-122"/>
                <a:ea typeface="微软雅黑" panose="020B0503020204020204" charset="-122"/>
                <a:cs typeface="微软雅黑" panose="020B0503020204020204" charset="-122"/>
              </a:rPr>
              <a:t>A. </a:t>
            </a:r>
            <a:r>
              <a:rPr lang="zh-CN" sz="3600" b="1">
                <a:latin typeface="微软雅黑" panose="020B0503020204020204" charset="-122"/>
                <a:ea typeface="微软雅黑" panose="020B0503020204020204" charset="-122"/>
                <a:cs typeface="微软雅黑" panose="020B0503020204020204" charset="-122"/>
              </a:rPr>
              <a:t>各国竞相实行严格的经济管制</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B. </a:t>
            </a:r>
            <a:r>
              <a:rPr lang="zh-CN" sz="3600" b="1">
                <a:latin typeface="微软雅黑" panose="020B0503020204020204" charset="-122"/>
                <a:ea typeface="微软雅黑" panose="020B0503020204020204" charset="-122"/>
                <a:cs typeface="微软雅黑" panose="020B0503020204020204" charset="-122"/>
              </a:rPr>
              <a:t>美国的商品输出受到严重阻碍</a:t>
            </a:r>
            <a:r>
              <a:rPr lang="en-US" sz="3600" b="1">
                <a:latin typeface="微软雅黑" panose="020B0503020204020204" charset="-122"/>
                <a:ea typeface="微软雅黑" panose="020B0503020204020204" charset="-122"/>
                <a:cs typeface="微软雅黑" panose="020B0503020204020204" charset="-122"/>
              </a:rPr>
              <a:t>C. </a:t>
            </a:r>
            <a:r>
              <a:rPr lang="zh-CN" sz="3600" b="1">
                <a:latin typeface="微软雅黑" panose="020B0503020204020204" charset="-122"/>
                <a:ea typeface="微软雅黑" panose="020B0503020204020204" charset="-122"/>
                <a:cs typeface="微软雅黑" panose="020B0503020204020204" charset="-122"/>
              </a:rPr>
              <a:t>国际贸易和金融体系得以重建</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D. </a:t>
            </a:r>
            <a:r>
              <a:rPr lang="zh-CN" sz="3600" b="1">
                <a:latin typeface="微软雅黑" panose="020B0503020204020204" charset="-122"/>
                <a:ea typeface="微软雅黑" panose="020B0503020204020204" charset="-122"/>
                <a:cs typeface="微软雅黑" panose="020B0503020204020204" charset="-122"/>
              </a:rPr>
              <a:t>人类开始面临着新的大战威胁</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505950" y="6162040"/>
            <a:ext cx="237363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1" name="文本框 100"/>
          <p:cNvSpPr txBox="1"/>
          <p:nvPr/>
        </p:nvSpPr>
        <p:spPr>
          <a:xfrm>
            <a:off x="170815" y="62230"/>
            <a:ext cx="11958320" cy="7345680"/>
          </a:xfrm>
          <a:prstGeom prst="rect">
            <a:avLst/>
          </a:prstGeom>
          <a:noFill/>
          <a:ln w="9525">
            <a:noFill/>
          </a:ln>
        </p:spPr>
        <p:txBody>
          <a:bodyPr wrap="square">
            <a:spAutoFit/>
          </a:bodyPr>
          <a:p>
            <a:pPr indent="0">
              <a:lnSpc>
                <a:spcPct val="110000"/>
              </a:lnSpc>
            </a:pPr>
            <a:r>
              <a:rPr lang="en-US"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届天津市和平区高三第二次模拟文综历史试卷</a:t>
            </a:r>
            <a:r>
              <a:rPr lang="en-US"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美国总统胡佛最初把随着股票市场崩溃而来的不景气看做是一种心理现象。他亲自选用了“萧条”这个字眼，因为它不像“恐慌”或“危机”那么吓人。</a:t>
            </a:r>
            <a:r>
              <a:rPr lang="en-US" sz="3600" b="1">
                <a:latin typeface="微软雅黑" panose="020B0503020204020204" charset="-122"/>
                <a:ea typeface="微软雅黑" panose="020B0503020204020204" charset="-122"/>
                <a:cs typeface="微软雅黑" panose="020B0503020204020204" charset="-122"/>
              </a:rPr>
              <a:t>1930</a:t>
            </a:r>
            <a:r>
              <a:rPr lang="zh-CN" sz="3600" b="1">
                <a:latin typeface="微软雅黑" panose="020B0503020204020204" charset="-122"/>
                <a:ea typeface="微软雅黑" panose="020B0503020204020204" charset="-122"/>
                <a:cs typeface="微软雅黑" panose="020B0503020204020204" charset="-122"/>
              </a:rPr>
              <a:t>年</a:t>
            </a:r>
            <a:r>
              <a:rPr lang="en-US" sz="3600" b="1">
                <a:latin typeface="微软雅黑" panose="020B0503020204020204" charset="-122"/>
                <a:ea typeface="微软雅黑" panose="020B0503020204020204" charset="-122"/>
                <a:cs typeface="微软雅黑" panose="020B0503020204020204" charset="-122"/>
              </a:rPr>
              <a:t>6</a:t>
            </a:r>
            <a:r>
              <a:rPr lang="zh-CN" sz="3600" b="1">
                <a:latin typeface="微软雅黑" panose="020B0503020204020204" charset="-122"/>
                <a:ea typeface="微软雅黑" panose="020B0503020204020204" charset="-122"/>
                <a:cs typeface="微软雅黑" panose="020B0503020204020204" charset="-122"/>
              </a:rPr>
              <a:t>月，经济形势急剧恶化，有代表团建议兴办公共工程救济失业，他竟对他们说：“先生们，你们来晚了</a:t>
            </a:r>
            <a:r>
              <a:rPr lang="en-US" sz="3600" b="1">
                <a:latin typeface="微软雅黑" panose="020B0503020204020204" charset="-122"/>
                <a:ea typeface="微软雅黑" panose="020B0503020204020204" charset="-122"/>
                <a:cs typeface="微软雅黑" panose="020B0503020204020204" charset="-122"/>
              </a:rPr>
              <a:t>60</a:t>
            </a:r>
            <a:r>
              <a:rPr lang="zh-CN" sz="3600" b="1">
                <a:latin typeface="微软雅黑" panose="020B0503020204020204" charset="-122"/>
                <a:ea typeface="微软雅黑" panose="020B0503020204020204" charset="-122"/>
                <a:cs typeface="微软雅黑" panose="020B0503020204020204" charset="-122"/>
              </a:rPr>
              <a:t>天，萧条时期已经过去了。”据此可知胡佛</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．鼓励公共救济事业</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1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．试图大规模干预经济</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．反对</a:t>
            </a:r>
            <a:r>
              <a:rPr lang="zh-CN" sz="3600" b="1">
                <a:latin typeface="微软雅黑" panose="020B0503020204020204" charset="-122"/>
                <a:ea typeface="微软雅黑" panose="020B0503020204020204" charset="-122"/>
                <a:cs typeface="微软雅黑" panose="020B0503020204020204" charset="-122"/>
                <a:sym typeface="+mn-ea"/>
              </a:rPr>
              <a:t>自由放任的经济政策</a:t>
            </a:r>
            <a:r>
              <a:rPr lang="en-US" sz="3600" b="1">
                <a:latin typeface="微软雅黑" panose="020B0503020204020204" charset="-122"/>
                <a:ea typeface="微软雅黑" panose="020B0503020204020204" charset="-122"/>
                <a:cs typeface="微软雅黑" panose="020B0503020204020204" charset="-122"/>
                <a:sym typeface="+mn-ea"/>
              </a:rPr>
              <a:t>   </a:t>
            </a:r>
            <a:endParaRPr lang="en-US" sz="3600" b="1">
              <a:latin typeface="微软雅黑" panose="020B0503020204020204" charset="-122"/>
              <a:ea typeface="微软雅黑" panose="020B0503020204020204" charset="-122"/>
              <a:cs typeface="微软雅黑" panose="020B0503020204020204" charset="-122"/>
              <a:sym typeface="+mn-ea"/>
            </a:endParaRPr>
          </a:p>
          <a:p>
            <a:pPr indent="0">
              <a:lnSpc>
                <a:spcPct val="110000"/>
              </a:lnSpc>
            </a:pPr>
            <a:r>
              <a:rPr lang="en-US" sz="3600" b="1">
                <a:latin typeface="微软雅黑" panose="020B0503020204020204" charset="-122"/>
                <a:ea typeface="微软雅黑" panose="020B0503020204020204" charset="-122"/>
                <a:cs typeface="微软雅黑" panose="020B0503020204020204" charset="-122"/>
                <a:sym typeface="+mn-ea"/>
              </a:rPr>
              <a:t>D</a:t>
            </a:r>
            <a:r>
              <a:rPr lang="zh-CN" sz="3600" b="1">
                <a:latin typeface="微软雅黑" panose="020B0503020204020204" charset="-122"/>
                <a:ea typeface="微软雅黑" panose="020B0503020204020204" charset="-122"/>
                <a:cs typeface="微软雅黑" panose="020B0503020204020204" charset="-122"/>
                <a:sym typeface="+mn-ea"/>
              </a:rPr>
              <a:t>．对经济危机的严重性认识不足</a:t>
            </a:r>
            <a:endParaRPr lang="zh-CN" sz="36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3556000" y="3823653"/>
            <a:ext cx="19050" cy="19050"/>
          </a:xfrm>
          <a:prstGeom prst="rect">
            <a:avLst/>
          </a:prstGeom>
          <a:noFill/>
          <a:ln w="9525">
            <a:noFill/>
          </a:ln>
        </p:spPr>
      </p:pic>
      <p:sp>
        <p:nvSpPr>
          <p:cNvPr id="102" name="文本框 101"/>
          <p:cNvSpPr txBox="1"/>
          <p:nvPr/>
        </p:nvSpPr>
        <p:spPr>
          <a:xfrm>
            <a:off x="8335645" y="5440998"/>
            <a:ext cx="5080000" cy="645160"/>
          </a:xfrm>
          <a:prstGeom prst="rect">
            <a:avLst/>
          </a:prstGeom>
          <a:noFill/>
          <a:ln w="9525">
            <a:noFill/>
          </a:ln>
        </p:spPr>
        <p:txBody>
          <a:bodyPr>
            <a:spAutoFit/>
          </a:bodyPr>
          <a:p>
            <a:pPr indent="0"/>
            <a:r>
              <a:rPr lang="zh-CN" sz="3600" b="1">
                <a:solidFill>
                  <a:srgbClr val="FF0000"/>
                </a:solidFill>
                <a:latin typeface="微软雅黑" panose="020B0503020204020204" charset="-122"/>
                <a:ea typeface="微软雅黑" panose="020B0503020204020204" charset="-122"/>
                <a:cs typeface="微软雅黑" panose="020B0503020204020204" charset="-122"/>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rPr>
              <a:t>D</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linds(horizontal)">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0335" y="74930"/>
            <a:ext cx="4486275" cy="768350"/>
          </a:xfrm>
          <a:prstGeom prst="rect">
            <a:avLst/>
          </a:prstGeom>
          <a:noFill/>
        </p:spPr>
        <p:txBody>
          <a:bodyPr wrap="square" rtlCol="0">
            <a:spAutoFit/>
          </a:bodyPr>
          <a:p>
            <a:r>
              <a:rPr lang="zh-CN" altLang="en-US" sz="4400" b="1">
                <a:solidFill>
                  <a:srgbClr val="0766D4"/>
                </a:solidFill>
                <a:latin typeface="微软雅黑" panose="020B0503020204020204" charset="-122"/>
                <a:ea typeface="微软雅黑" panose="020B0503020204020204" charset="-122"/>
              </a:rPr>
              <a:t>难点问题探究：</a:t>
            </a:r>
            <a:endParaRPr lang="zh-CN" altLang="en-US" sz="4400" b="1">
              <a:solidFill>
                <a:srgbClr val="0766D4"/>
              </a:solidFill>
              <a:latin typeface="微软雅黑" panose="020B0503020204020204" charset="-122"/>
              <a:ea typeface="微软雅黑" panose="020B0503020204020204" charset="-122"/>
            </a:endParaRPr>
          </a:p>
        </p:txBody>
      </p:sp>
      <p:sp>
        <p:nvSpPr>
          <p:cNvPr id="3" name="矩形 2"/>
          <p:cNvSpPr/>
          <p:nvPr/>
        </p:nvSpPr>
        <p:spPr>
          <a:xfrm>
            <a:off x="300355" y="987425"/>
            <a:ext cx="12059920" cy="17532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buNone/>
            </a:pPr>
            <a:r>
              <a:rPr lang="en-US" altLang="zh-CN" sz="3600" b="1"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、经济危机从美国蔓延到整个资本主义世界的原因</a:t>
            </a: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a:p>
            <a:pPr marL="0" lvl="0" indent="0" eaLnBrk="1" hangingPunct="1">
              <a:lnSpc>
                <a:spcPct val="150000"/>
              </a:lnSpc>
              <a:spcBef>
                <a:spcPct val="0"/>
              </a:spcBef>
              <a:buNone/>
            </a:pPr>
            <a:endParaRPr lang="zh-CN" altLang="en-US" sz="3600" b="1"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300355" y="2156460"/>
            <a:ext cx="11267440" cy="645160"/>
          </a:xfrm>
          <a:prstGeom prst="rect">
            <a:avLst/>
          </a:prstGeom>
          <a:noFill/>
        </p:spPr>
        <p:txBody>
          <a:bodyPr wrap="square" rtlCol="0" anchor="t">
            <a:spAutoFit/>
          </a:bodyPr>
          <a:p>
            <a:r>
              <a:rPr lang="en-US" altLang="zh-CN" sz="3600" b="1" dirty="0">
                <a:solidFill>
                  <a:schemeClr val="tx1"/>
                </a:solidFill>
                <a:latin typeface="微软雅黑" panose="020B0503020204020204" charset="-122"/>
                <a:ea typeface="微软雅黑" panose="020B0503020204020204" charset="-122"/>
                <a:sym typeface="+mn-ea"/>
              </a:rPr>
              <a:t>2</a:t>
            </a:r>
            <a:r>
              <a:rPr lang="zh-CN" altLang="en-US" sz="3600" b="1" dirty="0">
                <a:solidFill>
                  <a:schemeClr val="tx1"/>
                </a:solidFill>
                <a:latin typeface="微软雅黑" panose="020B0503020204020204" charset="-122"/>
                <a:ea typeface="微软雅黑" panose="020B0503020204020204" charset="-122"/>
                <a:sym typeface="+mn-ea"/>
              </a:rPr>
              <a:t>、世界主要国家应对经济大危机的对策及其教训</a:t>
            </a:r>
            <a:endParaRPr lang="zh-CN" altLang="en-US" sz="3600" b="1" dirty="0">
              <a:solidFill>
                <a:schemeClr val="tx1"/>
              </a:solidFill>
              <a:latin typeface="微软雅黑" panose="020B0503020204020204" charset="-122"/>
              <a:ea typeface="微软雅黑" panose="020B0503020204020204" charset="-122"/>
              <a:sym typeface="+mn-ea"/>
            </a:endParaRPr>
          </a:p>
        </p:txBody>
      </p:sp>
      <p:sp>
        <p:nvSpPr>
          <p:cNvPr id="6" name="文本框 5"/>
          <p:cNvSpPr txBox="1"/>
          <p:nvPr/>
        </p:nvSpPr>
        <p:spPr>
          <a:xfrm>
            <a:off x="350520" y="3260725"/>
            <a:ext cx="5951220" cy="645160"/>
          </a:xfrm>
          <a:prstGeom prst="rect">
            <a:avLst/>
          </a:prstGeom>
          <a:noFill/>
        </p:spPr>
        <p:txBody>
          <a:bodyPr wrap="none" rtlCol="0" anchor="t">
            <a:spAutoFit/>
          </a:bodyPr>
          <a:p>
            <a:r>
              <a:rPr lang="en-US" altLang="zh-CN" sz="3600" b="1" dirty="0">
                <a:solidFill>
                  <a:schemeClr val="tx1"/>
                </a:solidFill>
                <a:latin typeface="微软雅黑" panose="020B0503020204020204" charset="-122"/>
                <a:ea typeface="微软雅黑" panose="020B0503020204020204" charset="-122"/>
                <a:sym typeface="+mn-ea"/>
              </a:rPr>
              <a:t>3</a:t>
            </a:r>
            <a:r>
              <a:rPr lang="zh-CN" altLang="en-US" sz="3600" b="1" dirty="0">
                <a:solidFill>
                  <a:schemeClr val="tx1"/>
                </a:solidFill>
                <a:latin typeface="微软雅黑" panose="020B0503020204020204" charset="-122"/>
                <a:ea typeface="微软雅黑" panose="020B0503020204020204" charset="-122"/>
                <a:sym typeface="+mn-ea"/>
              </a:rPr>
              <a:t>、这次危机对中国的影响？</a:t>
            </a:r>
            <a:endParaRPr lang="zh-CN" altLang="en-US" sz="3600" b="1" dirty="0">
              <a:solidFill>
                <a:schemeClr val="tx1"/>
              </a:solidFill>
              <a:latin typeface="微软雅黑" panose="020B0503020204020204" charset="-122"/>
              <a:ea typeface="微软雅黑" panose="020B0503020204020204" charset="-122"/>
              <a:sym typeface="+mn-ea"/>
            </a:endParaRPr>
          </a:p>
        </p:txBody>
      </p:sp>
      <p:sp>
        <p:nvSpPr>
          <p:cNvPr id="7" name="文本框 6"/>
          <p:cNvSpPr txBox="1"/>
          <p:nvPr/>
        </p:nvSpPr>
        <p:spPr>
          <a:xfrm>
            <a:off x="350520" y="4103370"/>
            <a:ext cx="11706225" cy="1419860"/>
          </a:xfrm>
          <a:prstGeom prst="rect">
            <a:avLst/>
          </a:prstGeom>
          <a:noFill/>
        </p:spPr>
        <p:txBody>
          <a:bodyPr wrap="square" rtlCol="0" anchor="t">
            <a:spAutoFit/>
          </a:bodyPr>
          <a:p>
            <a:pPr>
              <a:lnSpc>
                <a:spcPct val="120000"/>
              </a:lnSpc>
            </a:pPr>
            <a:r>
              <a:rPr lang="en-US" altLang="zh-CN" sz="3600" b="1">
                <a:latin typeface="微软雅黑" panose="020B0503020204020204" charset="-122"/>
                <a:ea typeface="微软雅黑" panose="020B0503020204020204" charset="-122"/>
                <a:cs typeface="微软雅黑" panose="020B0503020204020204" charset="-122"/>
              </a:rPr>
              <a:t>4</a:t>
            </a:r>
            <a:r>
              <a:rPr lang="zh-CN" altLang="en-US" sz="3600" b="1">
                <a:latin typeface="微软雅黑" panose="020B0503020204020204" charset="-122"/>
                <a:ea typeface="微软雅黑" panose="020B0503020204020204" charset="-122"/>
                <a:cs typeface="微软雅黑" panose="020B0503020204020204" charset="-122"/>
              </a:rPr>
              <a:t>、两次世界大战之间(1918～1939年)的历史被有的西方学者称为“焦虑的时代”， 为什么？ </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22250" y="-125095"/>
            <a:ext cx="12059920" cy="10147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eaLnBrk="1" hangingPunct="1">
              <a:lnSpc>
                <a:spcPct val="150000"/>
              </a:lnSpc>
              <a:spcBef>
                <a:spcPct val="0"/>
              </a:spcBef>
              <a:buNone/>
            </a:pPr>
            <a:r>
              <a:rPr lang="en-US" altLang="zh-CN" sz="4000" b="1" dirty="0">
                <a:solidFill>
                  <a:srgbClr val="0766D4"/>
                </a:solidFill>
                <a:latin typeface="微软雅黑" panose="020B0503020204020204" charset="-122"/>
                <a:ea typeface="微软雅黑" panose="020B0503020204020204" charset="-122"/>
                <a:cs typeface="微软雅黑" panose="020B0503020204020204" charset="-122"/>
              </a:rPr>
              <a:t>1</a:t>
            </a:r>
            <a:r>
              <a:rPr lang="zh-CN" altLang="en-US" sz="4000" b="1" dirty="0">
                <a:solidFill>
                  <a:srgbClr val="0766D4"/>
                </a:solidFill>
                <a:latin typeface="微软雅黑" panose="020B0503020204020204" charset="-122"/>
                <a:ea typeface="微软雅黑" panose="020B0503020204020204" charset="-122"/>
                <a:cs typeface="微软雅黑" panose="020B0503020204020204" charset="-122"/>
              </a:rPr>
              <a:t>、经济危机从美国蔓延到整个资本主义世界的原因</a:t>
            </a:r>
            <a:endParaRPr lang="zh-CN" altLang="en-US" b="1"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6040" y="889635"/>
            <a:ext cx="11877040" cy="5077460"/>
          </a:xfrm>
          <a:prstGeom prst="rect">
            <a:avLst/>
          </a:prstGeom>
          <a:noFill/>
          <a:ln w="38100" cmpd="dbl">
            <a:solidFill>
              <a:schemeClr val="accent1">
                <a:shade val="50000"/>
              </a:schemeClr>
            </a:solidFill>
            <a:prstDash val="solid"/>
          </a:ln>
        </p:spPr>
        <p:txBody>
          <a:bodyPr wrap="square" rtlCol="0" anchor="t">
            <a:spAutoFit/>
          </a:bodyPr>
          <a:p>
            <a:pPr marL="0" lvl="0" indent="0" eaLnBrk="1" hangingPunct="1">
              <a:lnSpc>
                <a:spcPct val="150000"/>
              </a:lnSpc>
              <a:spcBef>
                <a:spcPct val="0"/>
              </a:spcBef>
              <a:buNone/>
            </a:pPr>
            <a:r>
              <a:rPr lang="en-US" altLang="zh-CN" sz="3600" b="1" dirty="0">
                <a:latin typeface="微软雅黑" panose="020B0503020204020204" charset="-122"/>
                <a:ea typeface="微软雅黑" panose="020B0503020204020204" charset="-122"/>
                <a:cs typeface="微软雅黑" panose="020B0503020204020204" charset="-122"/>
                <a:sym typeface="+mn-ea"/>
              </a:rPr>
              <a:t>(1)</a:t>
            </a:r>
            <a:r>
              <a:rPr lang="zh-CN" altLang="en-US" sz="3600" b="1" dirty="0">
                <a:latin typeface="微软雅黑" panose="020B0503020204020204" charset="-122"/>
                <a:ea typeface="微软雅黑" panose="020B0503020204020204" charset="-122"/>
                <a:cs typeface="微软雅黑" panose="020B0503020204020204" charset="-122"/>
                <a:sym typeface="+mn-ea"/>
              </a:rPr>
              <a:t>资本主义世界体系已经形成</a:t>
            </a:r>
            <a:endParaRPr lang="zh-CN" altLang="en-US" sz="3600" b="1" dirty="0">
              <a:latin typeface="微软雅黑" panose="020B0503020204020204" charset="-122"/>
              <a:ea typeface="微软雅黑" panose="020B0503020204020204" charset="-122"/>
              <a:cs typeface="微软雅黑" panose="020B0503020204020204" charset="-122"/>
            </a:endParaRPr>
          </a:p>
          <a:p>
            <a:pPr marL="0" lvl="0" indent="0" eaLnBrk="1" hangingPunct="1">
              <a:lnSpc>
                <a:spcPct val="150000"/>
              </a:lnSpc>
              <a:spcBef>
                <a:spcPct val="0"/>
              </a:spcBef>
              <a:buNone/>
            </a:pPr>
            <a:r>
              <a:rPr lang="en-US" altLang="zh-CN" sz="3600" b="1" dirty="0">
                <a:latin typeface="微软雅黑" panose="020B0503020204020204" charset="-122"/>
                <a:ea typeface="微软雅黑" panose="020B0503020204020204" charset="-122"/>
                <a:cs typeface="微软雅黑" panose="020B0503020204020204" charset="-122"/>
                <a:sym typeface="+mn-ea"/>
              </a:rPr>
              <a:t>(2)</a:t>
            </a:r>
            <a:r>
              <a:rPr lang="zh-CN" altLang="en-US" sz="3600" b="1" dirty="0">
                <a:latin typeface="微软雅黑" panose="020B0503020204020204" charset="-122"/>
                <a:ea typeface="微软雅黑" panose="020B0503020204020204" charset="-122"/>
                <a:cs typeface="微软雅黑" panose="020B0503020204020204" charset="-122"/>
                <a:sym typeface="+mn-ea"/>
              </a:rPr>
              <a:t>美国的世界影响力</a:t>
            </a:r>
            <a:endParaRPr lang="zh-CN" altLang="en-US" sz="3600" b="1" dirty="0">
              <a:latin typeface="微软雅黑" panose="020B0503020204020204" charset="-122"/>
              <a:ea typeface="微软雅黑" panose="020B0503020204020204" charset="-122"/>
              <a:cs typeface="微软雅黑" panose="020B0503020204020204" charset="-122"/>
            </a:endParaRPr>
          </a:p>
          <a:p>
            <a:pPr marL="0" lvl="0" indent="0" eaLnBrk="1" hangingPunct="1">
              <a:lnSpc>
                <a:spcPct val="150000"/>
              </a:lnSpc>
              <a:spcBef>
                <a:spcPct val="0"/>
              </a:spcBef>
              <a:buNone/>
            </a:pPr>
            <a:r>
              <a:rPr lang="en-US" altLang="zh-CN" sz="3600" b="1" dirty="0">
                <a:latin typeface="微软雅黑" panose="020B0503020204020204" charset="-122"/>
                <a:ea typeface="微软雅黑" panose="020B0503020204020204" charset="-122"/>
                <a:cs typeface="微软雅黑" panose="020B0503020204020204" charset="-122"/>
                <a:sym typeface="+mn-ea"/>
              </a:rPr>
              <a:t>(3)</a:t>
            </a:r>
            <a:r>
              <a:rPr lang="zh-CN" altLang="en-US" sz="3600" b="1" dirty="0">
                <a:latin typeface="微软雅黑" panose="020B0503020204020204" charset="-122"/>
                <a:ea typeface="微软雅黑" panose="020B0503020204020204" charset="-122"/>
                <a:cs typeface="微软雅黑" panose="020B0503020204020204" charset="-122"/>
                <a:sym typeface="+mn-ea"/>
              </a:rPr>
              <a:t>其他国家对美国的依赖性</a:t>
            </a:r>
            <a:endParaRPr lang="zh-CN" altLang="en-US" sz="3600" b="1" dirty="0">
              <a:latin typeface="微软雅黑" panose="020B0503020204020204" charset="-122"/>
              <a:ea typeface="微软雅黑" panose="020B0503020204020204" charset="-122"/>
              <a:cs typeface="微软雅黑" panose="020B0503020204020204" charset="-122"/>
            </a:endParaRPr>
          </a:p>
          <a:p>
            <a:pPr marL="0" lvl="0" indent="0" eaLnBrk="1" hangingPunct="1">
              <a:lnSpc>
                <a:spcPct val="150000"/>
              </a:lnSpc>
              <a:spcBef>
                <a:spcPct val="0"/>
              </a:spcBef>
              <a:buNone/>
            </a:pPr>
            <a:r>
              <a:rPr lang="en-US" altLang="zh-CN" sz="3600" b="1" dirty="0">
                <a:latin typeface="微软雅黑" panose="020B0503020204020204" charset="-122"/>
                <a:ea typeface="微软雅黑" panose="020B0503020204020204" charset="-122"/>
                <a:cs typeface="微软雅黑" panose="020B0503020204020204" charset="-122"/>
                <a:sym typeface="+mn-ea"/>
              </a:rPr>
              <a:t>(4)</a:t>
            </a:r>
            <a:r>
              <a:rPr lang="zh-CN" altLang="en-US" sz="3600" b="1" dirty="0">
                <a:latin typeface="微软雅黑" panose="020B0503020204020204" charset="-122"/>
                <a:ea typeface="微软雅黑" panose="020B0503020204020204" charset="-122"/>
                <a:cs typeface="微软雅黑" panose="020B0503020204020204" charset="-122"/>
                <a:sym typeface="+mn-ea"/>
              </a:rPr>
              <a:t>资本主义制度基本矛盾的普遍存在（</a:t>
            </a:r>
            <a:r>
              <a:rPr lang="zh-CN" altLang="en-US" sz="3600" b="1" dirty="0">
                <a:solidFill>
                  <a:srgbClr val="0766D4"/>
                </a:solidFill>
                <a:latin typeface="微软雅黑" panose="020B0503020204020204" charset="-122"/>
                <a:ea typeface="微软雅黑" panose="020B0503020204020204" charset="-122"/>
                <a:cs typeface="微软雅黑" panose="020B0503020204020204" charset="-122"/>
                <a:sym typeface="+mn-ea"/>
              </a:rPr>
              <a:t>当时资本主义制度基本矛盾在资本主义各国普遍存在，所以经济危机的范围必定会超出一国，波及整个世界</a:t>
            </a:r>
            <a:r>
              <a:rPr lang="zh-CN" altLang="en-US" sz="3600" b="1" dirty="0">
                <a:latin typeface="微软雅黑" panose="020B0503020204020204" charset="-122"/>
                <a:ea typeface="微软雅黑" panose="020B0503020204020204" charset="-122"/>
                <a:cs typeface="微软雅黑" panose="020B0503020204020204" charset="-122"/>
                <a:sym typeface="+mn-ea"/>
              </a:rPr>
              <a:t>）</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9746" name="Picture 2"/>
          <p:cNvPicPr>
            <a:picLocks noChangeAspect="1"/>
          </p:cNvPicPr>
          <p:nvPr/>
        </p:nvPicPr>
        <p:blipFill>
          <a:blip r:embed="rId1"/>
          <a:stretch>
            <a:fillRect/>
          </a:stretch>
        </p:blipFill>
        <p:spPr>
          <a:xfrm>
            <a:off x="504190" y="77470"/>
            <a:ext cx="11386820" cy="4928870"/>
          </a:xfrm>
          <a:prstGeom prst="rect">
            <a:avLst/>
          </a:prstGeom>
          <a:noFill/>
          <a:ln w="9525">
            <a:noFill/>
          </a:ln>
        </p:spPr>
      </p:pic>
      <p:sp>
        <p:nvSpPr>
          <p:cNvPr id="159749" name="文本框 159748"/>
          <p:cNvSpPr txBox="1"/>
          <p:nvPr/>
        </p:nvSpPr>
        <p:spPr>
          <a:xfrm>
            <a:off x="2106930" y="4728210"/>
            <a:ext cx="9220200" cy="645160"/>
          </a:xfrm>
          <a:prstGeom prst="rect">
            <a:avLst/>
          </a:prstGeom>
          <a:solidFill>
            <a:schemeClr val="bg1"/>
          </a:solidFill>
          <a:ln w="9525">
            <a:noFill/>
          </a:ln>
        </p:spPr>
        <p:txBody>
          <a:bodyPr wrap="square" anchor="t">
            <a:spAutoFit/>
          </a:bodyPr>
          <a:p>
            <a:pPr lvl="0" eaLnBrk="1" hangingPunct="1"/>
            <a:r>
              <a:rPr lang="zh-CN" altLang="en-US" sz="3600" b="1" dirty="0">
                <a:solidFill>
                  <a:srgbClr val="0766D4"/>
                </a:solidFill>
                <a:latin typeface="微软雅黑" panose="020B0503020204020204" charset="-122"/>
                <a:ea typeface="微软雅黑" panose="020B0503020204020204" charset="-122"/>
              </a:rPr>
              <a:t>农场主为什么要倾倒牛奶？反映什么问题？</a:t>
            </a:r>
            <a:endParaRPr lang="zh-CN" altLang="en-US" sz="3600" b="1" dirty="0">
              <a:solidFill>
                <a:srgbClr val="0766D4"/>
              </a:solidFill>
              <a:latin typeface="微软雅黑" panose="020B0503020204020204" charset="-122"/>
              <a:ea typeface="微软雅黑" panose="020B0503020204020204" charset="-122"/>
            </a:endParaRPr>
          </a:p>
        </p:txBody>
      </p:sp>
      <p:sp>
        <p:nvSpPr>
          <p:cNvPr id="2" name="文本框 1"/>
          <p:cNvSpPr txBox="1"/>
          <p:nvPr/>
        </p:nvSpPr>
        <p:spPr>
          <a:xfrm>
            <a:off x="2626360" y="5373370"/>
            <a:ext cx="8180705" cy="1419860"/>
          </a:xfrm>
          <a:prstGeom prst="rect">
            <a:avLst/>
          </a:prstGeom>
          <a:noFill/>
        </p:spPr>
        <p:txBody>
          <a:bodyPr wrap="square" rtlCol="0">
            <a:spAutoFit/>
          </a:bodyPr>
          <a:p>
            <a:pPr>
              <a:lnSpc>
                <a:spcPct val="120000"/>
              </a:lnSpc>
            </a:pPr>
            <a:r>
              <a:rPr lang="zh-CN" altLang="en-US" sz="3600" b="1">
                <a:latin typeface="微软雅黑" panose="020B0503020204020204" charset="-122"/>
                <a:ea typeface="微软雅黑" panose="020B0503020204020204" charset="-122"/>
              </a:rPr>
              <a:t>牛奶过剩；维持价格与利润</a:t>
            </a:r>
            <a:endParaRPr lang="zh-CN" altLang="en-US" sz="3600" b="1">
              <a:latin typeface="微软雅黑" panose="020B0503020204020204" charset="-122"/>
              <a:ea typeface="微软雅黑" panose="020B0503020204020204" charset="-122"/>
            </a:endParaRPr>
          </a:p>
          <a:p>
            <a:pPr>
              <a:lnSpc>
                <a:spcPct val="120000"/>
              </a:lnSpc>
            </a:pPr>
            <a:r>
              <a:rPr lang="zh-CN" altLang="en-US" sz="3600" b="1">
                <a:solidFill>
                  <a:srgbClr val="0766D4"/>
                </a:solidFill>
                <a:latin typeface="微软雅黑" panose="020B0503020204020204" charset="-122"/>
                <a:ea typeface="微软雅黑" panose="020B0503020204020204" charset="-122"/>
              </a:rPr>
              <a:t>资本主义本质；市场机制的缺陷</a:t>
            </a:r>
            <a:endParaRPr lang="zh-CN" altLang="en-US" sz="3600" b="1">
              <a:solidFill>
                <a:srgbClr val="0766D4"/>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62280" y="137160"/>
            <a:ext cx="11267440" cy="706755"/>
          </a:xfrm>
          <a:prstGeom prst="rect">
            <a:avLst/>
          </a:prstGeom>
          <a:noFill/>
        </p:spPr>
        <p:txBody>
          <a:bodyPr wrap="square" rtlCol="0" anchor="t">
            <a:spAutoFit/>
          </a:bodyPr>
          <a:p>
            <a:r>
              <a:rPr lang="en-US" altLang="zh-CN" sz="4000" b="1" dirty="0">
                <a:solidFill>
                  <a:srgbClr val="0766D4"/>
                </a:solidFill>
                <a:latin typeface="微软雅黑" panose="020B0503020204020204" charset="-122"/>
                <a:ea typeface="微软雅黑" panose="020B0503020204020204" charset="-122"/>
                <a:sym typeface="+mn-ea"/>
              </a:rPr>
              <a:t>2</a:t>
            </a:r>
            <a:r>
              <a:rPr lang="zh-CN" altLang="en-US" sz="4000" b="1" dirty="0">
                <a:solidFill>
                  <a:srgbClr val="0766D4"/>
                </a:solidFill>
                <a:latin typeface="微软雅黑" panose="020B0503020204020204" charset="-122"/>
                <a:ea typeface="微软雅黑" panose="020B0503020204020204" charset="-122"/>
                <a:sym typeface="+mn-ea"/>
              </a:rPr>
              <a:t>、世界主要国家应对经济大危机的对策及其教训</a:t>
            </a:r>
            <a:endParaRPr lang="zh-CN" altLang="en-US" sz="4000" b="1" dirty="0">
              <a:solidFill>
                <a:srgbClr val="0766D4"/>
              </a:solidFill>
              <a:latin typeface="微软雅黑" panose="020B0503020204020204" charset="-122"/>
              <a:ea typeface="微软雅黑" panose="020B0503020204020204" charset="-122"/>
              <a:sym typeface="+mn-ea"/>
            </a:endParaRPr>
          </a:p>
        </p:txBody>
      </p:sp>
      <p:sp>
        <p:nvSpPr>
          <p:cNvPr id="5" name="文本框 4"/>
          <p:cNvSpPr txBox="1"/>
          <p:nvPr/>
        </p:nvSpPr>
        <p:spPr>
          <a:xfrm>
            <a:off x="485140" y="1305560"/>
            <a:ext cx="11722100" cy="5077460"/>
          </a:xfrm>
          <a:prstGeom prst="rect">
            <a:avLst/>
          </a:prstGeom>
          <a:noFill/>
        </p:spPr>
        <p:txBody>
          <a:bodyPr wrap="square" rtlCol="0" anchor="t">
            <a:spAutoFit/>
          </a:bodyPr>
          <a:p>
            <a:pPr eaLnBrk="1" hangingPunct="1">
              <a:lnSpc>
                <a:spcPct val="150000"/>
              </a:lnSpc>
              <a:buNone/>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(1)</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对策</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50000"/>
              </a:lnSpc>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①提高关税：</a:t>
            </a:r>
            <a:r>
              <a:rPr lang="zh-CN" altLang="en-US" sz="3600" b="1" dirty="0">
                <a:latin typeface="微软雅黑" panose="020B0503020204020204" charset="-122"/>
                <a:ea typeface="微软雅黑" panose="020B0503020204020204" charset="-122"/>
                <a:cs typeface="微软雅黑" panose="020B0503020204020204" charset="-122"/>
                <a:sym typeface="+mn-ea"/>
              </a:rPr>
              <a:t>可以阻止、限制外国产品进入本国市场，以尽可能地保护本国工业。</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50000"/>
              </a:lnSpc>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②实行货币贬值：</a:t>
            </a:r>
            <a:r>
              <a:rPr lang="zh-CN" altLang="en-US" sz="3600" b="1" dirty="0">
                <a:latin typeface="微软雅黑" panose="020B0503020204020204" charset="-122"/>
                <a:ea typeface="微软雅黑" panose="020B0503020204020204" charset="-122"/>
                <a:cs typeface="微软雅黑" panose="020B0503020204020204" charset="-122"/>
                <a:sym typeface="+mn-ea"/>
              </a:rPr>
              <a:t>可以提高本国产品在国际市场上的竞争力，以增加商品出口。</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50000"/>
              </a:lnSpc>
              <a:buNone/>
            </a:pPr>
            <a:endParaRPr lang="zh-CN" altLang="en-US" sz="36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30200" y="528320"/>
            <a:ext cx="11264900" cy="5077460"/>
          </a:xfrm>
          <a:prstGeom prst="rect">
            <a:avLst/>
          </a:prstGeom>
          <a:noFill/>
        </p:spPr>
        <p:txBody>
          <a:bodyPr wrap="square" rtlCol="0" anchor="t">
            <a:spAutoFit/>
          </a:bodyPr>
          <a:p>
            <a:pPr algn="l">
              <a:lnSpc>
                <a:spcPct val="150000"/>
              </a:lnSpc>
            </a:pP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(2)</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教训</a:t>
            </a:r>
            <a:endParaRPr lang="en-US" altLang="zh-CN" sz="3600" b="1">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3600" b="1">
                <a:latin typeface="微软雅黑" panose="020B0503020204020204" charset="-122"/>
                <a:ea typeface="微软雅黑" panose="020B0503020204020204" charset="-122"/>
                <a:cs typeface="微软雅黑" panose="020B0503020204020204" charset="-122"/>
                <a:sym typeface="+mn-ea"/>
              </a:rPr>
              <a:t>①</a:t>
            </a:r>
            <a:r>
              <a:rPr lang="zh-CN" altLang="en-US" sz="3600" b="1">
                <a:latin typeface="微软雅黑" panose="020B0503020204020204" charset="-122"/>
                <a:ea typeface="微软雅黑" panose="020B0503020204020204" charset="-122"/>
                <a:cs typeface="微软雅黑" panose="020B0503020204020204" charset="-122"/>
                <a:sym typeface="+mn-ea"/>
              </a:rPr>
              <a:t>居安思危</a:t>
            </a:r>
            <a:r>
              <a:rPr lang="en-US" altLang="zh-CN" sz="3600" b="1">
                <a:latin typeface="微软雅黑" panose="020B0503020204020204" charset="-122"/>
                <a:ea typeface="微软雅黑" panose="020B0503020204020204" charset="-122"/>
                <a:cs typeface="微软雅黑" panose="020B0503020204020204" charset="-122"/>
                <a:sym typeface="+mn-ea"/>
              </a:rPr>
              <a:t>,</a:t>
            </a:r>
            <a:r>
              <a:rPr lang="zh-CN" altLang="en-US" sz="3600" b="1">
                <a:latin typeface="微软雅黑" panose="020B0503020204020204" charset="-122"/>
                <a:ea typeface="微软雅黑" panose="020B0503020204020204" charset="-122"/>
                <a:cs typeface="微软雅黑" panose="020B0503020204020204" charset="-122"/>
                <a:sym typeface="+mn-ea"/>
              </a:rPr>
              <a:t>防患于未然。</a:t>
            </a:r>
            <a:endParaRPr lang="zh-CN" altLang="en-US" sz="3600" b="1">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3600" b="1">
                <a:latin typeface="微软雅黑" panose="020B0503020204020204" charset="-122"/>
                <a:ea typeface="微软雅黑" panose="020B0503020204020204" charset="-122"/>
                <a:cs typeface="微软雅黑" panose="020B0503020204020204" charset="-122"/>
                <a:sym typeface="+mn-ea"/>
              </a:rPr>
              <a:t>②规范股市和信贷，防范金融投机。</a:t>
            </a:r>
            <a:endParaRPr lang="zh-CN" altLang="en-US" sz="3600" b="1">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3600" b="1">
                <a:latin typeface="微软雅黑" panose="020B0503020204020204" charset="-122"/>
                <a:ea typeface="微软雅黑" panose="020B0503020204020204" charset="-122"/>
                <a:cs typeface="微软雅黑" panose="020B0503020204020204" charset="-122"/>
                <a:sym typeface="+mn-ea"/>
              </a:rPr>
              <a:t>③市场调节与国家干预相结合。</a:t>
            </a:r>
            <a:endParaRPr lang="zh-CN" altLang="en-US" sz="3600" b="1">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3600" b="1">
                <a:latin typeface="微软雅黑" panose="020B0503020204020204" charset="-122"/>
                <a:ea typeface="微软雅黑" panose="020B0503020204020204" charset="-122"/>
                <a:cs typeface="微软雅黑" panose="020B0503020204020204" charset="-122"/>
                <a:sym typeface="+mn-ea"/>
              </a:rPr>
              <a:t>④与时俱进</a:t>
            </a:r>
            <a:r>
              <a:rPr lang="en-US" altLang="zh-CN" sz="3600" b="1">
                <a:latin typeface="微软雅黑" panose="020B0503020204020204" charset="-122"/>
                <a:ea typeface="微软雅黑" panose="020B0503020204020204" charset="-122"/>
                <a:cs typeface="微软雅黑" panose="020B0503020204020204" charset="-122"/>
                <a:sym typeface="+mn-ea"/>
              </a:rPr>
              <a:t>,</a:t>
            </a:r>
            <a:r>
              <a:rPr lang="zh-CN" altLang="en-US" sz="3600" b="1">
                <a:latin typeface="微软雅黑" panose="020B0503020204020204" charset="-122"/>
                <a:ea typeface="微软雅黑" panose="020B0503020204020204" charset="-122"/>
                <a:cs typeface="微软雅黑" panose="020B0503020204020204" charset="-122"/>
                <a:sym typeface="+mn-ea"/>
              </a:rPr>
              <a:t>及时调整内部机制和政策 。</a:t>
            </a:r>
            <a:endParaRPr lang="zh-CN" altLang="en-US" sz="3600" b="1">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3600" b="1">
                <a:latin typeface="微软雅黑" panose="020B0503020204020204" charset="-122"/>
                <a:ea typeface="微软雅黑" panose="020B0503020204020204" charset="-122"/>
                <a:cs typeface="微软雅黑" panose="020B0503020204020204" charset="-122"/>
                <a:sym typeface="+mn-ea"/>
              </a:rPr>
              <a:t>⑤</a:t>
            </a:r>
            <a:r>
              <a:rPr lang="zh-CN" sz="3600" b="1">
                <a:latin typeface="微软雅黑" panose="020B0503020204020204" charset="-122"/>
                <a:ea typeface="微软雅黑" panose="020B0503020204020204" charset="-122"/>
                <a:cs typeface="微软雅黑" panose="020B0503020204020204" charset="-122"/>
                <a:sym typeface="+mn-ea"/>
              </a:rPr>
              <a:t>加强合作，共同应对。</a:t>
            </a:r>
            <a:endParaRPr lang="zh-CN" sz="36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3990" y="3810"/>
            <a:ext cx="11953240" cy="6652260"/>
          </a:xfrm>
          <a:prstGeom prst="rect">
            <a:avLst/>
          </a:prstGeom>
          <a:noFill/>
        </p:spPr>
        <p:txBody>
          <a:bodyPr wrap="square" rtlCol="0" anchor="t">
            <a:spAutoFit/>
          </a:bodyPr>
          <a:p>
            <a:pPr>
              <a:lnSpc>
                <a:spcPct val="130000"/>
              </a:lnSpc>
            </a:pPr>
            <a:r>
              <a:rPr lang="en-US" altLang="zh-CN" sz="3600" b="1">
                <a:latin typeface="微软雅黑" panose="020B0503020204020204" charset="-122"/>
                <a:ea typeface="微软雅黑" panose="020B0503020204020204" charset="-122"/>
                <a:cs typeface="微软雅黑" panose="020B0503020204020204" charset="-122"/>
              </a:rPr>
              <a:t>                     </a:t>
            </a:r>
            <a:r>
              <a:rPr lang="zh-CN" altLang="en-US" sz="4000" b="1">
                <a:solidFill>
                  <a:srgbClr val="FF0000"/>
                </a:solidFill>
                <a:latin typeface="微软雅黑" panose="020B0503020204020204" charset="-122"/>
                <a:ea typeface="微软雅黑" panose="020B0503020204020204" charset="-122"/>
                <a:cs typeface="微软雅黑" panose="020B0503020204020204" charset="-122"/>
              </a:rPr>
              <a:t>互惠贸易法案（补充）</a:t>
            </a:r>
            <a:endParaRPr lang="zh-CN" altLang="en-US" sz="3600" b="1">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3600" b="1">
                <a:latin typeface="微软雅黑" panose="020B0503020204020204" charset="-122"/>
                <a:ea typeface="微软雅黑" panose="020B0503020204020204" charset="-122"/>
                <a:cs typeface="微软雅黑" panose="020B0503020204020204" charset="-122"/>
              </a:rPr>
              <a:t>    赫尔起草，罗斯福的支持下，</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1934</a:t>
            </a:r>
            <a:r>
              <a:rPr lang="zh-CN" altLang="en-US" sz="3600" b="1">
                <a:latin typeface="微软雅黑" panose="020B0503020204020204" charset="-122"/>
                <a:ea typeface="微软雅黑" panose="020B0503020204020204" charset="-122"/>
                <a:cs typeface="微软雅黑" panose="020B0503020204020204" charset="-122"/>
              </a:rPr>
              <a:t>年3月20日由美国国会批准通过。是美国以贸易为突破口，开展对英经济外交，打破英国的帝国特惠制的有利武器；也是其参与国际经济，重塑战后政治与贸易秩序而进行的一项重大举措。该法案在为美国开拓对外贸易市场的同时，也使美</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国逐步走上了贸易自由化的道路</a:t>
            </a:r>
            <a:r>
              <a:rPr lang="zh-CN" altLang="en-US" sz="3600" b="1">
                <a:latin typeface="微软雅黑" panose="020B0503020204020204" charset="-122"/>
                <a:ea typeface="微软雅黑" panose="020B0503020204020204" charset="-122"/>
                <a:cs typeface="微软雅黑" panose="020B0503020204020204" charset="-122"/>
              </a:rPr>
              <a:t>。该法案的原则，被纳入1947年的关贸总协定GATT（即现在的世贸组织WTO)中，是美国关税与对外贸易政策的转折点。</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09855" y="59690"/>
            <a:ext cx="11832590" cy="7952740"/>
          </a:xfrm>
          <a:prstGeom prst="rect">
            <a:avLst/>
          </a:prstGeom>
          <a:noFill/>
          <a:ln w="9525">
            <a:noFill/>
          </a:ln>
        </p:spPr>
        <p:txBody>
          <a:bodyPr wrap="square">
            <a:spAutoFit/>
          </a:bodyPr>
          <a:p>
            <a:pPr indent="0">
              <a:lnSpc>
                <a:spcPct val="120000"/>
              </a:lnSpc>
            </a:pP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t>
            </a:r>
            <a:r>
              <a:rPr lang="zh-CN" sz="3600" b="1">
                <a:solidFill>
                  <a:srgbClr val="FF0000"/>
                </a:solidFill>
                <a:latin typeface="微软雅黑" panose="020B0503020204020204" charset="-122"/>
                <a:ea typeface="微软雅黑" panose="020B0503020204020204" charset="-122"/>
                <a:cs typeface="微软雅黑" panose="020B0503020204020204" charset="-122"/>
              </a:rPr>
              <a:t>四川省成都市龙泉第二中学</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届高三</a:t>
            </a:r>
            <a:r>
              <a:rPr lang="en-US" sz="3600" b="1">
                <a:solidFill>
                  <a:srgbClr val="FF0000"/>
                </a:solidFill>
                <a:latin typeface="微软雅黑" panose="020B0503020204020204" charset="-122"/>
                <a:ea typeface="微软雅黑" panose="020B0503020204020204" charset="-122"/>
                <a:cs typeface="微软雅黑" panose="020B0503020204020204" charset="-122"/>
              </a:rPr>
              <a:t>5</a:t>
            </a:r>
            <a:r>
              <a:rPr lang="zh-CN" sz="3600" b="1">
                <a:solidFill>
                  <a:srgbClr val="FF0000"/>
                </a:solidFill>
                <a:latin typeface="微软雅黑" panose="020B0503020204020204" charset="-122"/>
                <a:ea typeface="微软雅黑" panose="020B0503020204020204" charset="-122"/>
                <a:cs typeface="微软雅黑" panose="020B0503020204020204" charset="-122"/>
              </a:rPr>
              <a:t>月高考模拟考试（一）文科综合历史试题</a:t>
            </a:r>
            <a:r>
              <a:rPr lang="zh-CN" sz="3600" b="1">
                <a:latin typeface="微软雅黑" panose="020B0503020204020204" charset="-122"/>
                <a:ea typeface="微软雅黑" panose="020B0503020204020204" charset="-122"/>
                <a:cs typeface="微软雅黑" panose="020B0503020204020204" charset="-122"/>
              </a:rPr>
              <a:t>）大萧条下，西方国家通过征收关税、制定进口限额等措施，希望使经济实现某种程度的自给自足。二战结束时，西方国家建立关贸总协定，希望各国降低关税，减少贸易限额，削弱贸易壁垒。这一变化</a:t>
            </a:r>
            <a:r>
              <a:rPr lang="en-US" sz="3600" b="1">
                <a:latin typeface="微软雅黑" panose="020B0503020204020204" charset="-122"/>
                <a:ea typeface="微软雅黑" panose="020B0503020204020204" charset="-122"/>
                <a:cs typeface="微软雅黑" panose="020B0503020204020204" charset="-122"/>
              </a:rPr>
              <a:t>A. </a:t>
            </a:r>
            <a:r>
              <a:rPr lang="zh-CN" sz="3600" b="1">
                <a:latin typeface="微软雅黑" panose="020B0503020204020204" charset="-122"/>
                <a:ea typeface="微软雅黑" panose="020B0503020204020204" charset="-122"/>
                <a:cs typeface="微软雅黑" panose="020B0503020204020204" charset="-122"/>
              </a:rPr>
              <a:t>是应对关税壁垒加重经济困境的产物</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B. </a:t>
            </a:r>
            <a:r>
              <a:rPr lang="zh-CN" sz="3600" b="1">
                <a:latin typeface="微软雅黑" panose="020B0503020204020204" charset="-122"/>
                <a:ea typeface="微软雅黑" panose="020B0503020204020204" charset="-122"/>
                <a:cs typeface="微软雅黑" panose="020B0503020204020204" charset="-122"/>
              </a:rPr>
              <a:t>是应对法西斯主义威胁各国安全的结果</a:t>
            </a:r>
            <a:r>
              <a:rPr lang="en-US" sz="3600" b="1">
                <a:latin typeface="微软雅黑" panose="020B0503020204020204" charset="-122"/>
                <a:ea typeface="微软雅黑" panose="020B0503020204020204" charset="-122"/>
                <a:cs typeface="微软雅黑" panose="020B0503020204020204" charset="-122"/>
              </a:rPr>
              <a:t>C. </a:t>
            </a:r>
            <a:r>
              <a:rPr lang="zh-CN" sz="3600" b="1">
                <a:latin typeface="微软雅黑" panose="020B0503020204020204" charset="-122"/>
                <a:ea typeface="微软雅黑" panose="020B0503020204020204" charset="-122"/>
                <a:cs typeface="微软雅黑" panose="020B0503020204020204" charset="-122"/>
              </a:rPr>
              <a:t>说明国际关系决定各国经济政策调整</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20000"/>
              </a:lnSpc>
            </a:pPr>
            <a:r>
              <a:rPr lang="en-US" sz="3600" b="1">
                <a:latin typeface="微软雅黑" panose="020B0503020204020204" charset="-122"/>
                <a:ea typeface="微软雅黑" panose="020B0503020204020204" charset="-122"/>
                <a:cs typeface="微软雅黑" panose="020B0503020204020204" charset="-122"/>
              </a:rPr>
              <a:t>D. </a:t>
            </a:r>
            <a:r>
              <a:rPr lang="zh-CN" sz="3600" b="1">
                <a:latin typeface="微软雅黑" panose="020B0503020204020204" charset="-122"/>
                <a:ea typeface="微软雅黑" panose="020B0503020204020204" charset="-122"/>
                <a:cs typeface="微软雅黑" panose="020B0503020204020204" charset="-122"/>
              </a:rPr>
              <a:t>说明自由放任主</a:t>
            </a:r>
            <a:r>
              <a:rPr lang="zh-CN" sz="3600" b="1">
                <a:latin typeface="微软雅黑" panose="020B0503020204020204" charset="-122"/>
                <a:ea typeface="微软雅黑" panose="020B0503020204020204" charset="-122"/>
                <a:cs typeface="微软雅黑" panose="020B0503020204020204" charset="-122"/>
                <a:sym typeface="+mn-ea"/>
              </a:rPr>
              <a:t>义取代了经济民族主义</a:t>
            </a:r>
            <a:endParaRPr lang="zh-CN" sz="36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20000"/>
              </a:lnSpc>
            </a:pPr>
            <a:endParaRPr lang="zh-CN" altLang="en-US" sz="3600" b="1">
              <a:latin typeface="微软雅黑" panose="020B0503020204020204" charset="-122"/>
              <a:ea typeface="微软雅黑" panose="020B0503020204020204" charset="-122"/>
              <a:cs typeface="微软雅黑" panose="020B0503020204020204" charset="-122"/>
            </a:endParaRPr>
          </a:p>
          <a:p>
            <a:pPr indent="0"/>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3556000" y="3823653"/>
            <a:ext cx="19050" cy="19050"/>
          </a:xfrm>
          <a:prstGeom prst="rect">
            <a:avLst/>
          </a:prstGeom>
          <a:noFill/>
          <a:ln w="9525">
            <a:noFill/>
          </a:ln>
        </p:spPr>
      </p:pic>
      <p:sp>
        <p:nvSpPr>
          <p:cNvPr id="3" name="文本框 2"/>
          <p:cNvSpPr txBox="1"/>
          <p:nvPr/>
        </p:nvSpPr>
        <p:spPr>
          <a:xfrm>
            <a:off x="9117965" y="5895975"/>
            <a:ext cx="2355215" cy="645160"/>
          </a:xfrm>
          <a:prstGeom prst="rect">
            <a:avLst/>
          </a:prstGeom>
          <a:noFill/>
        </p:spPr>
        <p:txBody>
          <a:bodyPr wrap="none" rtlCol="0" anchor="t">
            <a:spAutoFit/>
          </a:bodyPr>
          <a:p>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57150" y="142875"/>
            <a:ext cx="11887835" cy="6572250"/>
          </a:xfrm>
          <a:prstGeom prst="rect">
            <a:avLst/>
          </a:prstGeom>
          <a:noFill/>
          <a:ln w="9525">
            <a:noFill/>
          </a:ln>
        </p:spPr>
        <p:txBody>
          <a:bodyPr wrap="square">
            <a:spAutoFit/>
          </a:bodyPr>
          <a:p>
            <a:pPr marL="200025" indent="-200025">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2009·</a:t>
            </a:r>
            <a:r>
              <a:rPr lang="zh-CN" sz="3600" b="1">
                <a:solidFill>
                  <a:srgbClr val="FF0000"/>
                </a:solidFill>
                <a:latin typeface="微软雅黑" panose="020B0503020204020204" charset="-122"/>
                <a:ea typeface="微软雅黑" panose="020B0503020204020204" charset="-122"/>
                <a:cs typeface="微软雅黑" panose="020B0503020204020204" charset="-122"/>
              </a:rPr>
              <a:t>重庆文综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·22</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美国总统乔治</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布什在出席博鳌亚洲论坛</a:t>
            </a:r>
            <a:r>
              <a:rPr lang="en-US" sz="3600" b="1">
                <a:latin typeface="微软雅黑" panose="020B0503020204020204" charset="-122"/>
                <a:ea typeface="微软雅黑" panose="020B0503020204020204" charset="-122"/>
                <a:cs typeface="微软雅黑" panose="020B0503020204020204" charset="-122"/>
              </a:rPr>
              <a:t>2009</a:t>
            </a:r>
            <a:r>
              <a:rPr lang="zh-CN" sz="3600" b="1">
                <a:latin typeface="微软雅黑" panose="020B0503020204020204" charset="-122"/>
                <a:ea typeface="微软雅黑" panose="020B0503020204020204" charset="-122"/>
                <a:cs typeface="微软雅黑" panose="020B0503020204020204" charset="-122"/>
              </a:rPr>
              <a:t>年年会时表示，世界各国要紧密合作应对金融危机，保护主义无助于克服困难。然而，在</a:t>
            </a:r>
            <a:r>
              <a:rPr lang="en-US" sz="3600" b="1">
                <a:latin typeface="微软雅黑" panose="020B0503020204020204" charset="-122"/>
                <a:ea typeface="微软雅黑" panose="020B0503020204020204" charset="-122"/>
                <a:cs typeface="微软雅黑" panose="020B0503020204020204" charset="-122"/>
              </a:rPr>
              <a:t>1929-1933</a:t>
            </a:r>
            <a:r>
              <a:rPr lang="zh-CN" sz="3600" b="1">
                <a:latin typeface="微软雅黑" panose="020B0503020204020204" charset="-122"/>
                <a:ea typeface="微软雅黑" panose="020B0503020204020204" charset="-122"/>
                <a:cs typeface="微软雅黑" panose="020B0503020204020204" charset="-122"/>
              </a:rPr>
              <a:t>年世界经济危机期间，正是美国带头大幅度提高关税，从而引发了一场关税大战。其直接影响是</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．资本主义各国间的矛盾日趋尖锐</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．资本主义各国政坛丑闻频出</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．资本主义各国社会危机日益加深</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．资本主义各国政府信誉扫地</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653270" y="6115685"/>
            <a:ext cx="235521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1"/>
          <p:cNvSpPr>
            <a:spLocks noGrp="1"/>
          </p:cNvSpPr>
          <p:nvPr>
            <p:ph type="title"/>
          </p:nvPr>
        </p:nvSpPr>
        <p:spPr>
          <a:xfrm>
            <a:off x="2209800" y="138113"/>
            <a:ext cx="7772400" cy="1143000"/>
          </a:xfrm>
        </p:spPr>
        <p:txBody>
          <a:bodyPr vert="horz" wrap="square" lIns="91440" tIns="45720" rIns="91440" bIns="45720" anchor="ctr"/>
          <a:p>
            <a:r>
              <a:rPr lang="en-US" altLang="zh-CN" sz="4000" b="1" dirty="0">
                <a:solidFill>
                  <a:srgbClr val="0766D4"/>
                </a:solidFill>
                <a:latin typeface="微软雅黑" panose="020B0503020204020204" charset="-122"/>
                <a:ea typeface="微软雅黑" panose="020B0503020204020204" charset="-122"/>
              </a:rPr>
              <a:t>3</a:t>
            </a:r>
            <a:r>
              <a:rPr lang="zh-CN" altLang="en-US" sz="4000" b="1" dirty="0">
                <a:solidFill>
                  <a:srgbClr val="0766D4"/>
                </a:solidFill>
                <a:latin typeface="微软雅黑" panose="020B0503020204020204" charset="-122"/>
                <a:ea typeface="微软雅黑" panose="020B0503020204020204" charset="-122"/>
              </a:rPr>
              <a:t>、这次危机对中国的影响？</a:t>
            </a:r>
            <a:endParaRPr lang="zh-CN" altLang="en-US" sz="4000" b="1" dirty="0">
              <a:solidFill>
                <a:srgbClr val="0766D4"/>
              </a:solidFill>
              <a:latin typeface="微软雅黑" panose="020B0503020204020204" charset="-122"/>
              <a:ea typeface="微软雅黑" panose="020B0503020204020204" charset="-122"/>
            </a:endParaRPr>
          </a:p>
        </p:txBody>
      </p:sp>
      <p:sp>
        <p:nvSpPr>
          <p:cNvPr id="33794" name="内容占位符 2"/>
          <p:cNvSpPr>
            <a:spLocks noGrp="1"/>
          </p:cNvSpPr>
          <p:nvPr>
            <p:ph idx="1"/>
          </p:nvPr>
        </p:nvSpPr>
        <p:spPr>
          <a:xfrm>
            <a:off x="103505" y="1575435"/>
            <a:ext cx="11985625" cy="4114800"/>
          </a:xfrm>
        </p:spPr>
        <p:txBody>
          <a:bodyPr vert="horz" wrap="square" lIns="91440" tIns="45720" rIns="91440" bIns="45720" anchor="t">
            <a:normAutofit lnSpcReduction="10000"/>
          </a:bodyPr>
          <a:p>
            <a:pPr marL="0" indent="0">
              <a:buNone/>
            </a:pPr>
            <a:r>
              <a:rPr lang="zh-CN" sz="3600" b="1" dirty="0">
                <a:latin typeface="微软雅黑" panose="020B0503020204020204" charset="-122"/>
                <a:ea typeface="微软雅黑" panose="020B0503020204020204" charset="-122"/>
              </a:rPr>
              <a:t>（</a:t>
            </a:r>
            <a:r>
              <a:rPr lang="en-US" altLang="zh-CN" sz="3600" b="1" dirty="0">
                <a:latin typeface="微软雅黑" panose="020B0503020204020204" charset="-122"/>
                <a:ea typeface="微软雅黑" panose="020B0503020204020204" charset="-122"/>
              </a:rPr>
              <a:t>1</a:t>
            </a:r>
            <a:r>
              <a:rPr lang="zh-CN" altLang="en-US" sz="3600" b="1" dirty="0">
                <a:latin typeface="微软雅黑" panose="020B0503020204020204" charset="-122"/>
                <a:ea typeface="微软雅黑" panose="020B0503020204020204" charset="-122"/>
              </a:rPr>
              <a:t>）列强向中国倾销大量商品，民族工业深受打击</a:t>
            </a:r>
            <a:endParaRPr lang="en-US" altLang="zh-CN" sz="3600" b="1" dirty="0">
              <a:latin typeface="微软雅黑" panose="020B0503020204020204" charset="-122"/>
              <a:ea typeface="微软雅黑" panose="020B0503020204020204" charset="-122"/>
            </a:endParaRPr>
          </a:p>
          <a:p>
            <a:pPr marL="0" indent="0">
              <a:buNone/>
            </a:pPr>
            <a:endParaRPr lang="en-US" altLang="zh-CN" sz="3600" b="1" dirty="0">
              <a:solidFill>
                <a:srgbClr val="FF0000"/>
              </a:solidFill>
              <a:latin typeface="微软雅黑" panose="020B0503020204020204" charset="-122"/>
              <a:ea typeface="微软雅黑" panose="020B0503020204020204" charset="-122"/>
            </a:endParaRPr>
          </a:p>
          <a:p>
            <a:pPr marL="0" indent="0">
              <a:lnSpc>
                <a:spcPct val="140000"/>
              </a:lnSpc>
              <a:buNone/>
            </a:pPr>
            <a:r>
              <a:rPr lang="zh-CN" sz="3600" b="1" dirty="0">
                <a:solidFill>
                  <a:srgbClr val="FF0000"/>
                </a:solidFill>
                <a:latin typeface="微软雅黑" panose="020B0503020204020204" charset="-122"/>
                <a:ea typeface="微软雅黑" panose="020B0503020204020204" charset="-122"/>
              </a:rPr>
              <a:t>（</a:t>
            </a:r>
            <a:r>
              <a:rPr lang="en-US" altLang="zh-CN" sz="3600" b="1" dirty="0">
                <a:solidFill>
                  <a:srgbClr val="FF0000"/>
                </a:solidFill>
                <a:latin typeface="微软雅黑" panose="020B0503020204020204" charset="-122"/>
                <a:ea typeface="微软雅黑" panose="020B0503020204020204" charset="-122"/>
              </a:rPr>
              <a:t>2</a:t>
            </a:r>
            <a:r>
              <a:rPr lang="zh-CN" altLang="en-US" sz="3600" b="1" dirty="0">
                <a:solidFill>
                  <a:srgbClr val="FF0000"/>
                </a:solidFill>
                <a:latin typeface="微软雅黑" panose="020B0503020204020204" charset="-122"/>
                <a:ea typeface="微软雅黑" panose="020B0503020204020204" charset="-122"/>
              </a:rPr>
              <a:t>）国民政府调整经济政策</a:t>
            </a:r>
            <a:r>
              <a:rPr lang="zh-CN" altLang="en-US" sz="3600" b="1" dirty="0">
                <a:latin typeface="微软雅黑" panose="020B0503020204020204" charset="-122"/>
                <a:ea typeface="微软雅黑" panose="020B0503020204020204" charset="-122"/>
              </a:rPr>
              <a:t>（币制改革、改订新约运动的后期）</a:t>
            </a:r>
            <a:endParaRPr lang="en-US" altLang="zh-CN" sz="3600" b="1" dirty="0">
              <a:latin typeface="微软雅黑" panose="020B0503020204020204" charset="-122"/>
              <a:ea typeface="微软雅黑" panose="020B0503020204020204" charset="-122"/>
            </a:endParaRPr>
          </a:p>
          <a:p>
            <a:pPr marL="0" indent="0">
              <a:buNone/>
            </a:pPr>
            <a:endParaRPr lang="en-US" altLang="zh-CN" sz="3600" b="1" dirty="0">
              <a:latin typeface="微软雅黑" panose="020B0503020204020204" charset="-122"/>
              <a:ea typeface="微软雅黑" panose="020B0503020204020204" charset="-122"/>
            </a:endParaRPr>
          </a:p>
          <a:p>
            <a:pPr marL="0" indent="0">
              <a:buNone/>
            </a:pPr>
            <a:r>
              <a:rPr lang="zh-CN" sz="3600" b="1" dirty="0">
                <a:latin typeface="微软雅黑" panose="020B0503020204020204" charset="-122"/>
                <a:ea typeface="微软雅黑" panose="020B0503020204020204" charset="-122"/>
              </a:rPr>
              <a:t>（</a:t>
            </a:r>
            <a:r>
              <a:rPr lang="en-US" altLang="zh-CN" sz="3600" b="1" dirty="0">
                <a:latin typeface="微软雅黑" panose="020B0503020204020204" charset="-122"/>
                <a:ea typeface="微软雅黑" panose="020B0503020204020204" charset="-122"/>
              </a:rPr>
              <a:t>3</a:t>
            </a:r>
            <a:r>
              <a:rPr lang="zh-CN" altLang="en-US" sz="3600" b="1" dirty="0">
                <a:latin typeface="微软雅黑" panose="020B0503020204020204" charset="-122"/>
                <a:ea typeface="微软雅黑" panose="020B0503020204020204" charset="-122"/>
              </a:rPr>
              <a:t>）日本侵华（九一八事变）</a:t>
            </a:r>
            <a:endParaRPr lang="zh-CN" altLang="en-US" sz="3600" b="1" dirty="0">
              <a:latin typeface="微软雅黑" panose="020B0503020204020204" charset="-122"/>
              <a:ea typeface="微软雅黑" panose="020B0503020204020204" charset="-122"/>
            </a:endParaRPr>
          </a:p>
        </p:txBody>
      </p:sp>
    </p:spTree>
  </p:cSld>
  <p:clrMapOvr>
    <a:masterClrMapping/>
  </p:clrMapOvr>
  <p:transition spd="slow">
    <p:pull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6685" y="1584325"/>
            <a:ext cx="11847195" cy="5408295"/>
          </a:xfrm>
          <a:prstGeom prst="rect">
            <a:avLst/>
          </a:prstGeom>
          <a:noFill/>
        </p:spPr>
        <p:txBody>
          <a:bodyPr wrap="square" rtlCol="0" anchor="t">
            <a:spAutoFit/>
          </a:bodyPr>
          <a:p>
            <a:pPr algn="l">
              <a:lnSpc>
                <a:spcPct val="160000"/>
              </a:lnSpc>
            </a:pPr>
            <a:r>
              <a:rPr lang="zh-CN" altLang="en-US" sz="3600" b="1">
                <a:latin typeface="微软雅黑" panose="020B0503020204020204" charset="-122"/>
                <a:ea typeface="微软雅黑" panose="020B0503020204020204" charset="-122"/>
                <a:cs typeface="微软雅黑" panose="020B0503020204020204" charset="-122"/>
                <a:sym typeface="+mn-ea"/>
              </a:rPr>
              <a:t>(1)苏俄建立了社会主义制度，国力增强，社会主义和资本主义两种制度的矛盾和对立出现。</a:t>
            </a:r>
            <a:endParaRPr lang="zh-CN" altLang="en-US" sz="3600" b="1">
              <a:latin typeface="微软雅黑" panose="020B0503020204020204" charset="-122"/>
              <a:ea typeface="微软雅黑" panose="020B0503020204020204" charset="-122"/>
              <a:cs typeface="微软雅黑" panose="020B0503020204020204" charset="-122"/>
              <a:sym typeface="+mn-ea"/>
            </a:endParaRPr>
          </a:p>
          <a:p>
            <a:pPr algn="l">
              <a:lnSpc>
                <a:spcPct val="160000"/>
              </a:lnSpc>
            </a:pPr>
            <a:r>
              <a:rPr lang="zh-CN" altLang="en-US" sz="3600" b="1">
                <a:latin typeface="微软雅黑" panose="020B0503020204020204" charset="-122"/>
                <a:ea typeface="微软雅黑" panose="020B0503020204020204" charset="-122"/>
                <a:cs typeface="微软雅黑" panose="020B0503020204020204" charset="-122"/>
              </a:rPr>
              <a:t>(2)1929～1933年，资本主义国家陷入严重经济危机，经济危机引发政治危机，世界处于动荡不安中。</a:t>
            </a:r>
            <a:endParaRPr lang="zh-CN" altLang="en-US" sz="3600" b="1">
              <a:latin typeface="微软雅黑" panose="020B0503020204020204" charset="-122"/>
              <a:ea typeface="微软雅黑" panose="020B0503020204020204" charset="-122"/>
              <a:cs typeface="微软雅黑" panose="020B0503020204020204" charset="-122"/>
            </a:endParaRPr>
          </a:p>
          <a:p>
            <a:pPr algn="l">
              <a:lnSpc>
                <a:spcPct val="160000"/>
              </a:lnSpc>
            </a:pPr>
            <a:r>
              <a:rPr lang="zh-CN" altLang="en-US" sz="3600" b="1">
                <a:latin typeface="微软雅黑" panose="020B0503020204020204" charset="-122"/>
                <a:ea typeface="微软雅黑" panose="020B0503020204020204" charset="-122"/>
                <a:cs typeface="微软雅黑" panose="020B0503020204020204" charset="-122"/>
              </a:rPr>
              <a:t>(3)德意日法西斯的上台并加紧对外侵略，世界和平受到严重威胁。</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46685" y="76200"/>
            <a:ext cx="11847195" cy="1309370"/>
          </a:xfrm>
          <a:prstGeom prst="rect">
            <a:avLst/>
          </a:prstGeom>
          <a:noFill/>
        </p:spPr>
        <p:txBody>
          <a:bodyPr wrap="square" rtlCol="0" anchor="t">
            <a:spAutoFit/>
          </a:bodyPr>
          <a:p>
            <a:pPr>
              <a:lnSpc>
                <a:spcPct val="110000"/>
              </a:lnSpc>
            </a:pPr>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4</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、两次世界大战之间(1918～1939年)的历史被有的西方学者称为“焦虑的时代”， 为什么？ </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0" name="文本框 99"/>
          <p:cNvSpPr txBox="1"/>
          <p:nvPr/>
        </p:nvSpPr>
        <p:spPr>
          <a:xfrm>
            <a:off x="-142240" y="-40640"/>
            <a:ext cx="11988800" cy="1198880"/>
          </a:xfrm>
          <a:prstGeom prst="rect">
            <a:avLst/>
          </a:prstGeom>
          <a:noFill/>
          <a:ln w="9525">
            <a:noFill/>
          </a:ln>
        </p:spPr>
        <p:txBody>
          <a:bodyPr wrap="square">
            <a:spAutoFit/>
          </a:bodyPr>
          <a:p>
            <a:pPr indent="0"/>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年浙江卷文综</a:t>
            </a:r>
            <a:r>
              <a:rPr lang="en-US" sz="3600" b="1">
                <a:solidFill>
                  <a:srgbClr val="FF0000"/>
                </a:solidFill>
                <a:latin typeface="微软雅黑" panose="020B0503020204020204" charset="-122"/>
                <a:ea typeface="微软雅黑" panose="020B0503020204020204" charset="-122"/>
                <a:cs typeface="微软雅黑" panose="020B0503020204020204" charset="-122"/>
              </a:rPr>
              <a:t>21</a:t>
            </a:r>
            <a:r>
              <a:rPr lang="zh-CN" sz="3600" b="1">
                <a:latin typeface="微软雅黑" panose="020B0503020204020204" charset="-122"/>
                <a:ea typeface="微软雅黑" panose="020B0503020204020204" charset="-122"/>
                <a:cs typeface="微软雅黑" panose="020B0503020204020204" charset="-122"/>
              </a:rPr>
              <a:t>）右图是美国</a:t>
            </a:r>
            <a:r>
              <a:rPr lang="en-US" sz="3600" b="1">
                <a:latin typeface="微软雅黑" panose="020B0503020204020204" charset="-122"/>
                <a:ea typeface="微软雅黑" panose="020B0503020204020204" charset="-122"/>
                <a:cs typeface="微软雅黑" panose="020B0503020204020204" charset="-122"/>
              </a:rPr>
              <a:t>1821—1920</a:t>
            </a:r>
            <a:r>
              <a:rPr lang="zh-CN" sz="3600" b="1">
                <a:latin typeface="微软雅黑" panose="020B0503020204020204" charset="-122"/>
                <a:ea typeface="微软雅黑" panose="020B0503020204020204" charset="-122"/>
                <a:cs typeface="微软雅黑" panose="020B0503020204020204" charset="-122"/>
              </a:rPr>
              <a:t>年新增欧洲移民示意图。下面不属于这一期间移民因素的是（</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233680" y="1438910"/>
            <a:ext cx="5026660" cy="4612005"/>
          </a:xfrm>
          <a:prstGeom prst="rect">
            <a:avLst/>
          </a:prstGeom>
          <a:noFill/>
          <a:ln w="9525">
            <a:noFill/>
          </a:ln>
        </p:spPr>
      </p:pic>
      <p:sp>
        <p:nvSpPr>
          <p:cNvPr id="101" name="文本框 100"/>
          <p:cNvSpPr txBox="1"/>
          <p:nvPr/>
        </p:nvSpPr>
        <p:spPr>
          <a:xfrm>
            <a:off x="5546090" y="1438910"/>
            <a:ext cx="6614160" cy="4246245"/>
          </a:xfrm>
          <a:prstGeom prst="rect">
            <a:avLst/>
          </a:prstGeom>
          <a:noFill/>
          <a:ln w="9525">
            <a:noFill/>
          </a:ln>
        </p:spPr>
        <p:txBody>
          <a:bodyPr wrap="square">
            <a:spAutoFit/>
          </a:bodyPr>
          <a:p>
            <a:pPr indent="0">
              <a:lnSpc>
                <a:spcPct val="15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英国与美国的历史渊源</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法西斯大规模迫害犹太人</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躲避第一次世界大战的战火</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第二次工业革命促进人口迁徙</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en-US" altLang="en-US" sz="3600"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976995" y="5828665"/>
            <a:ext cx="2324100" cy="811530"/>
          </a:xfrm>
          <a:prstGeom prst="rect">
            <a:avLst/>
          </a:prstGeom>
          <a:noFill/>
        </p:spPr>
        <p:txBody>
          <a:bodyPr wrap="none" rtlCol="0" anchor="t">
            <a:spAutoFit/>
          </a:bodyPr>
          <a:p>
            <a:pPr algn="l">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9065" y="27305"/>
            <a:ext cx="11789410" cy="2872740"/>
          </a:xfrm>
          <a:prstGeom prst="rect">
            <a:avLst/>
          </a:prstGeom>
          <a:noFill/>
        </p:spPr>
        <p:txBody>
          <a:bodyPr wrap="square" rtlCol="0" anchor="t">
            <a:spAutoFit/>
          </a:bodyPr>
          <a:p>
            <a:pPr>
              <a:lnSpc>
                <a:spcPct val="110000"/>
              </a:lnSpc>
            </a:pPr>
            <a:r>
              <a:rPr lang="zh-CN" altLang="en-US" sz="4000" b="1">
                <a:solidFill>
                  <a:srgbClr val="0766D4"/>
                </a:solidFill>
                <a:latin typeface="微软雅黑" panose="020B0503020204020204" charset="-122"/>
                <a:ea typeface="微软雅黑" panose="020B0503020204020204" charset="-122"/>
                <a:cs typeface="微软雅黑" panose="020B0503020204020204" charset="-122"/>
                <a:sym typeface="+mn-ea"/>
              </a:rPr>
              <a:t>重点问题自测：</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en-US" altLang="zh-CN" sz="3600" b="1">
                <a:solidFill>
                  <a:srgbClr val="0766D4"/>
                </a:solidFill>
                <a:latin typeface="微软雅黑" panose="020B0503020204020204" charset="-122"/>
                <a:ea typeface="微软雅黑" panose="020B0503020204020204" charset="-122"/>
                <a:cs typeface="微软雅黑" panose="020B0503020204020204" charset="-122"/>
                <a:sym typeface="+mn-ea"/>
              </a:rPr>
              <a:t> 1</a:t>
            </a:r>
            <a:r>
              <a:rPr lang="zh-CN" altLang="en-US" sz="3600" b="1">
                <a:solidFill>
                  <a:srgbClr val="0766D4"/>
                </a:solidFill>
                <a:latin typeface="微软雅黑" panose="020B0503020204020204" charset="-122"/>
                <a:ea typeface="微软雅黑" panose="020B0503020204020204" charset="-122"/>
                <a:cs typeface="微软雅黑" panose="020B0503020204020204" charset="-122"/>
                <a:sym typeface="+mn-ea"/>
              </a:rPr>
              <a:t>、</a:t>
            </a:r>
            <a:r>
              <a:rPr lang="zh-CN" altLang="en-US" sz="3600" b="1">
                <a:solidFill>
                  <a:schemeClr val="tx1"/>
                </a:solidFill>
                <a:latin typeface="微软雅黑" panose="020B0503020204020204" charset="-122"/>
                <a:ea typeface="微软雅黑" panose="020B0503020204020204" charset="-122"/>
                <a:cs typeface="微软雅黑" panose="020B0503020204020204" charset="-122"/>
                <a:sym typeface="+mn-ea"/>
              </a:rPr>
              <a:t>一战后20年代美国经济呈现怎样的景象？试概括分析其表现与原因？</a:t>
            </a:r>
            <a:endParaRPr lang="zh-CN" altLang="en-US" sz="36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nSpc>
                <a:spcPct val="110000"/>
              </a:lnSpc>
            </a:pPr>
            <a:r>
              <a:rPr lang="en-US" altLang="zh-CN" sz="3600" b="1">
                <a:solidFill>
                  <a:srgbClr val="0766D4"/>
                </a:solidFill>
                <a:latin typeface="微软雅黑" panose="020B0503020204020204" charset="-122"/>
                <a:ea typeface="微软雅黑" panose="020B0503020204020204" charset="-122"/>
                <a:cs typeface="微软雅黑" panose="020B0503020204020204" charset="-122"/>
                <a:sym typeface="+mn-ea"/>
              </a:rPr>
              <a:t>2</a:t>
            </a:r>
            <a:r>
              <a:rPr lang="zh-CN" altLang="en-US" sz="3600" b="1">
                <a:solidFill>
                  <a:srgbClr val="0766D4"/>
                </a:solidFill>
                <a:latin typeface="微软雅黑" panose="020B0503020204020204" charset="-122"/>
                <a:ea typeface="微软雅黑" panose="020B0503020204020204" charset="-122"/>
                <a:cs typeface="微软雅黑" panose="020B0503020204020204" charset="-122"/>
                <a:sym typeface="+mn-ea"/>
              </a:rPr>
              <a:t>、我不是药神，</a:t>
            </a:r>
            <a:r>
              <a:rPr lang="zh-CN" altLang="en-US" sz="3600" b="1">
                <a:latin typeface="微软雅黑" panose="020B0503020204020204" charset="-122"/>
                <a:ea typeface="微软雅黑" panose="020B0503020204020204" charset="-122"/>
                <a:sym typeface="+mn-ea"/>
              </a:rPr>
              <a:t>请写一份病历（经济大危机）</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sym typeface="+mn-ea"/>
            </a:endParaRPr>
          </a:p>
          <a:p>
            <a:endParaRPr lang="zh-CN" altLang="en-US"/>
          </a:p>
        </p:txBody>
      </p:sp>
      <p:graphicFrame>
        <p:nvGraphicFramePr>
          <p:cNvPr id="3" name="表格 2"/>
          <p:cNvGraphicFramePr/>
          <p:nvPr/>
        </p:nvGraphicFramePr>
        <p:xfrm>
          <a:off x="139065" y="2900045"/>
          <a:ext cx="11242675" cy="3646805"/>
        </p:xfrm>
        <a:graphic>
          <a:graphicData uri="http://schemas.openxmlformats.org/drawingml/2006/table">
            <a:tbl>
              <a:tblPr firstRow="1" bandRow="1">
                <a:tableStyleId>{5C22544A-7EE6-4342-B048-85BDC9FD1C3A}</a:tableStyleId>
              </a:tblPr>
              <a:tblGrid>
                <a:gridCol w="2681605"/>
                <a:gridCol w="8561070"/>
              </a:tblGrid>
              <a:tr h="640080">
                <a:tc>
                  <a:txBody>
                    <a:bodyPr/>
                    <a:p>
                      <a:pPr algn="ctr">
                        <a:buNone/>
                      </a:pPr>
                      <a:r>
                        <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rPr>
                        <a:t>临床表现</a:t>
                      </a:r>
                      <a:endPar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endParaRPr>
                    </a:p>
                  </a:txBody>
                  <a:tcPr anchor="ctr" anchorCtr="0">
                    <a:solidFill>
                      <a:schemeClr val="accent1">
                        <a:lumMod val="20000"/>
                        <a:lumOff val="80000"/>
                        <a:alpha val="71000"/>
                      </a:schemeClr>
                    </a:solidFill>
                  </a:tcPr>
                </a:tc>
                <a:tc>
                  <a:txBody>
                    <a:bodyPr/>
                    <a:p>
                      <a:pPr>
                        <a:buNone/>
                      </a:pPr>
                      <a:endPar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endParaRPr>
                    </a:p>
                  </a:txBody>
                  <a:tcPr>
                    <a:solidFill>
                      <a:schemeClr val="accent1">
                        <a:lumMod val="20000"/>
                        <a:lumOff val="80000"/>
                        <a:alpha val="71000"/>
                      </a:schemeClr>
                    </a:solidFill>
                  </a:tcPr>
                </a:tc>
              </a:tr>
              <a:tr h="640080">
                <a:tc>
                  <a:txBody>
                    <a:bodyPr/>
                    <a:p>
                      <a:pPr algn="ctr">
                        <a:buNone/>
                      </a:pPr>
                      <a:r>
                        <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rPr>
                        <a:t>发病特点</a:t>
                      </a:r>
                      <a:endPar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endParaRPr>
                    </a:p>
                  </a:txBody>
                  <a:tcPr anchor="ctr" anchorCtr="0">
                    <a:solidFill>
                      <a:schemeClr val="accent1">
                        <a:lumMod val="20000"/>
                        <a:lumOff val="80000"/>
                        <a:alpha val="71000"/>
                      </a:schemeClr>
                    </a:solidFill>
                  </a:tcPr>
                </a:tc>
                <a:tc>
                  <a:txBody>
                    <a:bodyPr/>
                    <a:p>
                      <a:pPr>
                        <a:buNone/>
                      </a:pPr>
                      <a:endPar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endParaRPr>
                    </a:p>
                  </a:txBody>
                  <a:tcPr>
                    <a:solidFill>
                      <a:schemeClr val="accent1">
                        <a:lumMod val="20000"/>
                        <a:lumOff val="80000"/>
                        <a:alpha val="71000"/>
                      </a:schemeClr>
                    </a:solidFill>
                  </a:tcPr>
                </a:tc>
              </a:tr>
              <a:tr h="647065">
                <a:tc>
                  <a:txBody>
                    <a:bodyPr/>
                    <a:p>
                      <a:pPr algn="ctr">
                        <a:buNone/>
                      </a:pPr>
                      <a:r>
                        <a:rPr lang="zh-CN" altLang="en-US" sz="3600" b="1" dirty="0">
                          <a:ln w="12700" cmpd="sng">
                            <a:noFill/>
                            <a:prstDash val="solid"/>
                          </a:ln>
                          <a:solidFill>
                            <a:srgbClr val="000000"/>
                          </a:solidFill>
                          <a:latin typeface="微软雅黑" panose="020B0503020204020204" charset="-122"/>
                          <a:ea typeface="微软雅黑" panose="020B0503020204020204" charset="-122"/>
                          <a:cs typeface="微软雅黑" panose="020B0503020204020204" charset="-122"/>
                          <a:sym typeface="+mn-ea"/>
                        </a:rPr>
                        <a:t>并 发 症</a:t>
                      </a:r>
                      <a:endParaRPr lang="zh-CN" altLang="en-US" sz="3600" b="1" dirty="0">
                        <a:ln w="12700" cmpd="sng">
                          <a:noFill/>
                          <a:prstDash val="solid"/>
                        </a:ln>
                        <a:solidFill>
                          <a:srgbClr val="000000"/>
                        </a:solidFill>
                        <a:latin typeface="微软雅黑" panose="020B0503020204020204" charset="-122"/>
                        <a:ea typeface="微软雅黑" panose="020B0503020204020204" charset="-122"/>
                        <a:cs typeface="微软雅黑" panose="020B0503020204020204" charset="-122"/>
                        <a:sym typeface="+mn-ea"/>
                      </a:endParaRPr>
                    </a:p>
                  </a:txBody>
                  <a:tcPr anchor="ctr" anchorCtr="0">
                    <a:solidFill>
                      <a:schemeClr val="accent1">
                        <a:lumMod val="20000"/>
                        <a:lumOff val="80000"/>
                        <a:alpha val="71000"/>
                      </a:schemeClr>
                    </a:solidFill>
                  </a:tcPr>
                </a:tc>
                <a:tc>
                  <a:txBody>
                    <a:bodyPr/>
                    <a:p>
                      <a:pPr>
                        <a:buNone/>
                      </a:pPr>
                      <a:endParaRPr lang="zh-CN" altLang="en-US" sz="3600" b="1" dirty="0">
                        <a:ln w="12700" cmpd="sng">
                          <a:noFill/>
                          <a:prstDash val="solid"/>
                        </a:ln>
                        <a:latin typeface="微软雅黑" panose="020B0503020204020204" charset="-122"/>
                        <a:ea typeface="微软雅黑" panose="020B0503020204020204" charset="-122"/>
                        <a:cs typeface="微软雅黑" panose="020B0503020204020204" charset="-122"/>
                        <a:sym typeface="+mn-ea"/>
                      </a:endParaRPr>
                    </a:p>
                  </a:txBody>
                  <a:tcPr>
                    <a:solidFill>
                      <a:schemeClr val="accent1">
                        <a:lumMod val="20000"/>
                        <a:lumOff val="80000"/>
                        <a:alpha val="71000"/>
                      </a:schemeClr>
                    </a:solidFill>
                  </a:tcPr>
                </a:tc>
              </a:tr>
              <a:tr h="859790">
                <a:tc>
                  <a:txBody>
                    <a:bodyPr/>
                    <a:p>
                      <a:pPr algn="ctr">
                        <a:buNone/>
                      </a:pPr>
                      <a:r>
                        <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rPr>
                        <a:t>病理分析</a:t>
                      </a:r>
                      <a:endPar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endParaRPr>
                    </a:p>
                  </a:txBody>
                  <a:tcPr anchor="ctr" anchorCtr="0">
                    <a:solidFill>
                      <a:schemeClr val="accent1">
                        <a:lumMod val="20000"/>
                        <a:lumOff val="80000"/>
                        <a:alpha val="71000"/>
                      </a:schemeClr>
                    </a:solidFill>
                  </a:tcPr>
                </a:tc>
                <a:tc>
                  <a:txBody>
                    <a:bodyPr/>
                    <a:p>
                      <a:pPr>
                        <a:buNone/>
                      </a:pPr>
                      <a:endPar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endParaRPr>
                    </a:p>
                  </a:txBody>
                  <a:tcPr>
                    <a:solidFill>
                      <a:schemeClr val="accent1">
                        <a:lumMod val="20000"/>
                        <a:lumOff val="80000"/>
                        <a:alpha val="71000"/>
                      </a:schemeClr>
                    </a:solidFill>
                  </a:tcPr>
                </a:tc>
              </a:tr>
              <a:tr h="859790">
                <a:tc>
                  <a:txBody>
                    <a:bodyPr/>
                    <a:p>
                      <a:pPr algn="ctr">
                        <a:buNone/>
                      </a:pPr>
                      <a:r>
                        <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rPr>
                        <a:t>胡医生药方</a:t>
                      </a:r>
                      <a:endPar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endParaRPr>
                    </a:p>
                  </a:txBody>
                  <a:tcPr anchor="ctr" anchorCtr="0">
                    <a:solidFill>
                      <a:schemeClr val="accent1">
                        <a:lumMod val="20000"/>
                        <a:lumOff val="80000"/>
                        <a:alpha val="71000"/>
                      </a:schemeClr>
                    </a:solidFill>
                  </a:tcPr>
                </a:tc>
                <a:tc>
                  <a:txBody>
                    <a:bodyPr/>
                    <a:p>
                      <a:pPr>
                        <a:buNone/>
                      </a:pPr>
                      <a:endPar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endParaRPr>
                    </a:p>
                  </a:txBody>
                  <a:tcPr>
                    <a:solidFill>
                      <a:schemeClr val="accent1">
                        <a:lumMod val="20000"/>
                        <a:lumOff val="80000"/>
                        <a:alpha val="71000"/>
                      </a:schemeClr>
                    </a:solid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73" name="Text Box 20"/>
          <p:cNvSpPr txBox="1"/>
          <p:nvPr/>
        </p:nvSpPr>
        <p:spPr>
          <a:xfrm>
            <a:off x="476250" y="1155065"/>
            <a:ext cx="3817620" cy="645160"/>
          </a:xfrm>
          <a:prstGeom prst="rect">
            <a:avLst/>
          </a:prstGeom>
          <a:noFill/>
          <a:ln w="9525">
            <a:noFill/>
          </a:ln>
        </p:spPr>
        <p:txBody>
          <a:bodyPr wrap="square" anchor="t">
            <a:spAutoFit/>
          </a:bodyPr>
          <a:p>
            <a:r>
              <a:rPr lang="zh-CN" altLang="en-US" sz="3600" b="1" dirty="0">
                <a:solidFill>
                  <a:srgbClr val="FF0000"/>
                </a:solidFill>
                <a:latin typeface="微软雅黑" panose="020B0503020204020204" charset="-122"/>
                <a:ea typeface="微软雅黑" panose="020B0503020204020204" charset="-122"/>
              </a:rPr>
              <a:t>繁荣的表现：</a:t>
            </a:r>
            <a:endParaRPr lang="zh-CN" altLang="en-US" sz="3600" b="1" dirty="0">
              <a:solidFill>
                <a:srgbClr val="FF0000"/>
              </a:solidFill>
              <a:latin typeface="微软雅黑" panose="020B0503020204020204" charset="-122"/>
              <a:ea typeface="微软雅黑" panose="020B0503020204020204" charset="-122"/>
            </a:endParaRPr>
          </a:p>
        </p:txBody>
      </p:sp>
      <p:sp>
        <p:nvSpPr>
          <p:cNvPr id="135174" name="矩形 135173"/>
          <p:cNvSpPr/>
          <p:nvPr/>
        </p:nvSpPr>
        <p:spPr>
          <a:xfrm>
            <a:off x="567690" y="4168140"/>
            <a:ext cx="10320655" cy="645160"/>
          </a:xfrm>
          <a:prstGeom prst="rect">
            <a:avLst/>
          </a:prstGeom>
          <a:noFill/>
          <a:ln w="9525">
            <a:noFill/>
          </a:ln>
        </p:spPr>
        <p:txBody>
          <a:bodyPr wrap="square" anchor="t">
            <a:spAutoFit/>
          </a:bodyPr>
          <a:p>
            <a:r>
              <a:rPr lang="zh-CN" altLang="en-US" sz="3600" b="1" dirty="0">
                <a:solidFill>
                  <a:srgbClr val="FF0000"/>
                </a:solidFill>
                <a:latin typeface="微软雅黑" panose="020B0503020204020204" charset="-122"/>
                <a:ea typeface="微软雅黑" panose="020B0503020204020204" charset="-122"/>
              </a:rPr>
              <a:t>繁荣的原因：</a:t>
            </a:r>
            <a:endParaRPr lang="zh-CN" altLang="en-US" sz="3600" b="1" dirty="0">
              <a:solidFill>
                <a:srgbClr val="FF0000"/>
              </a:solidFill>
              <a:latin typeface="微软雅黑" panose="020B0503020204020204" charset="-122"/>
              <a:ea typeface="微软雅黑" panose="020B0503020204020204" charset="-122"/>
            </a:endParaRPr>
          </a:p>
        </p:txBody>
      </p:sp>
      <p:sp>
        <p:nvSpPr>
          <p:cNvPr id="135176" name="矩形 135175"/>
          <p:cNvSpPr/>
          <p:nvPr/>
        </p:nvSpPr>
        <p:spPr>
          <a:xfrm>
            <a:off x="744855" y="1861185"/>
            <a:ext cx="10506710" cy="2306955"/>
          </a:xfrm>
          <a:prstGeom prst="rect">
            <a:avLst/>
          </a:prstGeom>
          <a:noFill/>
          <a:ln w="38100" cap="flat" cmpd="sng">
            <a:solidFill>
              <a:srgbClr val="000080"/>
            </a:solidFill>
            <a:prstDash val="sysDot"/>
            <a:miter/>
            <a:headEnd type="none" w="med" len="med"/>
            <a:tailEnd type="none" w="med" len="med"/>
          </a:ln>
        </p:spPr>
        <p:txBody>
          <a:bodyPr wrap="square">
            <a:spAutoFit/>
          </a:bodyPr>
          <a:p>
            <a:pPr lvl="0" eaLnBrk="1" fontAlgn="base" hangingPunct="1"/>
            <a:r>
              <a:rPr lang="zh-CN" altLang="en-US"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a:t>
            </a:r>
            <a:r>
              <a:rPr lang="en-US" altLang="zh-CN"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1</a:t>
            </a:r>
            <a:r>
              <a:rPr lang="zh-CN" altLang="en-US"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）一战后由债务国变为债权国；</a:t>
            </a:r>
            <a:endParaRPr lang="zh-CN" altLang="en-US"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lvl="0" eaLnBrk="1" fontAlgn="base" hangingPunct="1"/>
            <a:r>
              <a:rPr lang="zh-CN" altLang="en-US"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a:t>
            </a:r>
            <a:r>
              <a:rPr lang="en-US" altLang="zh-CN"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2</a:t>
            </a:r>
            <a:r>
              <a:rPr lang="zh-CN" altLang="en-US"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）纽约成为世界金融中心之一；</a:t>
            </a:r>
            <a:endParaRPr lang="zh-CN" altLang="en-US"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lvl="0" eaLnBrk="1" fontAlgn="base" hangingPunct="1"/>
            <a:r>
              <a:rPr lang="zh-CN" altLang="en-US"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a:t>
            </a:r>
            <a:r>
              <a:rPr lang="en-US" altLang="zh-CN"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3</a:t>
            </a:r>
            <a:r>
              <a:rPr lang="zh-CN" altLang="en-US"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）汽车、电器和建筑等工业部门生机勃勃；</a:t>
            </a:r>
            <a:endParaRPr lang="zh-CN" altLang="en-US"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lvl="0" eaLnBrk="1" fontAlgn="base" hangingPunct="1"/>
            <a:r>
              <a:rPr lang="zh-CN" altLang="en-US"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a:t>
            </a:r>
            <a:r>
              <a:rPr lang="en-US" altLang="zh-CN"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4</a:t>
            </a:r>
            <a:r>
              <a:rPr lang="zh-CN" altLang="en-US"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）商品丰富、物资充足；</a:t>
            </a:r>
            <a:endParaRPr lang="zh-CN" altLang="en-US" sz="3600" b="1" strike="noStrike" noProof="1" dirty="0">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135177" name="矩形 135176"/>
          <p:cNvSpPr/>
          <p:nvPr/>
        </p:nvSpPr>
        <p:spPr>
          <a:xfrm>
            <a:off x="669290" y="4904740"/>
            <a:ext cx="11083290" cy="1753235"/>
          </a:xfrm>
          <a:prstGeom prst="rect">
            <a:avLst/>
          </a:prstGeom>
          <a:noFill/>
          <a:ln w="38100" cap="flat" cmpd="sng">
            <a:solidFill>
              <a:srgbClr val="000080"/>
            </a:solidFill>
            <a:prstDash val="sysDot"/>
            <a:miter/>
            <a:headEnd type="none" w="med" len="med"/>
            <a:tailEnd type="none" w="med" len="med"/>
          </a:ln>
        </p:spPr>
        <p:txBody>
          <a:bodyPr wrap="square">
            <a:spAutoFit/>
          </a:bodyPr>
          <a:p>
            <a:pPr lvl="0" eaLnBrk="1" fontAlgn="base" hangingPunct="1"/>
            <a:r>
              <a:rPr lang="zh-CN" altLang="en-US" sz="3600" b="1" strike="noStrike"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1</a:t>
            </a:r>
            <a:r>
              <a:rPr lang="en-US" altLang="zh-CN" sz="3600" b="1" strike="noStrike"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a:t>
            </a:r>
            <a:r>
              <a:rPr lang="zh-CN" altLang="en-US" sz="3600" b="1" strike="noStrike"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国际机遇</a:t>
            </a:r>
            <a:r>
              <a:rPr lang="en-US" altLang="zh-CN" sz="3600" b="1" strike="noStrike"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a:t>
            </a:r>
            <a:r>
              <a:rPr lang="zh-CN" altLang="en-US" sz="3600" b="1" strike="noStrike" noProof="1" dirty="0">
                <a:solidFill>
                  <a:srgbClr val="6600CC"/>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一战期间各国的军事订货；稳定国际环境</a:t>
            </a:r>
            <a:endParaRPr lang="zh-CN" altLang="en-US" sz="3600" b="1" strike="noStrike" noProof="1" dirty="0">
              <a:solidFill>
                <a:srgbClr val="6600CC"/>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lvl="0" eaLnBrk="1" fontAlgn="base" hangingPunct="1"/>
            <a:r>
              <a:rPr lang="zh-CN" altLang="en-US" sz="3600" b="1" strike="noStrike"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2</a:t>
            </a:r>
            <a:r>
              <a:rPr lang="en-US" altLang="zh-CN" sz="3600" b="1" strike="noStrike"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a:t>
            </a:r>
            <a:r>
              <a:rPr lang="zh-CN" altLang="en-US" sz="3600" b="1" strike="noStrike"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生产技术</a:t>
            </a:r>
            <a:r>
              <a:rPr lang="en-US" altLang="zh-CN" sz="3600" b="1" strike="noStrike"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a:t>
            </a:r>
            <a:r>
              <a:rPr lang="zh-CN" altLang="en-US" sz="3600" b="1" strike="noStrike" noProof="1" dirty="0">
                <a:solidFill>
                  <a:srgbClr val="6600CC"/>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第二次工业革命</a:t>
            </a:r>
            <a:endParaRPr lang="zh-CN" altLang="en-US" sz="3600" b="1" strike="noStrike" noProof="1" dirty="0">
              <a:solidFill>
                <a:srgbClr val="6600CC"/>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a:p>
            <a:pPr lvl="0" eaLnBrk="1" fontAlgn="base" hangingPunct="1"/>
            <a:r>
              <a:rPr lang="zh-CN" altLang="en-US" sz="3600" b="1" strike="noStrike"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3</a:t>
            </a:r>
            <a:r>
              <a:rPr lang="en-US" altLang="zh-CN" sz="3600" b="1" strike="noStrike"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a:t>
            </a:r>
            <a:r>
              <a:rPr lang="zh-CN" altLang="en-US" sz="3600" b="1" strike="noStrike"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消费方式</a:t>
            </a:r>
            <a:r>
              <a:rPr lang="en-US" altLang="zh-CN" sz="3600" b="1" strike="noStrike"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a:t>
            </a:r>
            <a:r>
              <a:rPr lang="zh-CN" altLang="en-US" sz="3600" b="1" strike="noStrike" noProof="1" dirty="0">
                <a:solidFill>
                  <a:srgbClr val="6600CC"/>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rPr>
              <a:t>分期付款</a:t>
            </a:r>
            <a:endParaRPr lang="zh-CN" altLang="en-US" sz="3600" b="1" strike="noStrike" noProof="1" dirty="0">
              <a:solidFill>
                <a:srgbClr val="6600CC"/>
              </a:solidFill>
              <a:effectLst>
                <a:outerShdw blurRad="38100" dist="38100" dir="2700000">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363855" y="17145"/>
            <a:ext cx="11754485" cy="1198880"/>
          </a:xfrm>
          <a:prstGeom prst="rect">
            <a:avLst/>
          </a:prstGeom>
          <a:noFill/>
        </p:spPr>
        <p:txBody>
          <a:bodyPr wrap="square" rtlCol="0" anchor="t">
            <a:spAutoFit/>
          </a:bodyPr>
          <a:p>
            <a:r>
              <a:rPr lang="en-US" altLang="zh-CN" sz="3600" b="1">
                <a:solidFill>
                  <a:srgbClr val="0766D4"/>
                </a:solidFill>
                <a:latin typeface="微软雅黑" panose="020B0503020204020204" charset="-122"/>
                <a:ea typeface="微软雅黑" panose="020B0503020204020204" charset="-122"/>
                <a:cs typeface="微软雅黑" panose="020B0503020204020204" charset="-122"/>
              </a:rPr>
              <a:t>   </a:t>
            </a:r>
            <a:r>
              <a:rPr lang="zh-CN" altLang="en-US" sz="3600" b="1">
                <a:solidFill>
                  <a:srgbClr val="0766D4"/>
                </a:solidFill>
                <a:latin typeface="微软雅黑" panose="020B0503020204020204" charset="-122"/>
                <a:ea typeface="微软雅黑" panose="020B0503020204020204" charset="-122"/>
                <a:cs typeface="微软雅黑" panose="020B0503020204020204" charset="-122"/>
              </a:rPr>
              <a:t>一战后20年代美国经济呈现怎样的景象？试概括分析其表现与原因？</a:t>
            </a:r>
            <a:endParaRPr lang="zh-CN" altLang="en-US" sz="3600" b="1">
              <a:solidFill>
                <a:srgbClr val="0766D4"/>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5173"/>
                                        </p:tgtEl>
                                        <p:attrNameLst>
                                          <p:attrName>style.visibility</p:attrName>
                                        </p:attrNameLst>
                                      </p:cBhvr>
                                      <p:to>
                                        <p:strVal val="visible"/>
                                      </p:to>
                                    </p:set>
                                    <p:animEffect transition="in" filter="blinds(horizontal)">
                                      <p:cBhvr>
                                        <p:cTn id="7" dur="500"/>
                                        <p:tgtEl>
                                          <p:spTgt spid="13517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5176"/>
                                        </p:tgtEl>
                                        <p:attrNameLst>
                                          <p:attrName>style.visibility</p:attrName>
                                        </p:attrNameLst>
                                      </p:cBhvr>
                                      <p:to>
                                        <p:strVal val="visible"/>
                                      </p:to>
                                    </p:set>
                                    <p:animEffect transition="in" filter="blinds(horizontal)">
                                      <p:cBhvr>
                                        <p:cTn id="12" dur="500"/>
                                        <p:tgtEl>
                                          <p:spTgt spid="13517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35174">
                                            <p:txEl>
                                              <p:charRg st="0" end="7"/>
                                            </p:txEl>
                                          </p:spTgt>
                                        </p:tgtEl>
                                        <p:attrNameLst>
                                          <p:attrName>style.visibility</p:attrName>
                                        </p:attrNameLst>
                                      </p:cBhvr>
                                      <p:to>
                                        <p:strVal val="visible"/>
                                      </p:to>
                                    </p:set>
                                    <p:anim calcmode="lin" valueType="num">
                                      <p:cBhvr additive="base">
                                        <p:cTn id="17" dur="500" fill="hold"/>
                                        <p:tgtEl>
                                          <p:spTgt spid="135174">
                                            <p:txEl>
                                              <p:charRg st="0" end="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5174">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35177"/>
                                        </p:tgtEl>
                                        <p:attrNameLst>
                                          <p:attrName>style.visibility</p:attrName>
                                        </p:attrNameLst>
                                      </p:cBhvr>
                                      <p:to>
                                        <p:strVal val="visible"/>
                                      </p:to>
                                    </p:set>
                                    <p:animEffect transition="in" filter="blinds(horizontal)">
                                      <p:cBhvr>
                                        <p:cTn id="23" dur="500"/>
                                        <p:tgtEl>
                                          <p:spTgt spid="135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3" grpId="0"/>
      <p:bldP spid="135176" grpId="0" bldLvl="0" animBg="1"/>
      <p:bldP spid="13517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13690" y="20955"/>
            <a:ext cx="11641455" cy="6292850"/>
          </a:xfrm>
          <a:prstGeom prst="rect">
            <a:avLst/>
          </a:prstGeom>
          <a:noFill/>
          <a:ln w="9525">
            <a:noFill/>
          </a:ln>
        </p:spPr>
        <p:txBody>
          <a:bodyPr wrap="square">
            <a:spAutoFit/>
          </a:bodyPr>
          <a:p>
            <a:pPr marL="200025" indent="-200025">
              <a:lnSpc>
                <a:spcPct val="14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2014·</a:t>
            </a:r>
            <a:r>
              <a:rPr lang="zh-CN" sz="3600" b="1">
                <a:solidFill>
                  <a:srgbClr val="FF0000"/>
                </a:solidFill>
                <a:latin typeface="微软雅黑" panose="020B0503020204020204" charset="-122"/>
                <a:ea typeface="微软雅黑" panose="020B0503020204020204" charset="-122"/>
                <a:cs typeface="微软雅黑" panose="020B0503020204020204" charset="-122"/>
              </a:rPr>
              <a:t>海南单科</a:t>
            </a:r>
            <a:r>
              <a:rPr lang="en-US" sz="3600" b="1">
                <a:solidFill>
                  <a:srgbClr val="FF0000"/>
                </a:solidFill>
                <a:latin typeface="微软雅黑" panose="020B0503020204020204" charset="-122"/>
                <a:ea typeface="微软雅黑" panose="020B0503020204020204" charset="-122"/>
                <a:cs typeface="微软雅黑" panose="020B0503020204020204" charset="-122"/>
              </a:rPr>
              <a:t>·20</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1923~1929</a:t>
            </a:r>
            <a:r>
              <a:rPr lang="zh-CN" sz="3600" b="1">
                <a:latin typeface="微软雅黑" panose="020B0503020204020204" charset="-122"/>
                <a:ea typeface="微软雅黑" panose="020B0503020204020204" charset="-122"/>
                <a:cs typeface="微软雅黑" panose="020B0503020204020204" charset="-122"/>
              </a:rPr>
              <a:t>年，美国的企业普遍使用流水线等先进生产管理方式，提出了劳动生产率，同时在少数企业中工人可以领取养老金，享受带薪休假。这反映出当时在美国</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．工人分享的经济发展成果有限</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．科技未对经济发展发挥重大作用</a:t>
            </a:r>
            <a:endParaRPr lang="zh-CN"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．供给与需求保持基本平衡</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marL="200025" indent="-200025">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．国家干预促进了经济发展</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653270" y="6115685"/>
            <a:ext cx="235521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400" y="142875"/>
            <a:ext cx="11840845" cy="5852160"/>
          </a:xfrm>
          <a:prstGeom prst="rect">
            <a:avLst/>
          </a:prstGeom>
          <a:noFill/>
          <a:ln w="9525">
            <a:noFill/>
          </a:ln>
        </p:spPr>
        <p:txBody>
          <a:bodyPr wrap="square">
            <a:spAutoFit/>
          </a:bodyPr>
          <a:p>
            <a:pPr marL="266700" indent="-266700">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2013·</a:t>
            </a:r>
            <a:r>
              <a:rPr lang="zh-CN" sz="3600" b="1">
                <a:solidFill>
                  <a:srgbClr val="FF0000"/>
                </a:solidFill>
                <a:latin typeface="微软雅黑" panose="020B0503020204020204" charset="-122"/>
                <a:ea typeface="微软雅黑" panose="020B0503020204020204" charset="-122"/>
                <a:cs typeface="微软雅黑" panose="020B0503020204020204" charset="-122"/>
              </a:rPr>
              <a:t>海南单科</a:t>
            </a:r>
            <a:r>
              <a:rPr lang="en-US" sz="3600" b="1">
                <a:solidFill>
                  <a:srgbClr val="FF0000"/>
                </a:solidFill>
                <a:latin typeface="微软雅黑" panose="020B0503020204020204" charset="-122"/>
                <a:ea typeface="微软雅黑" panose="020B0503020204020204" charset="-122"/>
                <a:cs typeface="微软雅黑" panose="020B0503020204020204" charset="-122"/>
              </a:rPr>
              <a:t>·19</a:t>
            </a:r>
            <a:r>
              <a:rPr 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美国在先进的科技和管理的推动下，劳动生产率大大提高，国民收入从第一次世界大战爆发时的</a:t>
            </a:r>
            <a:r>
              <a:rPr lang="en-US" sz="3600" b="1">
                <a:latin typeface="微软雅黑" panose="020B0503020204020204" charset="-122"/>
                <a:ea typeface="微软雅黑" panose="020B0503020204020204" charset="-122"/>
                <a:cs typeface="微软雅黑" panose="020B0503020204020204" charset="-122"/>
              </a:rPr>
              <a:t>340</a:t>
            </a:r>
            <a:r>
              <a:rPr lang="zh-CN" sz="3600" b="1">
                <a:latin typeface="微软雅黑" panose="020B0503020204020204" charset="-122"/>
                <a:ea typeface="微软雅黑" panose="020B0503020204020204" charset="-122"/>
                <a:cs typeface="微软雅黑" panose="020B0503020204020204" charset="-122"/>
              </a:rPr>
              <a:t>亿美元增加到</a:t>
            </a:r>
            <a:r>
              <a:rPr lang="en-US" sz="3600" b="1">
                <a:latin typeface="微软雅黑" panose="020B0503020204020204" charset="-122"/>
                <a:ea typeface="微软雅黑" panose="020B0503020204020204" charset="-122"/>
                <a:cs typeface="微软雅黑" panose="020B0503020204020204" charset="-122"/>
              </a:rPr>
              <a:t>1929</a:t>
            </a:r>
            <a:r>
              <a:rPr lang="zh-CN" sz="3600" b="1">
                <a:latin typeface="微软雅黑" panose="020B0503020204020204" charset="-122"/>
                <a:ea typeface="微软雅黑" panose="020B0503020204020204" charset="-122"/>
                <a:cs typeface="微软雅黑" panose="020B0503020204020204" charset="-122"/>
              </a:rPr>
              <a:t>年的</a:t>
            </a:r>
            <a:r>
              <a:rPr lang="en-US" sz="3600" b="1">
                <a:latin typeface="微软雅黑" panose="020B0503020204020204" charset="-122"/>
                <a:ea typeface="微软雅黑" panose="020B0503020204020204" charset="-122"/>
                <a:cs typeface="微软雅黑" panose="020B0503020204020204" charset="-122"/>
              </a:rPr>
              <a:t>830</a:t>
            </a:r>
            <a:r>
              <a:rPr lang="zh-CN" sz="3600" b="1">
                <a:latin typeface="微软雅黑" panose="020B0503020204020204" charset="-122"/>
                <a:ea typeface="微软雅黑" panose="020B0503020204020204" charset="-122"/>
                <a:cs typeface="微软雅黑" panose="020B0503020204020204" charset="-122"/>
              </a:rPr>
              <a:t>亿美元。其带来的结果是美国</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　　</a:t>
            </a:r>
            <a:r>
              <a:rPr lang="en-US" sz="3600" b="1">
                <a:latin typeface="微软雅黑" panose="020B0503020204020204" charset="-122"/>
                <a:ea typeface="微软雅黑" panose="020B0503020204020204" charset="-122"/>
                <a:cs typeface="微软雅黑" panose="020B0503020204020204" charset="-122"/>
              </a:rPr>
              <a:t>)</a:t>
            </a:r>
            <a:endParaRPr lang="en-US" sz="3600" b="1">
              <a:latin typeface="微软雅黑" panose="020B0503020204020204" charset="-122"/>
              <a:ea typeface="微软雅黑" panose="020B0503020204020204" charset="-122"/>
              <a:cs typeface="微软雅黑" panose="020B0503020204020204" charset="-122"/>
            </a:endParaRPr>
          </a:p>
          <a:p>
            <a:pPr marL="266700" indent="-266700">
              <a:lnSpc>
                <a:spcPct val="130000"/>
              </a:lnSpc>
            </a:pPr>
            <a:r>
              <a:rPr lang="en-US" sz="3600" b="1">
                <a:latin typeface="微软雅黑" panose="020B0503020204020204" charset="-122"/>
                <a:ea typeface="微软雅黑" panose="020B0503020204020204" charset="-122"/>
                <a:cs typeface="微软雅黑" panose="020B0503020204020204" charset="-122"/>
              </a:rPr>
              <a:t>A</a:t>
            </a:r>
            <a:r>
              <a:rPr lang="zh-CN" sz="3600" b="1">
                <a:latin typeface="微软雅黑" panose="020B0503020204020204" charset="-122"/>
                <a:ea typeface="微软雅黑" panose="020B0503020204020204" charset="-122"/>
                <a:cs typeface="微软雅黑" panose="020B0503020204020204" charset="-122"/>
              </a:rPr>
              <a:t>．消费不足问题更加突出             </a:t>
            </a:r>
            <a:endParaRPr lang="zh-CN" sz="3600" b="1">
              <a:latin typeface="微软雅黑" panose="020B0503020204020204" charset="-122"/>
              <a:ea typeface="微软雅黑" panose="020B0503020204020204" charset="-122"/>
              <a:cs typeface="微软雅黑" panose="020B0503020204020204" charset="-122"/>
            </a:endParaRPr>
          </a:p>
          <a:p>
            <a:pPr marL="266700" indent="-266700">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．加紧占领殖民地取得海外市场</a:t>
            </a:r>
            <a:endParaRPr lang="zh-CN" sz="3600" b="1">
              <a:latin typeface="微软雅黑" panose="020B0503020204020204" charset="-122"/>
              <a:ea typeface="微软雅黑" panose="020B0503020204020204" charset="-122"/>
              <a:cs typeface="微软雅黑" panose="020B0503020204020204" charset="-122"/>
            </a:endParaRPr>
          </a:p>
          <a:p>
            <a:pPr marL="266700" indent="-266700">
              <a:lnSpc>
                <a:spcPct val="130000"/>
              </a:lnSpc>
            </a:pPr>
            <a:r>
              <a:rPr lang="en-US" sz="3600" b="1">
                <a:latin typeface="微软雅黑" panose="020B0503020204020204" charset="-122"/>
                <a:ea typeface="微软雅黑" panose="020B0503020204020204" charset="-122"/>
                <a:cs typeface="微软雅黑" panose="020B0503020204020204" charset="-122"/>
              </a:rPr>
              <a:t>C</a:t>
            </a:r>
            <a:r>
              <a:rPr lang="zh-CN" sz="3600" b="1">
                <a:latin typeface="微软雅黑" panose="020B0503020204020204" charset="-122"/>
                <a:ea typeface="微软雅黑" panose="020B0503020204020204" charset="-122"/>
                <a:cs typeface="微软雅黑" panose="020B0503020204020204" charset="-122"/>
              </a:rPr>
              <a:t>．成为世界第一工业强国             </a:t>
            </a:r>
            <a:endParaRPr lang="zh-CN" sz="3600" b="1">
              <a:latin typeface="微软雅黑" panose="020B0503020204020204" charset="-122"/>
              <a:ea typeface="微软雅黑" panose="020B0503020204020204" charset="-122"/>
              <a:cs typeface="微软雅黑" panose="020B0503020204020204" charset="-122"/>
            </a:endParaRPr>
          </a:p>
          <a:p>
            <a:pPr marL="266700" indent="-266700">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．财政支出主要用于生产领域</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653270" y="6115685"/>
            <a:ext cx="235521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nvGraphicFramePr>
        <p:xfrm>
          <a:off x="153670" y="742950"/>
          <a:ext cx="11884660" cy="5953125"/>
        </p:xfrm>
        <a:graphic>
          <a:graphicData uri="http://schemas.openxmlformats.org/drawingml/2006/table">
            <a:tbl>
              <a:tblPr firstRow="1" bandRow="1">
                <a:tableStyleId>{5C22544A-7EE6-4342-B048-85BDC9FD1C3A}</a:tableStyleId>
              </a:tblPr>
              <a:tblGrid>
                <a:gridCol w="2544445"/>
                <a:gridCol w="9340215"/>
              </a:tblGrid>
              <a:tr h="694690">
                <a:tc>
                  <a:txBody>
                    <a:bodyPr/>
                    <a:p>
                      <a:pPr>
                        <a:lnSpc>
                          <a:spcPct val="110000"/>
                        </a:lnSpc>
                        <a:buNone/>
                      </a:pPr>
                      <a:r>
                        <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rPr>
                        <a:t>临床表现</a:t>
                      </a:r>
                      <a:endPar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endParaRPr>
                    </a:p>
                  </a:txBody>
                  <a:tcPr anchor="ctr" anchorCtr="0">
                    <a:solidFill>
                      <a:schemeClr val="accent1">
                        <a:lumMod val="20000"/>
                        <a:lumOff val="80000"/>
                        <a:alpha val="71000"/>
                      </a:schemeClr>
                    </a:solidFill>
                  </a:tcPr>
                </a:tc>
                <a:tc>
                  <a:txBody>
                    <a:bodyPr/>
                    <a:p>
                      <a:pPr>
                        <a:lnSpc>
                          <a:spcPct val="110000"/>
                        </a:lnSpc>
                        <a:buNone/>
                      </a:pPr>
                      <a:r>
                        <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rPr>
                        <a:t>银行倒闭、企业破产、 生产下降、失业剧增</a:t>
                      </a:r>
                      <a:endPar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endParaRPr>
                    </a:p>
                  </a:txBody>
                  <a:tcPr>
                    <a:solidFill>
                      <a:schemeClr val="accent1">
                        <a:lumMod val="20000"/>
                        <a:lumOff val="80000"/>
                        <a:alpha val="71000"/>
                      </a:schemeClr>
                    </a:solidFill>
                  </a:tcPr>
                </a:tc>
              </a:tr>
              <a:tr h="694690">
                <a:tc>
                  <a:txBody>
                    <a:bodyPr/>
                    <a:p>
                      <a:pPr>
                        <a:lnSpc>
                          <a:spcPct val="110000"/>
                        </a:lnSpc>
                        <a:buNone/>
                      </a:pPr>
                      <a:r>
                        <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rPr>
                        <a:t>发病特点</a:t>
                      </a:r>
                      <a:endPar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endParaRPr>
                    </a:p>
                  </a:txBody>
                  <a:tcPr anchor="ctr" anchorCtr="0">
                    <a:solidFill>
                      <a:schemeClr val="accent1">
                        <a:lumMod val="20000"/>
                        <a:lumOff val="80000"/>
                        <a:alpha val="71000"/>
                      </a:schemeClr>
                    </a:solidFill>
                  </a:tcPr>
                </a:tc>
                <a:tc>
                  <a:txBody>
                    <a:bodyPr/>
                    <a:p>
                      <a:pPr>
                        <a:lnSpc>
                          <a:spcPct val="110000"/>
                        </a:lnSpc>
                        <a:buNone/>
                      </a:pPr>
                      <a:r>
                        <a:rPr lang="en-US" altLang="zh-CN" sz="3600" b="1">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rPr>
                        <a:t>①</a:t>
                      </a:r>
                      <a:r>
                        <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rPr>
                        <a:t>范围广</a:t>
                      </a:r>
                      <a:r>
                        <a:rPr lang="zh-CN" altLang="en-US" sz="3600" b="1" dirty="0">
                          <a:ln w="12700" cmpd="sng">
                            <a:noFill/>
                            <a:prstDash val="solid"/>
                          </a:ln>
                          <a:latin typeface="微软雅黑" panose="020B0503020204020204" charset="-122"/>
                          <a:ea typeface="微软雅黑" panose="020B0503020204020204" charset="-122"/>
                          <a:cs typeface="微软雅黑" panose="020B0503020204020204" charset="-122"/>
                          <a:sym typeface="+mn-ea"/>
                        </a:rPr>
                        <a:t> </a:t>
                      </a:r>
                      <a:r>
                        <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rPr>
                        <a:t>②时间长  ③破坏大</a:t>
                      </a:r>
                      <a:endPar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endParaRPr>
                    </a:p>
                  </a:txBody>
                  <a:tcPr>
                    <a:solidFill>
                      <a:schemeClr val="accent1">
                        <a:lumMod val="20000"/>
                        <a:lumOff val="80000"/>
                        <a:alpha val="71000"/>
                      </a:schemeClr>
                    </a:solidFill>
                  </a:tcPr>
                </a:tc>
              </a:tr>
              <a:tr h="1297940">
                <a:tc>
                  <a:txBody>
                    <a:bodyPr/>
                    <a:p>
                      <a:pPr>
                        <a:lnSpc>
                          <a:spcPct val="110000"/>
                        </a:lnSpc>
                        <a:buNone/>
                      </a:pPr>
                      <a:r>
                        <a:rPr lang="zh-CN" altLang="en-US" sz="3600" b="1" dirty="0">
                          <a:ln w="12700" cmpd="sng">
                            <a:noFill/>
                            <a:prstDash val="solid"/>
                          </a:ln>
                          <a:solidFill>
                            <a:srgbClr val="000000"/>
                          </a:solidFill>
                          <a:latin typeface="微软雅黑" panose="020B0503020204020204" charset="-122"/>
                          <a:ea typeface="微软雅黑" panose="020B0503020204020204" charset="-122"/>
                          <a:cs typeface="微软雅黑" panose="020B0503020204020204" charset="-122"/>
                          <a:sym typeface="+mn-ea"/>
                        </a:rPr>
                        <a:t>并 发 症</a:t>
                      </a:r>
                      <a:endParaRPr lang="zh-CN" altLang="en-US" sz="3600" b="1" dirty="0">
                        <a:ln w="12700" cmpd="sng">
                          <a:noFill/>
                          <a:prstDash val="solid"/>
                        </a:ln>
                        <a:solidFill>
                          <a:srgbClr val="000000"/>
                        </a:solidFill>
                        <a:latin typeface="微软雅黑" panose="020B0503020204020204" charset="-122"/>
                        <a:ea typeface="微软雅黑" panose="020B0503020204020204" charset="-122"/>
                        <a:cs typeface="微软雅黑" panose="020B0503020204020204" charset="-122"/>
                        <a:sym typeface="+mn-ea"/>
                      </a:endParaRPr>
                    </a:p>
                  </a:txBody>
                  <a:tcPr anchor="ctr" anchorCtr="0">
                    <a:solidFill>
                      <a:schemeClr val="accent1">
                        <a:lumMod val="20000"/>
                        <a:lumOff val="80000"/>
                        <a:alpha val="71000"/>
                      </a:schemeClr>
                    </a:solidFill>
                  </a:tcPr>
                </a:tc>
                <a:tc>
                  <a:txBody>
                    <a:bodyPr/>
                    <a:p>
                      <a:pPr>
                        <a:lnSpc>
                          <a:spcPct val="110000"/>
                        </a:lnSpc>
                        <a:buNone/>
                      </a:pPr>
                      <a:r>
                        <a:rPr lang="en-US" altLang="zh-CN" sz="3600" b="1">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rPr>
                        <a:t>①</a:t>
                      </a:r>
                      <a:r>
                        <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rPr>
                        <a:t>资本主义国家经济受重创   ②政治危机</a:t>
                      </a:r>
                      <a:endPar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endParaRPr>
                    </a:p>
                    <a:p>
                      <a:pPr>
                        <a:lnSpc>
                          <a:spcPct val="110000"/>
                        </a:lnSpc>
                        <a:buNone/>
                      </a:pPr>
                      <a:r>
                        <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rPr>
                        <a:t>③国际关系恶化</a:t>
                      </a:r>
                      <a:r>
                        <a:rPr lang="zh-CN" altLang="en-US" sz="3600" b="1" dirty="0">
                          <a:ln w="12700" cmpd="sng">
                            <a:noFill/>
                            <a:prstDash val="solid"/>
                          </a:ln>
                          <a:latin typeface="微软雅黑" panose="020B0503020204020204" charset="-122"/>
                          <a:ea typeface="微软雅黑" panose="020B0503020204020204" charset="-122"/>
                          <a:cs typeface="微软雅黑" panose="020B0503020204020204" charset="-122"/>
                          <a:sym typeface="+mn-ea"/>
                        </a:rPr>
                        <a:t> </a:t>
                      </a:r>
                      <a:endParaRPr lang="zh-CN" altLang="en-US" sz="3600" b="1" dirty="0">
                        <a:ln w="12700" cmpd="sng">
                          <a:noFill/>
                          <a:prstDash val="solid"/>
                        </a:ln>
                        <a:latin typeface="微软雅黑" panose="020B0503020204020204" charset="-122"/>
                        <a:ea typeface="微软雅黑" panose="020B0503020204020204" charset="-122"/>
                        <a:cs typeface="微软雅黑" panose="020B0503020204020204" charset="-122"/>
                        <a:sym typeface="+mn-ea"/>
                      </a:endParaRPr>
                    </a:p>
                  </a:txBody>
                  <a:tcPr>
                    <a:solidFill>
                      <a:schemeClr val="accent1">
                        <a:lumMod val="20000"/>
                        <a:lumOff val="80000"/>
                        <a:alpha val="71000"/>
                      </a:schemeClr>
                    </a:solidFill>
                  </a:tcPr>
                </a:tc>
              </a:tr>
              <a:tr h="1901190">
                <a:tc>
                  <a:txBody>
                    <a:bodyPr/>
                    <a:p>
                      <a:pPr>
                        <a:lnSpc>
                          <a:spcPct val="110000"/>
                        </a:lnSpc>
                        <a:buNone/>
                      </a:pPr>
                      <a:r>
                        <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rPr>
                        <a:t>病理分析</a:t>
                      </a:r>
                      <a:endPar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endParaRPr>
                    </a:p>
                  </a:txBody>
                  <a:tcPr anchor="ctr" anchorCtr="0">
                    <a:solidFill>
                      <a:schemeClr val="accent1">
                        <a:lumMod val="20000"/>
                        <a:lumOff val="80000"/>
                        <a:alpha val="71000"/>
                      </a:schemeClr>
                    </a:solidFill>
                  </a:tcPr>
                </a:tc>
                <a:tc>
                  <a:txBody>
                    <a:bodyPr/>
                    <a:p>
                      <a:pPr>
                        <a:lnSpc>
                          <a:spcPct val="110000"/>
                        </a:lnSpc>
                        <a:buNone/>
                      </a:pPr>
                      <a:r>
                        <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rPr>
                        <a:t>主要原因：生产与销售的矛盾 </a:t>
                      </a:r>
                      <a:endPar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endParaRPr>
                    </a:p>
                    <a:p>
                      <a:pPr>
                        <a:lnSpc>
                          <a:spcPct val="110000"/>
                        </a:lnSpc>
                        <a:buNone/>
                      </a:pPr>
                      <a:r>
                        <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rPr>
                        <a:t>政策原因：长期自由放任的结果</a:t>
                      </a:r>
                      <a:endPar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endParaRPr>
                    </a:p>
                    <a:p>
                      <a:pPr>
                        <a:lnSpc>
                          <a:spcPct val="110000"/>
                        </a:lnSpc>
                        <a:buNone/>
                      </a:pPr>
                      <a:r>
                        <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rPr>
                        <a:t>根源：资本主义社会的基本矛盾</a:t>
                      </a:r>
                      <a:endPar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endParaRPr>
                    </a:p>
                  </a:txBody>
                  <a:tcPr>
                    <a:solidFill>
                      <a:schemeClr val="accent1">
                        <a:lumMod val="20000"/>
                        <a:lumOff val="80000"/>
                        <a:alpha val="71000"/>
                      </a:schemeClr>
                    </a:solidFill>
                  </a:tcPr>
                </a:tc>
              </a:tr>
              <a:tr h="1364615">
                <a:tc>
                  <a:txBody>
                    <a:bodyPr/>
                    <a:p>
                      <a:pPr>
                        <a:lnSpc>
                          <a:spcPct val="110000"/>
                        </a:lnSpc>
                        <a:buNone/>
                      </a:pPr>
                      <a:r>
                        <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rPr>
                        <a:t>胡医生药方</a:t>
                      </a:r>
                      <a:endParaRPr lang="zh-CN" altLang="en-US" sz="3600" b="1" dirty="0">
                        <a:ln w="12700" cmpd="sng">
                          <a:noFill/>
                          <a:prstDash val="solid"/>
                        </a:ln>
                        <a:solidFill>
                          <a:srgbClr val="000000"/>
                        </a:solidFill>
                        <a:latin typeface="微软雅黑" panose="020B0503020204020204" charset="-122"/>
                        <a:ea typeface="微软雅黑" panose="020B0503020204020204" charset="-122"/>
                        <a:sym typeface="+mn-ea"/>
                      </a:endParaRPr>
                    </a:p>
                  </a:txBody>
                  <a:tcPr anchor="ctr" anchorCtr="0">
                    <a:solidFill>
                      <a:schemeClr val="accent1">
                        <a:lumMod val="20000"/>
                        <a:lumOff val="80000"/>
                        <a:alpha val="71000"/>
                      </a:schemeClr>
                    </a:solidFill>
                  </a:tcPr>
                </a:tc>
                <a:tc>
                  <a:txBody>
                    <a:bodyPr/>
                    <a:p>
                      <a:pPr>
                        <a:lnSpc>
                          <a:spcPct val="110000"/>
                        </a:lnSpc>
                        <a:buNone/>
                      </a:pPr>
                      <a:r>
                        <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rPr>
                        <a:t>反对政府直接干预；政府与私企合作、扶持私企（</a:t>
                      </a:r>
                      <a:r>
                        <a:rPr lang="zh-CN" altLang="en-US" sz="3600" b="1" dirty="0">
                          <a:ln w="12700" cmpd="sng">
                            <a:noFill/>
                            <a:prstDash val="solid"/>
                          </a:ln>
                          <a:solidFill>
                            <a:srgbClr val="FF0000"/>
                          </a:solidFill>
                          <a:latin typeface="微软雅黑" panose="020B0503020204020204" charset="-122"/>
                          <a:ea typeface="微软雅黑" panose="020B0503020204020204" charset="-122"/>
                          <a:cs typeface="微软雅黑" panose="020B0503020204020204" charset="-122"/>
                          <a:sym typeface="+mn-ea"/>
                        </a:rPr>
                        <a:t>被迫、小规模直接干预</a:t>
                      </a:r>
                      <a:r>
                        <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rPr>
                        <a:t>）</a:t>
                      </a:r>
                      <a:endParaRPr lang="zh-CN" altLang="en-US" sz="3600" b="1" dirty="0">
                        <a:ln w="12700" cmpd="sng">
                          <a:noFill/>
                          <a:prstDash val="solid"/>
                        </a:ln>
                        <a:solidFill>
                          <a:srgbClr val="0033CC"/>
                        </a:solidFill>
                        <a:latin typeface="微软雅黑" panose="020B0503020204020204" charset="-122"/>
                        <a:ea typeface="微软雅黑" panose="020B0503020204020204" charset="-122"/>
                        <a:cs typeface="微软雅黑" panose="020B0503020204020204" charset="-122"/>
                        <a:sym typeface="+mn-ea"/>
                      </a:endParaRPr>
                    </a:p>
                  </a:txBody>
                  <a:tcPr>
                    <a:solidFill>
                      <a:schemeClr val="accent1">
                        <a:lumMod val="20000"/>
                        <a:lumOff val="80000"/>
                        <a:alpha val="71000"/>
                      </a:schemeClr>
                    </a:solidFill>
                  </a:tcPr>
                </a:tc>
              </a:tr>
            </a:tbl>
          </a:graphicData>
        </a:graphic>
      </p:graphicFrame>
      <p:sp>
        <p:nvSpPr>
          <p:cNvPr id="3" name="文本框 2"/>
          <p:cNvSpPr txBox="1"/>
          <p:nvPr/>
        </p:nvSpPr>
        <p:spPr>
          <a:xfrm>
            <a:off x="153670" y="-25400"/>
            <a:ext cx="8919845" cy="768350"/>
          </a:xfrm>
          <a:prstGeom prst="rect">
            <a:avLst/>
          </a:prstGeom>
          <a:noFill/>
        </p:spPr>
        <p:txBody>
          <a:bodyPr wrap="square" rtlCol="0">
            <a:spAutoFit/>
          </a:bodyPr>
          <a:p>
            <a:r>
              <a:rPr lang="zh-CN" altLang="en-US" sz="4400" b="1">
                <a:solidFill>
                  <a:srgbClr val="0766D4"/>
                </a:solidFill>
                <a:latin typeface="微软雅黑" panose="020B0503020204020204" charset="-122"/>
                <a:ea typeface="微软雅黑" panose="020B0503020204020204" charset="-122"/>
              </a:rPr>
              <a:t>重点问题自测</a:t>
            </a:r>
            <a:r>
              <a:rPr lang="zh-CN" altLang="en-US" sz="4000" b="1">
                <a:latin typeface="微软雅黑" panose="020B0503020204020204" charset="-122"/>
                <a:ea typeface="微软雅黑" panose="020B0503020204020204" charset="-122"/>
              </a:rPr>
              <a:t>：请写一份病历</a:t>
            </a:r>
            <a:endParaRPr lang="zh-CN" altLang="en-US" sz="4000" b="1">
              <a:latin typeface="微软雅黑" panose="020B0503020204020204" charset="-122"/>
              <a:ea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09855" y="-69850"/>
            <a:ext cx="11863070" cy="6791960"/>
          </a:xfrm>
          <a:prstGeom prst="rect">
            <a:avLst/>
          </a:prstGeom>
          <a:noFill/>
          <a:ln w="9525">
            <a:noFill/>
          </a:ln>
        </p:spPr>
        <p:txBody>
          <a:bodyPr wrap="square">
            <a:spAutoFit/>
          </a:bodyPr>
          <a:p>
            <a:pPr indent="0">
              <a:lnSpc>
                <a:spcPct val="110000"/>
              </a:lnSpc>
            </a:pPr>
            <a:r>
              <a:rPr lang="en-US"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届天津南开中学高三下第四次月考文综历史试卷</a:t>
            </a:r>
            <a:r>
              <a:rPr lang="en-US" sz="3600" b="1">
                <a:latin typeface="微软雅黑" panose="020B0503020204020204" charset="-122"/>
                <a:ea typeface="微软雅黑" panose="020B0503020204020204" charset="-122"/>
                <a:cs typeface="微软雅黑" panose="020B0503020204020204" charset="-122"/>
              </a:rPr>
              <a:t>)</a:t>
            </a:r>
            <a:r>
              <a:rPr lang="zh-CN" sz="3600" b="1">
                <a:latin typeface="微软雅黑" panose="020B0503020204020204" charset="-122"/>
                <a:ea typeface="微软雅黑" panose="020B0503020204020204" charset="-122"/>
                <a:cs typeface="微软雅黑" panose="020B0503020204020204" charset="-122"/>
              </a:rPr>
              <a:t>关于</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世纪</a:t>
            </a:r>
            <a:r>
              <a:rPr lang="en-US" sz="3600" b="1">
                <a:latin typeface="微软雅黑" panose="020B0503020204020204" charset="-122"/>
                <a:ea typeface="微软雅黑" panose="020B0503020204020204" charset="-122"/>
                <a:cs typeface="微软雅黑" panose="020B0503020204020204" charset="-122"/>
              </a:rPr>
              <a:t>30</a:t>
            </a:r>
            <a:r>
              <a:rPr lang="zh-CN" sz="3600" b="1">
                <a:latin typeface="微软雅黑" panose="020B0503020204020204" charset="-122"/>
                <a:ea typeface="微软雅黑" panose="020B0503020204020204" charset="-122"/>
                <a:cs typeface="微软雅黑" panose="020B0503020204020204" charset="-122"/>
              </a:rPr>
              <a:t>年代大危机的原因，从</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世纪</a:t>
            </a:r>
            <a:r>
              <a:rPr lang="en-US" sz="3600" b="1">
                <a:latin typeface="微软雅黑" panose="020B0503020204020204" charset="-122"/>
                <a:ea typeface="微软雅黑" panose="020B0503020204020204" charset="-122"/>
                <a:cs typeface="微软雅黑" panose="020B0503020204020204" charset="-122"/>
              </a:rPr>
              <a:t>30</a:t>
            </a:r>
            <a:r>
              <a:rPr lang="zh-CN" sz="3600" b="1">
                <a:latin typeface="微软雅黑" panose="020B0503020204020204" charset="-122"/>
                <a:ea typeface="微软雅黑" panose="020B0503020204020204" charset="-122"/>
                <a:cs typeface="微软雅黑" panose="020B0503020204020204" charset="-122"/>
              </a:rPr>
              <a:t>年代至今，从外国到中国，人们都有不同的解释。我国学者以往多从社会制度上寻找，近年来则侧重于从</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世纪</a:t>
            </a:r>
            <a:r>
              <a:rPr lang="en-US" sz="3600" b="1">
                <a:latin typeface="微软雅黑" panose="020B0503020204020204" charset="-122"/>
                <a:ea typeface="微软雅黑" panose="020B0503020204020204" charset="-122"/>
                <a:cs typeface="微软雅黑" panose="020B0503020204020204" charset="-122"/>
              </a:rPr>
              <a:t>20—30</a:t>
            </a:r>
            <a:r>
              <a:rPr lang="zh-CN" sz="3600" b="1">
                <a:latin typeface="微软雅黑" panose="020B0503020204020204" charset="-122"/>
                <a:ea typeface="微软雅黑" panose="020B0503020204020204" charset="-122"/>
                <a:cs typeface="微软雅黑" panose="020B0503020204020204" charset="-122"/>
              </a:rPr>
              <a:t>年代美国经济运行的具体状况和特征上去找原因，将研究重点更多地放在当时的财富过于集中、经济过热、疯狂的股票投机等具体的经济问题上。下列说法最为合理的是</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．大危机的原因分析不可能取得定论</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．社会制度分析方法已无法解释经济危机</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．历史研究需要尽可能做到客观全面</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．当代学者的研究成果更接近于历史真相</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653270" y="6115685"/>
            <a:ext cx="231965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9695" y="61595"/>
            <a:ext cx="11931015" cy="6734175"/>
          </a:xfrm>
          <a:prstGeom prst="rect">
            <a:avLst/>
          </a:prstGeom>
          <a:noFill/>
          <a:ln w="9525">
            <a:noFill/>
          </a:ln>
        </p:spPr>
        <p:txBody>
          <a:bodyPr wrap="square">
            <a:spAutoFit/>
          </a:bodyPr>
          <a:p>
            <a:pPr marL="266700" indent="-266700">
              <a:lnSpc>
                <a:spcPct val="120000"/>
              </a:lnSpc>
            </a:pP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(2018</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年全国新课标</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1</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34</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传统观点认为，英国成为工业革命发源地，是因为英国最早具备了技术、市场等经济条件；后来有研究者认为，其主要原因是英国建立了君主立宪制度；又有学者提出，煤铁资源丰富、易于开采等自然条件是其重要因素。据此可知，关于工业革命首先在英国发生的认识</a:t>
            </a:r>
            <a:r>
              <a:rPr lang="en-US" sz="3600" b="1">
                <a:solidFill>
                  <a:srgbClr val="000000"/>
                </a:solidFill>
                <a:latin typeface="微软雅黑" panose="020B0503020204020204" charset="-122"/>
                <a:ea typeface="微软雅黑" panose="020B0503020204020204" charset="-122"/>
                <a:cs typeface="微软雅黑" panose="020B0503020204020204" charset="-122"/>
              </a:rPr>
              <a:t>A</a:t>
            </a:r>
            <a:r>
              <a:rPr lang="zh-CN" sz="3600" b="1">
                <a:solidFill>
                  <a:srgbClr val="000000"/>
                </a:solidFill>
                <a:latin typeface="微软雅黑" panose="020B0503020204020204" charset="-122"/>
                <a:ea typeface="微软雅黑" panose="020B0503020204020204" charset="-122"/>
                <a:cs typeface="微软雅黑" panose="020B0503020204020204" charset="-122"/>
              </a:rPr>
              <a:t>．只能有一种正确合理的观点</a:t>
            </a:r>
            <a:r>
              <a:rPr lang="en-US" sz="3600" b="1">
                <a:solidFill>
                  <a:srgbClr val="000000"/>
                </a:solidFill>
                <a:latin typeface="微软雅黑" panose="020B0503020204020204" charset="-122"/>
                <a:ea typeface="微软雅黑" panose="020B0503020204020204" charset="-122"/>
                <a:cs typeface="微软雅黑" panose="020B0503020204020204" charset="-122"/>
              </a:rPr>
              <a:t>	</a:t>
            </a:r>
            <a:endParaRPr lang="en-US" sz="3600" b="1">
              <a:solidFill>
                <a:srgbClr val="000000"/>
              </a:solidFill>
              <a:latin typeface="微软雅黑" panose="020B0503020204020204" charset="-122"/>
              <a:ea typeface="微软雅黑" panose="020B0503020204020204" charset="-122"/>
              <a:cs typeface="微软雅黑" panose="020B0503020204020204" charset="-122"/>
            </a:endParaRPr>
          </a:p>
          <a:p>
            <a:pPr marL="266700" indent="-266700">
              <a:lnSpc>
                <a:spcPct val="120000"/>
              </a:lnSpc>
            </a:pPr>
            <a:r>
              <a:rPr lang="en-US" sz="3600" b="1">
                <a:solidFill>
                  <a:srgbClr val="000000"/>
                </a:solidFill>
                <a:latin typeface="微软雅黑" panose="020B0503020204020204" charset="-122"/>
                <a:ea typeface="微软雅黑" panose="020B0503020204020204" charset="-122"/>
                <a:cs typeface="微软雅黑" panose="020B0503020204020204" charset="-122"/>
              </a:rPr>
              <a:t>  B</a:t>
            </a:r>
            <a:r>
              <a:rPr lang="zh-CN" sz="3600" b="1">
                <a:solidFill>
                  <a:srgbClr val="000000"/>
                </a:solidFill>
                <a:latin typeface="微软雅黑" panose="020B0503020204020204" charset="-122"/>
                <a:ea typeface="微软雅黑" panose="020B0503020204020204" charset="-122"/>
                <a:cs typeface="微软雅黑" panose="020B0503020204020204" charset="-122"/>
              </a:rPr>
              <a:t>．随着研究视角拓展而趋于全面</a:t>
            </a:r>
            <a:r>
              <a:rPr lang="en-US" sz="3600" b="1">
                <a:solidFill>
                  <a:srgbClr val="000000"/>
                </a:solidFill>
                <a:latin typeface="微软雅黑" panose="020B0503020204020204" charset="-122"/>
                <a:ea typeface="微软雅黑" panose="020B0503020204020204" charset="-122"/>
                <a:cs typeface="微软雅黑" panose="020B0503020204020204" charset="-122"/>
              </a:rPr>
              <a:t>C</a:t>
            </a:r>
            <a:r>
              <a:rPr lang="zh-CN" sz="3600" b="1">
                <a:solidFill>
                  <a:srgbClr val="000000"/>
                </a:solidFill>
                <a:latin typeface="微软雅黑" panose="020B0503020204020204" charset="-122"/>
                <a:ea typeface="微软雅黑" panose="020B0503020204020204" charset="-122"/>
                <a:cs typeface="微软雅黑" panose="020B0503020204020204" charset="-122"/>
              </a:rPr>
              <a:t>．缺少对欧洲其他国家的观察</a:t>
            </a:r>
            <a:r>
              <a:rPr lang="en-US" sz="3600" b="1">
                <a:solidFill>
                  <a:srgbClr val="000000"/>
                </a:solidFill>
                <a:latin typeface="微软雅黑" panose="020B0503020204020204" charset="-122"/>
                <a:ea typeface="微软雅黑" panose="020B0503020204020204" charset="-122"/>
                <a:cs typeface="微软雅黑" panose="020B0503020204020204" charset="-122"/>
              </a:rPr>
              <a:t>	</a:t>
            </a:r>
            <a:endParaRPr lang="en-US" sz="3600" b="1">
              <a:solidFill>
                <a:srgbClr val="000000"/>
              </a:solidFill>
              <a:latin typeface="微软雅黑" panose="020B0503020204020204" charset="-122"/>
              <a:ea typeface="微软雅黑" panose="020B0503020204020204" charset="-122"/>
              <a:cs typeface="微软雅黑" panose="020B0503020204020204" charset="-122"/>
            </a:endParaRPr>
          </a:p>
          <a:p>
            <a:pPr marL="266700" indent="-266700">
              <a:lnSpc>
                <a:spcPct val="120000"/>
              </a:lnSpc>
            </a:pPr>
            <a:r>
              <a:rPr lang="en-US" sz="3600" b="1">
                <a:solidFill>
                  <a:srgbClr val="000000"/>
                </a:solidFill>
                <a:latin typeface="微软雅黑" panose="020B0503020204020204" charset="-122"/>
                <a:ea typeface="微软雅黑" panose="020B0503020204020204" charset="-122"/>
                <a:cs typeface="微软雅黑" panose="020B0503020204020204" charset="-122"/>
              </a:rPr>
              <a:t>  D</a:t>
            </a:r>
            <a:r>
              <a:rPr lang="zh-CN" sz="3600" b="1">
                <a:solidFill>
                  <a:srgbClr val="000000"/>
                </a:solidFill>
                <a:latin typeface="微软雅黑" panose="020B0503020204020204" charset="-122"/>
                <a:ea typeface="微软雅黑" panose="020B0503020204020204" charset="-122"/>
                <a:cs typeface="微软雅黑" panose="020B0503020204020204" charset="-122"/>
              </a:rPr>
              <a:t>．后期学者研究比传统观点可信</a:t>
            </a:r>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186545" y="5936615"/>
            <a:ext cx="2721610" cy="645160"/>
          </a:xfrm>
          <a:prstGeom prst="rect">
            <a:avLst/>
          </a:prstGeom>
          <a:noFill/>
        </p:spPr>
        <p:txBody>
          <a:bodyPr wrap="squar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altLang="zh-CN"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en-US" altLang="zh-CN"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4089</Words>
  <Application>WPS 演示</Application>
  <PresentationFormat>宽屏</PresentationFormat>
  <Paragraphs>239</Paragraphs>
  <Slides>27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27</vt:i4>
      </vt:variant>
    </vt:vector>
  </HeadingPairs>
  <TitlesOfParts>
    <vt:vector size="37" baseType="lpstr">
      <vt:lpstr>Arial</vt:lpstr>
      <vt:lpstr>宋体</vt:lpstr>
      <vt:lpstr>Wingdings</vt:lpstr>
      <vt:lpstr>微软雅黑</vt:lpstr>
      <vt:lpstr>Arial Unicode MS</vt:lpstr>
      <vt:lpstr>Calibri Light</vt:lpstr>
      <vt:lpstr>Calibri</vt:lpstr>
      <vt:lpstr>黑体</vt:lpstr>
      <vt:lpstr>隶书</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3、这次危机对中国的影响？</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43</cp:revision>
  <dcterms:created xsi:type="dcterms:W3CDTF">2018-08-15T08:09:00Z</dcterms:created>
  <dcterms:modified xsi:type="dcterms:W3CDTF">2018-09-04T01:03:23Z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2052-11.1.0.7811</vt:lpwstr>
  </property>
</Properties>
</file>