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3"/>
    <p:sldId id="548" r:id="rId4"/>
    <p:sldId id="556" r:id="rId5"/>
    <p:sldId id="491" r:id="rId6"/>
    <p:sldId id="397" r:id="rId7"/>
    <p:sldId id="398" r:id="rId8"/>
    <p:sldId id="551" r:id="rId9"/>
    <p:sldId id="497" r:id="rId10"/>
    <p:sldId id="553" r:id="rId11"/>
    <p:sldId id="554" r:id="rId12"/>
    <p:sldId id="552" r:id="rId13"/>
    <p:sldId id="498" r:id="rId14"/>
    <p:sldId id="549" r:id="rId15"/>
    <p:sldId id="550" r:id="rId16"/>
    <p:sldId id="499" r:id="rId17"/>
    <p:sldId id="555" r:id="rId18"/>
    <p:sldId id="504" r:id="rId19"/>
    <p:sldId id="500" r:id="rId20"/>
    <p:sldId id="501" r:id="rId21"/>
    <p:sldId id="502" r:id="rId22"/>
    <p:sldId id="503" r:id="rId23"/>
    <p:sldId id="449" r:id="rId24"/>
    <p:sldId id="452" r:id="rId25"/>
    <p:sldId id="353" r:id="rId27"/>
    <p:sldId id="359" r:id="rId28"/>
    <p:sldId id="557" r:id="rId29"/>
    <p:sldId id="276" r:id="rId30"/>
    <p:sldId id="277" r:id="rId31"/>
    <p:sldId id="266" r:id="rId32"/>
    <p:sldId id="36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b nm" initials="c"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552D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幻灯片图像占位符 1"/>
          <p:cNvSpPr>
            <a:spLocks noGrp="1" noRot="1" noChangeAspect="1" noTextEdit="1"/>
          </p:cNvSpPr>
          <p:nvPr>
            <p:ph type="sldImg"/>
          </p:nvPr>
        </p:nvSpPr>
        <p:spPr/>
      </p:sp>
      <p:sp>
        <p:nvSpPr>
          <p:cNvPr id="74754" name="备注占位符 2"/>
          <p:cNvSpPr>
            <a:spLocks noGrp="1"/>
          </p:cNvSpPr>
          <p:nvPr>
            <p:ph type="body"/>
          </p:nvPr>
        </p:nvSpPr>
        <p:spPr/>
        <p:txBody>
          <a:bodyPr wrap="square" lIns="91440" tIns="45720" rIns="91440" bIns="45720" anchor="ctr"/>
          <a:p>
            <a:pPr lvl="0"/>
            <a:endParaRPr lang="zh-CN" altLang="en-US" dirty="0"/>
          </a:p>
        </p:txBody>
      </p:sp>
      <p:sp>
        <p:nvSpPr>
          <p:cNvPr id="74755" name="灯片编号占位符 3"/>
          <p:cNvSpPr txBox="1">
            <a:spLocks noGrp="1"/>
          </p:cNvSpPr>
          <p:nvPr>
            <p:ph type="sldNum" sz="quarter"/>
          </p:nvPr>
        </p:nvSpPr>
        <p:spPr>
          <a:xfrm>
            <a:off x="3814763" y="9374188"/>
            <a:ext cx="2919412" cy="493712"/>
          </a:xfrm>
          <a:prstGeom prst="rect">
            <a:avLst/>
          </a:prstGeom>
          <a:noFill/>
          <a:ln w="9525">
            <a:noFill/>
          </a:ln>
        </p:spPr>
        <p:txBody>
          <a:bodyPr vert="horz" wrap="square" lIns="91440" tIns="45720" rIns="91440" bIns="45720" anchor="b"/>
          <a:p>
            <a:pPr lvl="0" indent="0" algn="r" eaLnBrk="0" hangingPunct="0"/>
            <a:fld id="{9A0DB2DC-4C9A-4742-B13C-FB6460FD3503}" type="slidenum">
              <a:rPr lang="zh-CN" altLang="en-US" sz="1200" b="0" dirty="0">
                <a:latin typeface="Times New Roman" panose="02020603050405020304" pitchFamily="18" charset="0"/>
                <a:ea typeface="宋体" panose="02010600030101010101" pitchFamily="2" charset="-122"/>
              </a:rPr>
            </a:fld>
            <a:endParaRPr lang="zh-CN" altLang="en-US" sz="1200" b="0" dirty="0">
              <a:latin typeface="Times New Roman" panose="02020603050405020304" pitchFamily="18"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914400" y="609600"/>
            <a:ext cx="10363200" cy="54864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
          <p:cNvSpPr>
            <a:spLocks noGrp="1"/>
          </p:cNvSpPr>
          <p:nvPr>
            <p:ph type="dt" sz="half" idx="2"/>
          </p:nvPr>
        </p:nvSpPr>
        <p:spPr>
          <a:xfrm>
            <a:off x="914400" y="6248400"/>
            <a:ext cx="2540000" cy="457200"/>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3"/>
          <p:cNvSpPr>
            <a:spLocks noGrp="1"/>
          </p:cNvSpPr>
          <p:nvPr>
            <p:ph type="ftr" sz="quarter" idx="3"/>
          </p:nvPr>
        </p:nvSpPr>
        <p:spPr>
          <a:xfrm>
            <a:off x="4165600" y="6248400"/>
            <a:ext cx="3860800" cy="457200"/>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4"/>
          <p:cNvSpPr>
            <a:spLocks noGrp="1"/>
          </p:cNvSpPr>
          <p:nvPr>
            <p:ph type="sldNum" sz="quarter" idx="4"/>
          </p:nvPr>
        </p:nvSpPr>
        <p:spPr>
          <a:xfrm>
            <a:off x="8737600" y="6248400"/>
            <a:ext cx="2540000" cy="457200"/>
          </a:xfrm>
          <a:prstGeom prst="rect">
            <a:avLst/>
          </a:prstGeom>
        </p:spPr>
        <p:txBody>
          <a:bodyPr vert="horz" lIns="91440" tIns="45720" rIns="91440" bIns="45720" rtlCol="0" anchor="ctr"/>
          <a:p>
            <a:pPr algn="r"/>
            <a:fld id="{9A0DB2DC-4C9A-4742-B13C-FB6460FD3503}" type="slidenum">
              <a:rPr lang="en-US" altLang="zh-CN" dirty="0">
                <a:latin typeface="Calibri" panose="020F0502020204030204" charset="0"/>
              </a:rPr>
            </a:fld>
            <a:endParaRPr lang="en-US" altLang="zh-CN" dirty="0">
              <a:latin typeface="Calibri" panose="020F050202020403020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wrap="square" numCol="1" anchorCtr="0" compatLnSpc="1"/>
          <a:lstStyle>
            <a:lvl1pPr fontAlgn="base">
              <a:spcBef>
                <a:spcPct val="0"/>
              </a:spcBef>
              <a:spcAft>
                <a:spcPct val="0"/>
              </a:spcAft>
              <a:defRPr sz="1400">
                <a:solidFill>
                  <a:schemeClr val="tx1"/>
                </a:solidFill>
                <a:latin typeface="Arial" panose="020B0604020202020204" pitchFamily="34" charset="0"/>
              </a:defRPr>
            </a:lvl1pPr>
          </a:lstStyle>
          <a:p>
            <a:pPr>
              <a:defRPr/>
            </a:pPr>
            <a:endParaRPr lang="en-US" altLang="zh-CN"/>
          </a:p>
        </p:txBody>
      </p:sp>
      <p:sp>
        <p:nvSpPr>
          <p:cNvPr id="3" name="页脚占位符 2"/>
          <p:cNvSpPr>
            <a:spLocks noGrp="1"/>
          </p:cNvSpPr>
          <p:nvPr>
            <p:ph type="ftr" sz="quarter" idx="11"/>
          </p:nvPr>
        </p:nvSpPr>
        <p:spPr/>
        <p:txBody>
          <a:bodyPr wrap="square" numCol="1" anchorCtr="0" compatLnSpc="1"/>
          <a:lstStyle>
            <a:lvl1pPr algn="l" fontAlgn="base">
              <a:spcBef>
                <a:spcPct val="0"/>
              </a:spcBef>
              <a:spcAft>
                <a:spcPct val="0"/>
              </a:spcAft>
              <a:defRPr sz="1400">
                <a:solidFill>
                  <a:schemeClr val="tx1"/>
                </a:solidFill>
                <a:latin typeface="Arial" panose="020B0604020202020204" pitchFamily="34" charset="0"/>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a:lvl1pPr>
          </a:lstStyle>
          <a:p>
            <a:pPr>
              <a:defRPr/>
            </a:pPr>
            <a:fld id="{CC0B58C8-4712-4035-BE4E-95AD8C8A0E89}"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5.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02945" y="1280795"/>
            <a:ext cx="11193780" cy="2338070"/>
          </a:xfrm>
          <a:prstGeom prst="rect">
            <a:avLst/>
          </a:prstGeom>
          <a:noFill/>
        </p:spPr>
        <p:txBody>
          <a:bodyPr wrap="square" rtlCol="0">
            <a:spAutoFit/>
          </a:bodyPr>
          <a:p>
            <a:r>
              <a:rPr lang="zh-CN" altLang="en-US" sz="6600" b="1" u="sng">
                <a:effectLst/>
                <a:latin typeface="微软雅黑" panose="020B0503020204020204" charset="-122"/>
                <a:ea typeface="微软雅黑" panose="020B0503020204020204" charset="-122"/>
              </a:rPr>
              <a:t>第</a:t>
            </a:r>
            <a:r>
              <a:rPr lang="en-US" altLang="zh-CN" sz="8000" b="1" u="sng">
                <a:solidFill>
                  <a:srgbClr val="C00000"/>
                </a:solidFill>
                <a:effectLst/>
                <a:latin typeface="微软雅黑" panose="020B0503020204020204" charset="-122"/>
                <a:ea typeface="微软雅黑" panose="020B0503020204020204" charset="-122"/>
              </a:rPr>
              <a:t>39</a:t>
            </a:r>
            <a:r>
              <a:rPr lang="zh-CN" altLang="en-US" sz="6600" b="1" u="sng">
                <a:effectLst/>
                <a:latin typeface="微软雅黑" panose="020B0503020204020204" charset="-122"/>
                <a:ea typeface="微软雅黑" panose="020B0503020204020204" charset="-122"/>
              </a:rPr>
              <a:t>讲</a:t>
            </a:r>
            <a:endParaRPr lang="zh-CN" altLang="en-US" sz="6600" b="1" u="sng">
              <a:effectLst/>
              <a:latin typeface="微软雅黑" panose="020B0503020204020204" charset="-122"/>
              <a:ea typeface="微软雅黑" panose="020B0503020204020204" charset="-122"/>
            </a:endParaRPr>
          </a:p>
          <a:p>
            <a:r>
              <a:rPr lang="zh-CN" altLang="en-US" sz="6600" b="1">
                <a:solidFill>
                  <a:srgbClr val="C00000"/>
                </a:solidFill>
                <a:effectLst/>
                <a:latin typeface="微软雅黑" panose="020B0503020204020204" charset="-122"/>
                <a:ea typeface="微软雅黑" panose="020B0503020204020204" charset="-122"/>
              </a:rPr>
              <a:t>       </a:t>
            </a:r>
            <a:r>
              <a:rPr lang="zh-CN" altLang="en-US" sz="6600" b="1">
                <a:solidFill>
                  <a:schemeClr val="tx1"/>
                </a:solidFill>
                <a:effectLst/>
                <a:latin typeface="微软雅黑" panose="020B0503020204020204" charset="-122"/>
                <a:ea typeface="微软雅黑" panose="020B0503020204020204" charset="-122"/>
              </a:rPr>
              <a:t>从计划经济到市场经济</a:t>
            </a:r>
            <a:endParaRPr lang="zh-CN" altLang="en-US" sz="6600" b="1">
              <a:solidFill>
                <a:schemeClr val="tx1"/>
              </a:solidFill>
              <a:effectLst/>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73990" y="141605"/>
            <a:ext cx="11734165" cy="7843520"/>
          </a:xfrm>
          <a:prstGeom prst="rect">
            <a:avLst/>
          </a:prstGeom>
          <a:noFill/>
          <a:ln w="9525">
            <a:noFill/>
          </a:ln>
        </p:spPr>
        <p:txBody>
          <a:bodyPr wrap="square">
            <a:spAutoFit/>
          </a:bodyPr>
          <a:p>
            <a:pPr indent="0" algn="l">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年重庆卷文综历史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8</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1982</a:t>
            </a:r>
            <a:r>
              <a:rPr lang="zh-CN" sz="3600" b="1">
                <a:latin typeface="微软雅黑" panose="020B0503020204020204" charset="-122"/>
                <a:ea typeface="微软雅黑" panose="020B0503020204020204" charset="-122"/>
                <a:cs typeface="微软雅黑" panose="020B0503020204020204" charset="-122"/>
              </a:rPr>
              <a:t>年颁布的《中华人民共和国宪法》规定，在县以下设立乡、民族乡、镇一级人民政府，作为一级行政机关，以此取代人民公社行使行政权力。以下属于这一规定出台背景的是（</a:t>
            </a:r>
            <a:r>
              <a:rPr lang="en-US" sz="3600" b="1">
                <a:latin typeface="微软雅黑" panose="020B0503020204020204" charset="-122"/>
                <a:ea typeface="微软雅黑" panose="020B0503020204020204" charset="-122"/>
                <a:cs typeface="微软雅黑" panose="020B0503020204020204" charset="-122"/>
              </a:rPr>
              <a:t>   </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．家庭联产承包责任制的广泛推行</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gn="l">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．社会主义市场经济体制已初步建立</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．政企分开的管理体制已普遍实行</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gn="l">
              <a:lnSpc>
                <a:spcPct val="140000"/>
              </a:lnSpc>
            </a:pPr>
            <a:r>
              <a:rPr lang="en-US" sz="3600" b="1">
                <a:latin typeface="微软雅黑" panose="020B0503020204020204" charset="-122"/>
                <a:ea typeface="微软雅黑" panose="020B0503020204020204" charset="-122"/>
                <a:cs typeface="微软雅黑" panose="020B0503020204020204" charset="-122"/>
                <a:sym typeface="+mn-ea"/>
              </a:rPr>
              <a:t>D</a:t>
            </a:r>
            <a:r>
              <a:rPr lang="zh-CN" sz="3600" b="1">
                <a:latin typeface="微软雅黑" panose="020B0503020204020204" charset="-122"/>
                <a:ea typeface="微软雅黑" panose="020B0503020204020204" charset="-122"/>
                <a:cs typeface="微软雅黑" panose="020B0503020204020204" charset="-122"/>
                <a:sym typeface="+mn-ea"/>
              </a:rPr>
              <a:t>．经济体制改革全面从农村转向城市</a:t>
            </a:r>
            <a:endParaRPr 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gn="l">
              <a:lnSpc>
                <a:spcPct val="140000"/>
              </a:lnSpc>
            </a:pPr>
            <a:endParaRPr lang="zh-CN" altLang="en-US" sz="3600" b="1">
              <a:latin typeface="微软雅黑" panose="020B0503020204020204" charset="-122"/>
              <a:ea typeface="微软雅黑" panose="020B0503020204020204" charset="-122"/>
              <a:cs typeface="微软雅黑" panose="020B0503020204020204" charset="-122"/>
            </a:endParaRPr>
          </a:p>
          <a:p>
            <a:pPr indent="0" algn="l">
              <a:lnSpc>
                <a:spcPct val="140000"/>
              </a:lnSpc>
            </a:pPr>
            <a:r>
              <a:rPr lang="en-US" sz="3600" b="1">
                <a:latin typeface="微软雅黑" panose="020B0503020204020204" charset="-122"/>
                <a:ea typeface="微软雅黑" panose="020B0503020204020204" charset="-122"/>
                <a:cs typeface="微软雅黑" panose="020B0503020204020204" charset="-122"/>
              </a:rPr>
              <a:t> </a:t>
            </a:r>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657283"/>
            <a:ext cx="28575" cy="28575"/>
          </a:xfrm>
          <a:prstGeom prst="rect">
            <a:avLst/>
          </a:prstGeom>
          <a:noFill/>
          <a:ln w="9525">
            <a:noFill/>
          </a:ln>
        </p:spPr>
      </p:pic>
      <p:sp>
        <p:nvSpPr>
          <p:cNvPr id="103" name="文本框 102"/>
          <p:cNvSpPr txBox="1"/>
          <p:nvPr/>
        </p:nvSpPr>
        <p:spPr>
          <a:xfrm>
            <a:off x="3556000" y="3685858"/>
            <a:ext cx="5080000" cy="252730"/>
          </a:xfrm>
          <a:prstGeom prst="rect">
            <a:avLst/>
          </a:prstGeom>
          <a:noFill/>
          <a:ln w="9525">
            <a:noFill/>
          </a:ln>
        </p:spPr>
        <p:txBody>
          <a:bodyPr>
            <a:spAutoFit/>
          </a:bodyPr>
          <a:p>
            <a:pPr indent="0"/>
            <a:r>
              <a:rPr lang="en-US" sz="1050" b="0">
                <a:latin typeface="宋体" panose="02010600030101010101" pitchFamily="2" charset="-122"/>
                <a:ea typeface="宋体" panose="02010600030101010101" pitchFamily="2" charset="-122"/>
                <a:cs typeface="Times New Roman" panose="02020603050405020304" pitchFamily="18" charset="0"/>
              </a:rPr>
              <a:t>  </a:t>
            </a:r>
            <a:endParaRPr lang="zh-CN" altLang="en-US"/>
          </a:p>
        </p:txBody>
      </p:sp>
      <p:sp>
        <p:nvSpPr>
          <p:cNvPr id="3" name="文本框 2"/>
          <p:cNvSpPr txBox="1"/>
          <p:nvPr/>
        </p:nvSpPr>
        <p:spPr>
          <a:xfrm>
            <a:off x="9139555" y="5905500"/>
            <a:ext cx="2355215" cy="645160"/>
          </a:xfrm>
          <a:prstGeom prst="rect">
            <a:avLst/>
          </a:prstGeom>
          <a:noFill/>
        </p:spPr>
        <p:txBody>
          <a:bodyPr wrap="none" rtlCol="0" anchor="t">
            <a:spAutoFit/>
          </a:bodyPr>
          <a:p>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 y="59055"/>
            <a:ext cx="11901170" cy="7846060"/>
          </a:xfrm>
          <a:prstGeom prst="rect">
            <a:avLst/>
          </a:prstGeom>
          <a:noFill/>
          <a:ln w="9525">
            <a:noFill/>
          </a:ln>
        </p:spPr>
        <p:txBody>
          <a:bodyPr wrap="square">
            <a:spAutoFit/>
          </a:bodyPr>
          <a:p>
            <a:pPr indent="0" algn="l">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年全国新课标</a:t>
            </a:r>
            <a:r>
              <a:rPr lang="en-US" sz="3600" b="1">
                <a:solidFill>
                  <a:srgbClr val="FF0000"/>
                </a:solidFill>
                <a:latin typeface="微软雅黑" panose="020B0503020204020204" charset="-122"/>
                <a:ea typeface="微软雅黑" panose="020B0503020204020204" charset="-122"/>
                <a:cs typeface="微软雅黑" panose="020B0503020204020204" charset="-122"/>
              </a:rPr>
              <a:t>3</a:t>
            </a:r>
            <a:r>
              <a:rPr lang="zh-CN" sz="3600" b="1">
                <a:solidFill>
                  <a:srgbClr val="FF0000"/>
                </a:solidFill>
                <a:latin typeface="微软雅黑" panose="020B0503020204020204" charset="-122"/>
                <a:ea typeface="微软雅黑" panose="020B0503020204020204" charset="-122"/>
                <a:cs typeface="微软雅黑" panose="020B0503020204020204" charset="-122"/>
              </a:rPr>
              <a:t>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31</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1980</a:t>
            </a:r>
            <a:r>
              <a:rPr lang="zh-CN" sz="3600" b="1">
                <a:latin typeface="微软雅黑" panose="020B0503020204020204" charset="-122"/>
                <a:ea typeface="微软雅黑" panose="020B0503020204020204" charset="-122"/>
                <a:cs typeface="微软雅黑" panose="020B0503020204020204" charset="-122"/>
              </a:rPr>
              <a:t>年与</a:t>
            </a:r>
            <a:r>
              <a:rPr lang="en-US" sz="3600" b="1">
                <a:latin typeface="微软雅黑" panose="020B0503020204020204" charset="-122"/>
                <a:ea typeface="微软雅黑" panose="020B0503020204020204" charset="-122"/>
                <a:cs typeface="微软雅黑" panose="020B0503020204020204" charset="-122"/>
              </a:rPr>
              <a:t>1975</a:t>
            </a:r>
            <a:r>
              <a:rPr lang="zh-CN" sz="3600" b="1">
                <a:latin typeface="微软雅黑" panose="020B0503020204020204" charset="-122"/>
                <a:ea typeface="微软雅黑" panose="020B0503020204020204" charset="-122"/>
                <a:cs typeface="微软雅黑" panose="020B0503020204020204" charset="-122"/>
              </a:rPr>
              <a:t>年相比，我国粮食播种面积减少</a:t>
            </a:r>
            <a:r>
              <a:rPr lang="en-US" sz="3600" b="1">
                <a:latin typeface="微软雅黑" panose="020B0503020204020204" charset="-122"/>
                <a:ea typeface="微软雅黑" panose="020B0503020204020204" charset="-122"/>
                <a:cs typeface="微软雅黑" panose="020B0503020204020204" charset="-122"/>
              </a:rPr>
              <a:t>6884</a:t>
            </a:r>
            <a:r>
              <a:rPr lang="zh-CN" sz="3600" b="1">
                <a:latin typeface="微软雅黑" panose="020B0503020204020204" charset="-122"/>
                <a:ea typeface="微软雅黑" panose="020B0503020204020204" charset="-122"/>
                <a:cs typeface="微软雅黑" panose="020B0503020204020204" charset="-122"/>
              </a:rPr>
              <a:t>万亩，总产量却增加</a:t>
            </a:r>
            <a:r>
              <a:rPr lang="en-US" sz="3600" b="1">
                <a:latin typeface="微软雅黑" panose="020B0503020204020204" charset="-122"/>
                <a:ea typeface="微软雅黑" panose="020B0503020204020204" charset="-122"/>
                <a:cs typeface="微软雅黑" panose="020B0503020204020204" charset="-122"/>
              </a:rPr>
              <a:t>674</a:t>
            </a:r>
            <a:r>
              <a:rPr lang="zh-CN" sz="3600" b="1">
                <a:latin typeface="微软雅黑" panose="020B0503020204020204" charset="-122"/>
                <a:ea typeface="微软雅黑" panose="020B0503020204020204" charset="-122"/>
                <a:cs typeface="微软雅黑" panose="020B0503020204020204" charset="-122"/>
              </a:rPr>
              <a:t>亿斤；棉花播种面积减少</a:t>
            </a:r>
            <a:r>
              <a:rPr lang="en-US" sz="3600" b="1">
                <a:latin typeface="微软雅黑" panose="020B0503020204020204" charset="-122"/>
                <a:ea typeface="微软雅黑" panose="020B0503020204020204" charset="-122"/>
                <a:cs typeface="微软雅黑" panose="020B0503020204020204" charset="-122"/>
              </a:rPr>
              <a:t>53</a:t>
            </a:r>
            <a:r>
              <a:rPr lang="zh-CN" sz="3600" b="1">
                <a:latin typeface="微软雅黑" panose="020B0503020204020204" charset="-122"/>
                <a:ea typeface="微软雅黑" panose="020B0503020204020204" charset="-122"/>
                <a:cs typeface="微软雅黑" panose="020B0503020204020204" charset="-122"/>
              </a:rPr>
              <a:t>万亩，总产量增加</a:t>
            </a:r>
            <a:r>
              <a:rPr lang="en-US" sz="3600" b="1">
                <a:latin typeface="微软雅黑" panose="020B0503020204020204" charset="-122"/>
                <a:ea typeface="微软雅黑" panose="020B0503020204020204" charset="-122"/>
                <a:cs typeface="微软雅黑" panose="020B0503020204020204" charset="-122"/>
              </a:rPr>
              <a:t>652</a:t>
            </a:r>
            <a:r>
              <a:rPr lang="zh-CN" sz="3600" b="1">
                <a:latin typeface="微软雅黑" panose="020B0503020204020204" charset="-122"/>
                <a:ea typeface="微软雅黑" panose="020B0503020204020204" charset="-122"/>
                <a:cs typeface="微软雅黑" panose="020B0503020204020204" charset="-122"/>
                <a:sym typeface="+mn-ea"/>
              </a:rPr>
              <a:t>万担；油料作物和甜菜播种面积共扩大</a:t>
            </a:r>
            <a:r>
              <a:rPr lang="en-US" sz="3600" b="1">
                <a:latin typeface="微软雅黑" panose="020B0503020204020204" charset="-122"/>
                <a:ea typeface="微软雅黑" panose="020B0503020204020204" charset="-122"/>
                <a:cs typeface="微软雅黑" panose="020B0503020204020204" charset="-122"/>
                <a:sym typeface="+mn-ea"/>
              </a:rPr>
              <a:t>3626</a:t>
            </a:r>
            <a:r>
              <a:rPr lang="zh-CN" sz="3600" b="1">
                <a:latin typeface="微软雅黑" panose="020B0503020204020204" charset="-122"/>
                <a:ea typeface="微软雅黑" panose="020B0503020204020204" charset="-122"/>
                <a:cs typeface="微软雅黑" panose="020B0503020204020204" charset="-122"/>
                <a:sym typeface="+mn-ea"/>
              </a:rPr>
              <a:t>万亩，其总产量分别增加</a:t>
            </a:r>
            <a:r>
              <a:rPr lang="en-US" sz="3600" b="1">
                <a:latin typeface="微软雅黑" panose="020B0503020204020204" charset="-122"/>
                <a:ea typeface="微软雅黑" panose="020B0503020204020204" charset="-122"/>
                <a:cs typeface="微软雅黑" panose="020B0503020204020204" charset="-122"/>
                <a:sym typeface="+mn-ea"/>
              </a:rPr>
              <a:t>70%</a:t>
            </a:r>
            <a:r>
              <a:rPr lang="zh-CN" sz="3600" b="1">
                <a:latin typeface="微软雅黑" panose="020B0503020204020204" charset="-122"/>
                <a:ea typeface="微软雅黑" panose="020B0503020204020204" charset="-122"/>
                <a:cs typeface="微软雅黑" panose="020B0503020204020204" charset="-122"/>
                <a:sym typeface="+mn-ea"/>
              </a:rPr>
              <a:t>和</a:t>
            </a:r>
            <a:r>
              <a:rPr lang="en-US" sz="3600" b="1">
                <a:latin typeface="微软雅黑" panose="020B0503020204020204" charset="-122"/>
                <a:ea typeface="微软雅黑" panose="020B0503020204020204" charset="-122"/>
                <a:cs typeface="微软雅黑" panose="020B0503020204020204" charset="-122"/>
                <a:sym typeface="+mn-ea"/>
              </a:rPr>
              <a:t>150%</a:t>
            </a:r>
            <a:r>
              <a:rPr lang="zh-CN" sz="3600" b="1">
                <a:latin typeface="微软雅黑" panose="020B0503020204020204" charset="-122"/>
                <a:ea typeface="微软雅黑" panose="020B0503020204020204" charset="-122"/>
                <a:cs typeface="微软雅黑" panose="020B0503020204020204" charset="-122"/>
                <a:sym typeface="+mn-ea"/>
              </a:rPr>
              <a:t>。出现这一现象的主要原因是</a:t>
            </a:r>
            <a:r>
              <a:rPr lang="en-US" sz="3600" b="1">
                <a:latin typeface="微软雅黑" panose="020B0503020204020204" charset="-122"/>
                <a:ea typeface="微软雅黑" panose="020B0503020204020204" charset="-122"/>
                <a:cs typeface="微软雅黑" panose="020B0503020204020204" charset="-122"/>
                <a:sym typeface="+mn-ea"/>
              </a:rPr>
              <a:t>A</a:t>
            </a:r>
            <a:r>
              <a:rPr lang="zh-CN" sz="3600" b="1">
                <a:latin typeface="微软雅黑" panose="020B0503020204020204" charset="-122"/>
                <a:ea typeface="微软雅黑" panose="020B0503020204020204" charset="-122"/>
                <a:cs typeface="微软雅黑" panose="020B0503020204020204" charset="-122"/>
                <a:sym typeface="+mn-ea"/>
              </a:rPr>
              <a:t>．农民生产自主权的扩大</a:t>
            </a:r>
            <a:r>
              <a:rPr lang="en-US" sz="3600" b="1">
                <a:latin typeface="微软雅黑" panose="020B0503020204020204" charset="-122"/>
                <a:ea typeface="微软雅黑" panose="020B0503020204020204" charset="-122"/>
                <a:cs typeface="微软雅黑" panose="020B0503020204020204" charset="-122"/>
                <a:sym typeface="+mn-ea"/>
              </a:rPr>
              <a:t>             </a:t>
            </a:r>
            <a:endParaRPr lang="en-US" sz="3600" b="1">
              <a:latin typeface="微软雅黑" panose="020B0503020204020204" charset="-122"/>
              <a:ea typeface="微软雅黑" panose="020B0503020204020204" charset="-122"/>
              <a:cs typeface="微软雅黑" panose="020B0503020204020204" charset="-122"/>
              <a:sym typeface="+mn-ea"/>
            </a:endParaRPr>
          </a:p>
          <a:p>
            <a:pPr indent="0" algn="l">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B</a:t>
            </a:r>
            <a:r>
              <a:rPr lang="zh-CN" sz="3600" b="1">
                <a:latin typeface="微软雅黑" panose="020B0503020204020204" charset="-122"/>
                <a:ea typeface="微软雅黑" panose="020B0503020204020204" charset="-122"/>
                <a:cs typeface="微软雅黑" panose="020B0503020204020204" charset="-122"/>
                <a:sym typeface="+mn-ea"/>
              </a:rPr>
              <a:t>．农业生产技术有了革命性的改变</a:t>
            </a:r>
            <a:r>
              <a:rPr lang="en-US" sz="3600" b="1">
                <a:latin typeface="微软雅黑" panose="020B0503020204020204" charset="-122"/>
                <a:ea typeface="微软雅黑" panose="020B0503020204020204" charset="-122"/>
                <a:cs typeface="微软雅黑" panose="020B0503020204020204" charset="-122"/>
                <a:sym typeface="+mn-ea"/>
              </a:rPr>
              <a:t>C</a:t>
            </a:r>
            <a:r>
              <a:rPr lang="zh-CN" sz="3600" b="1">
                <a:latin typeface="微软雅黑" panose="020B0503020204020204" charset="-122"/>
                <a:ea typeface="微软雅黑" panose="020B0503020204020204" charset="-122"/>
                <a:cs typeface="微软雅黑" panose="020B0503020204020204" charset="-122"/>
                <a:sym typeface="+mn-ea"/>
              </a:rPr>
              <a:t>．农村经济体制改革完成</a:t>
            </a:r>
            <a:r>
              <a:rPr lang="en-US" sz="3600" b="1">
                <a:latin typeface="微软雅黑" panose="020B0503020204020204" charset="-122"/>
                <a:ea typeface="微软雅黑" panose="020B0503020204020204" charset="-122"/>
                <a:cs typeface="微软雅黑" panose="020B0503020204020204" charset="-122"/>
                <a:sym typeface="+mn-ea"/>
              </a:rPr>
              <a:t>             </a:t>
            </a:r>
            <a:endParaRPr lang="en-US" sz="3600" b="1">
              <a:latin typeface="微软雅黑" panose="020B0503020204020204" charset="-122"/>
              <a:ea typeface="微软雅黑" panose="020B0503020204020204" charset="-122"/>
              <a:cs typeface="微软雅黑" panose="020B0503020204020204" charset="-122"/>
              <a:sym typeface="+mn-ea"/>
            </a:endParaRPr>
          </a:p>
          <a:p>
            <a:pPr indent="0" algn="l">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D</a:t>
            </a:r>
            <a:r>
              <a:rPr lang="zh-CN" sz="3600" b="1">
                <a:latin typeface="微软雅黑" panose="020B0503020204020204" charset="-122"/>
                <a:ea typeface="微软雅黑" panose="020B0503020204020204" charset="-122"/>
                <a:cs typeface="微软雅黑" panose="020B0503020204020204" charset="-122"/>
                <a:sym typeface="+mn-ea"/>
              </a:rPr>
              <a:t>．国家取消对农副产品的统销政策</a:t>
            </a:r>
            <a:endParaRPr 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gn="l">
              <a:lnSpc>
                <a:spcPct val="130000"/>
              </a:lnSpc>
            </a:pPr>
            <a:endParaRPr lang="zh-CN" altLang="en-US" sz="3600" b="1">
              <a:latin typeface="微软雅黑" panose="020B0503020204020204" charset="-122"/>
              <a:ea typeface="微软雅黑" panose="020B0503020204020204" charset="-122"/>
              <a:cs typeface="微软雅黑" panose="020B0503020204020204" charset="-122"/>
            </a:endParaRPr>
          </a:p>
          <a:p>
            <a:pPr indent="0"/>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176905"/>
            <a:ext cx="38100" cy="19050"/>
          </a:xfrm>
          <a:prstGeom prst="rect">
            <a:avLst/>
          </a:prstGeom>
          <a:noFill/>
          <a:ln w="9525">
            <a:noFill/>
          </a:ln>
        </p:spPr>
      </p:pic>
      <p:sp>
        <p:nvSpPr>
          <p:cNvPr id="3" name="文本框 2"/>
          <p:cNvSpPr txBox="1"/>
          <p:nvPr/>
        </p:nvSpPr>
        <p:spPr>
          <a:xfrm>
            <a:off x="9185910" y="5890895"/>
            <a:ext cx="2355215" cy="645160"/>
          </a:xfrm>
          <a:prstGeom prst="rect">
            <a:avLst/>
          </a:prstGeom>
          <a:noFill/>
        </p:spPr>
        <p:txBody>
          <a:bodyPr wrap="none" rtlCol="0" anchor="t">
            <a:spAutoFit/>
          </a:bodyPr>
          <a:p>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495" y="54610"/>
            <a:ext cx="12144375" cy="499745"/>
          </a:xfrm>
          <a:prstGeom prst="rect">
            <a:avLst/>
          </a:prstGeom>
          <a:noFill/>
          <a:ln w="28575" cmpd="dbl">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城市</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a:t>
            </a:r>
            <a:r>
              <a:rPr lang="zh-CN" altLang="en-US" sz="3200" b="1">
                <a:solidFill>
                  <a:schemeClr val="tx1"/>
                </a:solidFill>
                <a:latin typeface="微软雅黑" panose="020B0503020204020204" charset="-122"/>
                <a:ea typeface="微软雅黑" panose="020B0503020204020204" charset="-122"/>
                <a:cs typeface="微软雅黑" panose="020B0503020204020204" charset="-122"/>
                <a:sym typeface="+mn-ea"/>
              </a:rPr>
              <a:t>国有企业改革</a:t>
            </a:r>
            <a:r>
              <a:rPr lang="en-US" altLang="zh-CN" sz="3200" b="1">
                <a:solidFill>
                  <a:srgbClr val="FF0000"/>
                </a:solidFill>
                <a:latin typeface="微软雅黑" panose="020B0503020204020204" charset="-122"/>
                <a:ea typeface="微软雅黑" panose="020B0503020204020204" charset="-122"/>
                <a:cs typeface="微软雅黑" panose="020B0503020204020204" charset="-122"/>
                <a:sym typeface="+mn-ea"/>
              </a:rPr>
              <a:t>1984</a:t>
            </a: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年）</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3793" name="Rectangle 2"/>
          <p:cNvSpPr>
            <a:spLocks noChangeArrowheads="1"/>
          </p:cNvSpPr>
          <p:nvPr/>
        </p:nvSpPr>
        <p:spPr bwMode="auto">
          <a:xfrm>
            <a:off x="457200" y="914400"/>
            <a:ext cx="11430000" cy="5755005"/>
          </a:xfrm>
          <a:prstGeom prst="rect">
            <a:avLst/>
          </a:prstGeom>
          <a:noFill/>
          <a:ln w="19050">
            <a:solidFill>
              <a:schemeClr val="tx1"/>
            </a:solidFill>
            <a:miter lim="800000"/>
          </a:ln>
        </p:spPr>
        <p:txBody>
          <a:bodyPr wrap="none" anchor="ctr"/>
          <a:lstStyle/>
          <a:p>
            <a:endParaRPr lang="zh-CN" altLang="en-US"/>
          </a:p>
        </p:txBody>
      </p:sp>
      <p:sp>
        <p:nvSpPr>
          <p:cNvPr id="33794" name="Line 3"/>
          <p:cNvSpPr>
            <a:spLocks noChangeShapeType="1"/>
          </p:cNvSpPr>
          <p:nvPr/>
        </p:nvSpPr>
        <p:spPr bwMode="auto">
          <a:xfrm>
            <a:off x="457200" y="1524000"/>
            <a:ext cx="11430000" cy="635"/>
          </a:xfrm>
          <a:prstGeom prst="line">
            <a:avLst/>
          </a:prstGeom>
          <a:noFill/>
          <a:ln w="19050">
            <a:solidFill>
              <a:schemeClr val="tx1"/>
            </a:solidFill>
            <a:round/>
          </a:ln>
        </p:spPr>
        <p:txBody>
          <a:bodyPr wrap="none"/>
          <a:lstStyle/>
          <a:p>
            <a:endParaRPr lang="zh-CN" altLang="en-US"/>
          </a:p>
        </p:txBody>
      </p:sp>
      <p:sp>
        <p:nvSpPr>
          <p:cNvPr id="33795" name="Line 4"/>
          <p:cNvSpPr>
            <a:spLocks noChangeShapeType="1"/>
          </p:cNvSpPr>
          <p:nvPr/>
        </p:nvSpPr>
        <p:spPr bwMode="auto">
          <a:xfrm flipV="1">
            <a:off x="456565" y="5258435"/>
            <a:ext cx="11400155" cy="76200"/>
          </a:xfrm>
          <a:prstGeom prst="line">
            <a:avLst/>
          </a:prstGeom>
          <a:noFill/>
          <a:ln w="19050">
            <a:solidFill>
              <a:schemeClr val="tx1"/>
            </a:solidFill>
            <a:round/>
          </a:ln>
        </p:spPr>
        <p:txBody>
          <a:bodyPr wrap="none"/>
          <a:lstStyle/>
          <a:p>
            <a:endParaRPr lang="zh-CN" altLang="en-US"/>
          </a:p>
        </p:txBody>
      </p:sp>
      <p:sp>
        <p:nvSpPr>
          <p:cNvPr id="33796" name="Line 5"/>
          <p:cNvSpPr>
            <a:spLocks noChangeShapeType="1"/>
          </p:cNvSpPr>
          <p:nvPr/>
        </p:nvSpPr>
        <p:spPr bwMode="auto">
          <a:xfrm>
            <a:off x="2743200" y="914400"/>
            <a:ext cx="0" cy="5943600"/>
          </a:xfrm>
          <a:prstGeom prst="line">
            <a:avLst/>
          </a:prstGeom>
          <a:noFill/>
          <a:ln w="19050">
            <a:solidFill>
              <a:schemeClr val="tx1"/>
            </a:solidFill>
            <a:round/>
          </a:ln>
        </p:spPr>
        <p:txBody>
          <a:bodyPr wrap="none"/>
          <a:lstStyle/>
          <a:p>
            <a:endParaRPr lang="zh-CN" altLang="en-US"/>
          </a:p>
        </p:txBody>
      </p:sp>
      <p:sp>
        <p:nvSpPr>
          <p:cNvPr id="33797" name="Line 6"/>
          <p:cNvSpPr>
            <a:spLocks noChangeShapeType="1"/>
          </p:cNvSpPr>
          <p:nvPr/>
        </p:nvSpPr>
        <p:spPr bwMode="auto">
          <a:xfrm>
            <a:off x="4775200" y="914400"/>
            <a:ext cx="0" cy="5943600"/>
          </a:xfrm>
          <a:prstGeom prst="line">
            <a:avLst/>
          </a:prstGeom>
          <a:noFill/>
          <a:ln w="19050">
            <a:solidFill>
              <a:schemeClr val="tx1"/>
            </a:solidFill>
            <a:round/>
          </a:ln>
        </p:spPr>
        <p:txBody>
          <a:bodyPr wrap="none"/>
          <a:lstStyle/>
          <a:p>
            <a:endParaRPr lang="zh-CN" altLang="en-US"/>
          </a:p>
        </p:txBody>
      </p:sp>
      <p:sp>
        <p:nvSpPr>
          <p:cNvPr id="33798" name="Line 7"/>
          <p:cNvSpPr>
            <a:spLocks noChangeShapeType="1"/>
          </p:cNvSpPr>
          <p:nvPr/>
        </p:nvSpPr>
        <p:spPr bwMode="auto">
          <a:xfrm>
            <a:off x="7010400" y="914400"/>
            <a:ext cx="0" cy="5943600"/>
          </a:xfrm>
          <a:prstGeom prst="line">
            <a:avLst/>
          </a:prstGeom>
          <a:noFill/>
          <a:ln w="19050">
            <a:solidFill>
              <a:schemeClr val="tx1"/>
            </a:solidFill>
            <a:round/>
          </a:ln>
        </p:spPr>
        <p:txBody>
          <a:bodyPr wrap="none"/>
          <a:lstStyle/>
          <a:p>
            <a:endParaRPr lang="zh-CN" altLang="en-US"/>
          </a:p>
        </p:txBody>
      </p:sp>
      <p:sp>
        <p:nvSpPr>
          <p:cNvPr id="152584" name="Text Box 8"/>
          <p:cNvSpPr txBox="1">
            <a:spLocks noChangeArrowheads="1"/>
          </p:cNvSpPr>
          <p:nvPr/>
        </p:nvSpPr>
        <p:spPr bwMode="auto">
          <a:xfrm>
            <a:off x="935038" y="1004888"/>
            <a:ext cx="1800225" cy="521970"/>
          </a:xfrm>
          <a:prstGeom prst="rect">
            <a:avLst/>
          </a:prstGeom>
          <a:noFill/>
          <a:ln w="19050">
            <a:noFill/>
            <a:miter lim="800000"/>
          </a:ln>
          <a:effectLst/>
        </p:spPr>
        <p:txBody>
          <a:bodyPr>
            <a:spAutoFit/>
          </a:bodyPr>
          <a:lstStyle/>
          <a:p>
            <a:pPr>
              <a:defRPr/>
            </a:pPr>
            <a:r>
              <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rPr>
              <a:t>阶段</a:t>
            </a:r>
            <a:endPar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152585" name="Text Box 9"/>
          <p:cNvSpPr txBox="1">
            <a:spLocks noChangeArrowheads="1"/>
          </p:cNvSpPr>
          <p:nvPr/>
        </p:nvSpPr>
        <p:spPr bwMode="auto">
          <a:xfrm>
            <a:off x="3119438" y="981075"/>
            <a:ext cx="1719262" cy="519113"/>
          </a:xfrm>
          <a:prstGeom prst="rect">
            <a:avLst/>
          </a:prstGeom>
          <a:noFill/>
          <a:ln w="19050" algn="ctr">
            <a:noFill/>
            <a:miter lim="800000"/>
          </a:ln>
          <a:effectLst/>
        </p:spPr>
        <p:txBody>
          <a:bodyPr>
            <a:spAutoFit/>
          </a:bodyPr>
          <a:lstStyle/>
          <a:p>
            <a:pPr>
              <a:defRPr/>
            </a:pPr>
            <a:r>
              <a:rPr kumimoji="1" lang="zh-CN" altLang="en-US" sz="28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项目</a:t>
            </a:r>
            <a:endParaRPr kumimoji="1" lang="zh-CN" altLang="en-US" sz="28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52586" name="Text Box 10"/>
          <p:cNvSpPr txBox="1">
            <a:spLocks noChangeArrowheads="1"/>
          </p:cNvSpPr>
          <p:nvPr/>
        </p:nvSpPr>
        <p:spPr bwMode="auto">
          <a:xfrm>
            <a:off x="5030788" y="990600"/>
            <a:ext cx="2409825" cy="521970"/>
          </a:xfrm>
          <a:prstGeom prst="rect">
            <a:avLst/>
          </a:prstGeom>
          <a:noFill/>
          <a:ln w="19050" algn="ctr">
            <a:noFill/>
            <a:miter lim="800000"/>
          </a:ln>
          <a:effectLst/>
        </p:spPr>
        <p:txBody>
          <a:bodyPr>
            <a:spAutoFit/>
          </a:bodyPr>
          <a:lstStyle/>
          <a:p>
            <a:pPr>
              <a:defRPr/>
            </a:pPr>
            <a:r>
              <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rPr>
              <a:t>改革前</a:t>
            </a:r>
            <a:endPar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endParaRPr>
          </a:p>
        </p:txBody>
      </p:sp>
      <p:sp>
        <p:nvSpPr>
          <p:cNvPr id="152587" name="Text Box 11"/>
          <p:cNvSpPr txBox="1">
            <a:spLocks noChangeArrowheads="1"/>
          </p:cNvSpPr>
          <p:nvPr/>
        </p:nvSpPr>
        <p:spPr bwMode="auto">
          <a:xfrm>
            <a:off x="8208963" y="958850"/>
            <a:ext cx="3168650" cy="519113"/>
          </a:xfrm>
          <a:prstGeom prst="rect">
            <a:avLst/>
          </a:prstGeom>
          <a:noFill/>
          <a:ln w="19050" algn="ctr">
            <a:noFill/>
            <a:miter lim="800000"/>
          </a:ln>
          <a:effectLst/>
        </p:spPr>
        <p:txBody>
          <a:bodyPr>
            <a:spAutoFit/>
          </a:bodyPr>
          <a:lstStyle/>
          <a:p>
            <a:pPr>
              <a:defRPr/>
            </a:pPr>
            <a:r>
              <a:rPr kumimoji="1" lang="zh-CN" altLang="en-US" sz="2800" b="1">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改革措施</a:t>
            </a:r>
            <a:endParaRPr kumimoji="1" lang="zh-CN" altLang="en-US" sz="2800" b="1">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33803" name="Line 12"/>
          <p:cNvSpPr>
            <a:spLocks noChangeShapeType="1"/>
          </p:cNvSpPr>
          <p:nvPr/>
        </p:nvSpPr>
        <p:spPr bwMode="auto">
          <a:xfrm>
            <a:off x="2743200" y="2667000"/>
            <a:ext cx="9144000" cy="0"/>
          </a:xfrm>
          <a:prstGeom prst="line">
            <a:avLst/>
          </a:prstGeom>
          <a:noFill/>
          <a:ln w="19050">
            <a:solidFill>
              <a:schemeClr val="tx1"/>
            </a:solidFill>
            <a:round/>
          </a:ln>
        </p:spPr>
        <p:txBody>
          <a:bodyPr wrap="none"/>
          <a:lstStyle/>
          <a:p>
            <a:endParaRPr lang="zh-CN" altLang="en-US"/>
          </a:p>
        </p:txBody>
      </p:sp>
      <p:sp>
        <p:nvSpPr>
          <p:cNvPr id="33804" name="Line 13"/>
          <p:cNvSpPr>
            <a:spLocks noChangeShapeType="1"/>
          </p:cNvSpPr>
          <p:nvPr/>
        </p:nvSpPr>
        <p:spPr bwMode="auto">
          <a:xfrm>
            <a:off x="2743200" y="3810000"/>
            <a:ext cx="9144000" cy="0"/>
          </a:xfrm>
          <a:prstGeom prst="line">
            <a:avLst/>
          </a:prstGeom>
          <a:noFill/>
          <a:ln w="19050">
            <a:solidFill>
              <a:schemeClr val="tx1"/>
            </a:solidFill>
            <a:round/>
          </a:ln>
        </p:spPr>
        <p:txBody>
          <a:bodyPr wrap="none"/>
          <a:lstStyle/>
          <a:p>
            <a:endParaRPr lang="zh-CN" altLang="en-US"/>
          </a:p>
        </p:txBody>
      </p:sp>
      <p:sp>
        <p:nvSpPr>
          <p:cNvPr id="152590" name="Text Box 14"/>
          <p:cNvSpPr txBox="1">
            <a:spLocks noChangeArrowheads="1"/>
          </p:cNvSpPr>
          <p:nvPr/>
        </p:nvSpPr>
        <p:spPr bwMode="auto">
          <a:xfrm>
            <a:off x="609600" y="2514600"/>
            <a:ext cx="2235200" cy="1373188"/>
          </a:xfrm>
          <a:prstGeom prst="rect">
            <a:avLst/>
          </a:prstGeom>
          <a:noFill/>
          <a:ln w="19050" algn="ctr">
            <a:noFill/>
            <a:miter lim="800000"/>
          </a:ln>
          <a:effectLst/>
        </p:spPr>
        <p:txBody>
          <a:bodyPr>
            <a:spAutoFit/>
          </a:bodyPr>
          <a:lstStyle/>
          <a:p>
            <a:pPr>
              <a:defRPr/>
            </a:pPr>
            <a:r>
              <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第一阶段</a:t>
            </a:r>
            <a:endPar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政策性调整阶段 </a:t>
            </a:r>
            <a:endPar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152591" name="Text Box 15"/>
          <p:cNvSpPr txBox="1">
            <a:spLocks noChangeArrowheads="1"/>
          </p:cNvSpPr>
          <p:nvPr/>
        </p:nvSpPr>
        <p:spPr bwMode="auto">
          <a:xfrm>
            <a:off x="456565" y="5307965"/>
            <a:ext cx="2176463" cy="1371600"/>
          </a:xfrm>
          <a:prstGeom prst="rect">
            <a:avLst/>
          </a:prstGeom>
          <a:noFill/>
          <a:ln w="19050" algn="ctr">
            <a:noFill/>
            <a:miter lim="800000"/>
          </a:ln>
          <a:effectLst/>
        </p:spPr>
        <p:txBody>
          <a:bodyPr>
            <a:spAutoFit/>
          </a:bodyPr>
          <a:lstStyle/>
          <a:p>
            <a:pPr>
              <a:defRPr/>
            </a:pPr>
            <a:r>
              <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第二阶段</a:t>
            </a:r>
            <a:endPar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制度创新阶段（</a:t>
            </a:r>
            <a:r>
              <a:rPr kumimoji="1" lang="en-US" altLang="zh-CN"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1992</a:t>
            </a:r>
            <a:r>
              <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年）</a:t>
            </a:r>
            <a:endParaRPr kumimoji="1" lang="zh-CN" altLang="en-US" sz="2800" b="1">
              <a:solidFill>
                <a:schemeClr val="tx1"/>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152592" name="Text Box 16"/>
          <p:cNvSpPr txBox="1">
            <a:spLocks noChangeArrowheads="1"/>
          </p:cNvSpPr>
          <p:nvPr/>
        </p:nvSpPr>
        <p:spPr bwMode="auto">
          <a:xfrm>
            <a:off x="2807970" y="1813560"/>
            <a:ext cx="2493963" cy="583565"/>
          </a:xfrm>
          <a:prstGeom prst="rect">
            <a:avLst/>
          </a:prstGeom>
          <a:noFill/>
          <a:ln w="19050" algn="ctr">
            <a:noFill/>
            <a:miter lim="800000"/>
          </a:ln>
          <a:effectLst/>
        </p:spPr>
        <p:txBody>
          <a:bodyPr>
            <a:spAutoFit/>
          </a:bodyPr>
          <a:lstStyle/>
          <a:p>
            <a:pPr>
              <a:defRPr/>
            </a:pPr>
            <a:r>
              <a:rPr kumimoji="1"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管理体制 </a:t>
            </a:r>
            <a:endParaRPr kumimoji="1"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52593" name="Text Box 17"/>
          <p:cNvSpPr txBox="1">
            <a:spLocks noChangeArrowheads="1"/>
          </p:cNvSpPr>
          <p:nvPr/>
        </p:nvSpPr>
        <p:spPr bwMode="auto">
          <a:xfrm>
            <a:off x="2820353" y="2898775"/>
            <a:ext cx="2103120" cy="583565"/>
          </a:xfrm>
          <a:prstGeom prst="rect">
            <a:avLst/>
          </a:prstGeom>
          <a:noFill/>
          <a:ln w="19050" algn="ctr">
            <a:noFill/>
            <a:miter lim="800000"/>
          </a:ln>
          <a:effectLst/>
        </p:spPr>
        <p:txBody>
          <a:bodyPr>
            <a:spAutoFit/>
          </a:bodyPr>
          <a:lstStyle/>
          <a:p>
            <a:pPr>
              <a:defRPr/>
            </a:pPr>
            <a:r>
              <a:rPr kumimoji="1" lang="zh-CN" altLang="en-US" sz="32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所有制 </a:t>
            </a:r>
            <a:endParaRPr kumimoji="1" lang="zh-CN" altLang="en-US" sz="32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52594" name="Text Box 18"/>
          <p:cNvSpPr txBox="1">
            <a:spLocks noChangeArrowheads="1"/>
          </p:cNvSpPr>
          <p:nvPr/>
        </p:nvSpPr>
        <p:spPr bwMode="auto">
          <a:xfrm>
            <a:off x="2717800" y="4317048"/>
            <a:ext cx="2493963" cy="583565"/>
          </a:xfrm>
          <a:prstGeom prst="rect">
            <a:avLst/>
          </a:prstGeom>
          <a:noFill/>
          <a:ln w="19050" algn="ctr">
            <a:noFill/>
            <a:miter lim="800000"/>
          </a:ln>
          <a:effectLst/>
        </p:spPr>
        <p:txBody>
          <a:bodyPr>
            <a:spAutoFit/>
          </a:bodyPr>
          <a:lstStyle/>
          <a:p>
            <a:pPr>
              <a:defRPr/>
            </a:pPr>
            <a:r>
              <a:rPr kumimoji="1" lang="zh-CN" altLang="en-US" sz="32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分配制度 </a:t>
            </a:r>
            <a:endParaRPr kumimoji="1" lang="zh-CN" altLang="en-US" sz="32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52595" name="Text Box 19"/>
          <p:cNvSpPr txBox="1">
            <a:spLocks noChangeArrowheads="1"/>
          </p:cNvSpPr>
          <p:nvPr/>
        </p:nvSpPr>
        <p:spPr bwMode="auto">
          <a:xfrm>
            <a:off x="4775200" y="1600200"/>
            <a:ext cx="2641600" cy="946150"/>
          </a:xfrm>
          <a:prstGeom prst="rect">
            <a:avLst/>
          </a:prstGeom>
          <a:noFill/>
          <a:ln w="19050" algn="ctr">
            <a:noFill/>
            <a:miter lim="800000"/>
          </a:ln>
          <a:effectLst/>
        </p:spPr>
        <p:txBody>
          <a:bodyPr>
            <a:spAutoFit/>
          </a:bodyPr>
          <a:lstStyle/>
          <a:p>
            <a:pPr>
              <a:defRPr/>
            </a:pPr>
            <a:r>
              <a:rPr kumimoji="1" lang="zh-CN" altLang="en-US" sz="2800" b="1"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高度集中</a:t>
            </a:r>
            <a:endParaRPr kumimoji="1" lang="zh-CN" altLang="en-US" sz="2800" b="1"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管理体制 </a:t>
            </a:r>
            <a:endParaRPr kumimoji="1" lang="zh-CN" altLang="en-US" sz="2800" b="1" dirty="0">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152596" name="Text Box 20"/>
          <p:cNvSpPr txBox="1">
            <a:spLocks noChangeArrowheads="1"/>
          </p:cNvSpPr>
          <p:nvPr/>
        </p:nvSpPr>
        <p:spPr bwMode="auto">
          <a:xfrm>
            <a:off x="7151688" y="1599883"/>
            <a:ext cx="4513262" cy="946150"/>
          </a:xfrm>
          <a:prstGeom prst="rect">
            <a:avLst/>
          </a:prstGeom>
          <a:noFill/>
          <a:ln w="19050" algn="ctr">
            <a:noFill/>
            <a:miter lim="800000"/>
          </a:ln>
          <a:effectLst/>
        </p:spPr>
        <p:txBody>
          <a:bodyPr>
            <a:spAutoFit/>
          </a:bodyPr>
          <a:lstStyle/>
          <a:p>
            <a:pPr>
              <a:defRPr/>
            </a:pP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政企分开</a:t>
            </a:r>
            <a:r>
              <a:rPr kumimoji="1" lang="en-US" altLang="zh-CN" sz="2800" b="1">
                <a:solidFill>
                  <a:srgbClr val="FF0000"/>
                </a:solidFill>
                <a:effectLst/>
                <a:latin typeface="微软雅黑" panose="020B0503020204020204" charset="-122"/>
                <a:ea typeface="微软雅黑" panose="020B0503020204020204" charset="-122"/>
                <a:cs typeface="微软雅黑" panose="020B0503020204020204" charset="-122"/>
              </a:rPr>
              <a:t>,</a:t>
            </a: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简政放权</a:t>
            </a:r>
            <a:r>
              <a:rPr kumimoji="1" lang="en-US" altLang="zh-CN" sz="2800" b="1">
                <a:solidFill>
                  <a:srgbClr val="FF0000"/>
                </a:solidFill>
                <a:effectLst/>
                <a:latin typeface="微软雅黑" panose="020B0503020204020204" charset="-122"/>
                <a:ea typeface="微软雅黑" panose="020B0503020204020204" charset="-122"/>
                <a:cs typeface="微软雅黑" panose="020B0503020204020204" charset="-122"/>
              </a:rPr>
              <a:t>,</a:t>
            </a: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扩大企业自主权 </a:t>
            </a:r>
            <a:endPar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endParaRPr>
          </a:p>
        </p:txBody>
      </p:sp>
      <p:sp>
        <p:nvSpPr>
          <p:cNvPr id="152597" name="Text Box 21"/>
          <p:cNvSpPr txBox="1">
            <a:spLocks noChangeArrowheads="1"/>
          </p:cNvSpPr>
          <p:nvPr/>
        </p:nvSpPr>
        <p:spPr bwMode="auto">
          <a:xfrm>
            <a:off x="4810760" y="2734628"/>
            <a:ext cx="2389188" cy="946150"/>
          </a:xfrm>
          <a:prstGeom prst="rect">
            <a:avLst/>
          </a:prstGeom>
          <a:noFill/>
          <a:ln w="19050" algn="ctr">
            <a:noFill/>
            <a:miter lim="800000"/>
          </a:ln>
          <a:effectLst/>
        </p:spPr>
        <p:txBody>
          <a:bodyPr>
            <a:spAutoFit/>
          </a:bodyPr>
          <a:lstStyle/>
          <a:p>
            <a:pPr>
              <a:defRPr/>
            </a:pPr>
            <a:r>
              <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单一的公</a:t>
            </a:r>
            <a:endPar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有制经济 </a:t>
            </a:r>
            <a:endPar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152598" name="Text Box 22"/>
          <p:cNvSpPr txBox="1">
            <a:spLocks noChangeArrowheads="1"/>
          </p:cNvSpPr>
          <p:nvPr/>
        </p:nvSpPr>
        <p:spPr bwMode="auto">
          <a:xfrm>
            <a:off x="7152005" y="2727960"/>
            <a:ext cx="5524500" cy="953135"/>
          </a:xfrm>
          <a:prstGeom prst="rect">
            <a:avLst/>
          </a:prstGeom>
          <a:noFill/>
          <a:ln w="19050" algn="ctr">
            <a:noFill/>
            <a:miter lim="800000"/>
          </a:ln>
          <a:effectLst/>
        </p:spPr>
        <p:txBody>
          <a:bodyPr>
            <a:spAutoFit/>
          </a:bodyPr>
          <a:lstStyle/>
          <a:p>
            <a:pPr>
              <a:defRPr/>
            </a:pPr>
            <a:r>
              <a:rPr kumimoji="1" lang="zh-CN" altLang="en-US" sz="2800" b="1">
                <a:solidFill>
                  <a:srgbClr val="FF0000"/>
                </a:solidFill>
                <a:effectLst/>
                <a:latin typeface="微软雅黑" panose="020B0503020204020204" charset="-122"/>
                <a:ea typeface="微软雅黑" panose="020B0503020204020204" charset="-122"/>
              </a:rPr>
              <a:t>发展以公有制经济为主</a:t>
            </a:r>
            <a:endParaRPr kumimoji="1" lang="zh-CN" altLang="en-US" sz="2800" b="1">
              <a:solidFill>
                <a:srgbClr val="FF0000"/>
              </a:solidFill>
              <a:effectLst/>
              <a:latin typeface="微软雅黑" panose="020B0503020204020204" charset="-122"/>
              <a:ea typeface="微软雅黑" panose="020B0503020204020204" charset="-122"/>
            </a:endParaRPr>
          </a:p>
          <a:p>
            <a:pPr>
              <a:defRPr/>
            </a:pPr>
            <a:r>
              <a:rPr kumimoji="1" lang="zh-CN" altLang="en-US" sz="2800" b="1">
                <a:solidFill>
                  <a:srgbClr val="FF0000"/>
                </a:solidFill>
                <a:effectLst/>
                <a:latin typeface="微软雅黑" panose="020B0503020204020204" charset="-122"/>
                <a:ea typeface="微软雅黑" panose="020B0503020204020204" charset="-122"/>
              </a:rPr>
              <a:t>体的多种所有制经济</a:t>
            </a:r>
            <a:endParaRPr kumimoji="1" lang="zh-CN" altLang="en-US" sz="2800" b="1">
              <a:solidFill>
                <a:srgbClr val="FF0000"/>
              </a:solidFill>
              <a:effectLst/>
              <a:latin typeface="微软雅黑" panose="020B0503020204020204" charset="-122"/>
              <a:ea typeface="微软雅黑" panose="020B0503020204020204" charset="-122"/>
            </a:endParaRPr>
          </a:p>
        </p:txBody>
      </p:sp>
      <p:sp>
        <p:nvSpPr>
          <p:cNvPr id="152599" name="Text Box 23"/>
          <p:cNvSpPr txBox="1">
            <a:spLocks noChangeArrowheads="1"/>
          </p:cNvSpPr>
          <p:nvPr/>
        </p:nvSpPr>
        <p:spPr bwMode="auto">
          <a:xfrm>
            <a:off x="4775200" y="4267200"/>
            <a:ext cx="2389188" cy="519113"/>
          </a:xfrm>
          <a:prstGeom prst="rect">
            <a:avLst/>
          </a:prstGeom>
          <a:noFill/>
          <a:ln w="19050" algn="ctr">
            <a:noFill/>
            <a:miter lim="800000"/>
          </a:ln>
          <a:effectLst/>
        </p:spPr>
        <p:txBody>
          <a:bodyPr>
            <a:spAutoFit/>
          </a:bodyPr>
          <a:lstStyle/>
          <a:p>
            <a:pPr>
              <a:defRPr/>
            </a:pPr>
            <a:r>
              <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rPr>
              <a:t>平均主义 </a:t>
            </a:r>
            <a:endPar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cs typeface="微软雅黑" panose="020B0503020204020204" charset="-122"/>
            </a:endParaRPr>
          </a:p>
        </p:txBody>
      </p:sp>
      <p:sp>
        <p:nvSpPr>
          <p:cNvPr id="152600" name="Text Box 24"/>
          <p:cNvSpPr txBox="1">
            <a:spLocks noChangeArrowheads="1"/>
          </p:cNvSpPr>
          <p:nvPr/>
        </p:nvSpPr>
        <p:spPr bwMode="auto">
          <a:xfrm>
            <a:off x="7010400" y="3810000"/>
            <a:ext cx="5181600" cy="1373188"/>
          </a:xfrm>
          <a:prstGeom prst="rect">
            <a:avLst/>
          </a:prstGeom>
          <a:noFill/>
          <a:ln w="19050" algn="ctr">
            <a:noFill/>
            <a:miter lim="800000"/>
          </a:ln>
          <a:effectLst/>
        </p:spPr>
        <p:txBody>
          <a:bodyPr>
            <a:spAutoFit/>
          </a:bodyPr>
          <a:lstStyle/>
          <a:p>
            <a:pPr>
              <a:defRPr/>
            </a:pP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实行以按劳分配为主、</a:t>
            </a:r>
            <a:endPar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多种分配方式并存的</a:t>
            </a:r>
            <a:endPar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分配制度 </a:t>
            </a:r>
            <a:endPar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endParaRPr>
          </a:p>
        </p:txBody>
      </p:sp>
      <p:sp>
        <p:nvSpPr>
          <p:cNvPr id="152601" name="Text Box 25"/>
          <p:cNvSpPr txBox="1">
            <a:spLocks noChangeArrowheads="1"/>
          </p:cNvSpPr>
          <p:nvPr/>
        </p:nvSpPr>
        <p:spPr bwMode="auto">
          <a:xfrm>
            <a:off x="2745423" y="5735003"/>
            <a:ext cx="2541270" cy="583565"/>
          </a:xfrm>
          <a:prstGeom prst="rect">
            <a:avLst/>
          </a:prstGeom>
          <a:noFill/>
          <a:ln w="19050" algn="ctr">
            <a:noFill/>
            <a:miter lim="800000"/>
          </a:ln>
          <a:effectLst/>
        </p:spPr>
        <p:txBody>
          <a:bodyPr>
            <a:spAutoFit/>
          </a:bodyPr>
          <a:lstStyle/>
          <a:p>
            <a:pPr>
              <a:defRPr/>
            </a:pPr>
            <a:r>
              <a:rPr kumimoji="1" lang="zh-CN" altLang="en-US" sz="32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产权制度 </a:t>
            </a:r>
            <a:endParaRPr kumimoji="1" lang="zh-CN" altLang="en-US" sz="3200" b="1">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52602" name="Text Box 26"/>
          <p:cNvSpPr txBox="1">
            <a:spLocks noChangeArrowheads="1"/>
          </p:cNvSpPr>
          <p:nvPr/>
        </p:nvSpPr>
        <p:spPr bwMode="auto">
          <a:xfrm>
            <a:off x="7063105" y="5516880"/>
            <a:ext cx="5775325" cy="953135"/>
          </a:xfrm>
          <a:prstGeom prst="rect">
            <a:avLst/>
          </a:prstGeom>
          <a:noFill/>
          <a:ln w="19050" algn="ctr">
            <a:noFill/>
            <a:miter lim="800000"/>
          </a:ln>
          <a:effectLst/>
        </p:spPr>
        <p:txBody>
          <a:bodyPr>
            <a:spAutoFit/>
          </a:bodyPr>
          <a:lstStyle/>
          <a:p>
            <a:pPr>
              <a:defRPr/>
            </a:pPr>
            <a:r>
              <a:rPr kumimoji="1" lang="zh-CN" altLang="en-US" sz="2800" b="1">
                <a:solidFill>
                  <a:srgbClr val="010C17"/>
                </a:solidFill>
                <a:effectLst/>
                <a:latin typeface="微软雅黑" panose="020B0503020204020204" charset="-122"/>
                <a:ea typeface="微软雅黑" panose="020B0503020204020204" charset="-122"/>
                <a:cs typeface="微软雅黑" panose="020B0503020204020204" charset="-122"/>
              </a:rPr>
              <a:t>实行以</a:t>
            </a: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股份制</a:t>
            </a:r>
            <a:r>
              <a:rPr kumimoji="1" lang="zh-CN" altLang="en-US" sz="2800" b="1">
                <a:solidFill>
                  <a:srgbClr val="010C17"/>
                </a:solidFill>
                <a:effectLst/>
                <a:latin typeface="微软雅黑" panose="020B0503020204020204" charset="-122"/>
                <a:ea typeface="微软雅黑" panose="020B0503020204020204" charset="-122"/>
                <a:cs typeface="微软雅黑" panose="020B0503020204020204" charset="-122"/>
              </a:rPr>
              <a:t>为主要形</a:t>
            </a:r>
            <a:endParaRPr kumimoji="1" lang="zh-CN" altLang="en-US" sz="2800" b="1">
              <a:solidFill>
                <a:srgbClr val="010C17"/>
              </a:solidFill>
              <a:effectLst/>
              <a:latin typeface="微软雅黑" panose="020B0503020204020204" charset="-122"/>
              <a:ea typeface="微软雅黑" panose="020B0503020204020204" charset="-122"/>
              <a:cs typeface="微软雅黑" panose="020B0503020204020204" charset="-122"/>
            </a:endParaRPr>
          </a:p>
          <a:p>
            <a:pPr>
              <a:defRPr/>
            </a:pPr>
            <a:r>
              <a:rPr kumimoji="1" lang="zh-CN" altLang="en-US" sz="2800" b="1">
                <a:solidFill>
                  <a:srgbClr val="010C17"/>
                </a:solidFill>
                <a:effectLst/>
                <a:latin typeface="微软雅黑" panose="020B0503020204020204" charset="-122"/>
                <a:ea typeface="微软雅黑" panose="020B0503020204020204" charset="-122"/>
                <a:cs typeface="微软雅黑" panose="020B0503020204020204" charset="-122"/>
              </a:rPr>
              <a:t>式的</a:t>
            </a:r>
            <a:r>
              <a:rPr kumimoji="1" lang="zh-CN" altLang="en-US" sz="2800" b="1">
                <a:solidFill>
                  <a:srgbClr val="FF0000"/>
                </a:solidFill>
                <a:effectLst/>
                <a:latin typeface="微软雅黑" panose="020B0503020204020204" charset="-122"/>
                <a:ea typeface="微软雅黑" panose="020B0503020204020204" charset="-122"/>
                <a:cs typeface="微软雅黑" panose="020B0503020204020204" charset="-122"/>
              </a:rPr>
              <a:t>现代企业制度</a:t>
            </a:r>
            <a:r>
              <a:rPr kumimoji="1" lang="zh-CN" altLang="en-US" sz="2800" b="1">
                <a:solidFill>
                  <a:srgbClr val="010C17"/>
                </a:solidFill>
                <a:effectLst/>
                <a:latin typeface="微软雅黑" panose="020B0503020204020204" charset="-122"/>
                <a:ea typeface="微软雅黑" panose="020B0503020204020204" charset="-122"/>
                <a:cs typeface="微软雅黑" panose="020B0503020204020204" charset="-122"/>
              </a:rPr>
              <a:t>建设 </a:t>
            </a:r>
            <a:endParaRPr kumimoji="1" lang="zh-CN" altLang="en-US" sz="2800" b="1">
              <a:solidFill>
                <a:srgbClr val="010C17"/>
              </a:solidFill>
              <a:effectLst/>
              <a:latin typeface="微软雅黑" panose="020B0503020204020204" charset="-122"/>
              <a:ea typeface="微软雅黑" panose="020B0503020204020204" charset="-122"/>
              <a:cs typeface="微软雅黑" panose="020B0503020204020204" charset="-122"/>
            </a:endParaRPr>
          </a:p>
        </p:txBody>
      </p:sp>
      <p:sp>
        <p:nvSpPr>
          <p:cNvPr id="152604" name="Text Box 28"/>
          <p:cNvSpPr txBox="1">
            <a:spLocks noChangeArrowheads="1"/>
          </p:cNvSpPr>
          <p:nvPr/>
        </p:nvSpPr>
        <p:spPr bwMode="auto">
          <a:xfrm>
            <a:off x="5040313" y="5734050"/>
            <a:ext cx="2111375" cy="519113"/>
          </a:xfrm>
          <a:prstGeom prst="rect">
            <a:avLst/>
          </a:prstGeom>
          <a:noFill/>
          <a:ln w="19050" algn="ctr">
            <a:noFill/>
            <a:miter lim="800000"/>
          </a:ln>
          <a:effectLst/>
        </p:spPr>
        <p:txBody>
          <a:bodyPr>
            <a:spAutoFit/>
          </a:bodyPr>
          <a:lstStyle/>
          <a:p>
            <a:pPr>
              <a:defRPr/>
            </a:pPr>
            <a:r>
              <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rPr>
              <a:t>国有制</a:t>
            </a:r>
            <a:endParaRPr kumimoji="1" lang="zh-CN" altLang="en-US" sz="2800" b="1">
              <a:solidFill>
                <a:schemeClr val="folHlink"/>
              </a:solidFill>
              <a:effectLst>
                <a:outerShdw blurRad="38100" dist="38100" dir="2700000" algn="tl">
                  <a:srgbClr val="C0C0C0"/>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596"/>
                                        </p:tgtEl>
                                        <p:attrNameLst>
                                          <p:attrName>style.visibility</p:attrName>
                                        </p:attrNameLst>
                                      </p:cBhvr>
                                      <p:to>
                                        <p:strVal val="visible"/>
                                      </p:to>
                                    </p:set>
                                    <p:animEffect transition="in" filter="blinds(horizontal)">
                                      <p:cBhvr>
                                        <p:cTn id="7" dur="500"/>
                                        <p:tgtEl>
                                          <p:spTgt spid="1525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2598"/>
                                        </p:tgtEl>
                                        <p:attrNameLst>
                                          <p:attrName>style.visibility</p:attrName>
                                        </p:attrNameLst>
                                      </p:cBhvr>
                                      <p:to>
                                        <p:strVal val="visible"/>
                                      </p:to>
                                    </p:set>
                                    <p:animEffect transition="in" filter="blinds(horizontal)">
                                      <p:cBhvr>
                                        <p:cTn id="12" dur="500"/>
                                        <p:tgtEl>
                                          <p:spTgt spid="1525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2600"/>
                                        </p:tgtEl>
                                        <p:attrNameLst>
                                          <p:attrName>style.visibility</p:attrName>
                                        </p:attrNameLst>
                                      </p:cBhvr>
                                      <p:to>
                                        <p:strVal val="visible"/>
                                      </p:to>
                                    </p:set>
                                    <p:animEffect transition="in" filter="blinds(horizontal)">
                                      <p:cBhvr>
                                        <p:cTn id="17" dur="500"/>
                                        <p:tgtEl>
                                          <p:spTgt spid="1526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2602"/>
                                        </p:tgtEl>
                                        <p:attrNameLst>
                                          <p:attrName>style.visibility</p:attrName>
                                        </p:attrNameLst>
                                      </p:cBhvr>
                                      <p:to>
                                        <p:strVal val="visible"/>
                                      </p:to>
                                    </p:set>
                                    <p:animEffect transition="in" filter="blinds(horizontal)">
                                      <p:cBhvr>
                                        <p:cTn id="22" dur="500"/>
                                        <p:tgtEl>
                                          <p:spTgt spid="152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96" grpId="0" bldLvl="0" animBg="1"/>
      <p:bldP spid="152598" grpId="0" bldLvl="0" animBg="1"/>
      <p:bldP spid="152600" grpId="0" bldLvl="0" animBg="1"/>
      <p:bldP spid="15260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665" y="8890"/>
            <a:ext cx="11809730"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年江苏卷单科历史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13</a:t>
            </a: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000000"/>
                </a:solidFill>
                <a:latin typeface="微软雅黑" panose="020B0503020204020204" charset="-122"/>
                <a:ea typeface="微软雅黑" panose="020B0503020204020204" charset="-122"/>
                <a:cs typeface="微软雅黑" panose="020B0503020204020204" charset="-122"/>
              </a:rPr>
              <a:t>1981</a:t>
            </a:r>
            <a:r>
              <a:rPr lang="zh-CN" sz="3600" b="1">
                <a:solidFill>
                  <a:srgbClr val="000000"/>
                </a:solidFill>
                <a:latin typeface="微软雅黑" panose="020B0503020204020204" charset="-122"/>
                <a:ea typeface="微软雅黑" panose="020B0503020204020204" charset="-122"/>
                <a:cs typeface="微软雅黑" panose="020B0503020204020204" charset="-122"/>
              </a:rPr>
              <a:t>年底，经过调查研究，国家相关部门认为，扩大出口创汇存在三大问题</a:t>
            </a:r>
            <a:r>
              <a:rPr lang="en-US" sz="3600" b="1">
                <a:solidFill>
                  <a:srgbClr val="000000"/>
                </a:solidFill>
                <a:latin typeface="微软雅黑" panose="020B0503020204020204" charset="-122"/>
                <a:ea typeface="微软雅黑" panose="020B0503020204020204" charset="-122"/>
                <a:cs typeface="微软雅黑" panose="020B0503020204020204" charset="-122"/>
              </a:rPr>
              <a:t>:</a:t>
            </a:r>
            <a:r>
              <a:rPr lang="zh-CN" sz="3600" b="1">
                <a:solidFill>
                  <a:srgbClr val="000000"/>
                </a:solidFill>
                <a:latin typeface="微软雅黑" panose="020B0503020204020204" charset="-122"/>
                <a:ea typeface="微软雅黑" panose="020B0503020204020204" charset="-122"/>
                <a:cs typeface="微软雅黑" panose="020B0503020204020204" charset="-122"/>
              </a:rPr>
              <a:t>一是外贸垄断体制，二是产品质量低，三是出口亏损。为解决这些问题，他们提出了若干建议，其中包括</a:t>
            </a:r>
            <a:r>
              <a:rPr lang="en-US" sz="3600" b="1">
                <a:solidFill>
                  <a:srgbClr val="000000"/>
                </a:solidFill>
                <a:latin typeface="微软雅黑" panose="020B0503020204020204" charset="-122"/>
                <a:ea typeface="微软雅黑" panose="020B0503020204020204" charset="-122"/>
                <a:cs typeface="微软雅黑" panose="020B0503020204020204" charset="-122"/>
              </a:rPr>
              <a:t>A.</a:t>
            </a:r>
            <a:r>
              <a:rPr lang="zh-CN" sz="3600" b="1">
                <a:solidFill>
                  <a:srgbClr val="000000"/>
                </a:solidFill>
                <a:latin typeface="微软雅黑" panose="020B0503020204020204" charset="-122"/>
                <a:ea typeface="微软雅黑" panose="020B0503020204020204" charset="-122"/>
                <a:cs typeface="微软雅黑" panose="020B0503020204020204" charset="-122"/>
              </a:rPr>
              <a:t>对国营企业进行股份制改革</a:t>
            </a:r>
            <a:endParaRPr lang="zh-CN" sz="36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solidFill>
                  <a:srgbClr val="000000"/>
                </a:solidFill>
                <a:latin typeface="微软雅黑" panose="020B0503020204020204" charset="-122"/>
                <a:ea typeface="微软雅黑" panose="020B0503020204020204" charset="-122"/>
                <a:cs typeface="微软雅黑" panose="020B0503020204020204" charset="-122"/>
              </a:rPr>
              <a:t>B.</a:t>
            </a:r>
            <a:r>
              <a:rPr lang="zh-CN" sz="3600" b="1">
                <a:solidFill>
                  <a:srgbClr val="000000"/>
                </a:solidFill>
                <a:latin typeface="微软雅黑" panose="020B0503020204020204" charset="-122"/>
                <a:ea typeface="微软雅黑" panose="020B0503020204020204" charset="-122"/>
                <a:cs typeface="微软雅黑" panose="020B0503020204020204" charset="-122"/>
              </a:rPr>
              <a:t>扩大外贸企业的经营自主权</a:t>
            </a:r>
            <a:r>
              <a:rPr lang="en-US" sz="3600" b="1">
                <a:solidFill>
                  <a:srgbClr val="000000"/>
                </a:solidFill>
                <a:latin typeface="微软雅黑" panose="020B0503020204020204" charset="-122"/>
                <a:ea typeface="微软雅黑" panose="020B0503020204020204" charset="-122"/>
                <a:cs typeface="微软雅黑" panose="020B0503020204020204" charset="-122"/>
              </a:rPr>
              <a:t>C.</a:t>
            </a:r>
            <a:r>
              <a:rPr lang="zh-CN" sz="3600" b="1">
                <a:solidFill>
                  <a:srgbClr val="000000"/>
                </a:solidFill>
                <a:latin typeface="微软雅黑" panose="020B0503020204020204" charset="-122"/>
                <a:ea typeface="微软雅黑" panose="020B0503020204020204" charset="-122"/>
                <a:cs typeface="微软雅黑" panose="020B0503020204020204" charset="-122"/>
              </a:rPr>
              <a:t>争取早日加入世界贸易组织</a:t>
            </a:r>
            <a:endParaRPr lang="zh-CN" sz="3600" b="1">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solidFill>
                  <a:srgbClr val="000000"/>
                </a:solidFill>
                <a:latin typeface="微软雅黑" panose="020B0503020204020204" charset="-122"/>
                <a:ea typeface="微软雅黑" panose="020B0503020204020204" charset="-122"/>
                <a:cs typeface="微软雅黑" panose="020B0503020204020204" charset="-122"/>
              </a:rPr>
              <a:t>D.</a:t>
            </a:r>
            <a:r>
              <a:rPr lang="zh-CN" sz="3600" b="1">
                <a:solidFill>
                  <a:srgbClr val="000000"/>
                </a:solidFill>
                <a:latin typeface="微软雅黑" panose="020B0503020204020204" charset="-122"/>
                <a:ea typeface="微软雅黑" panose="020B0503020204020204" charset="-122"/>
                <a:cs typeface="微软雅黑" panose="020B0503020204020204" charset="-122"/>
              </a:rPr>
              <a:t>在广东等省市设立经济特区</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87790" y="5890260"/>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5740" y="142875"/>
            <a:ext cx="11670030" cy="657225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年天津卷文综历史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10</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1979</a:t>
            </a:r>
            <a:r>
              <a:rPr lang="zh-CN" sz="3600" b="1">
                <a:latin typeface="微软雅黑" panose="020B0503020204020204" charset="-122"/>
                <a:ea typeface="微软雅黑" panose="020B0503020204020204" charset="-122"/>
                <a:cs typeface="微软雅黑" panose="020B0503020204020204" charset="-122"/>
              </a:rPr>
              <a:t>年</a:t>
            </a:r>
            <a:r>
              <a:rPr lang="en-US" sz="3600" b="1">
                <a:latin typeface="微软雅黑" panose="020B0503020204020204" charset="-122"/>
                <a:ea typeface="微软雅黑" panose="020B0503020204020204" charset="-122"/>
                <a:cs typeface="微软雅黑" panose="020B0503020204020204" charset="-122"/>
              </a:rPr>
              <a:t>7</a:t>
            </a:r>
            <a:r>
              <a:rPr lang="zh-CN" sz="3600" b="1">
                <a:latin typeface="微软雅黑" panose="020B0503020204020204" charset="-122"/>
                <a:ea typeface="微软雅黑" panose="020B0503020204020204" charset="-122"/>
                <a:cs typeface="微软雅黑" panose="020B0503020204020204" charset="-122"/>
              </a:rPr>
              <a:t>月，中国通过了《中外合资经营企业法》，</a:t>
            </a:r>
            <a:r>
              <a:rPr lang="en-US" sz="3600" b="1">
                <a:latin typeface="微软雅黑" panose="020B0503020204020204" charset="-122"/>
                <a:ea typeface="微软雅黑" panose="020B0503020204020204" charset="-122"/>
                <a:cs typeface="微软雅黑" panose="020B0503020204020204" charset="-122"/>
              </a:rPr>
              <a:t>80</a:t>
            </a:r>
            <a:r>
              <a:rPr lang="zh-CN" sz="3600" b="1">
                <a:latin typeface="微软雅黑" panose="020B0503020204020204" charset="-122"/>
                <a:ea typeface="微软雅黑" panose="020B0503020204020204" charset="-122"/>
                <a:cs typeface="微软雅黑" panose="020B0503020204020204" charset="-122"/>
              </a:rPr>
              <a:t>年代相继颁布《涉外经济合同法》《外资企业法》和《中外合作经营企业法》等。这些文件的发布</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．表明中国已经融入世界经济体系</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．主要是为了发展市场经济</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．增强了政府对外开放政策的可信度</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．巩固了社会主义公有制经济</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556115" y="5730875"/>
            <a:ext cx="2319655" cy="811530"/>
          </a:xfrm>
          <a:prstGeom prst="rect">
            <a:avLst/>
          </a:prstGeom>
          <a:noFill/>
        </p:spPr>
        <p:txBody>
          <a:bodyPr wrap="none" rtlCol="0" anchor="t">
            <a:spAutoFit/>
          </a:bodyPr>
          <a:p>
            <a:pPr algn="l">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21787" y="1657082"/>
            <a:ext cx="8915400" cy="3777622"/>
          </a:xfrm>
        </p:spPr>
        <p:txBody>
          <a:bodyPr/>
          <a:lstStyle/>
          <a:p>
            <a:pPr marL="0" indent="0">
              <a:buNone/>
            </a:pPr>
            <a:endParaRPr lang="en-US" altLang="zh-CN" b="1" dirty="0" smtClean="0"/>
          </a:p>
          <a:p>
            <a:endParaRPr lang="zh-CN" altLang="en-US" b="1" dirty="0"/>
          </a:p>
        </p:txBody>
      </p:sp>
      <p:sp>
        <p:nvSpPr>
          <p:cNvPr id="2" name="文本框 1"/>
          <p:cNvSpPr txBox="1"/>
          <p:nvPr/>
        </p:nvSpPr>
        <p:spPr>
          <a:xfrm>
            <a:off x="554990" y="241300"/>
            <a:ext cx="13247370" cy="706755"/>
          </a:xfrm>
          <a:prstGeom prst="rect">
            <a:avLst/>
          </a:prstGeom>
          <a:noFill/>
        </p:spPr>
        <p:txBody>
          <a:bodyPr wrap="square" rtlCol="0">
            <a:spAutoFit/>
          </a:bodyPr>
          <a:p>
            <a:r>
              <a:rPr lang="zh-CN" altLang="en-US" sz="4000" b="1" dirty="0">
                <a:solidFill>
                  <a:srgbClr val="1552D1"/>
                </a:solidFill>
                <a:latin typeface="微软雅黑" panose="020B0503020204020204" charset="-122"/>
                <a:ea typeface="微软雅黑" panose="020B0503020204020204" charset="-122"/>
                <a:sym typeface="+mn-ea"/>
              </a:rPr>
              <a:t>社会主义市场经济体制的确立过程（</a:t>
            </a:r>
            <a:r>
              <a:rPr lang="en-US" altLang="zh-CN" sz="4000" b="1" dirty="0">
                <a:solidFill>
                  <a:srgbClr val="1552D1"/>
                </a:solidFill>
                <a:latin typeface="微软雅黑" panose="020B0503020204020204" charset="-122"/>
                <a:ea typeface="微软雅黑" panose="020B0503020204020204" charset="-122"/>
                <a:sym typeface="+mn-ea"/>
              </a:rPr>
              <a:t>1992</a:t>
            </a:r>
            <a:r>
              <a:rPr lang="zh-CN" altLang="en-US" sz="4000" b="1" dirty="0">
                <a:solidFill>
                  <a:srgbClr val="1552D1"/>
                </a:solidFill>
                <a:latin typeface="微软雅黑" panose="020B0503020204020204" charset="-122"/>
                <a:ea typeface="微软雅黑" panose="020B0503020204020204" charset="-122"/>
                <a:sym typeface="+mn-ea"/>
              </a:rPr>
              <a:t>年后</a:t>
            </a:r>
            <a:r>
              <a:rPr lang="en-US" altLang="zh-CN" sz="4000" b="1" dirty="0">
                <a:solidFill>
                  <a:srgbClr val="1552D1"/>
                </a:solidFill>
                <a:latin typeface="微软雅黑" panose="020B0503020204020204" charset="-122"/>
                <a:ea typeface="微软雅黑" panose="020B0503020204020204" charset="-122"/>
                <a:sym typeface="+mn-ea"/>
              </a:rPr>
              <a:t>......)</a:t>
            </a:r>
            <a:endParaRPr lang="en-US" altLang="zh-CN" sz="4000" b="1" dirty="0">
              <a:solidFill>
                <a:srgbClr val="1552D1"/>
              </a:solidFill>
              <a:latin typeface="微软雅黑" panose="020B0503020204020204" charset="-122"/>
              <a:ea typeface="微软雅黑" panose="020B0503020204020204" charset="-122"/>
              <a:sym typeface="+mn-ea"/>
            </a:endParaRPr>
          </a:p>
        </p:txBody>
      </p:sp>
      <p:sp>
        <p:nvSpPr>
          <p:cNvPr id="351237" name="矩形 5"/>
          <p:cNvSpPr/>
          <p:nvPr/>
        </p:nvSpPr>
        <p:spPr>
          <a:xfrm>
            <a:off x="1996440" y="1826895"/>
            <a:ext cx="300164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1</a:t>
            </a:r>
            <a:r>
              <a:rPr lang="zh-CN" altLang="en-US" sz="3600" b="1" dirty="0">
                <a:latin typeface="微软雅黑" panose="020B0503020204020204" charset="-122"/>
                <a:ea typeface="微软雅黑" panose="020B0503020204020204" charset="-122"/>
                <a:cs typeface="微软雅黑" panose="020B0503020204020204" charset="-122"/>
              </a:rPr>
              <a:t>、理论突破</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351238" name="矩形 6"/>
          <p:cNvSpPr/>
          <p:nvPr/>
        </p:nvSpPr>
        <p:spPr>
          <a:xfrm>
            <a:off x="4834890" y="1826895"/>
            <a:ext cx="600392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——1992</a:t>
            </a:r>
            <a:r>
              <a:rPr lang="zh-CN" altLang="en-US" sz="3600" b="1" dirty="0">
                <a:latin typeface="微软雅黑" panose="020B0503020204020204" charset="-122"/>
                <a:ea typeface="微软雅黑" panose="020B0503020204020204" charset="-122"/>
                <a:cs typeface="微软雅黑" panose="020B0503020204020204" charset="-122"/>
              </a:rPr>
              <a:t>年南方谈话</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351239" name="矩形 13"/>
          <p:cNvSpPr/>
          <p:nvPr/>
        </p:nvSpPr>
        <p:spPr>
          <a:xfrm>
            <a:off x="1996440" y="2588895"/>
            <a:ext cx="300164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2</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明确目标</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351240" name="矩形 15"/>
          <p:cNvSpPr/>
          <p:nvPr/>
        </p:nvSpPr>
        <p:spPr>
          <a:xfrm>
            <a:off x="4729480" y="2588895"/>
            <a:ext cx="600392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——1992</a:t>
            </a:r>
            <a:r>
              <a:rPr lang="zh-CN" altLang="en-US" sz="3600" b="1" dirty="0">
                <a:latin typeface="微软雅黑" panose="020B0503020204020204" charset="-122"/>
                <a:ea typeface="微软雅黑" panose="020B0503020204020204" charset="-122"/>
                <a:cs typeface="微软雅黑" panose="020B0503020204020204" charset="-122"/>
              </a:rPr>
              <a:t>年中共十四大</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0487" name="矩形 16"/>
          <p:cNvSpPr/>
          <p:nvPr/>
        </p:nvSpPr>
        <p:spPr>
          <a:xfrm>
            <a:off x="1996440" y="3376295"/>
            <a:ext cx="300164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3</a:t>
            </a:r>
            <a:r>
              <a:rPr lang="zh-CN" altLang="en-US" sz="3600" b="1" dirty="0">
                <a:latin typeface="微软雅黑" panose="020B0503020204020204" charset="-122"/>
                <a:ea typeface="微软雅黑" panose="020B0503020204020204" charset="-122"/>
                <a:cs typeface="微软雅黑" panose="020B0503020204020204" charset="-122"/>
              </a:rPr>
              <a:t>、基本框架</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0488" name="矩形 17"/>
          <p:cNvSpPr/>
          <p:nvPr/>
        </p:nvSpPr>
        <p:spPr>
          <a:xfrm>
            <a:off x="4732655" y="3376295"/>
            <a:ext cx="709485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——1993</a:t>
            </a:r>
            <a:r>
              <a:rPr lang="zh-CN" altLang="en-US" sz="3600" b="1" dirty="0">
                <a:latin typeface="微软雅黑" panose="020B0503020204020204" charset="-122"/>
                <a:ea typeface="微软雅黑" panose="020B0503020204020204" charset="-122"/>
                <a:cs typeface="微软雅黑" panose="020B0503020204020204" charset="-122"/>
              </a:rPr>
              <a:t>年十四届三中全会</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0489" name="矩形 18"/>
          <p:cNvSpPr/>
          <p:nvPr/>
        </p:nvSpPr>
        <p:spPr>
          <a:xfrm>
            <a:off x="2026920" y="4163695"/>
            <a:ext cx="300164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4</a:t>
            </a:r>
            <a:r>
              <a:rPr lang="zh-CN" altLang="en-US" sz="3600" b="1" dirty="0">
                <a:latin typeface="微软雅黑" panose="020B0503020204020204" charset="-122"/>
                <a:ea typeface="微软雅黑" panose="020B0503020204020204" charset="-122"/>
                <a:cs typeface="微软雅黑" panose="020B0503020204020204" charset="-122"/>
              </a:rPr>
              <a:t>、完善理论</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0490" name="矩形 19"/>
          <p:cNvSpPr/>
          <p:nvPr/>
        </p:nvSpPr>
        <p:spPr>
          <a:xfrm>
            <a:off x="4732655" y="4163695"/>
            <a:ext cx="709485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——1997</a:t>
            </a:r>
            <a:r>
              <a:rPr lang="zh-CN" altLang="en-US" sz="3600" b="1" dirty="0">
                <a:latin typeface="微软雅黑" panose="020B0503020204020204" charset="-122"/>
                <a:ea typeface="微软雅黑" panose="020B0503020204020204" charset="-122"/>
                <a:cs typeface="微软雅黑" panose="020B0503020204020204" charset="-122"/>
              </a:rPr>
              <a:t>年中共十五大</a:t>
            </a:r>
            <a:endParaRPr lang="zh-CN" altLang="en-US" sz="3600" b="1" dirty="0">
              <a:latin typeface="微软雅黑" panose="020B0503020204020204" charset="-122"/>
              <a:ea typeface="微软雅黑" panose="020B0503020204020204" charset="-122"/>
              <a:cs typeface="微软雅黑" panose="020B0503020204020204" charset="-122"/>
            </a:endParaRPr>
          </a:p>
        </p:txBody>
      </p:sp>
      <p:sp>
        <p:nvSpPr>
          <p:cNvPr id="20491" name="矩形 20"/>
          <p:cNvSpPr/>
          <p:nvPr/>
        </p:nvSpPr>
        <p:spPr>
          <a:xfrm>
            <a:off x="2026920" y="4925695"/>
            <a:ext cx="300164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5</a:t>
            </a:r>
            <a:r>
              <a:rPr lang="zh-CN" altLang="en-US" sz="3600" b="1" dirty="0">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初步建立</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20492" name="矩形 21"/>
          <p:cNvSpPr/>
          <p:nvPr/>
        </p:nvSpPr>
        <p:spPr>
          <a:xfrm>
            <a:off x="4732655" y="4925695"/>
            <a:ext cx="7094855" cy="645160"/>
          </a:xfrm>
          <a:prstGeom prst="rect">
            <a:avLst/>
          </a:prstGeom>
          <a:noFill/>
          <a:ln w="9525">
            <a:noFill/>
          </a:ln>
        </p:spPr>
        <p:txBody>
          <a:bodyPr wrap="square" anchor="t">
            <a:spAutoFit/>
          </a:bodyPr>
          <a:p>
            <a:r>
              <a:rPr lang="en-US" altLang="zh-CN" sz="3600" b="1" dirty="0">
                <a:latin typeface="微软雅黑" panose="020B0503020204020204" charset="-122"/>
                <a:ea typeface="微软雅黑" panose="020B0503020204020204" charset="-122"/>
                <a:cs typeface="微软雅黑" panose="020B0503020204020204" charset="-122"/>
              </a:rPr>
              <a:t>——21</a:t>
            </a:r>
            <a:r>
              <a:rPr lang="zh-CN" altLang="en-US" sz="3600" b="1" dirty="0">
                <a:latin typeface="微软雅黑" panose="020B0503020204020204" charset="-122"/>
                <a:ea typeface="微软雅黑" panose="020B0503020204020204" charset="-122"/>
                <a:cs typeface="微软雅黑" panose="020B0503020204020204" charset="-122"/>
              </a:rPr>
              <a:t>世纪初</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51237"/>
                                        </p:tgtEl>
                                        <p:attrNameLst>
                                          <p:attrName>style.visibility</p:attrName>
                                        </p:attrNameLst>
                                      </p:cBhvr>
                                      <p:to>
                                        <p:strVal val="visible"/>
                                      </p:to>
                                    </p:set>
                                    <p:anim calcmode="lin" valueType="num">
                                      <p:cBhvr>
                                        <p:cTn id="7" dur="1" fill="hold"/>
                                        <p:tgtEl>
                                          <p:spTgt spid="351237"/>
                                        </p:tgtEl>
                                      </p:cBhvr>
                                    </p:anim>
                                  </p:childTnLst>
                                </p:cTn>
                              </p:par>
                              <p:par>
                                <p:cTn id="8" presetID="24" presetClass="entr" presetSubtype="0" fill="hold" grpId="0" nodeType="withEffect">
                                  <p:stCondLst>
                                    <p:cond delay="0"/>
                                  </p:stCondLst>
                                  <p:childTnLst>
                                    <p:set>
                                      <p:cBhvr>
                                        <p:cTn id="9" dur="1" fill="hold">
                                          <p:stCondLst>
                                            <p:cond delay="0"/>
                                          </p:stCondLst>
                                        </p:cTn>
                                        <p:tgtEl>
                                          <p:spTgt spid="351238"/>
                                        </p:tgtEl>
                                        <p:attrNameLst>
                                          <p:attrName>style.visibility</p:attrName>
                                        </p:attrNameLst>
                                      </p:cBhvr>
                                      <p:to>
                                        <p:strVal val="visible"/>
                                      </p:to>
                                    </p:set>
                                    <p:anim calcmode="lin" valueType="num">
                                      <p:cBhvr>
                                        <p:cTn id="10" dur="1" fill="hold"/>
                                        <p:tgtEl>
                                          <p:spTgt spid="351238"/>
                                        </p:tgtEl>
                                      </p:cBhvr>
                                    </p:anim>
                                  </p:childTnLst>
                                </p:cTn>
                              </p:par>
                            </p:childTnLst>
                          </p:cTn>
                        </p:par>
                      </p:childTnLst>
                    </p:cTn>
                  </p:par>
                  <p:par>
                    <p:cTn id="11" fill="hold">
                      <p:stCondLst>
                        <p:cond delay="indefinite"/>
                      </p:stCondLst>
                      <p:childTnLst>
                        <p:par>
                          <p:cTn id="12" fill="hold">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351239"/>
                                        </p:tgtEl>
                                        <p:attrNameLst>
                                          <p:attrName>style.visibility</p:attrName>
                                        </p:attrNameLst>
                                      </p:cBhvr>
                                      <p:to>
                                        <p:strVal val="visible"/>
                                      </p:to>
                                    </p:set>
                                    <p:anim calcmode="lin" valueType="num">
                                      <p:cBhvr>
                                        <p:cTn id="15" dur="1" fill="hold"/>
                                        <p:tgtEl>
                                          <p:spTgt spid="351239"/>
                                        </p:tgtEl>
                                      </p:cBhvr>
                                    </p:anim>
                                  </p:childTnLst>
                                </p:cTn>
                              </p:par>
                              <p:par>
                                <p:cTn id="16" presetID="24" presetClass="entr" presetSubtype="0" fill="hold" grpId="0" nodeType="withEffect">
                                  <p:stCondLst>
                                    <p:cond delay="0"/>
                                  </p:stCondLst>
                                  <p:childTnLst>
                                    <p:set>
                                      <p:cBhvr>
                                        <p:cTn id="17" dur="1" fill="hold">
                                          <p:stCondLst>
                                            <p:cond delay="0"/>
                                          </p:stCondLst>
                                        </p:cTn>
                                        <p:tgtEl>
                                          <p:spTgt spid="351240"/>
                                        </p:tgtEl>
                                        <p:attrNameLst>
                                          <p:attrName>style.visibility</p:attrName>
                                        </p:attrNameLst>
                                      </p:cBhvr>
                                      <p:to>
                                        <p:strVal val="visible"/>
                                      </p:to>
                                    </p:set>
                                    <p:anim calcmode="lin" valueType="num">
                                      <p:cBhvr>
                                        <p:cTn id="18" dur="1" fill="hold"/>
                                        <p:tgtEl>
                                          <p:spTgt spid="351240"/>
                                        </p:tgtEl>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20487"/>
                                        </p:tgtEl>
                                        <p:attrNameLst>
                                          <p:attrName>style.visibility</p:attrName>
                                        </p:attrNameLst>
                                      </p:cBhvr>
                                      <p:to>
                                        <p:strVal val="visible"/>
                                      </p:to>
                                    </p:set>
                                    <p:anim calcmode="lin" valueType="num">
                                      <p:cBhvr>
                                        <p:cTn id="23" dur="1" fill="hold"/>
                                        <p:tgtEl>
                                          <p:spTgt spid="20487"/>
                                        </p:tgtEl>
                                      </p:cBhvr>
                                    </p:anim>
                                  </p:childTnLst>
                                </p:cTn>
                              </p:par>
                              <p:par>
                                <p:cTn id="24" presetID="24" presetClass="entr" presetSubtype="0" fill="hold" grpId="0" nodeType="withEffect">
                                  <p:stCondLst>
                                    <p:cond delay="0"/>
                                  </p:stCondLst>
                                  <p:childTnLst>
                                    <p:set>
                                      <p:cBhvr>
                                        <p:cTn id="25" dur="1" fill="hold">
                                          <p:stCondLst>
                                            <p:cond delay="0"/>
                                          </p:stCondLst>
                                        </p:cTn>
                                        <p:tgtEl>
                                          <p:spTgt spid="20488"/>
                                        </p:tgtEl>
                                        <p:attrNameLst>
                                          <p:attrName>style.visibility</p:attrName>
                                        </p:attrNameLst>
                                      </p:cBhvr>
                                      <p:to>
                                        <p:strVal val="visible"/>
                                      </p:to>
                                    </p:set>
                                    <p:anim calcmode="lin" valueType="num">
                                      <p:cBhvr>
                                        <p:cTn id="26" dur="1" fill="hold"/>
                                        <p:tgtEl>
                                          <p:spTgt spid="20488"/>
                                        </p:tgtEl>
                                      </p:cBhvr>
                                    </p:anim>
                                  </p:childTnLst>
                                </p:cTn>
                              </p:par>
                            </p:childTnLst>
                          </p:cTn>
                        </p:par>
                      </p:childTnLst>
                    </p:cTn>
                  </p:par>
                  <p:par>
                    <p:cTn id="27" fill="hold">
                      <p:stCondLst>
                        <p:cond delay="indefinite"/>
                      </p:stCondLst>
                      <p:childTnLst>
                        <p:par>
                          <p:cTn id="28" fill="hold">
                            <p:stCondLst>
                              <p:cond delay="0"/>
                            </p:stCondLst>
                            <p:childTnLst>
                              <p:par>
                                <p:cTn id="29" presetID="24" presetClass="entr" presetSubtype="0" fill="hold" grpId="0" nodeType="clickEffect">
                                  <p:stCondLst>
                                    <p:cond delay="0"/>
                                  </p:stCondLst>
                                  <p:childTnLst>
                                    <p:set>
                                      <p:cBhvr>
                                        <p:cTn id="30" dur="1" fill="hold">
                                          <p:stCondLst>
                                            <p:cond delay="0"/>
                                          </p:stCondLst>
                                        </p:cTn>
                                        <p:tgtEl>
                                          <p:spTgt spid="20489"/>
                                        </p:tgtEl>
                                        <p:attrNameLst>
                                          <p:attrName>style.visibility</p:attrName>
                                        </p:attrNameLst>
                                      </p:cBhvr>
                                      <p:to>
                                        <p:strVal val="visible"/>
                                      </p:to>
                                    </p:set>
                                    <p:anim calcmode="lin" valueType="num">
                                      <p:cBhvr>
                                        <p:cTn id="31" dur="1" fill="hold"/>
                                        <p:tgtEl>
                                          <p:spTgt spid="20489"/>
                                        </p:tgtEl>
                                      </p:cBhvr>
                                    </p:anim>
                                  </p:childTnLst>
                                </p:cTn>
                              </p:par>
                              <p:par>
                                <p:cTn id="32" presetID="24" presetClass="entr" presetSubtype="0" fill="hold" grpId="0" nodeType="withEffect">
                                  <p:stCondLst>
                                    <p:cond delay="0"/>
                                  </p:stCondLst>
                                  <p:childTnLst>
                                    <p:set>
                                      <p:cBhvr>
                                        <p:cTn id="33" dur="1" fill="hold">
                                          <p:stCondLst>
                                            <p:cond delay="0"/>
                                          </p:stCondLst>
                                        </p:cTn>
                                        <p:tgtEl>
                                          <p:spTgt spid="20490"/>
                                        </p:tgtEl>
                                        <p:attrNameLst>
                                          <p:attrName>style.visibility</p:attrName>
                                        </p:attrNameLst>
                                      </p:cBhvr>
                                      <p:to>
                                        <p:strVal val="visible"/>
                                      </p:to>
                                    </p:set>
                                    <p:anim calcmode="lin" valueType="num">
                                      <p:cBhvr>
                                        <p:cTn id="34" dur="1" fill="hold"/>
                                        <p:tgtEl>
                                          <p:spTgt spid="20490"/>
                                        </p:tgtEl>
                                      </p:cBhvr>
                                    </p:anim>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20491"/>
                                        </p:tgtEl>
                                        <p:attrNameLst>
                                          <p:attrName>style.visibility</p:attrName>
                                        </p:attrNameLst>
                                      </p:cBhvr>
                                      <p:to>
                                        <p:strVal val="visible"/>
                                      </p:to>
                                    </p:set>
                                    <p:anim calcmode="lin" valueType="num">
                                      <p:cBhvr>
                                        <p:cTn id="39" dur="1" fill="hold"/>
                                        <p:tgtEl>
                                          <p:spTgt spid="20491"/>
                                        </p:tgtEl>
                                      </p:cBhvr>
                                    </p:anim>
                                  </p:childTnLst>
                                </p:cTn>
                              </p:par>
                              <p:par>
                                <p:cTn id="40" presetID="24" presetClass="entr" presetSubtype="0" fill="hold" grpId="0" nodeType="withEffect">
                                  <p:stCondLst>
                                    <p:cond delay="0"/>
                                  </p:stCondLst>
                                  <p:childTnLst>
                                    <p:set>
                                      <p:cBhvr>
                                        <p:cTn id="41" dur="1" fill="hold">
                                          <p:stCondLst>
                                            <p:cond delay="0"/>
                                          </p:stCondLst>
                                        </p:cTn>
                                        <p:tgtEl>
                                          <p:spTgt spid="20492"/>
                                        </p:tgtEl>
                                        <p:attrNameLst>
                                          <p:attrName>style.visibility</p:attrName>
                                        </p:attrNameLst>
                                      </p:cBhvr>
                                      <p:to>
                                        <p:strVal val="visible"/>
                                      </p:to>
                                    </p:set>
                                    <p:anim calcmode="lin" valueType="num">
                                      <p:cBhvr>
                                        <p:cTn id="42" dur="1" fill="hold"/>
                                        <p:tgtEl>
                                          <p:spTgt spid="2049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237" grpId="0"/>
      <p:bldP spid="351238" grpId="0"/>
      <p:bldP spid="351239" grpId="0"/>
      <p:bldP spid="351240" grpId="0"/>
      <p:bldP spid="20487" grpId="0"/>
      <p:bldP spid="20488" grpId="0"/>
      <p:bldP spid="20489" grpId="0"/>
      <p:bldP spid="20490" grpId="0"/>
      <p:bldP spid="20491" grpId="0"/>
      <p:bldP spid="2049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190500" y="222250"/>
            <a:ext cx="10815320" cy="7068185"/>
          </a:xfrm>
          <a:prstGeom prst="rect">
            <a:avLst/>
          </a:prstGeom>
          <a:noFill/>
          <a:ln w="9525">
            <a:noFill/>
          </a:ln>
        </p:spPr>
        <p:txBody>
          <a:bodyPr wrap="square">
            <a:spAutoFit/>
          </a:bodyPr>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 (</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年海南卷单科历史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13</a:t>
            </a:r>
            <a:r>
              <a:rPr lang="en-US" sz="3600" b="1">
                <a:latin typeface="微软雅黑" panose="020B0503020204020204" charset="-122"/>
                <a:ea typeface="微软雅黑" panose="020B0503020204020204" charset="-122"/>
                <a:cs typeface="微软雅黑" panose="020B0503020204020204" charset="-122"/>
              </a:rPr>
              <a:t>)1992</a:t>
            </a:r>
            <a:r>
              <a:rPr lang="zh-CN" sz="3600" b="1">
                <a:latin typeface="微软雅黑" panose="020B0503020204020204" charset="-122"/>
                <a:ea typeface="微软雅黑" panose="020B0503020204020204" charset="-122"/>
                <a:cs typeface="微软雅黑" panose="020B0503020204020204" charset="-122"/>
              </a:rPr>
              <a:t>年，我国公有制经济以外的其他经济成分增长较快，国家直接管理的农业、工业、外贸等出口产品计划指标减少</a:t>
            </a:r>
            <a:r>
              <a:rPr lang="en-US" sz="3600" b="1">
                <a:latin typeface="微软雅黑" panose="020B0503020204020204" charset="-122"/>
                <a:ea typeface="微软雅黑" panose="020B0503020204020204" charset="-122"/>
                <a:cs typeface="微软雅黑" panose="020B0503020204020204" charset="-122"/>
              </a:rPr>
              <a:t>1/3</a:t>
            </a:r>
            <a:r>
              <a:rPr lang="zh-CN" sz="3600" b="1">
                <a:latin typeface="微软雅黑" panose="020B0503020204020204" charset="-122"/>
                <a:ea typeface="微软雅黑" panose="020B0503020204020204" charset="-122"/>
                <a:cs typeface="微软雅黑" panose="020B0503020204020204" charset="-122"/>
              </a:rPr>
              <a:t>，其中指令性计划指标减少近一半。这表明我国</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．市场在国民经济中的地位增强</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．总体上已经达到小康水平</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．确立了社会主义市场经济体制</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．实现与世界经济的全面接轨</a:t>
            </a:r>
            <a:r>
              <a:rPr lang="zh-CN" sz="3600" b="1">
                <a:solidFill>
                  <a:srgbClr val="FFFFFF"/>
                </a:solidFill>
                <a:latin typeface="微软雅黑" panose="020B0503020204020204" charset="-122"/>
                <a:ea typeface="微软雅黑" panose="020B0503020204020204" charset="-122"/>
                <a:cs typeface="微软雅黑" panose="020B0503020204020204" charset="-122"/>
              </a:rPr>
              <a:t>[来源:Zxxk.Com]</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461500" y="589089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36855" y="125730"/>
            <a:ext cx="11797030" cy="6049645"/>
          </a:xfrm>
          <a:prstGeom prst="rect">
            <a:avLst/>
          </a:prstGeom>
          <a:noFill/>
        </p:spPr>
        <p:txBody>
          <a:bodyPr wrap="square" rtlCol="0" anchor="t">
            <a:spAutoFit/>
          </a:bodyPr>
          <a:p>
            <a:pPr algn="l">
              <a:lnSpc>
                <a:spcPct val="140000"/>
              </a:lnSpc>
            </a:pPr>
            <a:r>
              <a:rPr lang="zh-CN" altLang="en-US" sz="4800" b="1" smtClean="0">
                <a:solidFill>
                  <a:srgbClr val="1552D1"/>
                </a:solidFill>
                <a:latin typeface="微软雅黑" panose="020B0503020204020204" charset="-122"/>
                <a:ea typeface="微软雅黑" panose="020B0503020204020204" charset="-122"/>
                <a:sym typeface="+mn-ea"/>
              </a:rPr>
              <a:t>难点问题探究：</a:t>
            </a:r>
            <a:endParaRPr lang="zh-CN" altLang="en-US" sz="4000" b="1" smtClean="0">
              <a:latin typeface="微软雅黑" panose="020B0503020204020204" charset="-122"/>
              <a:ea typeface="微软雅黑" panose="020B0503020204020204" charset="-122"/>
              <a:sym typeface="+mn-ea"/>
            </a:endParaRPr>
          </a:p>
          <a:p>
            <a:pPr algn="l">
              <a:lnSpc>
                <a:spcPct val="140000"/>
              </a:lnSpc>
            </a:pPr>
            <a:r>
              <a:rPr lang="en-US" altLang="zh-CN" sz="4000" b="1" smtClean="0">
                <a:solidFill>
                  <a:srgbClr val="1552D1"/>
                </a:solidFill>
                <a:latin typeface="微软雅黑" panose="020B0503020204020204" charset="-122"/>
                <a:ea typeface="微软雅黑" panose="020B0503020204020204" charset="-122"/>
                <a:sym typeface="+mn-ea"/>
              </a:rPr>
              <a:t>1</a:t>
            </a:r>
            <a:r>
              <a:rPr lang="zh-CN" altLang="en-US" sz="4000" b="1" smtClean="0">
                <a:solidFill>
                  <a:srgbClr val="1552D1"/>
                </a:solidFill>
                <a:latin typeface="微软雅黑" panose="020B0503020204020204" charset="-122"/>
                <a:ea typeface="微软雅黑" panose="020B0503020204020204" charset="-122"/>
                <a:sym typeface="+mn-ea"/>
              </a:rPr>
              <a:t>、建国以来农村生产关系的四次调整？</a:t>
            </a:r>
            <a:endParaRPr lang="zh-CN" altLang="en-US" sz="4000" b="1" smtClean="0">
              <a:solidFill>
                <a:srgbClr val="1552D1"/>
              </a:solidFill>
              <a:latin typeface="微软雅黑" panose="020B0503020204020204" charset="-122"/>
              <a:ea typeface="微软雅黑" panose="020B0503020204020204" charset="-122"/>
              <a:sym typeface="+mn-ea"/>
            </a:endParaRPr>
          </a:p>
          <a:p>
            <a:pPr algn="l">
              <a:lnSpc>
                <a:spcPct val="140000"/>
              </a:lnSpc>
            </a:pPr>
            <a:r>
              <a:rPr lang="zh-CN" altLang="en-US" sz="4000" b="1" smtClean="0">
                <a:latin typeface="微软雅黑" panose="020B0503020204020204" charset="-122"/>
                <a:ea typeface="微软雅黑" panose="020B0503020204020204" charset="-122"/>
                <a:sym typeface="+mn-ea"/>
              </a:rPr>
              <a:t>（</a:t>
            </a:r>
            <a:r>
              <a:rPr lang="zh-CN" altLang="en-US" sz="4000" b="1" smtClean="0">
                <a:solidFill>
                  <a:srgbClr val="FF0000"/>
                </a:solidFill>
                <a:latin typeface="微软雅黑" panose="020B0503020204020204" charset="-122"/>
                <a:ea typeface="微软雅黑" panose="020B0503020204020204" charset="-122"/>
                <a:sym typeface="+mn-ea"/>
              </a:rPr>
              <a:t>时间，主要原因，核心内容，结果</a:t>
            </a:r>
            <a:r>
              <a:rPr lang="zh-CN" altLang="en-US" sz="4000" b="1" smtClean="0">
                <a:solidFill>
                  <a:srgbClr val="0070C0"/>
                </a:solidFill>
                <a:latin typeface="微软雅黑" panose="020B0503020204020204" charset="-122"/>
                <a:ea typeface="微软雅黑" panose="020B0503020204020204" charset="-122"/>
                <a:sym typeface="+mn-ea"/>
              </a:rPr>
              <a:t>）</a:t>
            </a:r>
            <a:endParaRPr lang="zh-CN" altLang="en-US" sz="4000" b="1" smtClean="0">
              <a:solidFill>
                <a:srgbClr val="0070C0"/>
              </a:solidFill>
              <a:latin typeface="微软雅黑" panose="020B0503020204020204" charset="-122"/>
              <a:ea typeface="微软雅黑" panose="020B0503020204020204" charset="-122"/>
              <a:sym typeface="+mn-ea"/>
            </a:endParaRPr>
          </a:p>
          <a:p>
            <a:pPr algn="l">
              <a:lnSpc>
                <a:spcPct val="140000"/>
              </a:lnSpc>
            </a:pPr>
            <a:r>
              <a:rPr lang="en-US" altLang="zh-CN" sz="4000" b="1" dirty="0">
                <a:solidFill>
                  <a:srgbClr val="1552D1"/>
                </a:solidFill>
                <a:latin typeface="微软雅黑" panose="020B0503020204020204" charset="-122"/>
                <a:ea typeface="微软雅黑" panose="020B0503020204020204" charset="-122"/>
                <a:sym typeface="+mn-ea"/>
              </a:rPr>
              <a:t>2</a:t>
            </a:r>
            <a:r>
              <a:rPr lang="zh-CN" altLang="en-US" sz="4000" b="1" dirty="0">
                <a:solidFill>
                  <a:srgbClr val="1552D1"/>
                </a:solidFill>
                <a:latin typeface="微软雅黑" panose="020B0503020204020204" charset="-122"/>
                <a:ea typeface="微软雅黑" panose="020B0503020204020204" charset="-122"/>
                <a:sym typeface="+mn-ea"/>
              </a:rPr>
              <a:t>、家庭联产承包责任制与农业合作化前的农民个体经济的区别</a:t>
            </a:r>
            <a:endParaRPr lang="zh-CN" altLang="en-US" sz="4000" b="1" dirty="0">
              <a:solidFill>
                <a:srgbClr val="1552D1"/>
              </a:solidFill>
              <a:latin typeface="微软雅黑" panose="020B0503020204020204" charset="-122"/>
              <a:ea typeface="微软雅黑" panose="020B0503020204020204" charset="-122"/>
              <a:sym typeface="+mn-ea"/>
            </a:endParaRPr>
          </a:p>
          <a:p>
            <a:pPr algn="l">
              <a:lnSpc>
                <a:spcPct val="140000"/>
              </a:lnSpc>
            </a:pPr>
            <a:r>
              <a:rPr lang="en-US" altLang="zh-CN" sz="4000" b="1" dirty="0">
                <a:solidFill>
                  <a:srgbClr val="0000FF"/>
                </a:solidFill>
                <a:latin typeface="微软雅黑" panose="020B0503020204020204" charset="-122"/>
                <a:ea typeface="微软雅黑" panose="020B0503020204020204" charset="-122"/>
                <a:sym typeface="+mn-ea"/>
              </a:rPr>
              <a:t>3</a:t>
            </a:r>
            <a:r>
              <a:rPr lang="zh-CN" altLang="en-US" sz="4000" b="1" dirty="0">
                <a:solidFill>
                  <a:srgbClr val="0000FF"/>
                </a:solidFill>
                <a:latin typeface="微软雅黑" panose="020B0503020204020204" charset="-122"/>
                <a:ea typeface="微软雅黑" panose="020B0503020204020204" charset="-122"/>
                <a:sym typeface="+mn-ea"/>
              </a:rPr>
              <a:t>、农村经济体制和城市经济体制改革的相同之处</a:t>
            </a:r>
            <a:endParaRPr lang="zh-CN" altLang="en-US" sz="4000" b="1" dirty="0">
              <a:solidFill>
                <a:srgbClr val="0000FF"/>
              </a:solidFill>
              <a:latin typeface="微软雅黑" panose="020B0503020204020204" charset="-122"/>
              <a:ea typeface="微软雅黑" panose="020B0503020204020204" charset="-122"/>
            </a:endParaRPr>
          </a:p>
          <a:p>
            <a:pPr algn="l"/>
            <a:endParaRPr lang="zh-CN" altLang="en-US" sz="4000" b="1" dirty="0">
              <a:solidFill>
                <a:srgbClr val="0000FF"/>
              </a:solidFill>
              <a:latin typeface="微软雅黑" panose="020B0503020204020204" charset="-122"/>
              <a:ea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标题 1"/>
          <p:cNvSpPr>
            <a:spLocks noGrp="1"/>
          </p:cNvSpPr>
          <p:nvPr>
            <p:ph type="title"/>
          </p:nvPr>
        </p:nvSpPr>
        <p:spPr>
          <a:xfrm>
            <a:off x="2360930" y="2529205"/>
            <a:ext cx="4631055" cy="3707765"/>
          </a:xfrm>
        </p:spPr>
        <p:txBody>
          <a:bodyPr/>
          <a:lstStyle/>
          <a:p>
            <a:pPr>
              <a:lnSpc>
                <a:spcPct val="60000"/>
              </a:lnSpc>
            </a:pPr>
            <a: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t>土地改革</a:t>
            </a:r>
            <a:b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br>
            <a:b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br>
            <a: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t>农业合作化</a:t>
            </a:r>
            <a:b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br>
            <a:b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br>
            <a: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t>人民公社化</a:t>
            </a:r>
            <a:b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br>
            <a: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t>，</a:t>
            </a:r>
            <a:b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br>
            <a:r>
              <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rPr>
              <a:t>家庭联产承包责任制</a:t>
            </a:r>
            <a:endParaRPr lang="zh-CN" altLang="en-US" sz="3600" b="1" smtClean="0">
              <a:solidFill>
                <a:srgbClr val="1552D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85215" y="131445"/>
            <a:ext cx="9813290" cy="1938020"/>
          </a:xfrm>
          <a:prstGeom prst="rect">
            <a:avLst/>
          </a:prstGeom>
          <a:noFill/>
        </p:spPr>
        <p:txBody>
          <a:bodyPr wrap="square" rtlCol="0" anchor="t">
            <a:spAutoFit/>
          </a:bodyPr>
          <a:p>
            <a:pPr marL="0" indent="0">
              <a:lnSpc>
                <a:spcPct val="150000"/>
              </a:lnSpc>
              <a:buNone/>
            </a:pPr>
            <a:r>
              <a:rPr lang="en-US" altLang="zh-CN" sz="4000" b="1" smtClean="0">
                <a:solidFill>
                  <a:schemeClr val="tx1"/>
                </a:solidFill>
                <a:latin typeface="微软雅黑" panose="020B0503020204020204" charset="-122"/>
                <a:ea typeface="微软雅黑" panose="020B0503020204020204" charset="-122"/>
                <a:sym typeface="+mn-ea"/>
              </a:rPr>
              <a:t>1</a:t>
            </a:r>
            <a:r>
              <a:rPr lang="zh-CN" altLang="en-US" sz="4000" b="1" smtClean="0">
                <a:solidFill>
                  <a:schemeClr val="tx1"/>
                </a:solidFill>
                <a:latin typeface="微软雅黑" panose="020B0503020204020204" charset="-122"/>
                <a:ea typeface="微软雅黑" panose="020B0503020204020204" charset="-122"/>
                <a:sym typeface="+mn-ea"/>
              </a:rPr>
              <a:t>、建国以来农村生产关系的四次调整？</a:t>
            </a:r>
            <a:endParaRPr lang="zh-CN" altLang="en-US" sz="4000" b="1" smtClean="0">
              <a:solidFill>
                <a:srgbClr val="FF0000"/>
              </a:solidFill>
              <a:latin typeface="微软雅黑" panose="020B0503020204020204" charset="-122"/>
              <a:ea typeface="微软雅黑" panose="020B0503020204020204" charset="-122"/>
              <a:sym typeface="+mn-ea"/>
            </a:endParaRPr>
          </a:p>
          <a:p>
            <a:pPr marL="0" indent="0">
              <a:lnSpc>
                <a:spcPct val="150000"/>
              </a:lnSpc>
              <a:buNone/>
            </a:pPr>
            <a:r>
              <a:rPr lang="zh-CN" altLang="en-US" sz="4000" b="1" smtClean="0">
                <a:latin typeface="微软雅黑" panose="020B0503020204020204" charset="-122"/>
                <a:ea typeface="微软雅黑" panose="020B0503020204020204" charset="-122"/>
                <a:sym typeface="+mn-ea"/>
              </a:rPr>
              <a:t>（</a:t>
            </a:r>
            <a:r>
              <a:rPr lang="zh-CN" altLang="en-US" sz="4000" b="1" smtClean="0">
                <a:solidFill>
                  <a:srgbClr val="FF0000"/>
                </a:solidFill>
                <a:latin typeface="微软雅黑" panose="020B0503020204020204" charset="-122"/>
                <a:ea typeface="微软雅黑" panose="020B0503020204020204" charset="-122"/>
                <a:sym typeface="+mn-ea"/>
              </a:rPr>
              <a:t>时间，主要原因，核心内容，结果</a:t>
            </a:r>
            <a:r>
              <a:rPr lang="zh-CN" altLang="en-US" sz="4000" b="1" smtClean="0">
                <a:solidFill>
                  <a:srgbClr val="0070C0"/>
                </a:solidFill>
                <a:latin typeface="微软雅黑" panose="020B0503020204020204" charset="-122"/>
                <a:ea typeface="微软雅黑" panose="020B0503020204020204" charset="-122"/>
                <a:sym typeface="+mn-ea"/>
              </a:rPr>
              <a:t>）</a:t>
            </a:r>
            <a:endParaRPr lang="zh-CN" altLang="en-US" sz="4000" b="1" smtClean="0">
              <a:solidFill>
                <a:srgbClr val="0070C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4865"/>
                                        </p:tgtEl>
                                        <p:attrNameLst>
                                          <p:attrName>style.visibility</p:attrName>
                                        </p:attrNameLst>
                                      </p:cBhvr>
                                      <p:to>
                                        <p:strVal val="visible"/>
                                      </p:to>
                                    </p:set>
                                    <p:animEffect transition="in" filter="box(in)">
                                      <p:cBhvr>
                                        <p:cTn id="7" dur="500"/>
                                        <p:tgtEl>
                                          <p:spTgt spid="1648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189865" y="242570"/>
          <a:ext cx="11628755" cy="5958840"/>
        </p:xfrm>
        <a:graphic>
          <a:graphicData uri="http://schemas.openxmlformats.org/drawingml/2006/table">
            <a:tbl>
              <a:tblPr firstRow="1" bandRow="1">
                <a:tableStyleId>{5C22544A-7EE6-4342-B048-85BDC9FD1C3A}</a:tableStyleId>
              </a:tblPr>
              <a:tblGrid>
                <a:gridCol w="1403985"/>
                <a:gridCol w="1490345"/>
                <a:gridCol w="3074035"/>
                <a:gridCol w="2865755"/>
                <a:gridCol w="2794635"/>
              </a:tblGrid>
              <a:tr h="676275">
                <a:tc>
                  <a:txBody>
                    <a:bodyPr/>
                    <a:p>
                      <a:pPr>
                        <a:buNone/>
                      </a:pP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时间</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原因</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内容</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结果</a:t>
                      </a:r>
                      <a:endParaRPr lang="zh-CN" altLang="en-US" sz="3600" b="1">
                        <a:latin typeface="微软雅黑" panose="020B0503020204020204" charset="-122"/>
                        <a:ea typeface="微软雅黑" panose="020B0503020204020204" charset="-122"/>
                      </a:endParaRPr>
                    </a:p>
                  </a:txBody>
                  <a:tcPr/>
                </a:tc>
              </a:tr>
              <a:tr h="2358390">
                <a:tc>
                  <a:txBody>
                    <a:bodyPr/>
                    <a:p>
                      <a:pPr>
                        <a:buNone/>
                      </a:pPr>
                      <a:r>
                        <a:rPr lang="zh-CN" altLang="en-US" sz="3600" b="1">
                          <a:solidFill>
                            <a:srgbClr val="FF0000"/>
                          </a:solidFill>
                          <a:latin typeface="微软雅黑" panose="020B0503020204020204" charset="-122"/>
                          <a:ea typeface="微软雅黑" panose="020B0503020204020204" charset="-122"/>
                        </a:rPr>
                        <a:t>土地改革</a:t>
                      </a:r>
                      <a:endParaRPr lang="zh-CN" altLang="en-US" sz="3600" b="1">
                        <a:solidFill>
                          <a:srgbClr val="FF0000"/>
                        </a:solidFill>
                        <a:latin typeface="微软雅黑" panose="020B0503020204020204" charset="-122"/>
                        <a:ea typeface="微软雅黑" panose="020B0503020204020204" charset="-122"/>
                      </a:endParaRPr>
                    </a:p>
                  </a:txBody>
                  <a:tcPr anchor="ctr" anchorCtr="0"/>
                </a:tc>
                <a:tc>
                  <a:txBody>
                    <a:bodyPr/>
                    <a:p>
                      <a:pPr>
                        <a:buNone/>
                      </a:pPr>
                      <a:r>
                        <a:rPr lang="en-US" altLang="zh-CN" sz="3600" b="1">
                          <a:latin typeface="黑体" panose="02010609060101010101" pitchFamily="49" charset="-122"/>
                          <a:ea typeface="黑体" panose="02010609060101010101" pitchFamily="49" charset="-122"/>
                          <a:sym typeface="+mn-ea"/>
                        </a:rPr>
                        <a:t>1950-1952</a:t>
                      </a:r>
                      <a:endParaRPr lang="en-US" altLang="zh-CN" sz="3600" b="1">
                        <a:latin typeface="黑体" panose="02010609060101010101" pitchFamily="49" charset="-122"/>
                        <a:ea typeface="黑体" panose="02010609060101010101" pitchFamily="49" charset="-122"/>
                        <a:sym typeface="+mn-ea"/>
                      </a:endParaRPr>
                    </a:p>
                  </a:txBody>
                  <a:tcPr/>
                </a:tc>
                <a:tc>
                  <a:txBody>
                    <a:bodyPr/>
                    <a:p>
                      <a:pPr>
                        <a:buNone/>
                      </a:pPr>
                      <a:r>
                        <a:rPr lang="zh-CN" altLang="en-US" sz="3600" b="1">
                          <a:latin typeface="微软雅黑" panose="020B0503020204020204" charset="-122"/>
                          <a:ea typeface="微软雅黑" panose="020B0503020204020204" charset="-122"/>
                        </a:rPr>
                        <a:t>封建地主土地所有制严重阻碍生产力发展</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变封建地主土地所有制为</a:t>
                      </a:r>
                      <a:r>
                        <a:rPr lang="zh-CN" altLang="en-US" sz="3600" b="1">
                          <a:solidFill>
                            <a:srgbClr val="FF0000"/>
                          </a:solidFill>
                          <a:latin typeface="微软雅黑" panose="020B0503020204020204" charset="-122"/>
                          <a:ea typeface="微软雅黑" panose="020B0503020204020204" charset="-122"/>
                        </a:rPr>
                        <a:t>农民土地所有制</a:t>
                      </a:r>
                      <a:endParaRPr lang="zh-CN" altLang="en-US" sz="3600" b="1">
                        <a:solidFill>
                          <a:srgbClr val="FF0000"/>
                        </a:solidFill>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解放了农村生产力，为工业化开辟道路</a:t>
                      </a:r>
                      <a:endParaRPr lang="zh-CN" altLang="en-US" sz="3600" b="1">
                        <a:latin typeface="微软雅黑" panose="020B0503020204020204" charset="-122"/>
                        <a:ea typeface="微软雅黑" panose="020B0503020204020204" charset="-122"/>
                      </a:endParaRPr>
                    </a:p>
                  </a:txBody>
                  <a:tcPr/>
                </a:tc>
              </a:tr>
              <a:tr h="2924175">
                <a:tc>
                  <a:txBody>
                    <a:bodyPr/>
                    <a:p>
                      <a:pPr>
                        <a:buNone/>
                      </a:pPr>
                      <a:r>
                        <a:rPr lang="zh-CN" altLang="en-US" sz="3600" b="1" dirty="0">
                          <a:solidFill>
                            <a:srgbClr val="FF0000"/>
                          </a:solidFill>
                          <a:latin typeface="微软雅黑" panose="020B0503020204020204" charset="-122"/>
                          <a:ea typeface="微软雅黑" panose="020B0503020204020204" charset="-122"/>
                          <a:sym typeface="+mn-ea"/>
                        </a:rPr>
                        <a:t>农业合作化</a:t>
                      </a:r>
                      <a:endParaRPr lang="zh-CN" altLang="en-US" sz="3600" b="1" dirty="0">
                        <a:solidFill>
                          <a:srgbClr val="FF0000"/>
                        </a:solidFill>
                        <a:latin typeface="微软雅黑" panose="020B0503020204020204" charset="-122"/>
                        <a:ea typeface="微软雅黑" panose="020B0503020204020204" charset="-122"/>
                        <a:sym typeface="+mn-ea"/>
                      </a:endParaRPr>
                    </a:p>
                    <a:p>
                      <a:pPr>
                        <a:buNone/>
                      </a:pPr>
                      <a:endParaRPr lang="zh-CN" altLang="en-US" sz="3600" b="1" dirty="0">
                        <a:solidFill>
                          <a:srgbClr val="FF0000"/>
                        </a:solidFill>
                        <a:latin typeface="微软雅黑" panose="020B0503020204020204" charset="-122"/>
                        <a:ea typeface="微软雅黑" panose="020B0503020204020204" charset="-122"/>
                        <a:sym typeface="+mn-ea"/>
                      </a:endParaRPr>
                    </a:p>
                  </a:txBody>
                  <a:tcPr anchor="ctr" anchorCtr="0"/>
                </a:tc>
                <a:tc>
                  <a:txBody>
                    <a:bodyPr/>
                    <a:p>
                      <a:pPr>
                        <a:buNone/>
                      </a:pPr>
                      <a:r>
                        <a:rPr lang="en-US" altLang="zh-CN" sz="3600" b="1">
                          <a:latin typeface="黑体" panose="02010609060101010101" pitchFamily="49" charset="-122"/>
                          <a:ea typeface="黑体" panose="02010609060101010101" pitchFamily="49" charset="-122"/>
                          <a:sym typeface="+mn-ea"/>
                        </a:rPr>
                        <a:t>1953-1956</a:t>
                      </a:r>
                      <a:endParaRPr lang="en-US" altLang="zh-CN" sz="3600" b="1">
                        <a:latin typeface="黑体" panose="02010609060101010101" pitchFamily="49" charset="-122"/>
                        <a:ea typeface="黑体" panose="02010609060101010101" pitchFamily="49" charset="-122"/>
                        <a:sym typeface="+mn-ea"/>
                      </a:endParaRPr>
                    </a:p>
                  </a:txBody>
                  <a:tcPr/>
                </a:tc>
                <a:tc>
                  <a:txBody>
                    <a:bodyPr/>
                    <a:p>
                      <a:pPr>
                        <a:buNone/>
                      </a:pPr>
                      <a:r>
                        <a:rPr lang="zh-CN" altLang="en-US" sz="3600" b="1">
                          <a:latin typeface="微软雅黑" panose="020B0503020204020204" charset="-122"/>
                          <a:ea typeface="微软雅黑" panose="020B0503020204020204" charset="-122"/>
                        </a:rPr>
                        <a:t>小农经济难以满足国民经济发展的需要</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将土地等生产资料私有制变为</a:t>
                      </a:r>
                      <a:r>
                        <a:rPr lang="zh-CN" altLang="en-US" sz="3600" b="1">
                          <a:solidFill>
                            <a:srgbClr val="FF0000"/>
                          </a:solidFill>
                          <a:latin typeface="微软雅黑" panose="020B0503020204020204" charset="-122"/>
                          <a:ea typeface="微软雅黑" panose="020B0503020204020204" charset="-122"/>
                        </a:rPr>
                        <a:t>公有制</a:t>
                      </a:r>
                      <a:r>
                        <a:rPr lang="zh-CN" altLang="en-US" sz="3600" b="1">
                          <a:latin typeface="微软雅黑" panose="020B0503020204020204" charset="-122"/>
                          <a:ea typeface="微软雅黑" panose="020B0503020204020204" charset="-122"/>
                        </a:rPr>
                        <a:t>，实行集体经营</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进一步提高农村生产力</a:t>
                      </a:r>
                      <a:endParaRPr lang="zh-CN" altLang="en-US" sz="3600" b="1">
                        <a:latin typeface="微软雅黑" panose="020B0503020204020204" charset="-122"/>
                        <a:ea typeface="微软雅黑" panose="020B0503020204020204" charset="-122"/>
                      </a:endParaRPr>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文本框 103"/>
          <p:cNvSpPr txBox="1"/>
          <p:nvPr/>
        </p:nvSpPr>
        <p:spPr>
          <a:xfrm>
            <a:off x="45720" y="62230"/>
            <a:ext cx="12121515" cy="712597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2017</a:t>
            </a:r>
            <a:r>
              <a:rPr lang="zh-CN" sz="3600" b="1">
                <a:solidFill>
                  <a:srgbClr val="FF0000"/>
                </a:solidFill>
                <a:latin typeface="微软雅黑" panose="020B0503020204020204" charset="-122"/>
                <a:ea typeface="微软雅黑" panose="020B0503020204020204" charset="-122"/>
                <a:cs typeface="微软雅黑" panose="020B0503020204020204" charset="-122"/>
              </a:rPr>
              <a:t>年新课标Ⅰ卷文综历史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rPr>
              <a:t>31</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1990</a:t>
            </a:r>
            <a:r>
              <a:rPr lang="zh-CN" sz="3600" b="1">
                <a:latin typeface="微软雅黑" panose="020B0503020204020204" charset="-122"/>
                <a:ea typeface="微软雅黑" panose="020B0503020204020204" charset="-122"/>
                <a:cs typeface="微软雅黑" panose="020B0503020204020204" charset="-122"/>
              </a:rPr>
              <a:t>年，一份提交中央的报告说，理论上的凯恩斯主义和实践中的罗斯福新政，实际上是把计划用作国家干预的一种手段，从那时候起，计划与市场相结合成为世界经济体制优化的普遍趋势，据此可知，该报告的主旨是</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．肯定国家干预经济的发展模式</a:t>
            </a:r>
            <a:r>
              <a:rPr lang="en-US" sz="3600" b="1">
                <a:latin typeface="微软雅黑" panose="020B0503020204020204" charset="-122"/>
                <a:ea typeface="微软雅黑" panose="020B0503020204020204" charset="-122"/>
                <a:cs typeface="微软雅黑" panose="020B0503020204020204" charset="-122"/>
              </a:rPr>
              <a:t>B</a:t>
            </a:r>
            <a:r>
              <a:rPr lang="zh-CN" sz="3600" b="1">
                <a:latin typeface="微软雅黑" panose="020B0503020204020204" charset="-122"/>
                <a:ea typeface="微软雅黑" panose="020B0503020204020204" charset="-122"/>
                <a:cs typeface="微软雅黑" panose="020B0503020204020204" charset="-122"/>
              </a:rPr>
              <a:t>．阐明融入经济全球化的必要</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．主张摆脱传统经济模式的束缚</a:t>
            </a:r>
            <a:r>
              <a:rPr lang="en-US" sz="3600" b="1">
                <a:latin typeface="微软雅黑" panose="020B0503020204020204" charset="-122"/>
                <a:ea typeface="微软雅黑" panose="020B0503020204020204" charset="-122"/>
                <a:cs typeface="微软雅黑" panose="020B0503020204020204" charset="-122"/>
              </a:rPr>
              <a:t>D</a:t>
            </a:r>
            <a:r>
              <a:rPr lang="zh-CN" sz="3600" b="1">
                <a:latin typeface="微软雅黑" panose="020B0503020204020204" charset="-122"/>
                <a:ea typeface="微软雅黑" panose="020B0503020204020204" charset="-122"/>
                <a:cs typeface="微软雅黑" panose="020B0503020204020204" charset="-122"/>
              </a:rPr>
              <a:t>．剖析西方经济体制的实质</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617075" y="5895975"/>
            <a:ext cx="2319655" cy="755650"/>
          </a:xfrm>
          <a:prstGeom prst="rect">
            <a:avLst/>
          </a:prstGeom>
          <a:noFill/>
        </p:spPr>
        <p:txBody>
          <a:bodyPr wrap="none" rtlCol="0" anchor="t">
            <a:spAutoFit/>
          </a:bodyPr>
          <a:p>
            <a:pPr algn="l">
              <a:lnSpc>
                <a:spcPct val="12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327660" y="518795"/>
          <a:ext cx="11261725" cy="9052560"/>
        </p:xfrm>
        <a:graphic>
          <a:graphicData uri="http://schemas.openxmlformats.org/drawingml/2006/table">
            <a:tbl>
              <a:tblPr firstRow="1" bandRow="1">
                <a:tableStyleId>{5C22544A-7EE6-4342-B048-85BDC9FD1C3A}</a:tableStyleId>
              </a:tblPr>
              <a:tblGrid>
                <a:gridCol w="1809115"/>
                <a:gridCol w="1869440"/>
                <a:gridCol w="3169920"/>
                <a:gridCol w="2268220"/>
                <a:gridCol w="2145030"/>
              </a:tblGrid>
              <a:tr h="640080">
                <a:tc>
                  <a:txBody>
                    <a:bodyPr/>
                    <a:p>
                      <a:pPr>
                        <a:buNone/>
                      </a:pP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时间</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原因</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内容</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结果</a:t>
                      </a:r>
                      <a:endParaRPr lang="zh-CN" altLang="en-US" sz="3600" b="1">
                        <a:latin typeface="微软雅黑" panose="020B0503020204020204" charset="-122"/>
                        <a:ea typeface="微软雅黑" panose="020B0503020204020204" charset="-122"/>
                      </a:endParaRPr>
                    </a:p>
                  </a:txBody>
                  <a:tcPr/>
                </a:tc>
              </a:tr>
              <a:tr h="3931920">
                <a:tc>
                  <a:txBody>
                    <a:bodyPr/>
                    <a:p>
                      <a:pPr algn="ctr">
                        <a:buNone/>
                      </a:pPr>
                      <a:r>
                        <a:rPr lang="zh-CN" altLang="en-US" sz="3600" b="1" dirty="0">
                          <a:solidFill>
                            <a:srgbClr val="FF0000"/>
                          </a:solidFill>
                          <a:latin typeface="微软雅黑" panose="020B0503020204020204" charset="-122"/>
                          <a:ea typeface="微软雅黑" panose="020B0503020204020204" charset="-122"/>
                          <a:sym typeface="+mn-ea"/>
                        </a:rPr>
                        <a:t>人民公社化</a:t>
                      </a:r>
                      <a:endParaRPr lang="zh-CN" altLang="en-US" sz="3600" b="1" dirty="0">
                        <a:solidFill>
                          <a:srgbClr val="FF0000"/>
                        </a:solidFill>
                        <a:latin typeface="微软雅黑" panose="020B0503020204020204" charset="-122"/>
                        <a:ea typeface="微软雅黑" panose="020B0503020204020204" charset="-122"/>
                        <a:sym typeface="+mn-ea"/>
                      </a:endParaRPr>
                    </a:p>
                    <a:p>
                      <a:pPr algn="ctr">
                        <a:buNone/>
                      </a:pPr>
                      <a:endParaRPr lang="zh-CN" altLang="en-US" sz="3600" b="1" dirty="0">
                        <a:solidFill>
                          <a:srgbClr val="FF0000"/>
                        </a:solidFill>
                        <a:latin typeface="微软雅黑" panose="020B0503020204020204" charset="-122"/>
                        <a:ea typeface="微软雅黑" panose="020B0503020204020204" charset="-122"/>
                        <a:sym typeface="+mn-ea"/>
                      </a:endParaRPr>
                    </a:p>
                  </a:txBody>
                  <a:tcPr anchor="ctr" anchorCtr="0"/>
                </a:tc>
                <a:tc>
                  <a:txBody>
                    <a:bodyPr/>
                    <a:p>
                      <a:pPr>
                        <a:buNone/>
                      </a:pPr>
                      <a:r>
                        <a:rPr lang="en-US" altLang="zh-CN" sz="3600" b="1" dirty="0">
                          <a:latin typeface="微软雅黑" panose="020B0503020204020204" charset="-122"/>
                          <a:ea typeface="微软雅黑" panose="020B0503020204020204" charset="-122"/>
                          <a:sym typeface="+mn-ea"/>
                        </a:rPr>
                        <a:t>1958-1983</a:t>
                      </a:r>
                      <a:endParaRPr lang="zh-CN" altLang="en-US" sz="3600" b="1" dirty="0">
                        <a:latin typeface="微软雅黑" panose="020B0503020204020204" charset="-122"/>
                        <a:ea typeface="微软雅黑" panose="020B0503020204020204" charset="-122"/>
                        <a:sym typeface="+mn-ea"/>
                      </a:endParaRPr>
                    </a:p>
                    <a:p>
                      <a:pPr>
                        <a:buNone/>
                      </a:pPr>
                      <a:endParaRPr lang="zh-CN" altLang="en-US" sz="3600" b="1" dirty="0">
                        <a:latin typeface="微软雅黑" panose="020B0503020204020204" charset="-122"/>
                        <a:ea typeface="微软雅黑" panose="020B0503020204020204" charset="-122"/>
                        <a:sym typeface="+mn-ea"/>
                      </a:endParaRPr>
                    </a:p>
                  </a:txBody>
                  <a:tcPr/>
                </a:tc>
                <a:tc>
                  <a:txBody>
                    <a:bodyPr/>
                    <a:p>
                      <a:pPr>
                        <a:buNone/>
                      </a:pPr>
                      <a:r>
                        <a:rPr lang="zh-CN" altLang="en-US" sz="3600" b="1">
                          <a:latin typeface="微软雅黑" panose="020B0503020204020204" charset="-122"/>
                          <a:ea typeface="微软雅黑" panose="020B0503020204020204" charset="-122"/>
                        </a:rPr>
                        <a:t>主观认为农业合作化的规模越大，公有化程度越高，越能促进经济发展</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cs typeface="微软雅黑" panose="020B0503020204020204" charset="-122"/>
                        </a:rPr>
                        <a:t>提高生产资料</a:t>
                      </a: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公有化</a:t>
                      </a:r>
                      <a:r>
                        <a:rPr lang="zh-CN" altLang="en-US" sz="3600" b="1">
                          <a:latin typeface="微软雅黑" panose="020B0503020204020204" charset="-122"/>
                          <a:ea typeface="微软雅黑" panose="020B0503020204020204" charset="-122"/>
                          <a:cs typeface="微软雅黑" panose="020B0503020204020204" charset="-122"/>
                        </a:rPr>
                        <a:t>程度，片面强调“一大二公”。</a:t>
                      </a:r>
                      <a:endParaRPr lang="zh-CN" altLang="en-US" sz="3600" b="1">
                        <a:latin typeface="微软雅黑" panose="020B0503020204020204" charset="-122"/>
                        <a:ea typeface="微软雅黑" panose="020B0503020204020204" charset="-122"/>
                        <a:cs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严重挫伤了生产者的积级性，给社会主义建设带来严重困难</a:t>
                      </a:r>
                      <a:endParaRPr lang="zh-CN" altLang="en-US" sz="3600" b="1">
                        <a:latin typeface="微软雅黑" panose="020B0503020204020204" charset="-122"/>
                        <a:ea typeface="微软雅黑" panose="020B0503020204020204" charset="-122"/>
                      </a:endParaRPr>
                    </a:p>
                  </a:txBody>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357505" y="473075"/>
          <a:ext cx="11521440" cy="5120640"/>
        </p:xfrm>
        <a:graphic>
          <a:graphicData uri="http://schemas.openxmlformats.org/drawingml/2006/table">
            <a:tbl>
              <a:tblPr firstRow="1" bandRow="1">
                <a:tableStyleId>{5C22544A-7EE6-4342-B048-85BDC9FD1C3A}</a:tableStyleId>
              </a:tblPr>
              <a:tblGrid>
                <a:gridCol w="2132330"/>
                <a:gridCol w="1631315"/>
                <a:gridCol w="3242945"/>
                <a:gridCol w="2320290"/>
                <a:gridCol w="2194560"/>
              </a:tblGrid>
              <a:tr h="640080">
                <a:tc>
                  <a:txBody>
                    <a:bodyPr/>
                    <a:p>
                      <a:pPr>
                        <a:buNone/>
                      </a:pP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时间</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原因</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内容</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结果</a:t>
                      </a:r>
                      <a:endParaRPr lang="zh-CN" altLang="en-US" sz="3600" b="1">
                        <a:latin typeface="微软雅黑" panose="020B0503020204020204" charset="-122"/>
                        <a:ea typeface="微软雅黑" panose="020B0503020204020204" charset="-122"/>
                      </a:endParaRPr>
                    </a:p>
                  </a:txBody>
                  <a:tcPr/>
                </a:tc>
              </a:tr>
              <a:tr h="381000">
                <a:tc>
                  <a:txBody>
                    <a:bodyPr/>
                    <a:p>
                      <a:pPr>
                        <a:buNone/>
                      </a:pPr>
                      <a:r>
                        <a:rPr lang="zh-CN" altLang="en-US" sz="3600" b="1" smtClean="0">
                          <a:ln>
                            <a:noFill/>
                          </a:ln>
                          <a:solidFill>
                            <a:srgbClr val="FF0000"/>
                          </a:solidFill>
                          <a:effectLst/>
                          <a:latin typeface="微软雅黑" panose="020B0503020204020204" charset="-122"/>
                          <a:ea typeface="微软雅黑" panose="020B0503020204020204" charset="-122"/>
                          <a:sym typeface="+mn-ea"/>
                        </a:rPr>
                        <a:t>家庭承包责任制</a:t>
                      </a:r>
                      <a:endParaRPr lang="zh-CN" altLang="en-US" sz="3600" b="1" smtClean="0">
                        <a:ln>
                          <a:noFill/>
                        </a:ln>
                        <a:solidFill>
                          <a:srgbClr val="FF0000"/>
                        </a:solidFill>
                        <a:effectLst/>
                        <a:latin typeface="微软雅黑" panose="020B0503020204020204" charset="-122"/>
                        <a:ea typeface="微软雅黑" panose="020B0503020204020204" charset="-122"/>
                        <a:sym typeface="+mn-ea"/>
                      </a:endParaRPr>
                    </a:p>
                  </a:txBody>
                  <a:tcPr anchor="ctr" anchorCtr="0"/>
                </a:tc>
                <a:tc>
                  <a:txBody>
                    <a:bodyPr/>
                    <a:p>
                      <a:pPr>
                        <a:buNone/>
                      </a:pPr>
                      <a:r>
                        <a:rPr lang="en-US" altLang="zh-CN" sz="3600" b="1" dirty="0">
                          <a:latin typeface="微软雅黑" panose="020B0503020204020204" charset="-122"/>
                          <a:ea typeface="微软雅黑" panose="020B0503020204020204" charset="-122"/>
                          <a:cs typeface="微软雅黑" panose="020B0503020204020204" charset="-122"/>
                          <a:sym typeface="+mn-ea"/>
                        </a:rPr>
                        <a:t>1978</a:t>
                      </a:r>
                      <a:r>
                        <a:rPr lang="zh-CN" altLang="en-US" sz="3600" b="1" dirty="0">
                          <a:latin typeface="微软雅黑" panose="020B0503020204020204" charset="-122"/>
                          <a:ea typeface="微软雅黑" panose="020B0503020204020204" charset="-122"/>
                          <a:cs typeface="微软雅黑" panose="020B0503020204020204" charset="-122"/>
                          <a:sym typeface="+mn-ea"/>
                        </a:rPr>
                        <a:t>年以后</a:t>
                      </a:r>
                      <a:endParaRPr lang="zh-CN" altLang="en-US" sz="3600" b="1" dirty="0">
                        <a:latin typeface="微软雅黑" panose="020B0503020204020204" charset="-122"/>
                        <a:ea typeface="微软雅黑" panose="020B0503020204020204" charset="-122"/>
                        <a:cs typeface="微软雅黑" panose="020B0503020204020204" charset="-122"/>
                        <a:sym typeface="+mn-ea"/>
                      </a:endParaRPr>
                    </a:p>
                  </a:txBody>
                  <a:tcPr/>
                </a:tc>
                <a:tc>
                  <a:txBody>
                    <a:bodyPr/>
                    <a:p>
                      <a:pPr>
                        <a:buNone/>
                      </a:pPr>
                      <a:r>
                        <a:rPr lang="zh-CN" altLang="en-US" sz="3600" b="1">
                          <a:latin typeface="微软雅黑" panose="020B0503020204020204" charset="-122"/>
                          <a:ea typeface="微软雅黑" panose="020B0503020204020204" charset="-122"/>
                        </a:rPr>
                        <a:t>党中央正确总结了合作化和人民公社化经验教训，作出了实行经济体制改革的决策</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在农村坚持土地</a:t>
                      </a:r>
                      <a:r>
                        <a:rPr lang="zh-CN" altLang="en-US" sz="3600" b="1">
                          <a:solidFill>
                            <a:srgbClr val="FF0000"/>
                          </a:solidFill>
                          <a:latin typeface="微软雅黑" panose="020B0503020204020204" charset="-122"/>
                          <a:ea typeface="微软雅黑" panose="020B0503020204020204" charset="-122"/>
                        </a:rPr>
                        <a:t>公有制</a:t>
                      </a:r>
                      <a:r>
                        <a:rPr lang="zh-CN" altLang="en-US" sz="3600" b="1">
                          <a:latin typeface="微软雅黑" panose="020B0503020204020204" charset="-122"/>
                          <a:ea typeface="微软雅黑" panose="020B0503020204020204" charset="-122"/>
                        </a:rPr>
                        <a:t>，改变经营管理方式，实行分户经营，自负盈亏</a:t>
                      </a:r>
                      <a:endParaRPr lang="zh-CN" altLang="en-US" sz="3600" b="1">
                        <a:latin typeface="微软雅黑" panose="020B0503020204020204" charset="-122"/>
                        <a:ea typeface="微软雅黑" panose="020B0503020204020204" charset="-122"/>
                      </a:endParaRPr>
                    </a:p>
                  </a:txBody>
                  <a:tcPr/>
                </a:tc>
                <a:tc>
                  <a:txBody>
                    <a:bodyPr/>
                    <a:p>
                      <a:pPr>
                        <a:buNone/>
                      </a:pPr>
                      <a:r>
                        <a:rPr lang="zh-CN" altLang="en-US" sz="3600" b="1">
                          <a:latin typeface="微软雅黑" panose="020B0503020204020204" charset="-122"/>
                          <a:ea typeface="微软雅黑" panose="020B0503020204020204" charset="-122"/>
                        </a:rPr>
                        <a:t>调动了农民的生产积极性，解放了农村生产力，推动了农业的发展</a:t>
                      </a:r>
                      <a:endParaRPr lang="zh-CN" altLang="en-US" sz="3600" b="1">
                        <a:latin typeface="微软雅黑" panose="020B0503020204020204" charset="-122"/>
                        <a:ea typeface="微软雅黑" panose="020B0503020204020204" charset="-122"/>
                      </a:endParaRPr>
                    </a:p>
                  </a:txBody>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4" name="矩形 141313"/>
          <p:cNvSpPr/>
          <p:nvPr/>
        </p:nvSpPr>
        <p:spPr>
          <a:xfrm>
            <a:off x="139065" y="301625"/>
            <a:ext cx="12195175" cy="1198880"/>
          </a:xfrm>
          <a:prstGeom prst="rect">
            <a:avLst/>
          </a:prstGeom>
          <a:noFill/>
          <a:ln w="9525">
            <a:noFill/>
          </a:ln>
        </p:spPr>
        <p:txBody>
          <a:bodyPr wrap="square" rtlCol="0" anchor="t">
            <a:spAutoFit/>
          </a:bodyPr>
          <a:p>
            <a:pPr lvl="0" algn="l">
              <a:spcBef>
                <a:spcPts val="0"/>
              </a:spcBef>
              <a:spcAft>
                <a:spcPts val="0"/>
              </a:spcAft>
            </a:pPr>
            <a:r>
              <a:rPr lang="en-US" altLang="zh-CN" sz="3600" b="1" dirty="0">
                <a:solidFill>
                  <a:srgbClr val="1552D1"/>
                </a:solidFill>
                <a:latin typeface="微软雅黑" panose="020B0503020204020204" charset="-122"/>
                <a:ea typeface="微软雅黑" panose="020B0503020204020204" charset="-122"/>
                <a:sym typeface="+mn-ea"/>
              </a:rPr>
              <a:t>2</a:t>
            </a:r>
            <a:r>
              <a:rPr lang="zh-CN" altLang="en-US" sz="3600" b="1" dirty="0">
                <a:solidFill>
                  <a:srgbClr val="1552D1"/>
                </a:solidFill>
                <a:latin typeface="微软雅黑" panose="020B0503020204020204" charset="-122"/>
                <a:ea typeface="微软雅黑" panose="020B0503020204020204" charset="-122"/>
                <a:sym typeface="+mn-ea"/>
              </a:rPr>
              <a:t>、家庭联产承包责任制与农业合作化前的农民个体经济的区别</a:t>
            </a:r>
            <a:endParaRPr lang="zh-CN" altLang="en-US" sz="3600" b="1" dirty="0">
              <a:solidFill>
                <a:srgbClr val="1552D1"/>
              </a:solidFill>
              <a:latin typeface="微软雅黑" panose="020B0503020204020204" charset="-122"/>
              <a:ea typeface="微软雅黑" panose="020B0503020204020204" charset="-122"/>
              <a:sym typeface="+mn-ea"/>
            </a:endParaRPr>
          </a:p>
        </p:txBody>
      </p:sp>
      <p:sp>
        <p:nvSpPr>
          <p:cNvPr id="141315" name="矩形 141314"/>
          <p:cNvSpPr/>
          <p:nvPr/>
        </p:nvSpPr>
        <p:spPr>
          <a:xfrm>
            <a:off x="457200" y="1500505"/>
            <a:ext cx="10645775" cy="3856355"/>
          </a:xfrm>
          <a:prstGeom prst="rect">
            <a:avLst/>
          </a:prstGeom>
          <a:noFill/>
          <a:ln w="9525">
            <a:noFill/>
          </a:ln>
        </p:spPr>
        <p:txBody>
          <a:bodyPr wrap="square" anchor="t">
            <a:spAutoFit/>
          </a:bodyPr>
          <a:p>
            <a:pPr>
              <a:lnSpc>
                <a:spcPct val="170000"/>
              </a:lnSpc>
            </a:pPr>
            <a:r>
              <a:rPr lang="en-US" altLang="zh-CN" sz="3600" b="1" dirty="0">
                <a:solidFill>
                  <a:srgbClr val="1552D1"/>
                </a:solidFill>
                <a:latin typeface="微软雅黑" panose="020B0503020204020204" charset="-122"/>
                <a:ea typeface="微软雅黑" panose="020B0503020204020204" charset="-122"/>
              </a:rPr>
              <a:t>①</a:t>
            </a:r>
            <a:r>
              <a:rPr lang="zh-CN" altLang="en-US" sz="3600" b="1" dirty="0">
                <a:solidFill>
                  <a:srgbClr val="1552D1"/>
                </a:solidFill>
                <a:latin typeface="微软雅黑" panose="020B0503020204020204" charset="-122"/>
                <a:ea typeface="微软雅黑" panose="020B0503020204020204" charset="-122"/>
              </a:rPr>
              <a:t>生产资料所有制不同：</a:t>
            </a:r>
            <a:r>
              <a:rPr lang="zh-CN" altLang="en-US" sz="3600" b="1" dirty="0">
                <a:solidFill>
                  <a:schemeClr val="tx1"/>
                </a:solidFill>
                <a:latin typeface="微软雅黑" panose="020B0503020204020204" charset="-122"/>
                <a:ea typeface="微软雅黑" panose="020B0503020204020204" charset="-122"/>
              </a:rPr>
              <a:t>私有与公有</a:t>
            </a:r>
            <a:endParaRPr lang="zh-CN" altLang="en-US" sz="3600" b="1" dirty="0">
              <a:solidFill>
                <a:schemeClr val="tx1"/>
              </a:solidFill>
              <a:latin typeface="微软雅黑" panose="020B0503020204020204" charset="-122"/>
              <a:ea typeface="微软雅黑" panose="020B0503020204020204" charset="-122"/>
            </a:endParaRPr>
          </a:p>
          <a:p>
            <a:pPr>
              <a:lnSpc>
                <a:spcPct val="170000"/>
              </a:lnSpc>
            </a:pPr>
            <a:r>
              <a:rPr lang="en-US" altLang="zh-CN" sz="3600" b="1" dirty="0">
                <a:solidFill>
                  <a:srgbClr val="1552D1"/>
                </a:solidFill>
                <a:latin typeface="微软雅黑" panose="020B0503020204020204" charset="-122"/>
                <a:ea typeface="微软雅黑" panose="020B0503020204020204" charset="-122"/>
              </a:rPr>
              <a:t>②</a:t>
            </a:r>
            <a:r>
              <a:rPr lang="zh-CN" altLang="en-US" sz="3600" b="1" dirty="0">
                <a:solidFill>
                  <a:srgbClr val="1552D1"/>
                </a:solidFill>
                <a:latin typeface="微软雅黑" panose="020B0503020204020204" charset="-122"/>
                <a:ea typeface="微软雅黑" panose="020B0503020204020204" charset="-122"/>
              </a:rPr>
              <a:t>农业生产的经营管理方式不同：</a:t>
            </a:r>
            <a:r>
              <a:rPr lang="zh-CN" altLang="en-US" sz="3600" b="1" dirty="0">
                <a:solidFill>
                  <a:schemeClr val="tx1"/>
                </a:solidFill>
                <a:latin typeface="微软雅黑" panose="020B0503020204020204" charset="-122"/>
                <a:ea typeface="微软雅黑" panose="020B0503020204020204" charset="-122"/>
              </a:rPr>
              <a:t>家庭与集体</a:t>
            </a:r>
            <a:r>
              <a:rPr lang="en-US" altLang="zh-CN" sz="3600" b="1" dirty="0">
                <a:solidFill>
                  <a:schemeClr val="tx1"/>
                </a:solidFill>
                <a:latin typeface="微软雅黑" panose="020B0503020204020204" charset="-122"/>
                <a:ea typeface="微软雅黑" panose="020B0503020204020204" charset="-122"/>
              </a:rPr>
              <a:t>+</a:t>
            </a:r>
            <a:r>
              <a:rPr lang="zh-CN" altLang="en-US" sz="3600" b="1" dirty="0">
                <a:solidFill>
                  <a:schemeClr val="tx1"/>
                </a:solidFill>
                <a:latin typeface="微软雅黑" panose="020B0503020204020204" charset="-122"/>
                <a:ea typeface="微软雅黑" panose="020B0503020204020204" charset="-122"/>
              </a:rPr>
              <a:t>个体</a:t>
            </a:r>
            <a:endParaRPr lang="zh-CN" altLang="en-US" sz="3600" b="1" dirty="0">
              <a:solidFill>
                <a:schemeClr val="tx1"/>
              </a:solidFill>
              <a:latin typeface="微软雅黑" panose="020B0503020204020204" charset="-122"/>
              <a:ea typeface="微软雅黑" panose="020B0503020204020204" charset="-122"/>
            </a:endParaRPr>
          </a:p>
          <a:p>
            <a:pPr>
              <a:lnSpc>
                <a:spcPct val="170000"/>
              </a:lnSpc>
            </a:pPr>
            <a:r>
              <a:rPr lang="en-US" altLang="zh-CN" sz="3600" b="1" dirty="0">
                <a:solidFill>
                  <a:srgbClr val="1552D1"/>
                </a:solidFill>
                <a:latin typeface="微软雅黑" panose="020B0503020204020204" charset="-122"/>
                <a:ea typeface="微软雅黑" panose="020B0503020204020204" charset="-122"/>
              </a:rPr>
              <a:t>③</a:t>
            </a:r>
            <a:r>
              <a:rPr lang="zh-CN" altLang="en-US" sz="3600" b="1" dirty="0">
                <a:solidFill>
                  <a:srgbClr val="1552D1"/>
                </a:solidFill>
                <a:latin typeface="微软雅黑" panose="020B0503020204020204" charset="-122"/>
                <a:ea typeface="微软雅黑" panose="020B0503020204020204" charset="-122"/>
              </a:rPr>
              <a:t>产品的分配方式不同：</a:t>
            </a:r>
            <a:r>
              <a:rPr lang="zh-CN" altLang="en-US" sz="3600" b="1" dirty="0">
                <a:solidFill>
                  <a:schemeClr val="tx1"/>
                </a:solidFill>
                <a:latin typeface="微软雅黑" panose="020B0503020204020204" charset="-122"/>
                <a:ea typeface="微软雅黑" panose="020B0503020204020204" charset="-122"/>
              </a:rPr>
              <a:t>无按劳分配与按劳分配</a:t>
            </a:r>
            <a:endParaRPr lang="zh-CN" altLang="en-US" sz="3600" b="1" dirty="0">
              <a:solidFill>
                <a:schemeClr val="tx1"/>
              </a:solidFill>
              <a:latin typeface="微软雅黑" panose="020B0503020204020204" charset="-122"/>
              <a:ea typeface="微软雅黑" panose="020B0503020204020204" charset="-122"/>
            </a:endParaRPr>
          </a:p>
          <a:p>
            <a:pPr>
              <a:lnSpc>
                <a:spcPct val="170000"/>
              </a:lnSpc>
            </a:pPr>
            <a:r>
              <a:rPr lang="en-US" altLang="zh-CN" sz="3600" b="1" dirty="0">
                <a:solidFill>
                  <a:srgbClr val="1552D1"/>
                </a:solidFill>
                <a:latin typeface="微软雅黑" panose="020B0503020204020204" charset="-122"/>
                <a:ea typeface="微软雅黑" panose="020B0503020204020204" charset="-122"/>
              </a:rPr>
              <a:t>④</a:t>
            </a:r>
            <a:r>
              <a:rPr lang="zh-CN" altLang="en-US" sz="3600" b="1" dirty="0">
                <a:solidFill>
                  <a:srgbClr val="1552D1"/>
                </a:solidFill>
                <a:latin typeface="微软雅黑" panose="020B0503020204020204" charset="-122"/>
                <a:ea typeface="微软雅黑" panose="020B0503020204020204" charset="-122"/>
              </a:rPr>
              <a:t>发展结果不同：</a:t>
            </a:r>
            <a:r>
              <a:rPr lang="zh-CN" altLang="en-US" sz="3600" b="1" dirty="0">
                <a:solidFill>
                  <a:schemeClr val="tx1"/>
                </a:solidFill>
                <a:latin typeface="微软雅黑" panose="020B0503020204020204" charset="-122"/>
                <a:ea typeface="微软雅黑" panose="020B0503020204020204" charset="-122"/>
              </a:rPr>
              <a:t>束缚生产力与解放生产力</a:t>
            </a:r>
            <a:endParaRPr lang="zh-CN" altLang="en-US" sz="3600" b="1" dirty="0">
              <a:solidFill>
                <a:schemeClr val="tx1"/>
              </a:solidFill>
              <a:latin typeface="微软雅黑" panose="020B0503020204020204" charset="-122"/>
              <a:ea typeface="微软雅黑" panose="020B050302020402020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1314"/>
                                        </p:tgtEl>
                                        <p:attrNameLst>
                                          <p:attrName>style.visibility</p:attrName>
                                        </p:attrNameLst>
                                      </p:cBhvr>
                                      <p:to>
                                        <p:strVal val="visible"/>
                                      </p:to>
                                    </p:set>
                                    <p:anim calcmode="lin" valueType="num">
                                      <p:cBhvr>
                                        <p:cTn id="7" dur="1" fill="hold"/>
                                        <p:tgtEl>
                                          <p:spTgt spid="1413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41315">
                                            <p:txEl>
                                              <p:charRg st="0" end="12"/>
                                            </p:txEl>
                                          </p:spTgt>
                                        </p:tgtEl>
                                        <p:attrNameLst>
                                          <p:attrName>style.visibility</p:attrName>
                                        </p:attrNameLst>
                                      </p:cBhvr>
                                      <p:to>
                                        <p:strVal val="visible"/>
                                      </p:to>
                                    </p:set>
                                    <p:anim calcmode="lin" valueType="num">
                                      <p:cBhvr>
                                        <p:cTn id="12" dur="1" fill="hold"/>
                                        <p:tgtEl>
                                          <p:spTgt spid="141315">
                                            <p:txEl>
                                              <p:charRg st="0" end="12"/>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41315">
                                            <p:txEl>
                                              <p:charRg st="12" end="28"/>
                                            </p:txEl>
                                          </p:spTgt>
                                        </p:tgtEl>
                                        <p:attrNameLst>
                                          <p:attrName>style.visibility</p:attrName>
                                        </p:attrNameLst>
                                      </p:cBhvr>
                                      <p:to>
                                        <p:strVal val="visible"/>
                                      </p:to>
                                    </p:set>
                                    <p:anim calcmode="lin" valueType="num">
                                      <p:cBhvr>
                                        <p:cTn id="17" dur="1" fill="hold"/>
                                        <p:tgtEl>
                                          <p:spTgt spid="141315">
                                            <p:txEl>
                                              <p:charRg st="12" end="28"/>
                                            </p:txEl>
                                          </p:spTgt>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141315">
                                            <p:txEl>
                                              <p:charRg st="28" end="40"/>
                                            </p:txEl>
                                          </p:spTgt>
                                        </p:tgtEl>
                                        <p:attrNameLst>
                                          <p:attrName>style.visibility</p:attrName>
                                        </p:attrNameLst>
                                      </p:cBhvr>
                                      <p:to>
                                        <p:strVal val="visible"/>
                                      </p:to>
                                    </p:set>
                                    <p:anim calcmode="lin" valueType="num">
                                      <p:cBhvr>
                                        <p:cTn id="22" dur="1" fill="hold"/>
                                        <p:tgtEl>
                                          <p:spTgt spid="141315">
                                            <p:txEl>
                                              <p:charRg st="28" end="40"/>
                                            </p:txEl>
                                          </p:spTgt>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141315">
                                            <p:txEl>
                                              <p:charRg st="40" end="49"/>
                                            </p:txEl>
                                          </p:spTgt>
                                        </p:tgtEl>
                                        <p:attrNameLst>
                                          <p:attrName>style.visibility</p:attrName>
                                        </p:attrNameLst>
                                      </p:cBhvr>
                                      <p:to>
                                        <p:strVal val="visible"/>
                                      </p:to>
                                    </p:set>
                                    <p:anim calcmode="lin" valueType="num">
                                      <p:cBhvr>
                                        <p:cTn id="27" dur="1" fill="hold"/>
                                        <p:tgtEl>
                                          <p:spTgt spid="141315">
                                            <p:txEl>
                                              <p:charRg st="40" end="49"/>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Text Box 4"/>
          <p:cNvSpPr txBox="1"/>
          <p:nvPr/>
        </p:nvSpPr>
        <p:spPr>
          <a:xfrm>
            <a:off x="302260" y="1585595"/>
            <a:ext cx="11689080" cy="2915285"/>
          </a:xfrm>
          <a:prstGeom prst="rect">
            <a:avLst/>
          </a:prstGeom>
          <a:noFill/>
          <a:ln w="9525">
            <a:noFill/>
          </a:ln>
        </p:spPr>
        <p:txBody>
          <a:bodyPr wrap="square" anchor="t">
            <a:spAutoFit/>
          </a:bodyPr>
          <a:p>
            <a:pPr>
              <a:lnSpc>
                <a:spcPct val="17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rPr>
              <a:t>(1)</a:t>
            </a:r>
            <a:r>
              <a:rPr lang="zh-CN" altLang="en-US" sz="3600" b="1">
                <a:solidFill>
                  <a:schemeClr val="tx1"/>
                </a:solidFill>
                <a:latin typeface="微软雅黑" panose="020B0503020204020204" charset="-122"/>
                <a:ea typeface="微软雅黑" panose="020B0503020204020204" charset="-122"/>
                <a:cs typeface="微软雅黑" panose="020B0503020204020204" charset="-122"/>
              </a:rPr>
              <a:t>经营自主权</a:t>
            </a:r>
            <a:r>
              <a:rPr lang="zh-CN" altLang="en-US" sz="3600" b="1" dirty="0">
                <a:solidFill>
                  <a:schemeClr val="tx1"/>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扩大</a:t>
            </a:r>
            <a:endParaRPr lang="en-US" altLang="zh-CN" sz="3600" b="1">
              <a:solidFill>
                <a:schemeClr val="tx1"/>
              </a:solidFill>
              <a:latin typeface="微软雅黑" panose="020B0503020204020204" charset="-122"/>
              <a:ea typeface="微软雅黑" panose="020B0503020204020204" charset="-122"/>
              <a:cs typeface="微软雅黑" panose="020B0503020204020204" charset="-122"/>
            </a:endParaRPr>
          </a:p>
          <a:p>
            <a:pPr>
              <a:lnSpc>
                <a:spcPct val="17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3600" b="1">
                <a:solidFill>
                  <a:schemeClr val="tx1"/>
                </a:solidFill>
                <a:latin typeface="微软雅黑" panose="020B0503020204020204" charset="-122"/>
                <a:ea typeface="微软雅黑" panose="020B0503020204020204" charset="-122"/>
                <a:cs typeface="微软雅黑" panose="020B0503020204020204" charset="-122"/>
              </a:rPr>
              <a:t>分配方式：</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按劳分配为主</a:t>
            </a:r>
            <a:endParaRPr lang="en-US" altLang="zh-CN" sz="3600" b="1">
              <a:solidFill>
                <a:srgbClr val="FF0000"/>
              </a:solidFill>
              <a:latin typeface="微软雅黑" panose="020B0503020204020204" charset="-122"/>
              <a:ea typeface="微软雅黑" panose="020B0503020204020204" charset="-122"/>
              <a:cs typeface="微软雅黑" panose="020B0503020204020204" charset="-122"/>
            </a:endParaRPr>
          </a:p>
          <a:p>
            <a:pPr>
              <a:lnSpc>
                <a:spcPct val="170000"/>
              </a:lnSpc>
            </a:pPr>
            <a:r>
              <a:rPr lang="en-US" altLang="zh-CN" sz="3600" b="1">
                <a:solidFill>
                  <a:schemeClr val="tx1"/>
                </a:solidFill>
                <a:latin typeface="微软雅黑" panose="020B0503020204020204" charset="-122"/>
                <a:ea typeface="微软雅黑" panose="020B0503020204020204" charset="-122"/>
                <a:cs typeface="微软雅黑" panose="020B0503020204020204" charset="-122"/>
              </a:rPr>
              <a:t>(3)</a:t>
            </a:r>
            <a:r>
              <a:rPr lang="zh-CN" altLang="en-US" sz="3600" b="1">
                <a:solidFill>
                  <a:schemeClr val="tx1"/>
                </a:solidFill>
                <a:latin typeface="微软雅黑" panose="020B0503020204020204" charset="-122"/>
                <a:ea typeface="微软雅黑" panose="020B0503020204020204" charset="-122"/>
                <a:cs typeface="微软雅黑" panose="020B0503020204020204" charset="-122"/>
              </a:rPr>
              <a:t>作用：</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调动积极性，解放生产力</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73730" name="TextBox 3"/>
          <p:cNvSpPr txBox="1"/>
          <p:nvPr/>
        </p:nvSpPr>
        <p:spPr>
          <a:xfrm>
            <a:off x="1064895" y="126365"/>
            <a:ext cx="10926445" cy="922020"/>
          </a:xfrm>
          <a:prstGeom prst="rect">
            <a:avLst/>
          </a:prstGeom>
          <a:noFill/>
          <a:ln w="9525">
            <a:noFill/>
          </a:ln>
        </p:spPr>
        <p:txBody>
          <a:bodyPr wrap="square" anchor="t">
            <a:spAutoFit/>
          </a:bodyPr>
          <a:p>
            <a:pPr>
              <a:lnSpc>
                <a:spcPct val="150000"/>
              </a:lnSpc>
            </a:pPr>
            <a:r>
              <a:rPr lang="en-US" altLang="zh-CN" sz="3600" b="1" dirty="0">
                <a:solidFill>
                  <a:srgbClr val="0000FF"/>
                </a:solidFill>
                <a:latin typeface="微软雅黑" panose="020B0503020204020204" charset="-122"/>
                <a:ea typeface="微软雅黑" panose="020B0503020204020204" charset="-122"/>
              </a:rPr>
              <a:t>3</a:t>
            </a:r>
            <a:r>
              <a:rPr lang="zh-CN" altLang="en-US" sz="3600" b="1" dirty="0">
                <a:solidFill>
                  <a:srgbClr val="0000FF"/>
                </a:solidFill>
                <a:latin typeface="微软雅黑" panose="020B0503020204020204" charset="-122"/>
                <a:ea typeface="微软雅黑" panose="020B0503020204020204" charset="-122"/>
              </a:rPr>
              <a:t>、农村经济体制和城市经济体制改革的相同之处</a:t>
            </a:r>
            <a:endParaRPr lang="zh-CN" altLang="en-US" sz="3600" b="1" dirty="0">
              <a:solidFill>
                <a:srgbClr val="0000FF"/>
              </a:solidFill>
              <a:latin typeface="微软雅黑" panose="020B0503020204020204" charset="-122"/>
              <a:ea typeface="微软雅黑" panose="020B0503020204020204" charset="-122"/>
            </a:endParaRPr>
          </a:p>
        </p:txBody>
      </p:sp>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9390" y="10795"/>
            <a:ext cx="11732260" cy="729234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19</a:t>
            </a:r>
            <a:r>
              <a:rPr lang="zh-CN" sz="3600" b="1">
                <a:latin typeface="微软雅黑" panose="020B0503020204020204" charset="-122"/>
                <a:ea typeface="微软雅黑" panose="020B0503020204020204" charset="-122"/>
                <a:cs typeface="微软雅黑" panose="020B0503020204020204" charset="-122"/>
              </a:rPr>
              <a:t>）“走向世界丛书”于</a:t>
            </a:r>
            <a:r>
              <a:rPr lang="en-US" sz="3600" b="1">
                <a:latin typeface="微软雅黑" panose="020B0503020204020204" charset="-122"/>
                <a:ea typeface="微软雅黑" panose="020B0503020204020204" charset="-122"/>
                <a:cs typeface="微软雅黑" panose="020B0503020204020204" charset="-122"/>
              </a:rPr>
              <a:t>20</a:t>
            </a:r>
            <a:r>
              <a:rPr lang="zh-CN" sz="3600" b="1">
                <a:latin typeface="微软雅黑" panose="020B0503020204020204" charset="-122"/>
                <a:ea typeface="微软雅黑" panose="020B0503020204020204" charset="-122"/>
                <a:cs typeface="微软雅黑" panose="020B0503020204020204" charset="-122"/>
              </a:rPr>
              <a:t>世纪</a:t>
            </a:r>
            <a:r>
              <a:rPr lang="en-US" sz="3600" b="1">
                <a:latin typeface="微软雅黑" panose="020B0503020204020204" charset="-122"/>
                <a:ea typeface="微软雅黑" panose="020B0503020204020204" charset="-122"/>
                <a:cs typeface="微软雅黑" panose="020B0503020204020204" charset="-122"/>
              </a:rPr>
              <a:t>80</a:t>
            </a:r>
            <a:r>
              <a:rPr lang="zh-CN" sz="3600" b="1">
                <a:latin typeface="微软雅黑" panose="020B0503020204020204" charset="-122"/>
                <a:ea typeface="微软雅黑" panose="020B0503020204020204" charset="-122"/>
                <a:cs typeface="微软雅黑" panose="020B0503020204020204" charset="-122"/>
              </a:rPr>
              <a:t>年代开始出版，所收著作记录了近代国人亲历西方的见闻感言，如容闳的《西学东渐记》、康有为的《欧洲十一国游记》等，反响极大。该丛书的出版①展现了近代国人走出国门、了解世界的历程②改变了近代中国闭关锁国、盲目自大的局面③为中国改革开放、融入世界提供了历史借鉴④开创了中国独立自主的和平外交新局面</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①②          B</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②③            C</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①③          D</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②④</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815195" y="4299585"/>
            <a:ext cx="231965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48895" y="-5080"/>
            <a:ext cx="12142470" cy="1568450"/>
          </a:xfrm>
          <a:prstGeom prst="rect">
            <a:avLst/>
          </a:prstGeom>
          <a:noFill/>
          <a:ln w="9525">
            <a:noFill/>
          </a:ln>
        </p:spPr>
        <p:txBody>
          <a:bodyPr wrap="square">
            <a:spAutoFit/>
          </a:bodyPr>
          <a:p>
            <a:pPr indent="0"/>
            <a:r>
              <a:rPr lang="zh-CN" sz="3200" b="1">
                <a:latin typeface="微软雅黑" panose="020B0503020204020204" charset="-122"/>
                <a:ea typeface="微软雅黑" panose="020B0503020204020204" charset="-122"/>
                <a:cs typeface="微软雅黑" panose="020B0503020204020204" charset="-122"/>
              </a:rPr>
              <a:t>（</a:t>
            </a:r>
            <a:r>
              <a:rPr lang="en-US" sz="3200" b="1">
                <a:solidFill>
                  <a:srgbClr val="FF0000"/>
                </a:solidFill>
                <a:latin typeface="微软雅黑" panose="020B0503020204020204" charset="-122"/>
                <a:ea typeface="微软雅黑" panose="020B0503020204020204" charset="-122"/>
                <a:cs typeface="微软雅黑" panose="020B0503020204020204" charset="-122"/>
              </a:rPr>
              <a:t>2015</a:t>
            </a:r>
            <a:r>
              <a:rPr lang="zh-CN" sz="3200" b="1">
                <a:solidFill>
                  <a:srgbClr val="FF0000"/>
                </a:solidFill>
                <a:latin typeface="微软雅黑" panose="020B0503020204020204" charset="-122"/>
                <a:ea typeface="微软雅黑" panose="020B0503020204020204" charset="-122"/>
                <a:cs typeface="微软雅黑" panose="020B0503020204020204" charset="-122"/>
              </a:rPr>
              <a:t>年山东卷文综</a:t>
            </a:r>
            <a:r>
              <a:rPr lang="en-US" sz="3200" b="1">
                <a:solidFill>
                  <a:srgbClr val="FF0000"/>
                </a:solidFill>
                <a:latin typeface="微软雅黑" panose="020B0503020204020204" charset="-122"/>
                <a:ea typeface="微软雅黑" panose="020B0503020204020204" charset="-122"/>
                <a:cs typeface="微软雅黑" panose="020B0503020204020204" charset="-122"/>
              </a:rPr>
              <a:t>39</a:t>
            </a:r>
            <a:r>
              <a:rPr lang="zh-CN" sz="3200" b="1">
                <a:latin typeface="微软雅黑" panose="020B0503020204020204" charset="-122"/>
                <a:ea typeface="微软雅黑" panose="020B0503020204020204" charset="-122"/>
                <a:cs typeface="微软雅黑" panose="020B0503020204020204" charset="-122"/>
              </a:rPr>
              <a:t>）（</a:t>
            </a:r>
            <a:r>
              <a:rPr lang="en-US" sz="3200" b="1">
                <a:latin typeface="微软雅黑" panose="020B0503020204020204" charset="-122"/>
                <a:ea typeface="微软雅黑" panose="020B0503020204020204" charset="-122"/>
                <a:cs typeface="微软雅黑" panose="020B0503020204020204" charset="-122"/>
              </a:rPr>
              <a:t>14</a:t>
            </a:r>
            <a:r>
              <a:rPr lang="zh-CN" sz="3200" b="1">
                <a:latin typeface="微软雅黑" panose="020B0503020204020204" charset="-122"/>
                <a:ea typeface="微软雅黑" panose="020B0503020204020204" charset="-122"/>
                <a:cs typeface="微软雅黑" panose="020B0503020204020204" charset="-122"/>
              </a:rPr>
              <a:t>分）</a:t>
            </a:r>
            <a:r>
              <a:rPr lang="en-US" sz="3200" b="1">
                <a:latin typeface="微软雅黑" panose="020B0503020204020204" charset="-122"/>
                <a:ea typeface="微软雅黑" panose="020B0503020204020204" charset="-122"/>
                <a:cs typeface="微软雅黑" panose="020B0503020204020204" charset="-122"/>
              </a:rPr>
              <a:t>1980</a:t>
            </a:r>
            <a:r>
              <a:rPr lang="zh-CN" sz="3200" b="1">
                <a:latin typeface="微软雅黑" panose="020B0503020204020204" charset="-122"/>
                <a:ea typeface="微软雅黑" panose="020B0503020204020204" charset="-122"/>
                <a:cs typeface="微软雅黑" panose="020B0503020204020204" charset="-122"/>
              </a:rPr>
              <a:t>年</a:t>
            </a:r>
            <a:r>
              <a:rPr lang="en-US" sz="3200" b="1">
                <a:latin typeface="微软雅黑" panose="020B0503020204020204" charset="-122"/>
                <a:ea typeface="微软雅黑" panose="020B0503020204020204" charset="-122"/>
                <a:cs typeface="微软雅黑" panose="020B0503020204020204" charset="-122"/>
              </a:rPr>
              <a:t>6</a:t>
            </a:r>
            <a:r>
              <a:rPr lang="zh-CN" sz="3200" b="1">
                <a:latin typeface="微软雅黑" panose="020B0503020204020204" charset="-122"/>
                <a:ea typeface="微软雅黑" panose="020B0503020204020204" charset="-122"/>
                <a:cs typeface="微软雅黑" panose="020B0503020204020204" charset="-122"/>
              </a:rPr>
              <a:t>月</a:t>
            </a:r>
            <a:r>
              <a:rPr lang="en-US" sz="3200" b="1">
                <a:latin typeface="微软雅黑" panose="020B0503020204020204" charset="-122"/>
                <a:ea typeface="微软雅黑" panose="020B0503020204020204" charset="-122"/>
                <a:cs typeface="微软雅黑" panose="020B0503020204020204" charset="-122"/>
              </a:rPr>
              <a:t>18</a:t>
            </a:r>
            <a:r>
              <a:rPr lang="zh-CN" sz="3200" b="1">
                <a:latin typeface="微软雅黑" panose="020B0503020204020204" charset="-122"/>
                <a:ea typeface="微软雅黑" panose="020B0503020204020204" charset="-122"/>
                <a:cs typeface="微软雅黑" panose="020B0503020204020204" charset="-122"/>
              </a:rPr>
              <a:t>日，四川省广汉县向阳人做出了一个在新中国历史上具有重要意义的举动（图</a:t>
            </a:r>
            <a:r>
              <a:rPr lang="en-US" sz="3200" b="1">
                <a:latin typeface="微软雅黑" panose="020B0503020204020204" charset="-122"/>
                <a:ea typeface="微软雅黑" panose="020B0503020204020204" charset="-122"/>
                <a:cs typeface="微软雅黑" panose="020B0503020204020204" charset="-122"/>
              </a:rPr>
              <a:t>11</a:t>
            </a:r>
            <a:r>
              <a:rPr lang="zh-CN" sz="3200" b="1">
                <a:latin typeface="微软雅黑" panose="020B0503020204020204" charset="-122"/>
                <a:ea typeface="微软雅黑" panose="020B0503020204020204" charset="-122"/>
                <a:cs typeface="微软雅黑" panose="020B0503020204020204" charset="-122"/>
              </a:rPr>
              <a:t>）。阅读材料，回答问题。</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175895" y="1650365"/>
            <a:ext cx="11818620" cy="5154295"/>
          </a:xfrm>
          <a:prstGeom prst="rect">
            <a:avLst/>
          </a:prstGeom>
          <a:noFill/>
          <a:ln w="9525">
            <a:noFill/>
          </a:ln>
        </p:spPr>
      </p:pic>
      <p:sp>
        <p:nvSpPr>
          <p:cNvPr id="104" name="文本框 103"/>
          <p:cNvSpPr txBox="1"/>
          <p:nvPr/>
        </p:nvSpPr>
        <p:spPr>
          <a:xfrm>
            <a:off x="15875" y="8890"/>
            <a:ext cx="12141835" cy="1641475"/>
          </a:xfrm>
          <a:prstGeom prst="rect">
            <a:avLst/>
          </a:prstGeom>
          <a:solidFill>
            <a:schemeClr val="accent1">
              <a:lumMod val="20000"/>
              <a:lumOff val="80000"/>
            </a:schemeClr>
          </a:solidFill>
          <a:ln w="9525">
            <a:noFill/>
          </a:ln>
        </p:spPr>
        <p:txBody>
          <a:bodyPr wrap="square">
            <a:spAutoFit/>
          </a:bodyPr>
          <a:p>
            <a:pPr indent="0">
              <a:lnSpc>
                <a:spcPct val="140000"/>
              </a:lnSpc>
            </a:pPr>
            <a:r>
              <a:rPr lang="zh-CN" sz="3600" b="1">
                <a:solidFill>
                  <a:srgbClr val="1552D1"/>
                </a:solidFill>
                <a:latin typeface="微软雅黑" panose="020B0503020204020204" charset="-122"/>
                <a:ea typeface="微软雅黑" panose="020B0503020204020204" charset="-122"/>
                <a:cs typeface="微软雅黑" panose="020B0503020204020204" charset="-122"/>
              </a:rPr>
              <a:t>概括指出材料所蕴含的历史信息，并结合时代背景加以阐释。（</a:t>
            </a:r>
            <a:r>
              <a:rPr lang="en-US" sz="3600" b="1">
                <a:solidFill>
                  <a:srgbClr val="1552D1"/>
                </a:solidFill>
                <a:latin typeface="微软雅黑" panose="020B0503020204020204" charset="-122"/>
                <a:ea typeface="微软雅黑" panose="020B0503020204020204" charset="-122"/>
                <a:cs typeface="微软雅黑" panose="020B0503020204020204" charset="-122"/>
              </a:rPr>
              <a:t>14</a:t>
            </a:r>
            <a:r>
              <a:rPr lang="zh-CN" sz="3600" b="1">
                <a:solidFill>
                  <a:srgbClr val="1552D1"/>
                </a:solidFill>
                <a:latin typeface="微软雅黑" panose="020B0503020204020204" charset="-122"/>
                <a:ea typeface="微软雅黑" panose="020B0503020204020204" charset="-122"/>
                <a:cs typeface="微软雅黑" panose="020B0503020204020204" charset="-122"/>
              </a:rPr>
              <a:t>分）</a:t>
            </a:r>
            <a:endParaRPr lang="zh-CN" altLang="en-US" sz="3600" b="1">
              <a:solidFill>
                <a:srgbClr val="1552D1"/>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795" y="1600200"/>
            <a:ext cx="12142470" cy="5132070"/>
          </a:xfrm>
          <a:prstGeom prst="rect">
            <a:avLst/>
          </a:prstGeom>
          <a:solidFill>
            <a:schemeClr val="bg1"/>
          </a:solidFill>
          <a:ln w="9525">
            <a:noFill/>
          </a:ln>
        </p:spPr>
        <p:txBody>
          <a:bodyPr wrap="square">
            <a:spAutoFit/>
          </a:bodyPr>
          <a:p>
            <a:pPr indent="0">
              <a:lnSpc>
                <a:spcPct val="130000"/>
              </a:lnSpc>
            </a:pPr>
            <a:r>
              <a:rPr lang="zh-CN" sz="3600" b="1">
                <a:solidFill>
                  <a:srgbClr val="FF0000"/>
                </a:solidFill>
                <a:latin typeface="微软雅黑" panose="020B0503020204020204" charset="-122"/>
                <a:ea typeface="微软雅黑" panose="020B0503020204020204" charset="-122"/>
                <a:cs typeface="微软雅黑" panose="020B0503020204020204" charset="-122"/>
              </a:rPr>
              <a:t>信息：</a:t>
            </a:r>
            <a:r>
              <a:rPr lang="zh-CN" sz="3600" b="1">
                <a:solidFill>
                  <a:schemeClr val="tx1"/>
                </a:solidFill>
                <a:latin typeface="微软雅黑" panose="020B0503020204020204" charset="-122"/>
                <a:ea typeface="微软雅黑" panose="020B0503020204020204" charset="-122"/>
                <a:cs typeface="微软雅黑" panose="020B0503020204020204" charset="-122"/>
              </a:rPr>
              <a:t>人民公社体制开始被打破，政治体制改革已悄然进行；</a:t>
            </a:r>
            <a:r>
              <a:rPr lang="zh-CN" sz="3600" b="1">
                <a:solidFill>
                  <a:srgbClr val="1552D1"/>
                </a:solidFill>
                <a:latin typeface="微软雅黑" panose="020B0503020204020204" charset="-122"/>
                <a:ea typeface="微软雅黑" panose="020B0503020204020204" charset="-122"/>
                <a:cs typeface="微软雅黑" panose="020B0503020204020204" charset="-122"/>
              </a:rPr>
              <a:t>“左”倾思想的束缚依然存在，人们对改革心存顾虑。</a:t>
            </a:r>
            <a:endParaRPr lang="zh-CN" sz="3600" b="1">
              <a:solidFill>
                <a:srgbClr val="1552D1"/>
              </a:solidFill>
              <a:latin typeface="微软雅黑" panose="020B0503020204020204" charset="-122"/>
              <a:ea typeface="微软雅黑" panose="020B0503020204020204" charset="-122"/>
              <a:cs typeface="微软雅黑" panose="020B0503020204020204" charset="-122"/>
            </a:endParaRPr>
          </a:p>
          <a:p>
            <a:pPr indent="0">
              <a:lnSpc>
                <a:spcPct val="130000"/>
              </a:lnSpc>
            </a:pPr>
            <a:r>
              <a:rPr lang="zh-CN" altLang="en-US" sz="3600" b="1">
                <a:solidFill>
                  <a:srgbClr val="FF0000"/>
                </a:solidFill>
                <a:latin typeface="微软雅黑" panose="020B0503020204020204" charset="-122"/>
                <a:ea typeface="微软雅黑" panose="020B0503020204020204" charset="-122"/>
                <a:cs typeface="微软雅黑" panose="020B0503020204020204" charset="-122"/>
              </a:rPr>
              <a:t>阐释：</a:t>
            </a:r>
            <a:r>
              <a:rPr lang="zh-CN" altLang="en-US" sz="3600" b="1">
                <a:latin typeface="微软雅黑" panose="020B0503020204020204" charset="-122"/>
                <a:ea typeface="微软雅黑" panose="020B0503020204020204" charset="-122"/>
                <a:cs typeface="微软雅黑" panose="020B0503020204020204" charset="-122"/>
              </a:rPr>
              <a:t>①人民公社体制的弊端；②十一届三中全会及其关于改革的决定；③拨乱反正工作及当时思想领域的实际状况等。在此基础上，能提出独立的见解或认识。例：改革具有艰巨性，改革是在新旧观念的激烈冲突中展开的。改革者必须有“敢为天下先”的精神和勇气，才能实现改革的目的。</a:t>
            </a:r>
            <a:endParaRPr lang="zh-CN" altLang="en-US" sz="3600" b="1">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linds(horizontal)">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bldLvl="0" animBg="1"/>
      <p:bldP spid="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800" y="127635"/>
            <a:ext cx="11904980" cy="7345680"/>
          </a:xfrm>
          <a:prstGeom prst="rect">
            <a:avLst/>
          </a:prstGeom>
          <a:noFill/>
        </p:spPr>
        <p:txBody>
          <a:bodyPr wrap="square" rtlCol="0" anchor="t">
            <a:spAutoFit/>
          </a:bodyPr>
          <a:p>
            <a:pPr algn="l">
              <a:lnSpc>
                <a:spcPct val="110000"/>
              </a:lnSpc>
            </a:pPr>
            <a:r>
              <a:rPr lang="en-US" sz="3600" b="1">
                <a:latin typeface="微软雅黑" panose="020B0503020204020204" charset="-122"/>
                <a:ea typeface="微软雅黑" panose="020B0503020204020204" charset="-122"/>
                <a:cs typeface="微软雅黑" panose="020B0503020204020204" charset="-122"/>
                <a:sym typeface="+mn-ea"/>
              </a:rPr>
              <a:t>(</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2017</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年天津卷文综历史</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13</a:t>
            </a:r>
            <a:r>
              <a:rPr lang="en-US" sz="3600" b="1">
                <a:latin typeface="微软雅黑" panose="020B0503020204020204" charset="-122"/>
                <a:ea typeface="微软雅黑" panose="020B0503020204020204" charset="-122"/>
                <a:cs typeface="微软雅黑" panose="020B0503020204020204" charset="-122"/>
                <a:sym typeface="+mn-ea"/>
              </a:rPr>
              <a:t>)</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20</a:t>
            </a:r>
            <a:r>
              <a:rPr lang="zh-CN" sz="3600" b="1">
                <a:latin typeface="微软雅黑" panose="020B0503020204020204" charset="-122"/>
                <a:ea typeface="微软雅黑" panose="020B0503020204020204" charset="-122"/>
                <a:cs typeface="微软雅黑" panose="020B0503020204020204" charset="-122"/>
                <a:sym typeface="+mn-ea"/>
              </a:rPr>
              <a:t>分）</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材料三</a:t>
            </a:r>
            <a:r>
              <a:rPr lang="en-US" sz="3600" b="1">
                <a:latin typeface="微软雅黑" panose="020B0503020204020204" charset="-122"/>
                <a:ea typeface="微软雅黑" panose="020B0503020204020204" charset="-122"/>
                <a:cs typeface="微软雅黑" panose="020B0503020204020204" charset="-122"/>
                <a:sym typeface="+mn-ea"/>
              </a:rPr>
              <a:t>1979</a:t>
            </a:r>
            <a:r>
              <a:rPr lang="zh-CN" sz="3600" b="1">
                <a:latin typeface="微软雅黑" panose="020B0503020204020204" charset="-122"/>
                <a:ea typeface="微软雅黑" panose="020B0503020204020204" charset="-122"/>
                <a:cs typeface="微软雅黑" panose="020B0503020204020204" charset="-122"/>
                <a:sym typeface="+mn-ea"/>
              </a:rPr>
              <a:t>年，我国第三次起草民法典，但经济体制改革刚刚开始，条件还不具备。</a:t>
            </a:r>
            <a:r>
              <a:rPr lang="en-US" sz="3600" b="1">
                <a:latin typeface="微软雅黑" panose="020B0503020204020204" charset="-122"/>
                <a:ea typeface="微软雅黑" panose="020B0503020204020204" charset="-122"/>
                <a:cs typeface="微软雅黑" panose="020B0503020204020204" charset="-122"/>
                <a:sym typeface="+mn-ea"/>
              </a:rPr>
              <a:t>1985</a:t>
            </a:r>
            <a:r>
              <a:rPr lang="zh-CN" sz="3600" b="1">
                <a:latin typeface="微软雅黑" panose="020B0503020204020204" charset="-122"/>
                <a:ea typeface="微软雅黑" panose="020B0503020204020204" charset="-122"/>
                <a:cs typeface="微软雅黑" panose="020B0503020204020204" charset="-122"/>
                <a:sym typeface="+mn-ea"/>
              </a:rPr>
              <a:t>年，随着改革开放日益深入，民事生活越来越活跃，客观上迫切需要制定一部全面调整各种民事关系的基本法律，于是</a:t>
            </a:r>
            <a:r>
              <a:rPr lang="en-US" sz="3600" b="1">
                <a:latin typeface="微软雅黑" panose="020B0503020204020204" charset="-122"/>
                <a:ea typeface="微软雅黑" panose="020B0503020204020204" charset="-122"/>
                <a:cs typeface="微软雅黑" panose="020B0503020204020204" charset="-122"/>
                <a:sym typeface="+mn-ea"/>
              </a:rPr>
              <a:t>1986</a:t>
            </a:r>
            <a:r>
              <a:rPr lang="zh-CN" sz="3600" b="1">
                <a:latin typeface="微软雅黑" panose="020B0503020204020204" charset="-122"/>
                <a:ea typeface="微软雅黑" panose="020B0503020204020204" charset="-122"/>
                <a:cs typeface="微软雅黑" panose="020B0503020204020204" charset="-122"/>
                <a:sym typeface="+mn-ea"/>
              </a:rPr>
              <a:t>年颁布民法通则。</a:t>
            </a:r>
            <a:r>
              <a:rPr lang="en-US" sz="3600" b="1">
                <a:latin typeface="微软雅黑" panose="020B0503020204020204" charset="-122"/>
                <a:ea typeface="微软雅黑" panose="020B0503020204020204" charset="-122"/>
                <a:cs typeface="微软雅黑" panose="020B0503020204020204" charset="-122"/>
                <a:sym typeface="+mn-ea"/>
              </a:rPr>
              <a:t>1992</a:t>
            </a:r>
            <a:r>
              <a:rPr lang="zh-CN" sz="3600" b="1">
                <a:latin typeface="微软雅黑" panose="020B0503020204020204" charset="-122"/>
                <a:ea typeface="微软雅黑" panose="020B0503020204020204" charset="-122"/>
                <a:cs typeface="微软雅黑" panose="020B0503020204020204" charset="-122"/>
                <a:sym typeface="+mn-ea"/>
              </a:rPr>
              <a:t>年邓小平南巡讲话，确定了改革开放的方向。随后，与之相适应的担保法、合同法等单行法相继制定。进入</a:t>
            </a:r>
            <a:r>
              <a:rPr lang="en-US" sz="3600" b="1">
                <a:latin typeface="微软雅黑" panose="020B0503020204020204" charset="-122"/>
                <a:ea typeface="微软雅黑" panose="020B0503020204020204" charset="-122"/>
                <a:cs typeface="微软雅黑" panose="020B0503020204020204" charset="-122"/>
                <a:sym typeface="+mn-ea"/>
              </a:rPr>
              <a:t>21</a:t>
            </a:r>
            <a:r>
              <a:rPr lang="zh-CN" sz="3600" b="1">
                <a:latin typeface="微软雅黑" panose="020B0503020204020204" charset="-122"/>
                <a:ea typeface="微软雅黑" panose="020B0503020204020204" charset="-122"/>
                <a:cs typeface="微软雅黑" panose="020B0503020204020204" charset="-122"/>
                <a:sym typeface="+mn-ea"/>
              </a:rPr>
              <a:t>世纪，中国经济与国际接轨，民法典的起草加快。</a:t>
            </a:r>
            <a:r>
              <a:rPr lang="en-US" sz="3600" b="1">
                <a:latin typeface="微软雅黑" panose="020B0503020204020204" charset="-122"/>
                <a:ea typeface="微软雅黑" panose="020B0503020204020204" charset="-122"/>
                <a:cs typeface="微软雅黑" panose="020B0503020204020204" charset="-122"/>
                <a:sym typeface="+mn-ea"/>
              </a:rPr>
              <a:t>2017</a:t>
            </a:r>
            <a:r>
              <a:rPr lang="zh-CN" sz="3600" b="1">
                <a:latin typeface="微软雅黑" panose="020B0503020204020204" charset="-122"/>
                <a:ea typeface="微软雅黑" panose="020B0503020204020204" charset="-122"/>
                <a:cs typeface="微软雅黑" panose="020B0503020204020204" charset="-122"/>
                <a:sym typeface="+mn-ea"/>
              </a:rPr>
              <a:t>年</a:t>
            </a:r>
            <a:r>
              <a:rPr lang="en-US" sz="3600" b="1">
                <a:latin typeface="微软雅黑" panose="020B0503020204020204" charset="-122"/>
                <a:ea typeface="微软雅黑" panose="020B0503020204020204" charset="-122"/>
                <a:cs typeface="微软雅黑" panose="020B0503020204020204" charset="-122"/>
                <a:sym typeface="+mn-ea"/>
              </a:rPr>
              <a:t>3</a:t>
            </a:r>
            <a:r>
              <a:rPr lang="zh-CN" sz="3600" b="1">
                <a:latin typeface="微软雅黑" panose="020B0503020204020204" charset="-122"/>
                <a:ea typeface="微软雅黑" panose="020B0503020204020204" charset="-122"/>
                <a:cs typeface="微软雅黑" panose="020B0503020204020204" charset="-122"/>
                <a:sym typeface="+mn-ea"/>
              </a:rPr>
              <a:t>月</a:t>
            </a:r>
            <a:r>
              <a:rPr lang="en-US" sz="3600" b="1">
                <a:latin typeface="微软雅黑" panose="020B0503020204020204" charset="-122"/>
                <a:ea typeface="微软雅黑" panose="020B0503020204020204" charset="-122"/>
                <a:cs typeface="微软雅黑" panose="020B0503020204020204" charset="-122"/>
                <a:sym typeface="+mn-ea"/>
              </a:rPr>
              <a:t>15</a:t>
            </a:r>
            <a:r>
              <a:rPr lang="zh-CN" sz="3600" b="1">
                <a:latin typeface="微软雅黑" panose="020B0503020204020204" charset="-122"/>
                <a:ea typeface="微软雅黑" panose="020B0503020204020204" charset="-122"/>
                <a:cs typeface="微软雅黑" panose="020B0503020204020204" charset="-122"/>
                <a:sym typeface="+mn-ea"/>
              </a:rPr>
              <a:t>日十二届全国人大五次会议通过《中华人民共和国民法总则》，并提出争取</a:t>
            </a:r>
            <a:r>
              <a:rPr lang="en-US" sz="3600" b="1">
                <a:latin typeface="微软雅黑" panose="020B0503020204020204" charset="-122"/>
                <a:ea typeface="微软雅黑" panose="020B0503020204020204" charset="-122"/>
                <a:cs typeface="微软雅黑" panose="020B0503020204020204" charset="-122"/>
                <a:sym typeface="+mn-ea"/>
              </a:rPr>
              <a:t>2020</a:t>
            </a:r>
            <a:r>
              <a:rPr lang="zh-CN" sz="3600" b="1">
                <a:latin typeface="微软雅黑" panose="020B0503020204020204" charset="-122"/>
                <a:ea typeface="微软雅黑" panose="020B0503020204020204" charset="-122"/>
                <a:cs typeface="微软雅黑" panose="020B0503020204020204" charset="-122"/>
                <a:sym typeface="+mn-ea"/>
              </a:rPr>
              <a:t>年形成统一的民法典。</a:t>
            </a:r>
            <a:r>
              <a:rPr lang="en-US" sz="3600" b="1">
                <a:latin typeface="微软雅黑" panose="020B0503020204020204" charset="-122"/>
                <a:ea typeface="微软雅黑" panose="020B0503020204020204" charset="-122"/>
                <a:cs typeface="微软雅黑" panose="020B0503020204020204" charset="-122"/>
                <a:sym typeface="+mn-ea"/>
              </a:rPr>
              <a:t>——</a:t>
            </a:r>
            <a:r>
              <a:rPr lang="zh-CN" sz="3600" b="1">
                <a:latin typeface="微软雅黑" panose="020B0503020204020204" charset="-122"/>
                <a:ea typeface="微软雅黑" panose="020B0503020204020204" charset="-122"/>
                <a:cs typeface="微软雅黑" panose="020B0503020204020204" charset="-122"/>
                <a:sym typeface="+mn-ea"/>
              </a:rPr>
              <a:t>摘编自梁慧星《中国民法典编纂的几个问题》等</a:t>
            </a:r>
            <a:endParaRPr lang="zh-CN" sz="3600" b="1">
              <a:latin typeface="微软雅黑" panose="020B0503020204020204" charset="-122"/>
              <a:ea typeface="微软雅黑" panose="020B0503020204020204" charset="-122"/>
              <a:cs typeface="微软雅黑" panose="020B0503020204020204" charset="-122"/>
              <a:sym typeface="+mn-ea"/>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22225" y="-13335"/>
            <a:ext cx="12106910" cy="1753235"/>
          </a:xfrm>
          <a:prstGeom prst="rect">
            <a:avLst/>
          </a:prstGeom>
          <a:solidFill>
            <a:schemeClr val="accent1">
              <a:lumMod val="20000"/>
              <a:lumOff val="80000"/>
            </a:schemeClr>
          </a:solidFill>
        </p:spPr>
        <p:txBody>
          <a:bodyPr wrap="square" rtlCol="0" anchor="t">
            <a:spAutoFit/>
          </a:bodyPr>
          <a:p>
            <a:pPr>
              <a:lnSpc>
                <a:spcPct val="100000"/>
              </a:lnSpc>
            </a:pP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（3）依据材料三，归纳改革开放以来编纂民法典的基本历程。（</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分）这一历程反映了怎样的特点？结合所学知识，谈谈我国推动形成统一民法典的有利因素。（</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4</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2860" y="1755140"/>
            <a:ext cx="12105640" cy="4964430"/>
          </a:xfrm>
          <a:prstGeom prst="rect">
            <a:avLst/>
          </a:prstGeom>
          <a:solidFill>
            <a:schemeClr val="bg1"/>
          </a:solidFill>
        </p:spPr>
        <p:txBody>
          <a:bodyPr wrap="square" rtlCol="0" anchor="t">
            <a:spAutoFit/>
          </a:bodyPr>
          <a:p>
            <a:pPr indent="0">
              <a:lnSpc>
                <a:spcPct val="110000"/>
              </a:lnSpc>
            </a:pP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历程：</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改革开放后</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开始起草民法典；</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80</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年代</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改革开放深入，颁布民法通则；</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90</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年代</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向社会主义市场经济转变，制定相应的单行法；</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21</a:t>
            </a:r>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世纪后</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适应全球化的需要，加快起草，</a:t>
            </a:r>
            <a:r>
              <a:rPr lang="en-US" sz="3600" b="1">
                <a:solidFill>
                  <a:srgbClr val="000000"/>
                </a:solidFill>
                <a:latin typeface="微软雅黑" panose="020B0503020204020204" charset="-122"/>
                <a:ea typeface="微软雅黑" panose="020B0503020204020204" charset="-122"/>
                <a:cs typeface="微软雅黑" panose="020B0503020204020204" charset="-122"/>
                <a:sym typeface="+mn-ea"/>
              </a:rPr>
              <a:t>2017</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年通过民法总则</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1552D1"/>
                </a:solidFill>
                <a:latin typeface="微软雅黑" panose="020B0503020204020204" charset="-122"/>
                <a:ea typeface="微软雅黑" panose="020B0503020204020204" charset="-122"/>
                <a:cs typeface="微软雅黑" panose="020B0503020204020204" charset="-122"/>
                <a:sym typeface="+mn-ea"/>
              </a:rPr>
              <a:t>4</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分）。</a:t>
            </a:r>
            <a:endParaRPr lang="zh-CN" sz="3600" b="1">
              <a:solidFill>
                <a:srgbClr val="1552D1"/>
              </a:solidFill>
              <a:latin typeface="微软雅黑" panose="020B0503020204020204" charset="-122"/>
              <a:ea typeface="微软雅黑" panose="020B0503020204020204" charset="-122"/>
              <a:cs typeface="微软雅黑" panose="020B0503020204020204" charset="-122"/>
              <a:sym typeface="+mn-ea"/>
            </a:endParaRPr>
          </a:p>
          <a:p>
            <a:pPr indent="0">
              <a:lnSpc>
                <a:spcPct val="110000"/>
              </a:lnSpc>
            </a:pP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特点：</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随着改革开放的深入和经济发展需要，民法典加快制定、不断完善。</a:t>
            </a:r>
            <a:endParaRPr lang="zh-CN" sz="3600" b="1">
              <a:solidFill>
                <a:srgbClr val="1552D1"/>
              </a:solidFill>
              <a:latin typeface="微软雅黑" panose="020B0503020204020204" charset="-122"/>
              <a:ea typeface="微软雅黑" panose="020B0503020204020204" charset="-122"/>
              <a:cs typeface="微软雅黑" panose="020B0503020204020204" charset="-122"/>
              <a:sym typeface="+mn-ea"/>
            </a:endParaRPr>
          </a:p>
          <a:p>
            <a:pPr indent="0">
              <a:lnSpc>
                <a:spcPct val="110000"/>
              </a:lnSpc>
            </a:pP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有利因素：</a:t>
            </a:r>
            <a:r>
              <a:rPr lang="zh-CN" sz="3600" b="1">
                <a:solidFill>
                  <a:srgbClr val="000000"/>
                </a:solidFill>
                <a:latin typeface="微软雅黑" panose="020B0503020204020204" charset="-122"/>
                <a:ea typeface="微软雅黑" panose="020B0503020204020204" charset="-122"/>
                <a:cs typeface="微软雅黑" panose="020B0503020204020204" charset="-122"/>
                <a:sym typeface="+mn-ea"/>
              </a:rPr>
              <a:t>社会主义市场经济体制日益成熟；社会主义民主法制建设不断健全。</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a:t>
            </a:r>
            <a:r>
              <a:rPr lang="en-US" sz="3600" b="1">
                <a:solidFill>
                  <a:srgbClr val="1552D1"/>
                </a:solidFill>
                <a:latin typeface="微软雅黑" panose="020B0503020204020204" charset="-122"/>
                <a:ea typeface="微软雅黑" panose="020B0503020204020204" charset="-122"/>
                <a:cs typeface="微软雅黑" panose="020B0503020204020204" charset="-122"/>
                <a:sym typeface="+mn-ea"/>
              </a:rPr>
              <a:t>4</a:t>
            </a:r>
            <a:r>
              <a:rPr lang="zh-CN" sz="3600" b="1">
                <a:solidFill>
                  <a:srgbClr val="1552D1"/>
                </a:solidFill>
                <a:latin typeface="微软雅黑" panose="020B0503020204020204" charset="-122"/>
                <a:ea typeface="微软雅黑" panose="020B0503020204020204" charset="-122"/>
                <a:cs typeface="微软雅黑" panose="020B0503020204020204" charset="-122"/>
                <a:sym typeface="+mn-ea"/>
              </a:rPr>
              <a:t>分）</a:t>
            </a:r>
            <a:endParaRPr lang="zh-CN" altLang="en-US" sz="3600" b="1">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49" name="Image0076.jpeg"/>
          <p:cNvPicPr>
            <a:picLocks noChangeAspect="1"/>
          </p:cNvPicPr>
          <p:nvPr/>
        </p:nvPicPr>
        <p:blipFill>
          <a:blip r:embed="rId1"/>
          <a:stretch>
            <a:fillRect/>
          </a:stretch>
        </p:blipFill>
        <p:spPr>
          <a:xfrm>
            <a:off x="185420" y="173990"/>
            <a:ext cx="11789410" cy="4791710"/>
          </a:xfrm>
          <a:prstGeom prst="rect">
            <a:avLst/>
          </a:prstGeom>
          <a:noFill/>
          <a:ln w="9525">
            <a:noFill/>
          </a:ln>
        </p:spPr>
      </p:pic>
      <p:sp>
        <p:nvSpPr>
          <p:cNvPr id="53250" name="Text Box 5"/>
          <p:cNvSpPr txBox="1"/>
          <p:nvPr/>
        </p:nvSpPr>
        <p:spPr>
          <a:xfrm>
            <a:off x="185420" y="4965700"/>
            <a:ext cx="11961495" cy="1918335"/>
          </a:xfrm>
          <a:prstGeom prst="rect">
            <a:avLst/>
          </a:prstGeom>
          <a:noFill/>
          <a:ln w="9525">
            <a:noFill/>
          </a:ln>
        </p:spPr>
        <p:txBody>
          <a:bodyPr wrap="square" anchor="t">
            <a:spAutoFit/>
          </a:bodyPr>
          <a:p>
            <a:pPr eaLnBrk="0" hangingPunct="0">
              <a:lnSpc>
                <a:spcPct val="110000"/>
              </a:lnSpc>
            </a:pPr>
            <a:r>
              <a:rPr lang="zh-CN" altLang="en-US" sz="3600" b="1" dirty="0">
                <a:latin typeface="微软雅黑" panose="020B0503020204020204" charset="-122"/>
                <a:ea typeface="微软雅黑" panose="020B0503020204020204" charset="-122"/>
                <a:cs typeface="微软雅黑" panose="020B0503020204020204" charset="-122"/>
              </a:rPr>
              <a:t>材料反映出新中国成立以来中国</a:t>
            </a:r>
            <a:r>
              <a:rPr lang="en-US" altLang="zh-CN" sz="3600" b="1">
                <a:latin typeface="微软雅黑" panose="020B0503020204020204" charset="-122"/>
                <a:ea typeface="微软雅黑" panose="020B0503020204020204" charset="-122"/>
                <a:cs typeface="微软雅黑" panose="020B0503020204020204" charset="-122"/>
              </a:rPr>
              <a:t>GDP</a:t>
            </a:r>
            <a:r>
              <a:rPr lang="zh-CN" altLang="en-US" sz="3600" b="1" dirty="0">
                <a:latin typeface="微软雅黑" panose="020B0503020204020204" charset="-122"/>
                <a:ea typeface="微软雅黑" panose="020B0503020204020204" charset="-122"/>
                <a:cs typeface="微软雅黑" panose="020B0503020204020204" charset="-122"/>
              </a:rPr>
              <a:t>增长率的发展变化</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并分别在</a:t>
            </a:r>
            <a:r>
              <a:rPr lang="en-US" altLang="zh-CN" sz="3600" b="1">
                <a:latin typeface="微软雅黑" panose="020B0503020204020204" charset="-122"/>
                <a:ea typeface="微软雅黑" panose="020B0503020204020204" charset="-122"/>
                <a:cs typeface="微软雅黑" panose="020B0503020204020204" charset="-122"/>
              </a:rPr>
              <a:t>1957</a:t>
            </a:r>
            <a:r>
              <a:rPr lang="zh-CN" altLang="en-US" sz="3600" b="1" dirty="0">
                <a:latin typeface="微软雅黑" panose="020B0503020204020204" charset="-122"/>
                <a:ea typeface="微软雅黑" panose="020B0503020204020204" charset="-122"/>
                <a:cs typeface="微软雅黑" panose="020B0503020204020204" charset="-122"/>
              </a:rPr>
              <a:t>年、</a:t>
            </a:r>
            <a:r>
              <a:rPr lang="en-US" altLang="zh-CN" sz="3600" b="1">
                <a:latin typeface="微软雅黑" panose="020B0503020204020204" charset="-122"/>
                <a:ea typeface="微软雅黑" panose="020B0503020204020204" charset="-122"/>
                <a:cs typeface="微软雅黑" panose="020B0503020204020204" charset="-122"/>
              </a:rPr>
              <a:t>1984</a:t>
            </a:r>
            <a:r>
              <a:rPr lang="zh-CN" altLang="en-US" sz="3600" b="1" dirty="0">
                <a:latin typeface="微软雅黑" panose="020B0503020204020204" charset="-122"/>
                <a:ea typeface="微软雅黑" panose="020B0503020204020204" charset="-122"/>
                <a:cs typeface="微软雅黑" panose="020B0503020204020204" charset="-122"/>
              </a:rPr>
              <a:t>年和</a:t>
            </a:r>
            <a:r>
              <a:rPr lang="en-US" altLang="zh-CN" sz="3600" b="1">
                <a:latin typeface="微软雅黑" panose="020B0503020204020204" charset="-122"/>
                <a:ea typeface="微软雅黑" panose="020B0503020204020204" charset="-122"/>
                <a:cs typeface="微软雅黑" panose="020B0503020204020204" charset="-122"/>
              </a:rPr>
              <a:t>1993</a:t>
            </a:r>
            <a:r>
              <a:rPr lang="zh-CN" altLang="en-US" sz="3600" b="1" dirty="0">
                <a:latin typeface="微软雅黑" panose="020B0503020204020204" charset="-122"/>
                <a:ea typeface="微软雅黑" panose="020B0503020204020204" charset="-122"/>
                <a:cs typeface="微软雅黑" panose="020B0503020204020204" charset="-122"/>
              </a:rPr>
              <a:t>年出现了三个峰值</a:t>
            </a:r>
            <a:r>
              <a:rPr lang="en-US" altLang="zh-CN" sz="3600" b="1">
                <a:latin typeface="微软雅黑" panose="020B0503020204020204" charset="-122"/>
                <a:ea typeface="微软雅黑" panose="020B0503020204020204" charset="-122"/>
                <a:cs typeface="微软雅黑" panose="020B0503020204020204" charset="-122"/>
              </a:rPr>
              <a:t>,</a:t>
            </a:r>
            <a:r>
              <a:rPr lang="zh-CN" altLang="en-US" sz="3600" b="1" dirty="0">
                <a:latin typeface="微软雅黑" panose="020B0503020204020204" charset="-122"/>
                <a:ea typeface="微软雅黑" panose="020B0503020204020204" charset="-122"/>
                <a:cs typeface="微软雅黑" panose="020B0503020204020204" charset="-122"/>
              </a:rPr>
              <a:t>请概括指出这些峰值出现的关键因素。</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Text Box 4"/>
          <p:cNvSpPr txBox="1"/>
          <p:nvPr/>
        </p:nvSpPr>
        <p:spPr>
          <a:xfrm>
            <a:off x="346075" y="310515"/>
            <a:ext cx="11886565" cy="6237605"/>
          </a:xfrm>
          <a:prstGeom prst="rect">
            <a:avLst/>
          </a:prstGeom>
          <a:noFill/>
          <a:ln w="9525">
            <a:noFill/>
          </a:ln>
        </p:spPr>
        <p:txBody>
          <a:bodyPr wrap="square" anchor="t">
            <a:spAutoFit/>
          </a:bodyPr>
          <a:p>
            <a:pPr eaLnBrk="0" hangingPunct="0">
              <a:lnSpc>
                <a:spcPct val="140000"/>
              </a:lnSpc>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提示</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3600" b="1">
              <a:solidFill>
                <a:srgbClr val="0000FF"/>
              </a:solidFill>
              <a:latin typeface="微软雅黑" panose="020B0503020204020204" charset="-122"/>
              <a:ea typeface="微软雅黑" panose="020B0503020204020204" charset="-122"/>
              <a:cs typeface="微软雅黑" panose="020B0503020204020204" charset="-122"/>
            </a:endParaRPr>
          </a:p>
          <a:p>
            <a:pPr eaLnBrk="0" hangingPunct="0">
              <a:lnSpc>
                <a:spcPct val="140000"/>
              </a:lnSpc>
            </a:pP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(1)</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1957</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基本完成三大改造</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实行社会主义工业化</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初步建立起社会主义计划经济体制。</a:t>
            </a:r>
            <a:endParaRPr lang="zh-CN" altLang="en-US" sz="3600" b="1" dirty="0">
              <a:solidFill>
                <a:srgbClr val="0000FF"/>
              </a:solidFill>
              <a:latin typeface="微软雅黑" panose="020B0503020204020204" charset="-122"/>
              <a:ea typeface="微软雅黑" panose="020B0503020204020204" charset="-122"/>
              <a:cs typeface="微软雅黑" panose="020B0503020204020204" charset="-122"/>
            </a:endParaRPr>
          </a:p>
          <a:p>
            <a:pPr eaLnBrk="0" hangingPunct="0">
              <a:lnSpc>
                <a:spcPct val="140000"/>
              </a:lnSpc>
            </a:pP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(2)</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1984</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十一届三中全会以来</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实行改革开放</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农村和城市经济体制改革展开</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已经初见成效。</a:t>
            </a:r>
            <a:endParaRPr lang="zh-CN" altLang="en-US" sz="3600" b="1" dirty="0">
              <a:solidFill>
                <a:srgbClr val="0000FF"/>
              </a:solidFill>
              <a:latin typeface="微软雅黑" panose="020B0503020204020204" charset="-122"/>
              <a:ea typeface="微软雅黑" panose="020B0503020204020204" charset="-122"/>
              <a:cs typeface="微软雅黑" panose="020B0503020204020204" charset="-122"/>
            </a:endParaRPr>
          </a:p>
          <a:p>
            <a:pPr eaLnBrk="0" hangingPunct="0">
              <a:lnSpc>
                <a:spcPct val="140000"/>
              </a:lnSpc>
            </a:pP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(3)</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1993</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3600" b="1">
                <a:solidFill>
                  <a:srgbClr val="FF0000"/>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十四大以后</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农村和城市经济体制改革深化</a:t>
            </a:r>
            <a:r>
              <a:rPr lang="en-US" altLang="zh-CN" sz="3600" b="1">
                <a:solidFill>
                  <a:srgbClr val="0000FF"/>
                </a:solidFill>
                <a:latin typeface="微软雅黑" panose="020B0503020204020204" charset="-122"/>
                <a:ea typeface="微软雅黑" panose="020B0503020204020204" charset="-122"/>
                <a:cs typeface="微软雅黑" panose="020B0503020204020204" charset="-122"/>
              </a:rPr>
              <a:t>,</a:t>
            </a:r>
            <a:r>
              <a:rPr lang="zh-CN" altLang="en-US" sz="3600" b="1" dirty="0">
                <a:solidFill>
                  <a:srgbClr val="0000FF"/>
                </a:solidFill>
                <a:latin typeface="微软雅黑" panose="020B0503020204020204" charset="-122"/>
                <a:ea typeface="微软雅黑" panose="020B0503020204020204" charset="-122"/>
                <a:cs typeface="微软雅黑" panose="020B0503020204020204" charset="-122"/>
              </a:rPr>
              <a:t>逐步建立起社会主义市场经济体制。</a:t>
            </a:r>
            <a:endParaRPr lang="zh-CN" altLang="en-US" sz="3600" b="1" dirty="0">
              <a:solidFill>
                <a:srgbClr val="0000FF"/>
              </a:solidFill>
              <a:latin typeface="微软雅黑" panose="020B0503020204020204" charset="-122"/>
              <a:ea typeface="微软雅黑" panose="020B0503020204020204" charset="-122"/>
              <a:cs typeface="微软雅黑" panose="020B0503020204020204" charset="-122"/>
            </a:endParaRPr>
          </a:p>
          <a:p>
            <a:pPr eaLnBrk="0" hangingPunct="0">
              <a:lnSpc>
                <a:spcPct val="130000"/>
              </a:lnSpc>
            </a:pPr>
            <a:endParaRPr lang="zh-CN" altLang="en-US" sz="3600" b="1" dirty="0">
              <a:solidFill>
                <a:srgbClr val="0000FF"/>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 name="椭圆 3"/>
          <p:cNvSpPr/>
          <p:nvPr/>
        </p:nvSpPr>
        <p:spPr>
          <a:xfrm>
            <a:off x="1524000" y="5486400"/>
            <a:ext cx="1371600" cy="7620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1953</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5" name="同侧圆角矩形 4"/>
          <p:cNvSpPr/>
          <p:nvPr/>
        </p:nvSpPr>
        <p:spPr>
          <a:xfrm>
            <a:off x="2895600" y="5791200"/>
            <a:ext cx="2514600" cy="685800"/>
          </a:xfrm>
          <a:prstGeom prst="round2Same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计划经济时代</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6" name="曲线连接符 5"/>
          <p:cNvCxnSpPr/>
          <p:nvPr/>
        </p:nvCxnSpPr>
        <p:spPr>
          <a:xfrm flipV="1">
            <a:off x="2209800" y="4648200"/>
            <a:ext cx="1066800" cy="838200"/>
          </a:xfrm>
          <a:prstGeom prst="curvedConnector3">
            <a:avLst>
              <a:gd name="adj1" fmla="val 50000"/>
            </a:avLst>
          </a:prstGeom>
        </p:spPr>
        <p:style>
          <a:lnRef idx="3">
            <a:schemeClr val="accent4"/>
          </a:lnRef>
          <a:fillRef idx="0">
            <a:schemeClr val="accent4"/>
          </a:fillRef>
          <a:effectRef idx="2">
            <a:schemeClr val="accent4"/>
          </a:effectRef>
          <a:fontRef idx="minor">
            <a:schemeClr val="tx1"/>
          </a:fontRef>
        </p:style>
      </p:cxnSp>
      <p:sp>
        <p:nvSpPr>
          <p:cNvPr id="9" name="椭圆 8"/>
          <p:cNvSpPr/>
          <p:nvPr/>
        </p:nvSpPr>
        <p:spPr>
          <a:xfrm>
            <a:off x="3276600" y="4267200"/>
            <a:ext cx="1371600" cy="762000"/>
          </a:xfrm>
          <a:prstGeom prst="ellipse">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1978</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0" name="同侧圆角矩形 9"/>
          <p:cNvSpPr/>
          <p:nvPr/>
        </p:nvSpPr>
        <p:spPr>
          <a:xfrm>
            <a:off x="4495800" y="4800600"/>
            <a:ext cx="2514600" cy="914400"/>
          </a:xfrm>
          <a:prstGeom prst="round2SameRect">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计划经济为主</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市场经济为辅</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11" name="曲线连接符 10"/>
          <p:cNvCxnSpPr/>
          <p:nvPr/>
        </p:nvCxnSpPr>
        <p:spPr>
          <a:xfrm flipV="1">
            <a:off x="4572000" y="3657600"/>
            <a:ext cx="1066800" cy="838200"/>
          </a:xfrm>
          <a:prstGeom prst="curvedConnector3">
            <a:avLst>
              <a:gd name="adj1" fmla="val 50000"/>
            </a:avLst>
          </a:prstGeom>
        </p:spPr>
        <p:style>
          <a:lnRef idx="3">
            <a:schemeClr val="accent4"/>
          </a:lnRef>
          <a:fillRef idx="0">
            <a:schemeClr val="accent4"/>
          </a:fillRef>
          <a:effectRef idx="2">
            <a:schemeClr val="accent4"/>
          </a:effectRef>
          <a:fontRef idx="minor">
            <a:schemeClr val="tx1"/>
          </a:fontRef>
        </p:style>
      </p:cxnSp>
      <p:sp>
        <p:nvSpPr>
          <p:cNvPr id="13" name="椭圆 12"/>
          <p:cNvSpPr/>
          <p:nvPr/>
        </p:nvSpPr>
        <p:spPr>
          <a:xfrm>
            <a:off x="5562600" y="3276600"/>
            <a:ext cx="1371600" cy="7620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1987</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6" name="同侧圆角矩形 15"/>
          <p:cNvSpPr/>
          <p:nvPr/>
        </p:nvSpPr>
        <p:spPr>
          <a:xfrm>
            <a:off x="6858000" y="3733800"/>
            <a:ext cx="2819400" cy="914400"/>
          </a:xfrm>
          <a:prstGeom prst="round2Same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公有制基础上的有计划商品经济</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17" name="曲线连接符 16"/>
          <p:cNvCxnSpPr/>
          <p:nvPr/>
        </p:nvCxnSpPr>
        <p:spPr>
          <a:xfrm flipV="1">
            <a:off x="6858000" y="2133600"/>
            <a:ext cx="1600200" cy="1290638"/>
          </a:xfrm>
          <a:prstGeom prst="curvedConnector3">
            <a:avLst>
              <a:gd name="adj1" fmla="val 50000"/>
            </a:avLst>
          </a:prstGeom>
        </p:spPr>
        <p:style>
          <a:lnRef idx="3">
            <a:schemeClr val="accent4"/>
          </a:lnRef>
          <a:fillRef idx="0">
            <a:schemeClr val="accent4"/>
          </a:fillRef>
          <a:effectRef idx="2">
            <a:schemeClr val="accent4"/>
          </a:effectRef>
          <a:fontRef idx="minor">
            <a:schemeClr val="tx1"/>
          </a:fontRef>
        </p:style>
      </p:cxnSp>
      <p:sp>
        <p:nvSpPr>
          <p:cNvPr id="19" name="椭圆 18"/>
          <p:cNvSpPr/>
          <p:nvPr/>
        </p:nvSpPr>
        <p:spPr>
          <a:xfrm>
            <a:off x="8458200" y="1676400"/>
            <a:ext cx="1371600" cy="7620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1992</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1" name="同侧圆角矩形 20"/>
          <p:cNvSpPr/>
          <p:nvPr/>
        </p:nvSpPr>
        <p:spPr>
          <a:xfrm>
            <a:off x="7772400" y="2514600"/>
            <a:ext cx="2895600" cy="990600"/>
          </a:xfrm>
          <a:prstGeom prst="round2Same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提出目标：社会主义市场经济</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9" name="十二角星 28"/>
          <p:cNvSpPr/>
          <p:nvPr/>
        </p:nvSpPr>
        <p:spPr>
          <a:xfrm>
            <a:off x="7239000" y="4038600"/>
            <a:ext cx="3429000" cy="2819400"/>
          </a:xfrm>
          <a:prstGeom prst="star1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这是</a:t>
            </a:r>
            <a:r>
              <a:rPr kumimoji="0" lang="en-US" altLang="zh-CN"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30</a:t>
            </a:r>
            <a:r>
              <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年来中国最基本、最重要、也是最成功的改革！</a:t>
            </a:r>
            <a:endParaRPr kumimoji="0" lang="zh-CN" altLang="en-US" sz="24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sp>
        <p:nvSpPr>
          <p:cNvPr id="35" name="椭圆 34"/>
          <p:cNvSpPr/>
          <p:nvPr/>
        </p:nvSpPr>
        <p:spPr>
          <a:xfrm>
            <a:off x="6553200" y="838200"/>
            <a:ext cx="1371600" cy="762000"/>
          </a:xfrm>
          <a:prstGeom prst="ellipse">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1993</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6" name="同侧圆角矩形 35"/>
          <p:cNvSpPr/>
          <p:nvPr/>
        </p:nvSpPr>
        <p:spPr>
          <a:xfrm>
            <a:off x="5943600" y="1676400"/>
            <a:ext cx="1905000" cy="685800"/>
          </a:xfrm>
          <a:prstGeom prst="round2Same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基本框架</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7" name="椭圆 36"/>
          <p:cNvSpPr/>
          <p:nvPr/>
        </p:nvSpPr>
        <p:spPr>
          <a:xfrm>
            <a:off x="4267200" y="609600"/>
            <a:ext cx="1371600" cy="762000"/>
          </a:xfrm>
          <a:prstGeom prst="ellipse">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1997</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8" name="同侧圆角矩形 37"/>
          <p:cNvSpPr/>
          <p:nvPr/>
        </p:nvSpPr>
        <p:spPr>
          <a:xfrm>
            <a:off x="3962400" y="1447800"/>
            <a:ext cx="1905000" cy="685800"/>
          </a:xfrm>
          <a:prstGeom prst="round2Same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完善理论</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39" name="椭圆 38"/>
          <p:cNvSpPr/>
          <p:nvPr/>
        </p:nvSpPr>
        <p:spPr>
          <a:xfrm>
            <a:off x="2057400" y="152400"/>
            <a:ext cx="1600200" cy="914400"/>
          </a:xfrm>
          <a:prstGeom prst="ellipse">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21</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世纪初</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40" name="同侧圆角矩形 39"/>
          <p:cNvSpPr/>
          <p:nvPr/>
        </p:nvSpPr>
        <p:spPr>
          <a:xfrm>
            <a:off x="1905000" y="1143000"/>
            <a:ext cx="1905000" cy="685800"/>
          </a:xfrm>
          <a:prstGeom prst="round2SameRect">
            <a:avLst/>
          </a:prstGeom>
          <a:solidFill>
            <a:srgbClr val="00FF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基本建立</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cxnSp>
        <p:nvCxnSpPr>
          <p:cNvPr id="42" name="直接连接符 41"/>
          <p:cNvCxnSpPr>
            <a:stCxn id="19" idx="2"/>
          </p:cNvCxnSpPr>
          <p:nvPr/>
        </p:nvCxnSpPr>
        <p:spPr>
          <a:xfrm rot="10800000">
            <a:off x="7696200" y="1524000"/>
            <a:ext cx="762000" cy="533400"/>
          </a:xfrm>
          <a:prstGeom prst="line">
            <a:avLst/>
          </a:prstGeom>
        </p:spPr>
        <p:style>
          <a:lnRef idx="3">
            <a:schemeClr val="accent4"/>
          </a:lnRef>
          <a:fillRef idx="0">
            <a:schemeClr val="accent4"/>
          </a:fillRef>
          <a:effectRef idx="2">
            <a:schemeClr val="accent4"/>
          </a:effectRef>
          <a:fontRef idx="minor">
            <a:schemeClr val="tx1"/>
          </a:fontRef>
        </p:style>
      </p:cxnSp>
      <p:cxnSp>
        <p:nvCxnSpPr>
          <p:cNvPr id="49" name="直接连接符 48"/>
          <p:cNvCxnSpPr>
            <a:stCxn id="19" idx="2"/>
            <a:endCxn id="37" idx="6"/>
          </p:cNvCxnSpPr>
          <p:nvPr/>
        </p:nvCxnSpPr>
        <p:spPr>
          <a:xfrm rot="10800000">
            <a:off x="5638800" y="990600"/>
            <a:ext cx="914400" cy="152400"/>
          </a:xfrm>
          <a:prstGeom prst="line">
            <a:avLst/>
          </a:prstGeom>
        </p:spPr>
        <p:style>
          <a:lnRef idx="3">
            <a:schemeClr val="accent4"/>
          </a:lnRef>
          <a:fillRef idx="0">
            <a:schemeClr val="accent4"/>
          </a:fillRef>
          <a:effectRef idx="2">
            <a:schemeClr val="accent4"/>
          </a:effectRef>
          <a:fontRef idx="minor">
            <a:schemeClr val="tx1"/>
          </a:fontRef>
        </p:style>
      </p:cxnSp>
      <p:cxnSp>
        <p:nvCxnSpPr>
          <p:cNvPr id="56" name="直接连接符 55"/>
          <p:cNvCxnSpPr>
            <a:stCxn id="37" idx="1"/>
            <a:endCxn id="37" idx="6"/>
          </p:cNvCxnSpPr>
          <p:nvPr/>
        </p:nvCxnSpPr>
        <p:spPr>
          <a:xfrm rot="16200000" flipV="1">
            <a:off x="4007644" y="259556"/>
            <a:ext cx="111125" cy="811213"/>
          </a:xfrm>
          <a:prstGeom prst="line">
            <a:avLst/>
          </a:prstGeom>
        </p:spPr>
        <p:style>
          <a:lnRef idx="3">
            <a:schemeClr val="accent4"/>
          </a:lnRef>
          <a:fillRef idx="0">
            <a:schemeClr val="accent4"/>
          </a:fillRef>
          <a:effectRef idx="2">
            <a:schemeClr val="accent4"/>
          </a:effectRef>
          <a:fontRef idx="minor">
            <a:schemeClr val="tx1"/>
          </a:fontRef>
        </p:style>
      </p:cxnSp>
      <p:cxnSp>
        <p:nvCxnSpPr>
          <p:cNvPr id="67" name="直接箭头连接符 66"/>
          <p:cNvCxnSpPr>
            <a:stCxn id="37" idx="1"/>
            <a:endCxn id="37" idx="6"/>
          </p:cNvCxnSpPr>
          <p:nvPr/>
        </p:nvCxnSpPr>
        <p:spPr>
          <a:xfrm rot="10800000">
            <a:off x="1524000" y="228600"/>
            <a:ext cx="609600" cy="2286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p:stCondLst>
                              <p:cond delay="500"/>
                            </p:stCondLst>
                            <p:childTnLst>
                              <p:par>
                                <p:cTn id="30" presetID="3" presetClass="entr" presetSubtype="1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linds(horizontal)">
                                      <p:cBhvr>
                                        <p:cTn id="48" dur="5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0-#ppt_w/2"/>
                                          </p:val>
                                        </p:tav>
                                        <p:tav tm="100000">
                                          <p:val>
                                            <p:strVal val="#ppt_x"/>
                                          </p:val>
                                        </p:tav>
                                      </p:tavLst>
                                    </p:anim>
                                    <p:anim calcmode="lin" valueType="num">
                                      <p:cBhvr additive="base">
                                        <p:cTn id="5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 presetClass="entr" presetSubtype="16"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box(in)">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ipe(down)">
                                      <p:cBhvr>
                                        <p:cTn id="64" dur="500"/>
                                        <p:tgtEl>
                                          <p:spTgt spid="42"/>
                                        </p:tgtEl>
                                      </p:cBhvr>
                                    </p:animEffect>
                                  </p:childTnLst>
                                </p:cTn>
                              </p:par>
                            </p:childTnLst>
                          </p:cTn>
                        </p:par>
                        <p:par>
                          <p:cTn id="65" fill="hold">
                            <p:stCondLst>
                              <p:cond delay="500"/>
                            </p:stCondLst>
                            <p:childTnLst>
                              <p:par>
                                <p:cTn id="66" presetID="3" presetClass="entr" presetSubtype="1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blinds(horizontal)">
                                      <p:cBhvr>
                                        <p:cTn id="68" dur="500"/>
                                        <p:tgtEl>
                                          <p:spTgt spid="35"/>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0-#ppt_w/2"/>
                                          </p:val>
                                        </p:tav>
                                        <p:tav tm="100000">
                                          <p:val>
                                            <p:strVal val="#ppt_x"/>
                                          </p:val>
                                        </p:tav>
                                      </p:tavLst>
                                    </p:anim>
                                    <p:anim calcmode="lin" valueType="num">
                                      <p:cBhvr additive="base">
                                        <p:cTn id="7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down)">
                                      <p:cBhvr>
                                        <p:cTn id="79" dur="500"/>
                                        <p:tgtEl>
                                          <p:spTgt spid="49"/>
                                        </p:tgtEl>
                                      </p:cBhvr>
                                    </p:animEffect>
                                  </p:childTnLst>
                                </p:cTn>
                              </p:par>
                            </p:childTnLst>
                          </p:cTn>
                        </p:par>
                        <p:par>
                          <p:cTn id="80" fill="hold">
                            <p:stCondLst>
                              <p:cond delay="500"/>
                            </p:stCondLst>
                            <p:childTnLst>
                              <p:par>
                                <p:cTn id="81" presetID="3" presetClass="entr" presetSubtype="1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blinds(horizontal)">
                                      <p:cBhvr>
                                        <p:cTn id="83" dur="500"/>
                                        <p:tgtEl>
                                          <p:spTgt spid="37"/>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8" fill="hold" grpId="0" nodeType="click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additive="base">
                                        <p:cTn id="88" dur="500" fill="hold"/>
                                        <p:tgtEl>
                                          <p:spTgt spid="38"/>
                                        </p:tgtEl>
                                        <p:attrNameLst>
                                          <p:attrName>ppt_x</p:attrName>
                                        </p:attrNameLst>
                                      </p:cBhvr>
                                      <p:tavLst>
                                        <p:tav tm="0">
                                          <p:val>
                                            <p:strVal val="0-#ppt_w/2"/>
                                          </p:val>
                                        </p:tav>
                                        <p:tav tm="100000">
                                          <p:val>
                                            <p:strVal val="#ppt_x"/>
                                          </p:val>
                                        </p:tav>
                                      </p:tavLst>
                                    </p:anim>
                                    <p:anim calcmode="lin" valueType="num">
                                      <p:cBhvr additive="base">
                                        <p:cTn id="89"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wipe(down)">
                                      <p:cBhvr>
                                        <p:cTn id="94" dur="500"/>
                                        <p:tgtEl>
                                          <p:spTgt spid="56"/>
                                        </p:tgtEl>
                                      </p:cBhvr>
                                    </p:animEffect>
                                  </p:childTnLst>
                                </p:cTn>
                              </p:par>
                            </p:childTnLst>
                          </p:cTn>
                        </p:par>
                        <p:par>
                          <p:cTn id="95" fill="hold">
                            <p:stCondLst>
                              <p:cond delay="500"/>
                            </p:stCondLst>
                            <p:childTnLst>
                              <p:par>
                                <p:cTn id="96" presetID="3" presetClass="entr" presetSubtype="10" fill="hold" grpId="0" nodeType="after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blinds(horizontal)">
                                      <p:cBhvr>
                                        <p:cTn id="98" dur="500"/>
                                        <p:tgtEl>
                                          <p:spTgt spid="39"/>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40"/>
                                        </p:tgtEl>
                                        <p:attrNameLst>
                                          <p:attrName>style.visibility</p:attrName>
                                        </p:attrNameLst>
                                      </p:cBhvr>
                                      <p:to>
                                        <p:strVal val="visible"/>
                                      </p:to>
                                    </p:set>
                                    <p:anim calcmode="lin" valueType="num">
                                      <p:cBhvr additive="base">
                                        <p:cTn id="103" dur="500" fill="hold"/>
                                        <p:tgtEl>
                                          <p:spTgt spid="40"/>
                                        </p:tgtEl>
                                        <p:attrNameLst>
                                          <p:attrName>ppt_x</p:attrName>
                                        </p:attrNameLst>
                                      </p:cBhvr>
                                      <p:tavLst>
                                        <p:tav tm="0">
                                          <p:val>
                                            <p:strVal val="0-#ppt_w/2"/>
                                          </p:val>
                                        </p:tav>
                                        <p:tav tm="100000">
                                          <p:val>
                                            <p:strVal val="#ppt_x"/>
                                          </p:val>
                                        </p:tav>
                                      </p:tavLst>
                                    </p:anim>
                                    <p:anim calcmode="lin" valueType="num">
                                      <p:cBhvr additive="base">
                                        <p:cTn id="10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wipe(down)">
                                      <p:cBhvr>
                                        <p:cTn id="10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0" grpId="0" bldLvl="0" animBg="1"/>
      <p:bldP spid="13" grpId="0" bldLvl="0" animBg="1"/>
      <p:bldP spid="16" grpId="0" bldLvl="0" animBg="1"/>
      <p:bldP spid="19" grpId="0" bldLvl="0" animBg="1"/>
      <p:bldP spid="21" grpId="0" bldLvl="0" animBg="1"/>
      <p:bldP spid="29" grpId="0" bldLvl="0" animBg="1"/>
      <p:bldP spid="35" grpId="0" bldLvl="0" animBg="1"/>
      <p:bldP spid="36" grpId="0" bldLvl="0" animBg="1"/>
      <p:bldP spid="37" grpId="0" bldLvl="0" animBg="1"/>
      <p:bldP spid="38" grpId="0" bldLvl="0" animBg="1"/>
      <p:bldP spid="39" grpId="0" bldLvl="0" animBg="1"/>
      <p:bldP spid="4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3" name="矩形 104452"/>
          <p:cNvSpPr/>
          <p:nvPr/>
        </p:nvSpPr>
        <p:spPr>
          <a:xfrm>
            <a:off x="59690" y="7620"/>
            <a:ext cx="11990705" cy="6554470"/>
          </a:xfrm>
          <a:prstGeom prst="rect">
            <a:avLst/>
          </a:prstGeom>
          <a:noFill/>
          <a:ln w="9525">
            <a:noFill/>
          </a:ln>
        </p:spPr>
        <p:txBody>
          <a:bodyPr wrap="square">
            <a:spAutoFit/>
          </a:bodyPr>
          <a:p>
            <a:pPr>
              <a:lnSpc>
                <a:spcPct val="150000"/>
              </a:lnSpc>
            </a:pPr>
            <a:r>
              <a:rPr lang="zh-CN" altLang="en-US" sz="4000" b="1" dirty="0">
                <a:latin typeface="微软雅黑" panose="020B0503020204020204" charset="-122"/>
                <a:ea typeface="微软雅黑" panose="020B0503020204020204" charset="-122"/>
                <a:cs typeface="微软雅黑" panose="020B0503020204020204" charset="-122"/>
              </a:rPr>
              <a:t>（</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2013·</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全国新课标卷</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I</a:t>
            </a:r>
            <a:r>
              <a:rPr lang="zh-CN" altLang="en-US" sz="4000" b="1" dirty="0">
                <a:solidFill>
                  <a:srgbClr val="FF0000"/>
                </a:solidFill>
                <a:latin typeface="微软雅黑" panose="020B0503020204020204" charset="-122"/>
                <a:ea typeface="微软雅黑" panose="020B0503020204020204" charset="-122"/>
                <a:cs typeface="微软雅黑" panose="020B0503020204020204" charset="-122"/>
              </a:rPr>
              <a:t>文综</a:t>
            </a:r>
            <a:r>
              <a:rPr lang="en-US" altLang="zh-CN" sz="4000" b="1" dirty="0">
                <a:solidFill>
                  <a:srgbClr val="FF0000"/>
                </a:solidFill>
                <a:latin typeface="微软雅黑" panose="020B0503020204020204" charset="-122"/>
                <a:ea typeface="微软雅黑" panose="020B0503020204020204" charset="-122"/>
                <a:cs typeface="微软雅黑" panose="020B0503020204020204" charset="-122"/>
              </a:rPr>
              <a:t>·25</a:t>
            </a:r>
            <a:r>
              <a:rPr lang="zh-CN" altLang="en-US" sz="4000" b="1" dirty="0">
                <a:latin typeface="微软雅黑" panose="020B0503020204020204" charset="-122"/>
                <a:ea typeface="微软雅黑" panose="020B0503020204020204" charset="-122"/>
                <a:cs typeface="微软雅黑" panose="020B0503020204020204" charset="-122"/>
              </a:rPr>
              <a:t>）有俄罗斯学者认为，中国</a:t>
            </a:r>
            <a:r>
              <a:rPr lang="en-US" altLang="zh-CN" sz="4000" b="1" dirty="0">
                <a:latin typeface="微软雅黑" panose="020B0503020204020204" charset="-122"/>
                <a:ea typeface="微软雅黑" panose="020B0503020204020204" charset="-122"/>
                <a:cs typeface="微软雅黑" panose="020B0503020204020204" charset="-122"/>
              </a:rPr>
              <a:t>20</a:t>
            </a:r>
            <a:r>
              <a:rPr lang="zh-CN" altLang="en-US" sz="4000" b="1" dirty="0">
                <a:latin typeface="微软雅黑" panose="020B0503020204020204" charset="-122"/>
                <a:ea typeface="微软雅黑" panose="020B0503020204020204" charset="-122"/>
                <a:cs typeface="微软雅黑" panose="020B0503020204020204" charset="-122"/>
              </a:rPr>
              <a:t>世纪</a:t>
            </a:r>
            <a:r>
              <a:rPr lang="en-US" altLang="zh-CN" sz="4000" b="1" dirty="0">
                <a:latin typeface="微软雅黑" panose="020B0503020204020204" charset="-122"/>
                <a:ea typeface="微软雅黑" panose="020B0503020204020204" charset="-122"/>
                <a:cs typeface="微软雅黑" panose="020B0503020204020204" charset="-122"/>
              </a:rPr>
              <a:t>80</a:t>
            </a:r>
            <a:r>
              <a:rPr lang="zh-CN" altLang="en-US" sz="4000" b="1" dirty="0">
                <a:latin typeface="微软雅黑" panose="020B0503020204020204" charset="-122"/>
                <a:ea typeface="微软雅黑" panose="020B0503020204020204" charset="-122"/>
                <a:cs typeface="微软雅黑" panose="020B0503020204020204" charset="-122"/>
              </a:rPr>
              <a:t>年代的改革属于新版的苏俄新经济政策。这一认识的依据是两者都</a:t>
            </a:r>
            <a:r>
              <a:rPr lang="en-US" altLang="zh-CN" sz="4000" b="1" dirty="0">
                <a:latin typeface="微软雅黑" panose="020B0503020204020204" charset="-122"/>
                <a:ea typeface="微软雅黑" panose="020B0503020204020204" charset="-122"/>
                <a:cs typeface="微软雅黑" panose="020B0503020204020204" charset="-122"/>
              </a:rPr>
              <a:t>(</a:t>
            </a:r>
            <a:r>
              <a:rPr lang="zh-CN" altLang="en-US" sz="4000" b="1" dirty="0">
                <a:latin typeface="微软雅黑" panose="020B0503020204020204" charset="-122"/>
                <a:ea typeface="微软雅黑" panose="020B0503020204020204" charset="-122"/>
                <a:cs typeface="微软雅黑" panose="020B0503020204020204" charset="-122"/>
              </a:rPr>
              <a:t>　　</a:t>
            </a:r>
            <a:r>
              <a:rPr lang="en-US" altLang="zh-CN" sz="4000" b="1" dirty="0">
                <a:latin typeface="微软雅黑" panose="020B0503020204020204" charset="-122"/>
                <a:ea typeface="微软雅黑" panose="020B0503020204020204" charset="-122"/>
                <a:cs typeface="微软雅黑" panose="020B0503020204020204" charset="-122"/>
              </a:rPr>
              <a:t>)</a:t>
            </a:r>
            <a:endParaRPr lang="en-US" altLang="zh-CN" sz="40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4000" b="1" dirty="0">
                <a:latin typeface="微软雅黑" panose="020B0503020204020204" charset="-122"/>
                <a:ea typeface="微软雅黑" panose="020B0503020204020204" charset="-122"/>
                <a:cs typeface="微软雅黑" panose="020B0503020204020204" charset="-122"/>
              </a:rPr>
              <a:t>A</a:t>
            </a:r>
            <a:r>
              <a:rPr lang="zh-CN" altLang="en-US" sz="4000" b="1" dirty="0">
                <a:latin typeface="微软雅黑" panose="020B0503020204020204" charset="-122"/>
                <a:ea typeface="微软雅黑" panose="020B0503020204020204" charset="-122"/>
                <a:cs typeface="微软雅黑" panose="020B0503020204020204" charset="-122"/>
              </a:rPr>
              <a:t>．处于相似的国内外经济环境</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4000" b="1" dirty="0">
                <a:latin typeface="微软雅黑" panose="020B0503020204020204" charset="-122"/>
                <a:ea typeface="微软雅黑" panose="020B0503020204020204" charset="-122"/>
                <a:cs typeface="微软雅黑" panose="020B0503020204020204" charset="-122"/>
              </a:rPr>
              <a:t>B</a:t>
            </a:r>
            <a:r>
              <a:rPr lang="zh-CN" altLang="en-US" sz="4000" b="1" dirty="0">
                <a:latin typeface="微软雅黑" panose="020B0503020204020204" charset="-122"/>
                <a:ea typeface="微软雅黑" panose="020B0503020204020204" charset="-122"/>
                <a:cs typeface="微软雅黑" panose="020B0503020204020204" charset="-122"/>
              </a:rPr>
              <a:t>．面临着处理计划与市场的关系问题</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4000" b="1" dirty="0">
                <a:latin typeface="微软雅黑" panose="020B0503020204020204" charset="-122"/>
                <a:ea typeface="微软雅黑" panose="020B0503020204020204" charset="-122"/>
                <a:cs typeface="微软雅黑" panose="020B0503020204020204" charset="-122"/>
              </a:rPr>
              <a:t>C</a:t>
            </a:r>
            <a:r>
              <a:rPr lang="zh-CN" altLang="en-US" sz="4000" b="1" dirty="0">
                <a:latin typeface="微软雅黑" panose="020B0503020204020204" charset="-122"/>
                <a:ea typeface="微软雅黑" panose="020B0503020204020204" charset="-122"/>
                <a:cs typeface="微软雅黑" panose="020B0503020204020204" charset="-122"/>
              </a:rPr>
              <a:t>．巩固了农村的集体所有制经济</a:t>
            </a:r>
            <a:endParaRPr lang="zh-CN" altLang="en-US" sz="4000" b="1" dirty="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4000" b="1" dirty="0">
                <a:latin typeface="微软雅黑" panose="020B0503020204020204" charset="-122"/>
                <a:ea typeface="微软雅黑" panose="020B0503020204020204" charset="-122"/>
                <a:cs typeface="微软雅黑" panose="020B0503020204020204" charset="-122"/>
              </a:rPr>
              <a:t>D</a:t>
            </a:r>
            <a:r>
              <a:rPr lang="zh-CN" altLang="en-US" sz="4000" b="1" dirty="0">
                <a:latin typeface="微软雅黑" panose="020B0503020204020204" charset="-122"/>
                <a:ea typeface="微软雅黑" panose="020B0503020204020204" charset="-122"/>
                <a:cs typeface="微软雅黑" panose="020B0503020204020204" charset="-122"/>
              </a:rPr>
              <a:t>．促进了社会主义工业化</a:t>
            </a:r>
            <a:endParaRPr lang="zh-CN" altLang="en-US" sz="4000" b="1"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84615" y="5709920"/>
            <a:ext cx="2324100"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4" name="文本框 103"/>
          <p:cNvSpPr txBox="1"/>
          <p:nvPr/>
        </p:nvSpPr>
        <p:spPr>
          <a:xfrm>
            <a:off x="672465" y="232410"/>
            <a:ext cx="10846435" cy="6339205"/>
          </a:xfrm>
          <a:prstGeom prst="rect">
            <a:avLst/>
          </a:prstGeom>
          <a:noFill/>
          <a:ln w="9525">
            <a:noFill/>
          </a:ln>
        </p:spPr>
        <p:txBody>
          <a:bodyPr wrap="square">
            <a:spAutoFit/>
          </a:bodyPr>
          <a:p>
            <a:pPr indent="0"/>
            <a:r>
              <a:rPr lang="en-US" sz="1400" b="0">
                <a:latin typeface="宋体" panose="02010600030101010101" pitchFamily="2" charset="-122"/>
                <a:ea typeface="宋体" panose="02010600030101010101" pitchFamily="2" charset="-122"/>
                <a:cs typeface="Times New Roman" panose="02020603050405020304" pitchFamily="18" charset="0"/>
              </a:rPr>
              <a:t>(2017</a:t>
            </a:r>
            <a:r>
              <a:rPr lang="zh-CN" sz="1400" b="0">
                <a:ea typeface="宋体" panose="02010600030101010101" pitchFamily="2" charset="-122"/>
              </a:rPr>
              <a:t>年天津卷文综历史</a:t>
            </a:r>
            <a:r>
              <a:rPr lang="en-US" sz="1400" b="0">
                <a:latin typeface="宋体" panose="02010600030101010101" pitchFamily="2" charset="-122"/>
                <a:ea typeface="宋体" panose="02010600030101010101" pitchFamily="2" charset="-122"/>
                <a:cs typeface="Times New Roman" panose="02020603050405020304" pitchFamily="18" charset="0"/>
              </a:rPr>
              <a:t>13)</a:t>
            </a:r>
            <a:r>
              <a:rPr lang="zh-CN" sz="1400" b="0">
                <a:ea typeface="宋体" panose="02010600030101010101" pitchFamily="2" charset="-122"/>
              </a:rPr>
              <a:t>（</a:t>
            </a:r>
            <a:r>
              <a:rPr lang="en-US" sz="1400" b="0">
                <a:latin typeface="宋体" panose="02010600030101010101" pitchFamily="2" charset="-122"/>
                <a:ea typeface="宋体" panose="02010600030101010101" pitchFamily="2" charset="-122"/>
                <a:cs typeface="Times New Roman" panose="02020603050405020304" pitchFamily="18" charset="0"/>
              </a:rPr>
              <a:t>20</a:t>
            </a:r>
            <a:r>
              <a:rPr lang="zh-CN" sz="1400" b="0">
                <a:ea typeface="宋体" panose="02010600030101010101" pitchFamily="2" charset="-122"/>
              </a:rPr>
              <a:t>分）民法是规定公民和法人的财产关系以及跟它相联系的人身非财产关系的各种法律。阅读材料，回答问题。材料一中国古代并无现代意义的民法，编纂民法典之议始于</a:t>
            </a:r>
            <a:r>
              <a:rPr lang="en-US" sz="1400" b="0">
                <a:latin typeface="宋体" panose="02010600030101010101" pitchFamily="2" charset="-122"/>
                <a:ea typeface="宋体" panose="02010600030101010101" pitchFamily="2" charset="-122"/>
                <a:cs typeface="Times New Roman" panose="02020603050405020304" pitchFamily="18" charset="0"/>
              </a:rPr>
              <a:t>19</a:t>
            </a:r>
            <a:r>
              <a:rPr lang="zh-CN" sz="1400" b="0">
                <a:ea typeface="宋体" panose="02010600030101010101" pitchFamily="2" charset="-122"/>
              </a:rPr>
              <a:t>世纪末。</a:t>
            </a:r>
            <a:r>
              <a:rPr lang="en-US" sz="1400" b="0">
                <a:latin typeface="宋体" panose="02010600030101010101" pitchFamily="2" charset="-122"/>
                <a:ea typeface="宋体" panose="02010600030101010101" pitchFamily="2" charset="-122"/>
                <a:cs typeface="Times New Roman" panose="02020603050405020304" pitchFamily="18" charset="0"/>
              </a:rPr>
              <a:t>1902</a:t>
            </a:r>
            <a:r>
              <a:rPr lang="zh-CN" sz="1400" b="0">
                <a:ea typeface="宋体" panose="02010600030101010101" pitchFamily="2" charset="-122"/>
              </a:rPr>
              <a:t>年光绪帝下诏参酌外国法律，改订律例。</a:t>
            </a:r>
            <a:r>
              <a:rPr lang="en-US" sz="1400" b="0">
                <a:latin typeface="宋体" panose="02010600030101010101" pitchFamily="2" charset="-122"/>
                <a:ea typeface="宋体" panose="02010600030101010101" pitchFamily="2" charset="-122"/>
                <a:cs typeface="Times New Roman" panose="02020603050405020304" pitchFamily="18" charset="0"/>
              </a:rPr>
              <a:t>1908</a:t>
            </a:r>
            <a:r>
              <a:rPr lang="zh-CN" sz="1400" b="0">
                <a:ea typeface="宋体" panose="02010600030101010101" pitchFamily="2" charset="-122"/>
              </a:rPr>
              <a:t>年始编纂民法典，引进了西方民法典的立法理念和编纂方法，于</a:t>
            </a:r>
            <a:r>
              <a:rPr lang="en-US" sz="1400" b="0">
                <a:latin typeface="宋体" panose="02010600030101010101" pitchFamily="2" charset="-122"/>
                <a:ea typeface="宋体" panose="02010600030101010101" pitchFamily="2" charset="-122"/>
                <a:cs typeface="Times New Roman" panose="02020603050405020304" pitchFamily="18" charset="0"/>
              </a:rPr>
              <a:t>1910</a:t>
            </a:r>
            <a:r>
              <a:rPr lang="zh-CN" sz="1400" b="0">
                <a:ea typeface="宋体" panose="02010600030101010101" pitchFamily="2" charset="-122"/>
              </a:rPr>
              <a:t>年完成《大清民律草案》，但未及正式施行。</a:t>
            </a:r>
            <a:r>
              <a:rPr lang="en-US" sz="1400" b="0">
                <a:latin typeface="宋体" panose="02010600030101010101" pitchFamily="2" charset="-122"/>
                <a:ea typeface="宋体" panose="02010600030101010101" pitchFamily="2" charset="-122"/>
                <a:cs typeface="Times New Roman" panose="02020603050405020304" pitchFamily="18" charset="0"/>
              </a:rPr>
              <a:t>——</a:t>
            </a:r>
            <a:r>
              <a:rPr lang="zh-CN" sz="1400" b="0">
                <a:ea typeface="宋体" panose="02010600030101010101" pitchFamily="2" charset="-122"/>
              </a:rPr>
              <a:t>摘编自《中国民法典草案建议稿》材料二</a:t>
            </a:r>
            <a:r>
              <a:rPr lang="en-US" sz="1400" b="0">
                <a:latin typeface="宋体" panose="02010600030101010101" pitchFamily="2" charset="-122"/>
                <a:ea typeface="宋体" panose="02010600030101010101" pitchFamily="2" charset="-122"/>
                <a:cs typeface="Times New Roman" panose="02020603050405020304" pitchFamily="18" charset="0"/>
              </a:rPr>
              <a:t>1954—1956</a:t>
            </a:r>
            <a:r>
              <a:rPr lang="zh-CN" sz="1400" b="0">
                <a:ea typeface="宋体" panose="02010600030101010101" pitchFamily="2" charset="-122"/>
              </a:rPr>
              <a:t>年，新中国着手起草第一部《民法典草案》。此后，由于发生</a:t>
            </a:r>
            <a:r>
              <a:rPr lang="zh-CN" sz="1400" b="0">
                <a:ea typeface="宋体" panose="02010600030101010101" pitchFamily="2" charset="-122"/>
                <a:cs typeface="Times New Roman" panose="02020603050405020304" pitchFamily="18" charset="0"/>
              </a:rPr>
              <a:t>“整风”“反右”等政治运动，民法典起草工作被迫中断。</a:t>
            </a:r>
            <a:r>
              <a:rPr lang="en-US" sz="1400" b="0">
                <a:latin typeface="宋体" panose="02010600030101010101" pitchFamily="2" charset="-122"/>
                <a:ea typeface="宋体" panose="02010600030101010101" pitchFamily="2" charset="-122"/>
                <a:cs typeface="Times New Roman" panose="02020603050405020304" pitchFamily="18" charset="0"/>
              </a:rPr>
              <a:t>1962—1964</a:t>
            </a:r>
            <a:r>
              <a:rPr lang="zh-CN" sz="1400" b="0">
                <a:ea typeface="宋体" panose="02010600030101010101" pitchFamily="2" charset="-122"/>
              </a:rPr>
              <a:t>年，虽完成《民法典草案（试拟稿）》，但因</a:t>
            </a:r>
            <a:r>
              <a:rPr lang="zh-CN" sz="1400" b="0">
                <a:ea typeface="宋体" panose="02010600030101010101" pitchFamily="2" charset="-122"/>
                <a:cs typeface="Times New Roman" panose="02020603050405020304" pitchFamily="18" charset="0"/>
              </a:rPr>
              <a:t>“四清运动”而中断。以上只是表面原因，关键原因则是不具备其赖以存在的经济社会条件。</a:t>
            </a:r>
            <a:r>
              <a:rPr lang="en-US" sz="1400" b="0">
                <a:latin typeface="宋体" panose="02010600030101010101" pitchFamily="2" charset="-122"/>
                <a:ea typeface="宋体" panose="02010600030101010101" pitchFamily="2" charset="-122"/>
                <a:cs typeface="Times New Roman" panose="02020603050405020304" pitchFamily="18" charset="0"/>
              </a:rPr>
              <a:t> ——</a:t>
            </a:r>
            <a:r>
              <a:rPr lang="zh-CN" sz="1400" b="0">
                <a:ea typeface="宋体" panose="02010600030101010101" pitchFamily="2" charset="-122"/>
              </a:rPr>
              <a:t>摘编自梁慧星《制定民法典的设想》等材料三</a:t>
            </a:r>
            <a:r>
              <a:rPr lang="en-US" sz="1400" b="0">
                <a:latin typeface="宋体" panose="02010600030101010101" pitchFamily="2" charset="-122"/>
                <a:ea typeface="宋体" panose="02010600030101010101" pitchFamily="2" charset="-122"/>
                <a:cs typeface="Times New Roman" panose="02020603050405020304" pitchFamily="18" charset="0"/>
              </a:rPr>
              <a:t>1979</a:t>
            </a:r>
            <a:r>
              <a:rPr lang="zh-CN" sz="1400" b="0">
                <a:ea typeface="宋体" panose="02010600030101010101" pitchFamily="2" charset="-122"/>
              </a:rPr>
              <a:t>年，我国第三次起草民法典，但经济体制改革刚刚开始，条件还不具备。</a:t>
            </a:r>
            <a:r>
              <a:rPr lang="en-US" sz="1400" b="0">
                <a:latin typeface="宋体" panose="02010600030101010101" pitchFamily="2" charset="-122"/>
                <a:ea typeface="宋体" panose="02010600030101010101" pitchFamily="2" charset="-122"/>
                <a:cs typeface="Times New Roman" panose="02020603050405020304" pitchFamily="18" charset="0"/>
              </a:rPr>
              <a:t>1985</a:t>
            </a:r>
            <a:r>
              <a:rPr lang="zh-CN" sz="1400" b="0">
                <a:ea typeface="宋体" panose="02010600030101010101" pitchFamily="2" charset="-122"/>
              </a:rPr>
              <a:t>年，随着改革开放日益深入，民事生活越来越活跃，客观上迫切需要制定一部全面调整各种民事关系的基本法律，于是</a:t>
            </a:r>
            <a:r>
              <a:rPr lang="en-US" sz="1400" b="0">
                <a:latin typeface="宋体" panose="02010600030101010101" pitchFamily="2" charset="-122"/>
                <a:ea typeface="宋体" panose="02010600030101010101" pitchFamily="2" charset="-122"/>
                <a:cs typeface="Times New Roman" panose="02020603050405020304" pitchFamily="18" charset="0"/>
              </a:rPr>
              <a:t>1986</a:t>
            </a:r>
            <a:r>
              <a:rPr lang="zh-CN" sz="1400" b="0">
                <a:ea typeface="宋体" panose="02010600030101010101" pitchFamily="2" charset="-122"/>
              </a:rPr>
              <a:t>年颁布民法通则。</a:t>
            </a:r>
            <a:r>
              <a:rPr lang="en-US" sz="1400" b="0">
                <a:latin typeface="宋体" panose="02010600030101010101" pitchFamily="2" charset="-122"/>
                <a:ea typeface="宋体" panose="02010600030101010101" pitchFamily="2" charset="-122"/>
                <a:cs typeface="Times New Roman" panose="02020603050405020304" pitchFamily="18" charset="0"/>
              </a:rPr>
              <a:t>1992</a:t>
            </a:r>
            <a:r>
              <a:rPr lang="zh-CN" sz="1400" b="0">
                <a:ea typeface="宋体" panose="02010600030101010101" pitchFamily="2" charset="-122"/>
              </a:rPr>
              <a:t>年邓小平南巡讲话，确定了改革开放的方向。随后，与之相适应的担保法、合同法等单行法相继制定。进入</a:t>
            </a:r>
            <a:r>
              <a:rPr lang="en-US" sz="1400" b="0">
                <a:latin typeface="宋体" panose="02010600030101010101" pitchFamily="2" charset="-122"/>
                <a:ea typeface="宋体" panose="02010600030101010101" pitchFamily="2" charset="-122"/>
                <a:cs typeface="Times New Roman" panose="02020603050405020304" pitchFamily="18" charset="0"/>
              </a:rPr>
              <a:t>21</a:t>
            </a:r>
            <a:r>
              <a:rPr lang="zh-CN" sz="1400" b="0">
                <a:ea typeface="宋体" panose="02010600030101010101" pitchFamily="2" charset="-122"/>
              </a:rPr>
              <a:t>世纪，中国经济与国际接轨，民法典的起草加快。</a:t>
            </a:r>
            <a:r>
              <a:rPr lang="en-US" sz="1400" b="0">
                <a:latin typeface="宋体" panose="02010600030101010101" pitchFamily="2" charset="-122"/>
                <a:ea typeface="宋体" panose="02010600030101010101" pitchFamily="2" charset="-122"/>
                <a:cs typeface="Times New Roman" panose="02020603050405020304" pitchFamily="18" charset="0"/>
              </a:rPr>
              <a:t>2017</a:t>
            </a:r>
            <a:r>
              <a:rPr lang="zh-CN" sz="1400" b="0">
                <a:ea typeface="宋体" panose="02010600030101010101" pitchFamily="2" charset="-122"/>
              </a:rPr>
              <a:t>年</a:t>
            </a:r>
            <a:r>
              <a:rPr lang="en-US" sz="1400" b="0">
                <a:latin typeface="宋体" panose="02010600030101010101" pitchFamily="2" charset="-122"/>
                <a:ea typeface="宋体" panose="02010600030101010101" pitchFamily="2" charset="-122"/>
                <a:cs typeface="Times New Roman" panose="02020603050405020304" pitchFamily="18" charset="0"/>
              </a:rPr>
              <a:t>3</a:t>
            </a:r>
            <a:r>
              <a:rPr lang="zh-CN" sz="1400" b="0">
                <a:ea typeface="宋体" panose="02010600030101010101" pitchFamily="2" charset="-122"/>
              </a:rPr>
              <a:t>月</a:t>
            </a:r>
            <a:r>
              <a:rPr lang="en-US" sz="1400" b="0">
                <a:latin typeface="宋体" panose="02010600030101010101" pitchFamily="2" charset="-122"/>
                <a:ea typeface="宋体" panose="02010600030101010101" pitchFamily="2" charset="-122"/>
                <a:cs typeface="Times New Roman" panose="02020603050405020304" pitchFamily="18" charset="0"/>
              </a:rPr>
              <a:t>15</a:t>
            </a:r>
            <a:r>
              <a:rPr lang="zh-CN" sz="1400" b="0">
                <a:ea typeface="宋体" panose="02010600030101010101" pitchFamily="2" charset="-122"/>
              </a:rPr>
              <a:t>日十二届全国人大五次会议通过《中华人民共和国民法总则》，并提出争取</a:t>
            </a:r>
            <a:r>
              <a:rPr lang="en-US" sz="1400" b="0">
                <a:latin typeface="宋体" panose="02010600030101010101" pitchFamily="2" charset="-122"/>
                <a:ea typeface="宋体" panose="02010600030101010101" pitchFamily="2" charset="-122"/>
                <a:cs typeface="Times New Roman" panose="02020603050405020304" pitchFamily="18" charset="0"/>
              </a:rPr>
              <a:t>2020</a:t>
            </a:r>
            <a:r>
              <a:rPr lang="zh-CN" sz="1400" b="0">
                <a:ea typeface="宋体" panose="02010600030101010101" pitchFamily="2" charset="-122"/>
              </a:rPr>
              <a:t>年形成统一的民法典。</a:t>
            </a:r>
            <a:r>
              <a:rPr lang="en-US" sz="1400" b="0">
                <a:latin typeface="宋体" panose="02010600030101010101" pitchFamily="2" charset="-122"/>
                <a:ea typeface="宋体" panose="02010600030101010101" pitchFamily="2" charset="-122"/>
                <a:cs typeface="Times New Roman" panose="02020603050405020304" pitchFamily="18" charset="0"/>
              </a:rPr>
              <a:t>——</a:t>
            </a:r>
            <a:r>
              <a:rPr lang="zh-CN" sz="1400" b="0">
                <a:ea typeface="宋体" panose="02010600030101010101" pitchFamily="2" charset="-122"/>
              </a:rPr>
              <a:t>摘编自梁慧星《中国民法典编纂的几个问题》等（</a:t>
            </a:r>
            <a:r>
              <a:rPr lang="en-US" sz="1400" b="0">
                <a:latin typeface="宋体" panose="02010600030101010101" pitchFamily="2" charset="-122"/>
                <a:ea typeface="宋体" panose="02010600030101010101" pitchFamily="2" charset="-122"/>
                <a:cs typeface="Times New Roman" panose="02020603050405020304" pitchFamily="18" charset="0"/>
              </a:rPr>
              <a:t>1</a:t>
            </a:r>
            <a:r>
              <a:rPr lang="zh-CN" sz="1400" b="0">
                <a:ea typeface="宋体" panose="02010600030101010101" pitchFamily="2" charset="-122"/>
              </a:rPr>
              <a:t>）依据材料，概括《大清民律草案》的特点。（</a:t>
            </a:r>
            <a:r>
              <a:rPr lang="en-US" sz="1400" b="0">
                <a:latin typeface="宋体" panose="02010600030101010101" pitchFamily="2" charset="-122"/>
                <a:ea typeface="宋体" panose="02010600030101010101" pitchFamily="2" charset="-122"/>
                <a:cs typeface="Times New Roman" panose="02020603050405020304" pitchFamily="18" charset="0"/>
              </a:rPr>
              <a:t>2</a:t>
            </a:r>
            <a:r>
              <a:rPr lang="zh-CN" sz="1400" b="0">
                <a:ea typeface="宋体" panose="02010600030101010101" pitchFamily="2" charset="-122"/>
              </a:rPr>
              <a:t>分）结合所学知识，分析</a:t>
            </a:r>
            <a:r>
              <a:rPr lang="zh-CN" sz="1400" b="0">
                <a:ea typeface="宋体" panose="02010600030101010101" pitchFamily="2" charset="-122"/>
                <a:cs typeface="Times New Roman" panose="02020603050405020304" pitchFamily="18" charset="0"/>
              </a:rPr>
              <a:t>“编纂民法典之议始于</a:t>
            </a:r>
            <a:r>
              <a:rPr lang="en-US" sz="1400" b="0">
                <a:latin typeface="宋体" panose="02010600030101010101" pitchFamily="2" charset="-122"/>
                <a:ea typeface="宋体" panose="02010600030101010101" pitchFamily="2" charset="-122"/>
                <a:cs typeface="Times New Roman" panose="02020603050405020304" pitchFamily="18" charset="0"/>
              </a:rPr>
              <a:t>19</a:t>
            </a:r>
            <a:r>
              <a:rPr lang="zh-CN" sz="1400" b="0">
                <a:ea typeface="宋体" panose="02010600030101010101" pitchFamily="2" charset="-122"/>
              </a:rPr>
              <a:t>世纪末</a:t>
            </a:r>
            <a:r>
              <a:rPr lang="zh-CN" sz="1400" b="0">
                <a:ea typeface="宋体" panose="02010600030101010101" pitchFamily="2" charset="-122"/>
                <a:cs typeface="Times New Roman" panose="02020603050405020304" pitchFamily="18" charset="0"/>
              </a:rPr>
              <a:t>”的国内背景，并指出民法典“未及正式施行”的直接原因。（</a:t>
            </a:r>
            <a:r>
              <a:rPr lang="en-US" sz="1400" b="0">
                <a:latin typeface="宋体" panose="02010600030101010101" pitchFamily="2" charset="-122"/>
                <a:ea typeface="宋体" panose="02010600030101010101" pitchFamily="2" charset="-122"/>
                <a:cs typeface="Times New Roman" panose="02020603050405020304" pitchFamily="18" charset="0"/>
              </a:rPr>
              <a:t>6</a:t>
            </a:r>
            <a:r>
              <a:rPr lang="zh-CN" sz="1400" b="0">
                <a:ea typeface="宋体" panose="02010600030101010101" pitchFamily="2" charset="-122"/>
              </a:rPr>
              <a:t>分）（</a:t>
            </a:r>
            <a:r>
              <a:rPr lang="en-US" sz="1400" b="0">
                <a:latin typeface="宋体" panose="02010600030101010101" pitchFamily="2" charset="-122"/>
                <a:ea typeface="宋体" panose="02010600030101010101" pitchFamily="2" charset="-122"/>
                <a:cs typeface="Times New Roman" panose="02020603050405020304" pitchFamily="18" charset="0"/>
              </a:rPr>
              <a:t>2</a:t>
            </a:r>
            <a:r>
              <a:rPr lang="zh-CN" sz="1400" b="0">
                <a:ea typeface="宋体" panose="02010600030101010101" pitchFamily="2" charset="-122"/>
              </a:rPr>
              <a:t>）依据材料二，概括两次民法典起草工作中断的原因。结合所学知识，指出当时的</a:t>
            </a:r>
            <a:r>
              <a:rPr lang="zh-CN" sz="1400" b="0">
                <a:ea typeface="宋体" panose="02010600030101010101" pitchFamily="2" charset="-122"/>
                <a:cs typeface="Times New Roman" panose="02020603050405020304" pitchFamily="18" charset="0"/>
              </a:rPr>
              <a:t>“经济社会条件”。（</a:t>
            </a:r>
            <a:r>
              <a:rPr lang="en-US" sz="1400" b="0">
                <a:latin typeface="宋体" panose="02010600030101010101" pitchFamily="2" charset="-122"/>
                <a:ea typeface="宋体" panose="02010600030101010101" pitchFamily="2" charset="-122"/>
                <a:cs typeface="Times New Roman" panose="02020603050405020304" pitchFamily="18" charset="0"/>
              </a:rPr>
              <a:t>4</a:t>
            </a:r>
            <a:r>
              <a:rPr lang="zh-CN" sz="1400" b="0">
                <a:ea typeface="宋体" panose="02010600030101010101" pitchFamily="2" charset="-122"/>
              </a:rPr>
              <a:t>分）（3）依据材料三，归纳改革开放以来编纂民法典的基本历程。（</a:t>
            </a:r>
            <a:r>
              <a:rPr lang="en-US" sz="1400" b="0">
                <a:latin typeface="宋体" panose="02010600030101010101" pitchFamily="2" charset="-122"/>
                <a:ea typeface="宋体" panose="02010600030101010101" pitchFamily="2" charset="-122"/>
                <a:cs typeface="Times New Roman" panose="02020603050405020304" pitchFamily="18" charset="0"/>
              </a:rPr>
              <a:t>4</a:t>
            </a:r>
            <a:r>
              <a:rPr lang="zh-CN" sz="1400" b="0">
                <a:ea typeface="宋体" panose="02010600030101010101" pitchFamily="2" charset="-122"/>
              </a:rPr>
              <a:t>分）这一历程反映了怎样的特点？结合所学知识，谈谈我国推动形成统一民法典的有利因素。（</a:t>
            </a:r>
            <a:r>
              <a:rPr lang="en-US" sz="1400" b="0">
                <a:latin typeface="宋体" panose="02010600030101010101" pitchFamily="2" charset="-122"/>
                <a:ea typeface="宋体" panose="02010600030101010101" pitchFamily="2" charset="-122"/>
                <a:cs typeface="Times New Roman" panose="02020603050405020304" pitchFamily="18" charset="0"/>
              </a:rPr>
              <a:t>4</a:t>
            </a:r>
            <a:r>
              <a:rPr lang="zh-CN" sz="1400" b="0">
                <a:ea typeface="宋体" panose="02010600030101010101" pitchFamily="2" charset="-122"/>
              </a:rPr>
              <a:t>分）</a:t>
            </a:r>
            <a:r>
              <a:rPr lang="zh-CN" sz="1400" b="0">
                <a:solidFill>
                  <a:srgbClr val="FF0000"/>
                </a:solidFill>
                <a:ea typeface="宋体" panose="02010600030101010101" pitchFamily="2" charset="-122"/>
              </a:rPr>
              <a:t>【答案】（</a:t>
            </a:r>
            <a:r>
              <a:rPr lang="en-US" sz="1400" b="0">
                <a:solidFill>
                  <a:srgbClr val="FF0000"/>
                </a:solidFill>
                <a:latin typeface="宋体" panose="02010600030101010101" pitchFamily="2" charset="-122"/>
                <a:cs typeface="Times New Roman" panose="02020603050405020304" pitchFamily="18" charset="0"/>
              </a:rPr>
              <a:t>1</a:t>
            </a:r>
            <a:r>
              <a:rPr lang="zh-CN" sz="1400" b="0">
                <a:solidFill>
                  <a:srgbClr val="FF0000"/>
                </a:solidFill>
                <a:ea typeface="宋体" panose="02010600030101010101" pitchFamily="2" charset="-122"/>
              </a:rPr>
              <a:t>）参照西方法律编纂（</a:t>
            </a:r>
            <a:r>
              <a:rPr lang="en-US" sz="1400" b="0">
                <a:solidFill>
                  <a:srgbClr val="FF0000"/>
                </a:solidFill>
                <a:latin typeface="宋体" panose="02010600030101010101" pitchFamily="2" charset="-122"/>
                <a:cs typeface="Times New Roman" panose="02020603050405020304" pitchFamily="18" charset="0"/>
              </a:rPr>
              <a:t>2</a:t>
            </a:r>
            <a:r>
              <a:rPr lang="zh-CN" sz="1400" b="0">
                <a:solidFill>
                  <a:srgbClr val="FF0000"/>
                </a:solidFill>
                <a:ea typeface="宋体" panose="02010600030101010101" pitchFamily="2" charset="-122"/>
              </a:rPr>
              <a:t>分）。民族资本主义经济初步发展；民族危机加深，出现维新变法运动；西方思想文化进一步传播（</a:t>
            </a:r>
            <a:r>
              <a:rPr lang="en-US" sz="1400" b="0">
                <a:solidFill>
                  <a:srgbClr val="FF0000"/>
                </a:solidFill>
                <a:latin typeface="宋体" panose="02010600030101010101" pitchFamily="2" charset="-122"/>
                <a:cs typeface="Times New Roman" panose="02020603050405020304" pitchFamily="18" charset="0"/>
              </a:rPr>
              <a:t>4</a:t>
            </a:r>
            <a:r>
              <a:rPr lang="zh-CN" sz="1400" b="0">
                <a:solidFill>
                  <a:srgbClr val="FF0000"/>
                </a:solidFill>
                <a:ea typeface="宋体" panose="02010600030101010101" pitchFamily="2" charset="-122"/>
              </a:rPr>
              <a:t>分）。辛亥革命推翻清朝统治（</a:t>
            </a:r>
            <a:r>
              <a:rPr lang="en-US" sz="1400" b="0">
                <a:solidFill>
                  <a:srgbClr val="FF0000"/>
                </a:solidFill>
                <a:latin typeface="宋体" panose="02010600030101010101" pitchFamily="2" charset="-122"/>
                <a:cs typeface="Times New Roman" panose="02020603050405020304" pitchFamily="18" charset="0"/>
              </a:rPr>
              <a:t>2</a:t>
            </a:r>
            <a:r>
              <a:rPr lang="zh-CN" sz="1400" b="0">
                <a:solidFill>
                  <a:srgbClr val="FF0000"/>
                </a:solidFill>
                <a:ea typeface="宋体" panose="02010600030101010101" pitchFamily="2" charset="-122"/>
              </a:rPr>
              <a:t>分）。（</a:t>
            </a:r>
            <a:r>
              <a:rPr lang="en-US" sz="1400" b="0">
                <a:solidFill>
                  <a:srgbClr val="FF0000"/>
                </a:solidFill>
                <a:latin typeface="宋体" panose="02010600030101010101" pitchFamily="2" charset="-122"/>
                <a:cs typeface="Times New Roman" panose="02020603050405020304" pitchFamily="18" charset="0"/>
              </a:rPr>
              <a:t>2</a:t>
            </a:r>
            <a:r>
              <a:rPr lang="zh-CN" sz="1400" b="0">
                <a:solidFill>
                  <a:srgbClr val="FF0000"/>
                </a:solidFill>
                <a:ea typeface="宋体" panose="02010600030101010101" pitchFamily="2" charset="-122"/>
              </a:rPr>
              <a:t>）政治运动的干扰；经济社会条件不具备。实行高度集中的计划经济体制（</a:t>
            </a:r>
            <a:r>
              <a:rPr lang="en-US" sz="1400" b="0">
                <a:solidFill>
                  <a:srgbClr val="FF0000"/>
                </a:solidFill>
                <a:latin typeface="宋体" panose="02010600030101010101" pitchFamily="2" charset="-122"/>
                <a:cs typeface="Times New Roman" panose="02020603050405020304" pitchFamily="18" charset="0"/>
              </a:rPr>
              <a:t>4</a:t>
            </a:r>
            <a:r>
              <a:rPr lang="zh-CN" sz="1400" b="0">
                <a:solidFill>
                  <a:srgbClr val="FF0000"/>
                </a:solidFill>
                <a:ea typeface="宋体" panose="02010600030101010101" pitchFamily="2" charset="-122"/>
              </a:rPr>
              <a:t>分）。（</a:t>
            </a:r>
            <a:r>
              <a:rPr lang="en-US" sz="1400" b="0">
                <a:solidFill>
                  <a:srgbClr val="FF0000"/>
                </a:solidFill>
                <a:latin typeface="宋体" panose="02010600030101010101" pitchFamily="2" charset="-122"/>
                <a:cs typeface="Times New Roman" panose="02020603050405020304" pitchFamily="18" charset="0"/>
              </a:rPr>
              <a:t>3</a:t>
            </a:r>
            <a:r>
              <a:rPr lang="zh-CN" sz="1400" b="0">
                <a:solidFill>
                  <a:srgbClr val="FF0000"/>
                </a:solidFill>
                <a:ea typeface="宋体" panose="02010600030101010101" pitchFamily="2" charset="-122"/>
              </a:rPr>
              <a:t>）改革开放后开始起草民法典；</a:t>
            </a:r>
            <a:r>
              <a:rPr lang="en-US" sz="1400" b="0">
                <a:solidFill>
                  <a:srgbClr val="FF0000"/>
                </a:solidFill>
                <a:latin typeface="宋体" panose="02010600030101010101" pitchFamily="2" charset="-122"/>
                <a:cs typeface="Times New Roman" panose="02020603050405020304" pitchFamily="18" charset="0"/>
              </a:rPr>
              <a:t>80</a:t>
            </a:r>
            <a:r>
              <a:rPr lang="zh-CN" sz="1400" b="0">
                <a:solidFill>
                  <a:srgbClr val="FF0000"/>
                </a:solidFill>
                <a:ea typeface="宋体" panose="02010600030101010101" pitchFamily="2" charset="-122"/>
              </a:rPr>
              <a:t>年代改革开放深入，颁布民法通则；</a:t>
            </a:r>
            <a:r>
              <a:rPr lang="en-US" sz="1400" b="0">
                <a:solidFill>
                  <a:srgbClr val="FF0000"/>
                </a:solidFill>
                <a:latin typeface="宋体" panose="02010600030101010101" pitchFamily="2" charset="-122"/>
                <a:cs typeface="Times New Roman" panose="02020603050405020304" pitchFamily="18" charset="0"/>
              </a:rPr>
              <a:t>90</a:t>
            </a:r>
            <a:r>
              <a:rPr lang="zh-CN" sz="1400" b="0">
                <a:solidFill>
                  <a:srgbClr val="FF0000"/>
                </a:solidFill>
                <a:ea typeface="宋体" panose="02010600030101010101" pitchFamily="2" charset="-122"/>
              </a:rPr>
              <a:t>年代向社会主义市场经济转变，制定相应的单行法；</a:t>
            </a:r>
            <a:r>
              <a:rPr lang="en-US" sz="1400" b="0">
                <a:solidFill>
                  <a:srgbClr val="FF0000"/>
                </a:solidFill>
                <a:latin typeface="宋体" panose="02010600030101010101" pitchFamily="2" charset="-122"/>
                <a:cs typeface="Times New Roman" panose="02020603050405020304" pitchFamily="18" charset="0"/>
              </a:rPr>
              <a:t>21</a:t>
            </a:r>
            <a:r>
              <a:rPr lang="zh-CN" sz="1400" b="0">
                <a:solidFill>
                  <a:srgbClr val="FF0000"/>
                </a:solidFill>
                <a:ea typeface="宋体" panose="02010600030101010101" pitchFamily="2" charset="-122"/>
              </a:rPr>
              <a:t>世纪后，适应全球化的需要，加快起草，</a:t>
            </a:r>
            <a:r>
              <a:rPr lang="en-US" sz="1400" b="0">
                <a:solidFill>
                  <a:srgbClr val="FF0000"/>
                </a:solidFill>
                <a:latin typeface="宋体" panose="02010600030101010101" pitchFamily="2" charset="-122"/>
                <a:cs typeface="Times New Roman" panose="02020603050405020304" pitchFamily="18" charset="0"/>
              </a:rPr>
              <a:t>2017</a:t>
            </a:r>
            <a:r>
              <a:rPr lang="zh-CN" sz="1400" b="0">
                <a:solidFill>
                  <a:srgbClr val="FF0000"/>
                </a:solidFill>
                <a:ea typeface="宋体" panose="02010600030101010101" pitchFamily="2" charset="-122"/>
              </a:rPr>
              <a:t>年通过民法总则（</a:t>
            </a:r>
            <a:r>
              <a:rPr lang="en-US" sz="1400" b="0">
                <a:solidFill>
                  <a:srgbClr val="FF0000"/>
                </a:solidFill>
                <a:latin typeface="宋体" panose="02010600030101010101" pitchFamily="2" charset="-122"/>
                <a:cs typeface="Times New Roman" panose="02020603050405020304" pitchFamily="18" charset="0"/>
              </a:rPr>
              <a:t>4</a:t>
            </a:r>
            <a:r>
              <a:rPr lang="zh-CN" sz="1400" b="0">
                <a:solidFill>
                  <a:srgbClr val="FF0000"/>
                </a:solidFill>
                <a:ea typeface="宋体" panose="02010600030101010101" pitchFamily="2" charset="-122"/>
              </a:rPr>
              <a:t>分）。随着改革开放的深入和经济发展需要，民法典加快制定、不断完善。社会主义市场经济体制日益成熟；社会主义民主法制建设不断健全。（</a:t>
            </a:r>
            <a:r>
              <a:rPr lang="en-US" sz="1400" b="0">
                <a:solidFill>
                  <a:srgbClr val="FF0000"/>
                </a:solidFill>
                <a:latin typeface="宋体" panose="02010600030101010101" pitchFamily="2" charset="-122"/>
                <a:cs typeface="Times New Roman" panose="02020603050405020304" pitchFamily="18" charset="0"/>
              </a:rPr>
              <a:t>4</a:t>
            </a:r>
            <a:r>
              <a:rPr lang="zh-CN" sz="1400" b="0">
                <a:solidFill>
                  <a:srgbClr val="FF0000"/>
                </a:solidFill>
                <a:ea typeface="宋体" panose="02010600030101010101" pitchFamily="2" charset="-122"/>
              </a:rPr>
              <a:t>分）</a:t>
            </a:r>
            <a:endParaRPr lang="zh-CN" altLang="en-US" sz="1400" b="0">
              <a:solidFill>
                <a:srgbClr val="FF0000"/>
              </a:solidFill>
              <a:ea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2260" y="584200"/>
            <a:ext cx="11586845" cy="4065905"/>
          </a:xfrm>
          <a:prstGeom prst="rect">
            <a:avLst/>
          </a:prstGeom>
          <a:noFill/>
        </p:spPr>
        <p:txBody>
          <a:bodyPr wrap="square" rtlCol="0">
            <a:spAutoFit/>
          </a:bodyPr>
          <a:p>
            <a:pPr algn="l">
              <a:lnSpc>
                <a:spcPct val="170000"/>
              </a:lnSpc>
            </a:pPr>
            <a:r>
              <a:rPr lang="zh-CN" altLang="en-US" sz="4400" b="1">
                <a:solidFill>
                  <a:srgbClr val="1552D1"/>
                </a:solidFill>
                <a:latin typeface="微软雅黑" panose="020B0503020204020204" charset="-122"/>
                <a:ea typeface="微软雅黑" panose="020B0503020204020204" charset="-122"/>
                <a:cs typeface="微软雅黑" panose="020B0503020204020204" charset="-122"/>
              </a:rPr>
              <a:t>重点问题自测：</a:t>
            </a:r>
            <a:endParaRPr lang="zh-CN" altLang="en-US" sz="3600" b="1">
              <a:latin typeface="微软雅黑" panose="020B0503020204020204" charset="-122"/>
              <a:ea typeface="微软雅黑" panose="020B0503020204020204" charset="-122"/>
              <a:cs typeface="微软雅黑" panose="020B0503020204020204" charset="-122"/>
            </a:endParaRPr>
          </a:p>
          <a:p>
            <a:pPr algn="l">
              <a:lnSpc>
                <a:spcPct val="170000"/>
              </a:lnSpc>
            </a:pPr>
            <a:r>
              <a:rPr lang="en-US" altLang="zh-CN" sz="3600" b="1">
                <a:solidFill>
                  <a:srgbClr val="1552D1"/>
                </a:solidFill>
                <a:latin typeface="微软雅黑" panose="020B0503020204020204" charset="-122"/>
                <a:ea typeface="微软雅黑" panose="020B0503020204020204" charset="-122"/>
                <a:cs typeface="微软雅黑" panose="020B0503020204020204" charset="-122"/>
                <a:sym typeface="+mn-ea"/>
              </a:rPr>
              <a:t>1</a:t>
            </a:r>
            <a:r>
              <a:rPr lang="zh-CN" altLang="en-US" sz="3600" b="1">
                <a:solidFill>
                  <a:srgbClr val="1552D1"/>
                </a:solidFill>
                <a:latin typeface="微软雅黑" panose="020B0503020204020204" charset="-122"/>
                <a:ea typeface="微软雅黑" panose="020B0503020204020204" charset="-122"/>
                <a:cs typeface="微软雅黑" panose="020B0503020204020204" charset="-122"/>
                <a:sym typeface="+mn-ea"/>
              </a:rPr>
              <a:t>、概括建国以来我国经济体制变迁的历程及相关特征</a:t>
            </a:r>
            <a:endParaRPr lang="zh-CN" altLang="en-US" sz="3600" b="1">
              <a:solidFill>
                <a:srgbClr val="1552D1"/>
              </a:solidFill>
              <a:latin typeface="微软雅黑" panose="020B0503020204020204" charset="-122"/>
              <a:ea typeface="微软雅黑" panose="020B0503020204020204" charset="-122"/>
              <a:cs typeface="微软雅黑" panose="020B0503020204020204" charset="-122"/>
              <a:sym typeface="+mn-ea"/>
            </a:endParaRPr>
          </a:p>
          <a:p>
            <a:pPr algn="l">
              <a:lnSpc>
                <a:spcPct val="170000"/>
              </a:lnSpc>
            </a:pPr>
            <a:r>
              <a:rPr lang="en-US" altLang="zh-CN" sz="3600" b="1" dirty="0">
                <a:solidFill>
                  <a:srgbClr val="1552D1"/>
                </a:solidFill>
                <a:latin typeface="微软雅黑" panose="020B0503020204020204" charset="-122"/>
                <a:ea typeface="微软雅黑" panose="020B0503020204020204" charset="-122"/>
                <a:cs typeface="微软雅黑" panose="020B0503020204020204" charset="-122"/>
                <a:sym typeface="+mn-ea"/>
              </a:rPr>
              <a:t>2</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sym typeface="+mn-ea"/>
              </a:rPr>
              <a:t>、归纳：农村与城市经济体制改革的措施（即内容）</a:t>
            </a:r>
            <a:endParaRPr lang="zh-CN" altLang="en-US" sz="3600" b="1" dirty="0">
              <a:solidFill>
                <a:srgbClr val="1552D1"/>
              </a:solidFill>
              <a:latin typeface="微软雅黑" panose="020B0503020204020204" charset="-122"/>
              <a:ea typeface="微软雅黑" panose="020B0503020204020204" charset="-122"/>
              <a:cs typeface="微软雅黑" panose="020B0503020204020204" charset="-122"/>
              <a:sym typeface="+mn-ea"/>
            </a:endParaRPr>
          </a:p>
          <a:p>
            <a:pPr algn="l">
              <a:lnSpc>
                <a:spcPct val="170000"/>
              </a:lnSpc>
            </a:pPr>
            <a:r>
              <a:rPr lang="en-US" altLang="zh-CN" sz="3600" b="1" dirty="0">
                <a:solidFill>
                  <a:srgbClr val="1552D1"/>
                </a:solidFill>
                <a:latin typeface="微软雅黑" panose="020B0503020204020204" charset="-122"/>
                <a:ea typeface="微软雅黑" panose="020B0503020204020204" charset="-122"/>
                <a:cs typeface="微软雅黑" panose="020B0503020204020204" charset="-122"/>
                <a:sym typeface="+mn-ea"/>
              </a:rPr>
              <a:t>3</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sym typeface="+mn-ea"/>
              </a:rPr>
              <a:t>、社会主义市场经济体制的确立过程（</a:t>
            </a:r>
            <a:r>
              <a:rPr lang="en-US" altLang="zh-CN" sz="3600" b="1" dirty="0">
                <a:solidFill>
                  <a:srgbClr val="1552D1"/>
                </a:solidFill>
                <a:latin typeface="微软雅黑" panose="020B0503020204020204" charset="-122"/>
                <a:ea typeface="微软雅黑" panose="020B0503020204020204" charset="-122"/>
                <a:cs typeface="微软雅黑" panose="020B0503020204020204" charset="-122"/>
                <a:sym typeface="+mn-ea"/>
              </a:rPr>
              <a:t>1992</a:t>
            </a:r>
            <a:r>
              <a:rPr lang="zh-CN" altLang="en-US" sz="3600" b="1" dirty="0">
                <a:solidFill>
                  <a:srgbClr val="1552D1"/>
                </a:solidFill>
                <a:latin typeface="微软雅黑" panose="020B0503020204020204" charset="-122"/>
                <a:ea typeface="微软雅黑" panose="020B0503020204020204" charset="-122"/>
                <a:cs typeface="微软雅黑" panose="020B0503020204020204" charset="-122"/>
                <a:sym typeface="+mn-ea"/>
              </a:rPr>
              <a:t>年后</a:t>
            </a:r>
            <a:r>
              <a:rPr lang="en-US" altLang="zh-CN" sz="3600" b="1" dirty="0">
                <a:solidFill>
                  <a:srgbClr val="1552D1"/>
                </a:solidFill>
                <a:latin typeface="微软雅黑" panose="020B0503020204020204" charset="-122"/>
                <a:ea typeface="微软雅黑" panose="020B0503020204020204" charset="-122"/>
                <a:cs typeface="微软雅黑" panose="020B0503020204020204" charset="-122"/>
                <a:sym typeface="+mn-ea"/>
              </a:rPr>
              <a:t>......)</a:t>
            </a:r>
            <a:endParaRPr lang="en-US" altLang="zh-CN" sz="3600" b="1" dirty="0">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5480" y="2219960"/>
            <a:ext cx="11163300" cy="3303905"/>
          </a:xfrm>
          <a:prstGeom prst="rect">
            <a:avLst/>
          </a:prstGeom>
          <a:noFill/>
        </p:spPr>
        <p:txBody>
          <a:bodyPr wrap="square" rtlCol="0" anchor="t">
            <a:spAutoFit/>
          </a:bodyPr>
          <a:p>
            <a:pPr>
              <a:lnSpc>
                <a:spcPct val="160000"/>
              </a:lnSpc>
            </a:pPr>
            <a:r>
              <a:rPr lang="en-US" altLang="zh-CN" sz="3600" b="1">
                <a:solidFill>
                  <a:srgbClr val="1552D1"/>
                </a:solidFill>
                <a:latin typeface="微软雅黑" panose="020B0503020204020204" charset="-122"/>
                <a:ea typeface="微软雅黑" panose="020B0503020204020204" charset="-122"/>
                <a:cs typeface="微软雅黑" panose="020B0503020204020204" charset="-122"/>
              </a:rPr>
              <a:t>    </a:t>
            </a:r>
            <a:r>
              <a:rPr lang="zh-CN" altLang="en-US" sz="3600" b="1">
                <a:solidFill>
                  <a:srgbClr val="1552D1"/>
                </a:solidFill>
                <a:latin typeface="微软雅黑" panose="020B0503020204020204" charset="-122"/>
                <a:ea typeface="微软雅黑" panose="020B0503020204020204" charset="-122"/>
                <a:cs typeface="微软雅黑" panose="020B0503020204020204" charset="-122"/>
              </a:rPr>
              <a:t>两大时期：</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a:p>
            <a:pPr>
              <a:lnSpc>
                <a:spcPct val="160000"/>
              </a:lnSpc>
            </a:pPr>
            <a:r>
              <a:rPr lang="zh-CN" altLang="en-US" sz="3600" b="1">
                <a:solidFill>
                  <a:srgbClr val="000000"/>
                </a:solidFill>
                <a:latin typeface="微软雅黑" panose="020B0503020204020204" charset="-122"/>
                <a:ea typeface="微软雅黑" panose="020B0503020204020204" charset="-122"/>
                <a:cs typeface="微软雅黑" panose="020B0503020204020204" charset="-122"/>
              </a:rPr>
              <a:t>1949—1978年改革开放前的时期，以及1978年改革开放后的时期。</a:t>
            </a:r>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a:p>
            <a:endParaRPr lang="zh-CN" altLang="en-US" sz="3600"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4930" y="33020"/>
            <a:ext cx="12553315" cy="1938020"/>
          </a:xfrm>
          <a:prstGeom prst="rect">
            <a:avLst/>
          </a:prstGeom>
          <a:noFill/>
        </p:spPr>
        <p:txBody>
          <a:bodyPr wrap="square" rtlCol="0" anchor="t">
            <a:spAutoFit/>
          </a:bodyPr>
          <a:p>
            <a:r>
              <a:rPr lang="zh-CN" altLang="en-US" sz="4000" b="1">
                <a:solidFill>
                  <a:srgbClr val="1552D1"/>
                </a:solidFill>
                <a:latin typeface="微软雅黑" panose="020B0503020204020204" charset="-122"/>
                <a:ea typeface="微软雅黑" panose="020B0503020204020204" charset="-122"/>
                <a:cs typeface="微软雅黑" panose="020B0503020204020204" charset="-122"/>
                <a:sym typeface="+mn-ea"/>
              </a:rPr>
              <a:t>概括建国以来我国经济体制变迁的历程及相关经济特征 </a:t>
            </a:r>
            <a:endParaRPr lang="zh-CN" altLang="en-US" sz="4000" b="1">
              <a:solidFill>
                <a:srgbClr val="1552D1"/>
              </a:solidFill>
              <a:latin typeface="微软雅黑" panose="020B0503020204020204" charset="-122"/>
              <a:ea typeface="微软雅黑" panose="020B0503020204020204" charset="-122"/>
              <a:cs typeface="微软雅黑" panose="020B0503020204020204" charset="-122"/>
            </a:endParaRPr>
          </a:p>
          <a:p>
            <a:r>
              <a:rPr lang="zh-CN" altLang="en-US" sz="4000" b="1">
                <a:solidFill>
                  <a:srgbClr val="1552D1"/>
                </a:solidFill>
                <a:latin typeface="微软雅黑" panose="020B0503020204020204" charset="-122"/>
                <a:ea typeface="微软雅黑" panose="020B0503020204020204" charset="-122"/>
                <a:cs typeface="微软雅黑" panose="020B0503020204020204" charset="-122"/>
                <a:sym typeface="+mn-ea"/>
              </a:rPr>
              <a:t> </a:t>
            </a:r>
            <a:endParaRPr lang="zh-CN" altLang="en-US" sz="4000" b="1">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665480" y="1205230"/>
            <a:ext cx="7052310" cy="1014730"/>
          </a:xfrm>
          <a:prstGeom prst="rect">
            <a:avLst/>
          </a:prstGeom>
          <a:noFill/>
        </p:spPr>
        <p:txBody>
          <a:bodyPr wrap="none" rtlCol="0">
            <a:spAutoFit/>
          </a:bodyPr>
          <a:p>
            <a:r>
              <a:rPr lang="zh-CN" altLang="en-US" sz="6000" b="1">
                <a:solidFill>
                  <a:srgbClr val="FF0000"/>
                </a:solidFill>
                <a:latin typeface="华文行楷" panose="02010800040101010101" charset="-122"/>
                <a:ea typeface="华文行楷" panose="02010800040101010101" charset="-122"/>
              </a:rPr>
              <a:t>两大时期，五个阶段</a:t>
            </a:r>
            <a:endParaRPr lang="zh-CN" altLang="en-US" sz="6000" b="1">
              <a:solidFill>
                <a:srgbClr val="FF0000"/>
              </a:solidFill>
              <a:latin typeface="华文行楷" panose="02010800040101010101" charset="-122"/>
              <a:ea typeface="华文行楷" panose="020108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050" y="53340"/>
            <a:ext cx="12487910" cy="6185535"/>
          </a:xfrm>
          <a:prstGeom prst="rect">
            <a:avLst/>
          </a:prstGeom>
          <a:noFill/>
        </p:spPr>
        <p:txBody>
          <a:bodyPr wrap="square" rtlCol="0" anchor="t">
            <a:spAutoFit/>
          </a:bodyPr>
          <a:p>
            <a:pPr>
              <a:lnSpc>
                <a:spcPct val="150000"/>
              </a:lnSpc>
            </a:pPr>
            <a:r>
              <a:rPr lang="zh-CN" altLang="en-US" sz="4000" b="1">
                <a:solidFill>
                  <a:srgbClr val="1552D1"/>
                </a:solidFill>
                <a:latin typeface="微软雅黑" panose="020B0503020204020204" charset="-122"/>
                <a:ea typeface="微软雅黑" panose="020B0503020204020204" charset="-122"/>
                <a:cs typeface="微软雅黑" panose="020B0503020204020204" charset="-122"/>
                <a:sym typeface="+mn-ea"/>
              </a:rPr>
              <a:t>五个阶段是：</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1.1949—1957年</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rPr>
              <a:t>计划体制建立初期：</a:t>
            </a:r>
            <a:r>
              <a:rPr lang="zh-CN" altLang="en-US" sz="3200" b="1">
                <a:latin typeface="微软雅黑" panose="020B0503020204020204" charset="-122"/>
                <a:ea typeface="微软雅黑" panose="020B0503020204020204" charset="-122"/>
                <a:cs typeface="微软雅黑" panose="020B0503020204020204" charset="-122"/>
                <a:sym typeface="+mn-ea"/>
              </a:rPr>
              <a:t>国民经济恢复与快速增长；</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2.1957—1966年</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rPr>
              <a:t>计划体制全面实施：</a:t>
            </a:r>
            <a:r>
              <a:rPr lang="zh-CN" altLang="en-US" sz="3200" b="1">
                <a:latin typeface="微软雅黑" panose="020B0503020204020204" charset="-122"/>
                <a:ea typeface="微软雅黑" panose="020B0503020204020204" charset="-122"/>
                <a:cs typeface="微软雅黑" panose="020B0503020204020204" charset="-122"/>
                <a:sym typeface="+mn-ea"/>
              </a:rPr>
              <a:t>经济结构扭曲</a:t>
            </a:r>
            <a:endParaRPr lang="zh-CN" altLang="en-US" sz="3200" b="1">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3.1966—1976年</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rPr>
              <a:t>计划体制继续推行：</a:t>
            </a:r>
            <a:r>
              <a:rPr lang="zh-CN" altLang="en-US" sz="3200" b="1">
                <a:latin typeface="微软雅黑" panose="020B0503020204020204" charset="-122"/>
                <a:ea typeface="微软雅黑" panose="020B0503020204020204" charset="-122"/>
                <a:cs typeface="微软雅黑" panose="020B0503020204020204" charset="-122"/>
                <a:sym typeface="+mn-ea"/>
              </a:rPr>
              <a:t>经济严重破坏</a:t>
            </a:r>
            <a:endParaRPr lang="zh-CN" altLang="en-US" sz="3200" b="1">
              <a:latin typeface="微软雅黑" panose="020B0503020204020204" charset="-122"/>
              <a:ea typeface="微软雅黑" panose="020B0503020204020204" charset="-122"/>
              <a:cs typeface="微软雅黑" panose="020B0503020204020204" charset="-122"/>
              <a:sym typeface="+mn-ea"/>
            </a:endParaRPr>
          </a:p>
          <a:p>
            <a:pPr>
              <a:lnSpc>
                <a:spcPct val="15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4.1978—1991年</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rPr>
              <a:t>计划体制改革探索：</a:t>
            </a:r>
            <a:r>
              <a:rPr lang="zh-CN" altLang="en-US" sz="3200" b="1">
                <a:latin typeface="微软雅黑" panose="020B0503020204020204" charset="-122"/>
                <a:ea typeface="微软雅黑" panose="020B0503020204020204" charset="-122"/>
                <a:cs typeface="微软雅黑" panose="020B0503020204020204" charset="-122"/>
                <a:sym typeface="+mn-ea"/>
              </a:rPr>
              <a:t>其中包括农村家庭联产承包责任制扩散阶段（1978—1984年）、城市经济责任制的推广阶段（1984—1992年）；</a:t>
            </a:r>
            <a:endParaRPr lang="zh-CN" altLang="en-US" sz="3200" b="1">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rPr>
              <a:t>5.1992年—至今</a:t>
            </a:r>
            <a:r>
              <a:rPr lang="zh-CN" altLang="en-US" sz="3200" b="1">
                <a:latin typeface="微软雅黑" panose="020B0503020204020204" charset="-122"/>
                <a:ea typeface="微软雅黑" panose="020B0503020204020204" charset="-122"/>
                <a:cs typeface="微软雅黑" panose="020B0503020204020204" charset="-122"/>
                <a:sym typeface="+mn-ea"/>
              </a:rPr>
              <a:t>，</a:t>
            </a:r>
            <a:r>
              <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rPr>
              <a:t>社会主义市场经济体制确立与全面深化</a:t>
            </a:r>
            <a:endParaRPr lang="zh-CN" altLang="en-US" sz="3200" b="1">
              <a:solidFill>
                <a:srgbClr val="1552D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7790" y="6985"/>
            <a:ext cx="11840845" cy="7068185"/>
          </a:xfrm>
          <a:prstGeom prst="rect">
            <a:avLst/>
          </a:prstGeom>
          <a:noFill/>
          <a:ln w="9525">
            <a:noFill/>
          </a:ln>
        </p:spPr>
        <p:txBody>
          <a:bodyPr wrap="square">
            <a:spAutoFit/>
          </a:bodyPr>
          <a:p>
            <a:pPr indent="0">
              <a:lnSpc>
                <a:spcPct val="14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2015</a:t>
            </a:r>
            <a:r>
              <a:rPr lang="zh-CN" sz="3600" b="1">
                <a:solidFill>
                  <a:srgbClr val="FF0000"/>
                </a:solidFill>
                <a:latin typeface="微软雅黑" panose="020B0503020204020204" charset="-122"/>
                <a:ea typeface="微软雅黑" panose="020B0503020204020204" charset="-122"/>
                <a:cs typeface="微软雅黑" panose="020B0503020204020204" charset="-122"/>
              </a:rPr>
              <a:t>年江苏卷历史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13</a:t>
            </a:r>
            <a:r>
              <a:rPr lang="zh-CN" sz="3600" b="1">
                <a:latin typeface="微软雅黑" panose="020B0503020204020204" charset="-122"/>
                <a:ea typeface="微软雅黑" panose="020B0503020204020204" charset="-122"/>
                <a:cs typeface="微软雅黑" panose="020B0503020204020204" charset="-122"/>
              </a:rPr>
              <a:t>）邓小平说，我们的同志就是怕引来坏的东西，最担心的是会不会变成资本主义……无论怎么样开放，公有制经济始终还是主体，得益处的大头是国家，是人民，不会是资本主义。这一讲话应该出现于</a:t>
            </a:r>
            <a:r>
              <a:rPr lang="en-US" sz="3600" b="1">
                <a:latin typeface="微软雅黑" panose="020B0503020204020204" charset="-122"/>
                <a:ea typeface="微软雅黑" panose="020B0503020204020204" charset="-122"/>
                <a:cs typeface="微软雅黑" panose="020B0503020204020204" charset="-122"/>
              </a:rPr>
              <a:t>A</a:t>
            </a:r>
            <a:r>
              <a:rPr lang="zh-CN" sz="3600" b="1">
                <a:latin typeface="微软雅黑" panose="020B0503020204020204" charset="-122"/>
                <a:ea typeface="微软雅黑" panose="020B0503020204020204" charset="-122"/>
                <a:cs typeface="微软雅黑" panose="020B0503020204020204" charset="-122"/>
              </a:rPr>
              <a:t>．改革开放大幕拉开之际</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B</a:t>
            </a:r>
            <a:r>
              <a:rPr lang="zh-CN" sz="3600" b="1">
                <a:latin typeface="微软雅黑" panose="020B0503020204020204" charset="-122"/>
                <a:ea typeface="微软雅黑" panose="020B0503020204020204" charset="-122"/>
                <a:cs typeface="微软雅黑" panose="020B0503020204020204" charset="-122"/>
              </a:rPr>
              <a:t>．浦东开发与开放之时</a:t>
            </a:r>
            <a:r>
              <a:rPr lang="en-US" sz="3600" b="1">
                <a:latin typeface="微软雅黑" panose="020B0503020204020204" charset="-122"/>
                <a:ea typeface="微软雅黑" panose="020B0503020204020204" charset="-122"/>
                <a:cs typeface="微软雅黑" panose="020B0503020204020204" charset="-122"/>
              </a:rPr>
              <a:t>C</a:t>
            </a:r>
            <a:r>
              <a:rPr lang="zh-CN" sz="3600" b="1">
                <a:latin typeface="微软雅黑" panose="020B0503020204020204" charset="-122"/>
                <a:ea typeface="微软雅黑" panose="020B0503020204020204" charset="-122"/>
                <a:cs typeface="微软雅黑" panose="020B0503020204020204" charset="-122"/>
              </a:rPr>
              <a:t>．“南方谈话”发表之后</a:t>
            </a:r>
            <a:r>
              <a:rPr lang="en-US" sz="3600" b="1">
                <a:latin typeface="微软雅黑" panose="020B0503020204020204" charset="-122"/>
                <a:ea typeface="微软雅黑" panose="020B0503020204020204" charset="-122"/>
                <a:cs typeface="微软雅黑" panose="020B0503020204020204" charset="-122"/>
              </a:rPr>
              <a:t>              </a:t>
            </a:r>
            <a:endParaRPr lang="en-US" sz="3600" b="1">
              <a:latin typeface="微软雅黑" panose="020B0503020204020204" charset="-122"/>
              <a:ea typeface="微软雅黑" panose="020B0503020204020204" charset="-122"/>
              <a:cs typeface="微软雅黑" panose="020B0503020204020204" charset="-122"/>
            </a:endParaRPr>
          </a:p>
          <a:p>
            <a:pPr indent="0">
              <a:lnSpc>
                <a:spcPct val="140000"/>
              </a:lnSpc>
            </a:pPr>
            <a:r>
              <a:rPr lang="en-US" sz="3600" b="1">
                <a:latin typeface="微软雅黑" panose="020B0503020204020204" charset="-122"/>
                <a:ea typeface="微软雅黑" panose="020B0503020204020204" charset="-122"/>
                <a:cs typeface="微软雅黑" panose="020B0503020204020204" charset="-122"/>
              </a:rPr>
              <a:t>D</a:t>
            </a:r>
            <a:r>
              <a:rPr lang="zh-CN" sz="3600" b="1">
                <a:latin typeface="微软雅黑" panose="020B0503020204020204" charset="-122"/>
                <a:ea typeface="微软雅黑" panose="020B0503020204020204" charset="-122"/>
                <a:cs typeface="微软雅黑" panose="020B0503020204020204" charset="-122"/>
              </a:rPr>
              <a:t>．市场经济体制建立之初</a:t>
            </a:r>
            <a:endParaRPr lang="zh-CN" sz="3600" b="1">
              <a:solidFill>
                <a:srgbClr val="FF0000"/>
              </a:solidFill>
              <a:latin typeface="微软雅黑" panose="020B0503020204020204" charset="-122"/>
              <a:ea typeface="微软雅黑" panose="020B0503020204020204" charset="-122"/>
              <a:cs typeface="微软雅黑" panose="020B0503020204020204" charset="-122"/>
            </a:endParaRPr>
          </a:p>
          <a:p>
            <a:endParaRPr lang="zh-CN" altLang="en-US" sz="3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186545" y="5967095"/>
            <a:ext cx="2355215" cy="645160"/>
          </a:xfrm>
          <a:prstGeom prst="rect">
            <a:avLst/>
          </a:prstGeom>
          <a:noFill/>
        </p:spPr>
        <p:txBody>
          <a:bodyPr wrap="none" rtlCol="0" anchor="t">
            <a:spAutoFit/>
          </a:bodyPr>
          <a:p>
            <a:pPr algn="l"/>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文本框 39937"/>
          <p:cNvSpPr txBox="1"/>
          <p:nvPr/>
        </p:nvSpPr>
        <p:spPr>
          <a:xfrm>
            <a:off x="419100" y="141605"/>
            <a:ext cx="11851640" cy="706755"/>
          </a:xfrm>
          <a:prstGeom prst="rect">
            <a:avLst/>
          </a:prstGeom>
          <a:noFill/>
          <a:ln w="9525">
            <a:noFill/>
          </a:ln>
        </p:spPr>
        <p:txBody>
          <a:bodyPr wrap="square" anchor="t">
            <a:spAutoFit/>
          </a:bodyPr>
          <a:p>
            <a:pPr algn="ctr">
              <a:spcBef>
                <a:spcPct val="50000"/>
              </a:spcBef>
            </a:pPr>
            <a:r>
              <a:rPr lang="zh-CN" altLang="en-US" sz="4000" b="1" dirty="0">
                <a:solidFill>
                  <a:srgbClr val="FF0000"/>
                </a:solidFill>
                <a:latin typeface="微软雅黑" panose="020B0503020204020204" charset="-122"/>
                <a:ea typeface="微软雅黑" panose="020B0503020204020204" charset="-122"/>
              </a:rPr>
              <a:t>归纳：</a:t>
            </a:r>
            <a:r>
              <a:rPr lang="zh-CN" altLang="en-US" sz="4000" b="1" dirty="0">
                <a:solidFill>
                  <a:srgbClr val="1552D1"/>
                </a:solidFill>
                <a:latin typeface="微软雅黑" panose="020B0503020204020204" charset="-122"/>
                <a:ea typeface="微软雅黑" panose="020B0503020204020204" charset="-122"/>
              </a:rPr>
              <a:t>农村与城市经济体制改革的措施（即内容）</a:t>
            </a:r>
            <a:endParaRPr lang="zh-CN" altLang="en-US" sz="4000" b="1" dirty="0">
              <a:solidFill>
                <a:srgbClr val="1552D1"/>
              </a:solidFill>
              <a:latin typeface="微软雅黑" panose="020B0503020204020204" charset="-122"/>
              <a:ea typeface="微软雅黑" panose="020B0503020204020204" charset="-122"/>
            </a:endParaRPr>
          </a:p>
        </p:txBody>
      </p:sp>
      <p:sp>
        <p:nvSpPr>
          <p:cNvPr id="39940" name="文本框 39939"/>
          <p:cNvSpPr txBox="1"/>
          <p:nvPr/>
        </p:nvSpPr>
        <p:spPr>
          <a:xfrm>
            <a:off x="419100" y="2239645"/>
            <a:ext cx="11160760" cy="645160"/>
          </a:xfrm>
          <a:prstGeom prst="rect">
            <a:avLst/>
          </a:prstGeom>
          <a:noFill/>
          <a:ln w="9525">
            <a:noFill/>
          </a:ln>
        </p:spPr>
        <p:txBody>
          <a:bodyPr wrap="square" anchor="t">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1</a:t>
            </a:r>
            <a:r>
              <a:rPr lang="zh-CN" altLang="en-US" sz="3600" b="1" dirty="0">
                <a:latin typeface="微软雅黑" panose="020B0503020204020204" charset="-122"/>
                <a:ea typeface="微软雅黑" panose="020B0503020204020204" charset="-122"/>
                <a:cs typeface="微软雅黑" panose="020B0503020204020204" charset="-122"/>
              </a:rPr>
              <a:t>、经营管理：由高度集中统一</a:t>
            </a:r>
            <a:r>
              <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rPr>
              <a:t>到分户经营、自负盈亏</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p:txBody>
      </p:sp>
      <p:sp>
        <p:nvSpPr>
          <p:cNvPr id="39941" name="矩形 39940"/>
          <p:cNvSpPr/>
          <p:nvPr/>
        </p:nvSpPr>
        <p:spPr>
          <a:xfrm>
            <a:off x="458470" y="3009900"/>
            <a:ext cx="9131935" cy="645160"/>
          </a:xfrm>
          <a:prstGeom prst="rect">
            <a:avLst/>
          </a:prstGeom>
          <a:noFill/>
          <a:ln w="9525">
            <a:noFill/>
          </a:ln>
        </p:spPr>
        <p:txBody>
          <a:bodyPr wrap="square" anchor="t">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2</a:t>
            </a:r>
            <a:r>
              <a:rPr lang="zh-CN" altLang="en-US" sz="3600" b="1" dirty="0">
                <a:latin typeface="微软雅黑" panose="020B0503020204020204" charset="-122"/>
                <a:ea typeface="微软雅黑" panose="020B0503020204020204" charset="-122"/>
                <a:cs typeface="微软雅黑" panose="020B0503020204020204" charset="-122"/>
              </a:rPr>
              <a:t>、分配方式：由平均分配</a:t>
            </a:r>
            <a:r>
              <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rPr>
              <a:t>到按劳分配</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p:txBody>
      </p:sp>
      <p:sp>
        <p:nvSpPr>
          <p:cNvPr id="39942" name="矩形 39941"/>
          <p:cNvSpPr/>
          <p:nvPr/>
        </p:nvSpPr>
        <p:spPr>
          <a:xfrm>
            <a:off x="458470" y="3780790"/>
            <a:ext cx="11437620" cy="645160"/>
          </a:xfrm>
          <a:prstGeom prst="rect">
            <a:avLst/>
          </a:prstGeom>
          <a:noFill/>
          <a:ln w="9525">
            <a:noFill/>
          </a:ln>
        </p:spPr>
        <p:txBody>
          <a:bodyPr wrap="square" anchor="t">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3</a:t>
            </a:r>
            <a:r>
              <a:rPr lang="zh-CN" altLang="en-US" sz="3600" b="1" dirty="0">
                <a:latin typeface="微软雅黑" panose="020B0503020204020204" charset="-122"/>
                <a:ea typeface="微软雅黑" panose="020B0503020204020204" charset="-122"/>
                <a:cs typeface="微软雅黑" panose="020B0503020204020204" charset="-122"/>
              </a:rPr>
              <a:t>、基层组织：由人民公社、生产大队</a:t>
            </a:r>
            <a:r>
              <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rPr>
              <a:t>到乡、镇、村</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p:txBody>
      </p:sp>
      <p:sp>
        <p:nvSpPr>
          <p:cNvPr id="39943" name="矩形 39942"/>
          <p:cNvSpPr/>
          <p:nvPr/>
        </p:nvSpPr>
        <p:spPr>
          <a:xfrm>
            <a:off x="514350" y="4587240"/>
            <a:ext cx="10972800" cy="645160"/>
          </a:xfrm>
          <a:prstGeom prst="rect">
            <a:avLst/>
          </a:prstGeom>
          <a:noFill/>
          <a:ln w="9525">
            <a:noFill/>
          </a:ln>
        </p:spPr>
        <p:txBody>
          <a:bodyPr wrap="square" anchor="t">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4</a:t>
            </a:r>
            <a:r>
              <a:rPr lang="zh-CN" altLang="en-US" sz="3600" b="1" dirty="0">
                <a:latin typeface="微软雅黑" panose="020B0503020204020204" charset="-122"/>
                <a:ea typeface="微软雅黑" panose="020B0503020204020204" charset="-122"/>
                <a:cs typeface="微软雅黑" panose="020B0503020204020204" charset="-122"/>
              </a:rPr>
              <a:t>、经济管理：由统购派购制度</a:t>
            </a:r>
            <a:r>
              <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rPr>
              <a:t>到市场机制</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p:txBody>
      </p:sp>
      <p:sp>
        <p:nvSpPr>
          <p:cNvPr id="39944" name="矩形 39943"/>
          <p:cNvSpPr/>
          <p:nvPr/>
        </p:nvSpPr>
        <p:spPr>
          <a:xfrm>
            <a:off x="490220" y="5396865"/>
            <a:ext cx="11481435" cy="645160"/>
          </a:xfrm>
          <a:prstGeom prst="rect">
            <a:avLst/>
          </a:prstGeom>
          <a:noFill/>
          <a:ln w="9525">
            <a:noFill/>
          </a:ln>
        </p:spPr>
        <p:txBody>
          <a:bodyPr wrap="square" anchor="t">
            <a:spAutoFit/>
          </a:bodyPr>
          <a:p>
            <a:pPr>
              <a:spcBef>
                <a:spcPct val="50000"/>
              </a:spcBef>
            </a:pPr>
            <a:r>
              <a:rPr lang="en-US" altLang="zh-CN" sz="3600" b="1" dirty="0">
                <a:latin typeface="微软雅黑" panose="020B0503020204020204" charset="-122"/>
                <a:ea typeface="微软雅黑" panose="020B0503020204020204" charset="-122"/>
                <a:cs typeface="微软雅黑" panose="020B0503020204020204" charset="-122"/>
              </a:rPr>
              <a:t>5</a:t>
            </a:r>
            <a:r>
              <a:rPr lang="zh-CN" altLang="en-US" sz="3600" b="1" dirty="0">
                <a:latin typeface="微软雅黑" panose="020B0503020204020204" charset="-122"/>
                <a:ea typeface="微软雅黑" panose="020B0503020204020204" charset="-122"/>
                <a:cs typeface="微软雅黑" panose="020B0503020204020204" charset="-122"/>
              </a:rPr>
              <a:t>、产业结构：由单一型</a:t>
            </a:r>
            <a:r>
              <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rPr>
              <a:t>到多样型，大力发展乡镇企业</a:t>
            </a:r>
            <a:endParaRPr lang="zh-CN" altLang="en-US" sz="3600" b="1" dirty="0">
              <a:solidFill>
                <a:schemeClr val="folHlink"/>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272415" y="1471295"/>
            <a:ext cx="12144375" cy="499745"/>
          </a:xfrm>
          <a:prstGeom prst="rect">
            <a:avLst/>
          </a:prstGeom>
          <a:noFill/>
          <a:ln w="28575" cmpd="dbl">
            <a:no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r>
              <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rPr>
              <a:t>农村</a:t>
            </a:r>
            <a:endParaRPr lang="zh-CN" altLang="en-US" sz="32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Effect transition="in" filter="dissolve">
                                      <p:cBhvr>
                                        <p:cTn id="7" dur="500"/>
                                        <p:tgtEl>
                                          <p:spTgt spid="3994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941"/>
                                        </p:tgtEl>
                                        <p:attrNameLst>
                                          <p:attrName>style.visibility</p:attrName>
                                        </p:attrNameLst>
                                      </p:cBhvr>
                                      <p:to>
                                        <p:strVal val="visible"/>
                                      </p:to>
                                    </p:set>
                                    <p:animEffect transition="in" filter="dissolve">
                                      <p:cBhvr>
                                        <p:cTn id="12" dur="500"/>
                                        <p:tgtEl>
                                          <p:spTgt spid="3994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942"/>
                                        </p:tgtEl>
                                        <p:attrNameLst>
                                          <p:attrName>style.visibility</p:attrName>
                                        </p:attrNameLst>
                                      </p:cBhvr>
                                      <p:to>
                                        <p:strVal val="visible"/>
                                      </p:to>
                                    </p:set>
                                    <p:animEffect transition="in" filter="dissolve">
                                      <p:cBhvr>
                                        <p:cTn id="17" dur="500"/>
                                        <p:tgtEl>
                                          <p:spTgt spid="3994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9943"/>
                                        </p:tgtEl>
                                        <p:attrNameLst>
                                          <p:attrName>style.visibility</p:attrName>
                                        </p:attrNameLst>
                                      </p:cBhvr>
                                      <p:to>
                                        <p:strVal val="visible"/>
                                      </p:to>
                                    </p:set>
                                    <p:animEffect transition="in" filter="dissolve">
                                      <p:cBhvr>
                                        <p:cTn id="22" dur="500"/>
                                        <p:tgtEl>
                                          <p:spTgt spid="3994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9944"/>
                                        </p:tgtEl>
                                        <p:attrNameLst>
                                          <p:attrName>style.visibility</p:attrName>
                                        </p:attrNameLst>
                                      </p:cBhvr>
                                      <p:to>
                                        <p:strVal val="visible"/>
                                      </p:to>
                                    </p:set>
                                    <p:animEffect transition="in" filter="dissolve">
                                      <p:cBhvr>
                                        <p:cTn id="27"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P spid="39941" grpId="0"/>
      <p:bldP spid="39942" grpId="0"/>
      <p:bldP spid="39943" grpId="0"/>
      <p:bldP spid="399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69215" y="44450"/>
            <a:ext cx="11915775" cy="7125970"/>
          </a:xfrm>
          <a:prstGeom prst="rect">
            <a:avLst/>
          </a:prstGeom>
          <a:noFill/>
          <a:ln w="9525">
            <a:noFill/>
          </a:ln>
        </p:spPr>
        <p:txBody>
          <a:bodyPr wrap="square">
            <a:spAutoFit/>
          </a:bodyPr>
          <a:p>
            <a:pPr indent="0">
              <a:lnSpc>
                <a:spcPct val="130000"/>
              </a:lnSpc>
            </a:pPr>
            <a:r>
              <a:rPr lang="zh-CN" sz="3600" b="1">
                <a:latin typeface="微软雅黑" panose="020B0503020204020204" charset="-122"/>
                <a:ea typeface="微软雅黑" panose="020B0503020204020204" charset="-122"/>
                <a:cs typeface="微软雅黑" panose="020B0503020204020204" charset="-122"/>
              </a:rPr>
              <a:t>（</a:t>
            </a:r>
            <a:r>
              <a:rPr lang="en-US" sz="3600" b="1">
                <a:solidFill>
                  <a:srgbClr val="FF0000"/>
                </a:solidFill>
                <a:latin typeface="微软雅黑" panose="020B0503020204020204" charset="-122"/>
                <a:ea typeface="微软雅黑" panose="020B0503020204020204" charset="-122"/>
                <a:cs typeface="微软雅黑" panose="020B0503020204020204" charset="-122"/>
              </a:rPr>
              <a:t>2016</a:t>
            </a:r>
            <a:r>
              <a:rPr lang="zh-CN" sz="3600" b="1">
                <a:solidFill>
                  <a:srgbClr val="FF0000"/>
                </a:solidFill>
                <a:latin typeface="微软雅黑" panose="020B0503020204020204" charset="-122"/>
                <a:ea typeface="微软雅黑" panose="020B0503020204020204" charset="-122"/>
                <a:cs typeface="微软雅黑" panose="020B0503020204020204" charset="-122"/>
              </a:rPr>
              <a:t>年上海单科卷历史</a:t>
            </a:r>
            <a:r>
              <a:rPr lang="en-US" sz="3600" b="1">
                <a:solidFill>
                  <a:srgbClr val="FF0000"/>
                </a:solidFill>
                <a:latin typeface="微软雅黑" panose="020B0503020204020204" charset="-122"/>
                <a:ea typeface="微软雅黑" panose="020B0503020204020204" charset="-122"/>
                <a:cs typeface="微软雅黑" panose="020B0503020204020204" charset="-122"/>
              </a:rPr>
              <a:t>27</a:t>
            </a:r>
            <a:r>
              <a:rPr lang="zh-CN" sz="3600" b="1">
                <a:latin typeface="微软雅黑" panose="020B0503020204020204" charset="-122"/>
                <a:ea typeface="微软雅黑" panose="020B0503020204020204" charset="-122"/>
                <a:cs typeface="微软雅黑" panose="020B0503020204020204" charset="-122"/>
              </a:rPr>
              <a:t>）</a:t>
            </a:r>
            <a:r>
              <a:rPr lang="en-US" sz="3600" b="1">
                <a:latin typeface="微软雅黑" panose="020B0503020204020204" charset="-122"/>
                <a:ea typeface="微软雅黑" panose="020B0503020204020204" charset="-122"/>
                <a:cs typeface="微软雅黑" panose="020B0503020204020204" charset="-122"/>
              </a:rPr>
              <a:t>2016</a:t>
            </a:r>
            <a:r>
              <a:rPr lang="zh-CN" sz="3600" b="1">
                <a:latin typeface="微软雅黑" panose="020B0503020204020204" charset="-122"/>
                <a:ea typeface="微软雅黑" panose="020B0503020204020204" charset="-122"/>
                <a:cs typeface="微软雅黑" panose="020B0503020204020204" charset="-122"/>
              </a:rPr>
              <a:t>年</a:t>
            </a:r>
            <a:r>
              <a:rPr lang="en-US" sz="3600" b="1">
                <a:latin typeface="微软雅黑" panose="020B0503020204020204" charset="-122"/>
                <a:ea typeface="微软雅黑" panose="020B0503020204020204" charset="-122"/>
                <a:cs typeface="微软雅黑" panose="020B0503020204020204" charset="-122"/>
              </a:rPr>
              <a:t>4</a:t>
            </a:r>
            <a:r>
              <a:rPr lang="zh-CN" sz="3600" b="1">
                <a:latin typeface="微软雅黑" panose="020B0503020204020204" charset="-122"/>
                <a:ea typeface="微软雅黑" panose="020B0503020204020204" charset="-122"/>
                <a:cs typeface="微软雅黑" panose="020B0503020204020204" charset="-122"/>
              </a:rPr>
              <a:t>月，习近平在安徽考察时指出：“当年贴着身家性命干的事，变成中国改革的一</a:t>
            </a:r>
            <a:r>
              <a:rPr lang="zh-CN" sz="3600" b="1">
                <a:latin typeface="微软雅黑" panose="020B0503020204020204" charset="-122"/>
                <a:ea typeface="微软雅黑" panose="020B0503020204020204" charset="-122"/>
                <a:cs typeface="微软雅黑" panose="020B0503020204020204" charset="-122"/>
                <a:sym typeface="+mn-ea"/>
              </a:rPr>
              <a:t>声惊雷，成为中国改革的标志。”其中“贴着身家性命干的事”指（</a:t>
            </a:r>
            <a:r>
              <a:rPr lang="en-US" sz="3600" b="1">
                <a:latin typeface="微软雅黑" panose="020B0503020204020204" charset="-122"/>
                <a:ea typeface="微软雅黑" panose="020B0503020204020204" charset="-122"/>
                <a:cs typeface="微软雅黑" panose="020B0503020204020204" charset="-122"/>
                <a:sym typeface="+mn-ea"/>
              </a:rPr>
              <a:t>   </a:t>
            </a:r>
            <a:r>
              <a:rPr lang="zh-CN" sz="3600" b="1">
                <a:latin typeface="微软雅黑" panose="020B0503020204020204" charset="-122"/>
                <a:ea typeface="微软雅黑" panose="020B0503020204020204" charset="-122"/>
                <a:cs typeface="微软雅黑" panose="020B0503020204020204" charset="-122"/>
                <a:sym typeface="+mn-ea"/>
              </a:rPr>
              <a:t>）</a:t>
            </a:r>
            <a:r>
              <a:rPr lang="en-US" sz="3600" b="1">
                <a:latin typeface="微软雅黑" panose="020B0503020204020204" charset="-122"/>
                <a:ea typeface="微软雅黑" panose="020B0503020204020204" charset="-122"/>
                <a:cs typeface="微软雅黑" panose="020B0503020204020204" charset="-122"/>
                <a:sym typeface="+mn-ea"/>
              </a:rPr>
              <a:t>A</a:t>
            </a:r>
            <a:r>
              <a:rPr lang="zh-CN" sz="3600" b="1">
                <a:latin typeface="微软雅黑" panose="020B0503020204020204" charset="-122"/>
                <a:ea typeface="微软雅黑" panose="020B0503020204020204" charset="-122"/>
                <a:cs typeface="微软雅黑" panose="020B0503020204020204" charset="-122"/>
                <a:sym typeface="+mn-ea"/>
              </a:rPr>
              <a:t>．经济特区的建立</a:t>
            </a:r>
            <a:r>
              <a:rPr lang="en-US" sz="3600" b="1">
                <a:latin typeface="微软雅黑" panose="020B0503020204020204" charset="-122"/>
                <a:ea typeface="微软雅黑" panose="020B0503020204020204" charset="-122"/>
                <a:cs typeface="微软雅黑" panose="020B0503020204020204" charset="-122"/>
                <a:sym typeface="+mn-ea"/>
              </a:rPr>
              <a:t>    </a:t>
            </a:r>
            <a:endParaRPr lang="en-US" sz="3600" b="1">
              <a:latin typeface="微软雅黑" panose="020B0503020204020204" charset="-122"/>
              <a:ea typeface="微软雅黑" panose="020B0503020204020204" charset="-122"/>
              <a:cs typeface="微软雅黑" panose="020B0503020204020204" charset="-122"/>
              <a:sym typeface="+mn-ea"/>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B</a:t>
            </a:r>
            <a:r>
              <a:rPr lang="zh-CN" sz="3600" b="1">
                <a:latin typeface="微软雅黑" panose="020B0503020204020204" charset="-122"/>
                <a:ea typeface="微软雅黑" panose="020B0503020204020204" charset="-122"/>
                <a:cs typeface="微软雅黑" panose="020B0503020204020204" charset="-122"/>
                <a:sym typeface="+mn-ea"/>
              </a:rPr>
              <a:t>．家庭联产承包责任制</a:t>
            </a:r>
            <a:r>
              <a:rPr lang="zh-CN" sz="3600" b="1">
                <a:solidFill>
                  <a:srgbClr val="FFFFFF"/>
                </a:solidFill>
                <a:latin typeface="微软雅黑" panose="020B0503020204020204" charset="-122"/>
                <a:ea typeface="微软雅黑" panose="020B0503020204020204" charset="-122"/>
                <a:cs typeface="微软雅黑" panose="020B0503020204020204" charset="-122"/>
                <a:sym typeface="+mn-ea"/>
              </a:rPr>
              <a:t>[来源:Z+xx+k.Com]</a:t>
            </a:r>
            <a:r>
              <a:rPr lang="en-US" sz="3600" b="1">
                <a:latin typeface="微软雅黑" panose="020B0503020204020204" charset="-122"/>
                <a:ea typeface="微软雅黑" panose="020B0503020204020204" charset="-122"/>
                <a:cs typeface="微软雅黑" panose="020B0503020204020204" charset="-122"/>
                <a:sym typeface="+mn-ea"/>
              </a:rPr>
              <a:t>C</a:t>
            </a:r>
            <a:r>
              <a:rPr lang="zh-CN" sz="3600" b="1">
                <a:latin typeface="微软雅黑" panose="020B0503020204020204" charset="-122"/>
                <a:ea typeface="微软雅黑" panose="020B0503020204020204" charset="-122"/>
                <a:cs typeface="微软雅黑" panose="020B0503020204020204" charset="-122"/>
                <a:sym typeface="+mn-ea"/>
              </a:rPr>
              <a:t>．人民公社化运动</a:t>
            </a:r>
            <a:r>
              <a:rPr lang="en-US" sz="3600" b="1">
                <a:latin typeface="微软雅黑" panose="020B0503020204020204" charset="-122"/>
                <a:ea typeface="微软雅黑" panose="020B0503020204020204" charset="-122"/>
                <a:cs typeface="微软雅黑" panose="020B0503020204020204" charset="-122"/>
                <a:sym typeface="+mn-ea"/>
              </a:rPr>
              <a:t>    </a:t>
            </a:r>
            <a:endParaRPr lang="en-US" sz="3600" b="1">
              <a:latin typeface="微软雅黑" panose="020B0503020204020204" charset="-122"/>
              <a:ea typeface="微软雅黑" panose="020B0503020204020204" charset="-122"/>
              <a:cs typeface="微软雅黑" panose="020B0503020204020204" charset="-122"/>
              <a:sym typeface="+mn-ea"/>
            </a:endParaRPr>
          </a:p>
          <a:p>
            <a:pPr indent="0">
              <a:lnSpc>
                <a:spcPct val="130000"/>
              </a:lnSpc>
            </a:pPr>
            <a:r>
              <a:rPr lang="en-US" sz="3600" b="1">
                <a:latin typeface="微软雅黑" panose="020B0503020204020204" charset="-122"/>
                <a:ea typeface="微软雅黑" panose="020B0503020204020204" charset="-122"/>
                <a:cs typeface="微软雅黑" panose="020B0503020204020204" charset="-122"/>
                <a:sym typeface="+mn-ea"/>
              </a:rPr>
              <a:t>D.</a:t>
            </a:r>
            <a:r>
              <a:rPr lang="zh-CN" sz="3600" b="1">
                <a:latin typeface="微软雅黑" panose="020B0503020204020204" charset="-122"/>
                <a:ea typeface="微软雅黑" panose="020B0503020204020204" charset="-122"/>
                <a:cs typeface="微软雅黑" panose="020B0503020204020204" charset="-122"/>
                <a:sym typeface="+mn-ea"/>
              </a:rPr>
              <a:t>土地改革运动</a:t>
            </a:r>
            <a:endParaRPr lang="zh-CN" sz="3600" b="1">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0">
              <a:lnSpc>
                <a:spcPct val="130000"/>
              </a:lnSpc>
            </a:pPr>
            <a:endParaRPr lang="zh-CN" altLang="en-US" sz="3600" b="1">
              <a:latin typeface="微软雅黑" panose="020B0503020204020204" charset="-122"/>
              <a:ea typeface="微软雅黑" panose="020B0503020204020204" charset="-122"/>
              <a:cs typeface="微软雅黑" panose="020B0503020204020204" charset="-122"/>
            </a:endParaRPr>
          </a:p>
          <a:p>
            <a:pPr indent="0"/>
            <a:endParaRPr lang="zh-CN" altLang="en-US" sz="3600" b="1">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1"/>
          <a:stretch>
            <a:fillRect/>
          </a:stretch>
        </p:blipFill>
        <p:spPr>
          <a:xfrm>
            <a:off x="3556000" y="3257867"/>
            <a:ext cx="19050" cy="19050"/>
          </a:xfrm>
          <a:prstGeom prst="rect">
            <a:avLst/>
          </a:prstGeom>
          <a:noFill/>
          <a:ln w="9525">
            <a:noFill/>
          </a:ln>
        </p:spPr>
      </p:pic>
      <p:sp>
        <p:nvSpPr>
          <p:cNvPr id="3" name="文本框 2"/>
          <p:cNvSpPr txBox="1"/>
          <p:nvPr/>
        </p:nvSpPr>
        <p:spPr>
          <a:xfrm>
            <a:off x="9660890" y="5844540"/>
            <a:ext cx="2324100" cy="645160"/>
          </a:xfrm>
          <a:prstGeom prst="rect">
            <a:avLst/>
          </a:prstGeom>
          <a:noFill/>
        </p:spPr>
        <p:txBody>
          <a:bodyPr wrap="none" rtlCol="0" anchor="t">
            <a:spAutoFit/>
          </a:bodyPr>
          <a:p>
            <a:r>
              <a:rPr lang="zh-CN" sz="3600" b="1">
                <a:solidFill>
                  <a:srgbClr val="FF0000"/>
                </a:solidFill>
                <a:latin typeface="微软雅黑" panose="020B0503020204020204" charset="-122"/>
                <a:ea typeface="微软雅黑" panose="020B0503020204020204" charset="-122"/>
                <a:cs typeface="微软雅黑" panose="020B0503020204020204" charset="-122"/>
                <a:sym typeface="+mn-ea"/>
              </a:rPr>
              <a:t>【答案】</a:t>
            </a:r>
            <a:r>
              <a:rPr lang="en-US" sz="3600" b="1">
                <a:solidFill>
                  <a:srgbClr val="FF0000"/>
                </a:solidFill>
                <a:latin typeface="微软雅黑" panose="020B0503020204020204" charset="-122"/>
                <a:ea typeface="微软雅黑" panose="020B0503020204020204" charset="-122"/>
                <a:cs typeface="微软雅黑" panose="020B0503020204020204"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TEMPLATE_CATEGORY" val="basetag"/>
  <p:tag name="KSO_WM_TEMPLATE_INDEX" val="20164364"/>
</p:tagLst>
</file>

<file path=ppt/tags/tag2.xml><?xml version="1.0" encoding="utf-8"?>
<p:tagLst xmlns:p="http://schemas.openxmlformats.org/presentationml/2006/main">
  <p:tag name="KSO_WM_TEMPLATE_CATEGORY" val="basetag"/>
  <p:tag name="KSO_WM_TEMPLATE_INDEX" val="20164364"/>
</p:tagLst>
</file>

<file path=ppt/tags/tag3.xml><?xml version="1.0" encoding="utf-8"?>
<p:tagLst xmlns:p="http://schemas.openxmlformats.org/presentationml/2006/main">
  <p:tag name="KSO_WM_TEMPLATE_CATEGORY" val="basetag"/>
  <p:tag name="KSO_WM_TEMPLATE_INDEX" val="2016436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5514</Words>
  <Application>WPS 演示</Application>
  <PresentationFormat>宽屏</PresentationFormat>
  <Paragraphs>370</Paragraphs>
  <Slides>30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vt:lpstr>
      <vt:lpstr>宋体</vt:lpstr>
      <vt:lpstr>Wingdings</vt:lpstr>
      <vt:lpstr>Calibri</vt:lpstr>
      <vt:lpstr>微软雅黑</vt:lpstr>
      <vt:lpstr>华文行楷</vt:lpstr>
      <vt:lpstr>Times New Roman</vt:lpstr>
      <vt:lpstr>Arial Unicode MS</vt:lpstr>
      <vt:lpstr>Calibri Light</vt:lpstr>
      <vt:lpstr>黑体</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土地改革  农业合作化  人民公社化 ， 家庭联产承包责任制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33</cp:revision>
  <dcterms:created xsi:type="dcterms:W3CDTF">2018-08-05T06:52:00Z</dcterms:created>
  <dcterms:modified xsi:type="dcterms:W3CDTF">2018-09-04T08:36:01Z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2052-11.1.0.7811</vt:lpwstr>
  </property>
</Properties>
</file>