
<file path=[Content_Types].xml><?xml version="1.0" encoding="utf-8"?>
<Types xmlns="http://schemas.openxmlformats.org/package/2006/content-types">
  <Default Extension="jpeg" ContentType="image/jpeg"/>
  <Default Extension="wav" ContentType="audio/x-wa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3"/>
    <p:sldId id="427" r:id="rId4"/>
    <p:sldId id="477" r:id="rId5"/>
    <p:sldId id="333" r:id="rId6"/>
    <p:sldId id="374" r:id="rId7"/>
    <p:sldId id="531" r:id="rId8"/>
    <p:sldId id="532" r:id="rId9"/>
    <p:sldId id="533" r:id="rId10"/>
    <p:sldId id="510" r:id="rId11"/>
    <p:sldId id="336" r:id="rId12"/>
    <p:sldId id="509" r:id="rId13"/>
    <p:sldId id="452" r:id="rId14"/>
    <p:sldId id="337" r:id="rId15"/>
    <p:sldId id="377" r:id="rId16"/>
    <p:sldId id="556" r:id="rId17"/>
    <p:sldId id="380" r:id="rId18"/>
    <p:sldId id="417" r:id="rId19"/>
    <p:sldId id="503" r:id="rId20"/>
    <p:sldId id="504" r:id="rId21"/>
    <p:sldId id="555" r:id="rId22"/>
    <p:sldId id="505" r:id="rId23"/>
    <p:sldId id="506" r:id="rId24"/>
    <p:sldId id="381" r:id="rId25"/>
    <p:sldId id="382" r:id="rId26"/>
    <p:sldId id="383" r:id="rId27"/>
    <p:sldId id="384" r:id="rId28"/>
    <p:sldId id="418" r:id="rId29"/>
    <p:sldId id="419" r:id="rId30"/>
    <p:sldId id="507" r:id="rId31"/>
    <p:sldId id="508" r:id="rId32"/>
    <p:sldId id="420"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06B9FDA3-6B90-46DB-8EA5-22A21B320227}"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0"/>
            <a:ext cx="11582400" cy="6126163"/>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en-US" sz="1200" strike="noStrike" noProof="1" dirty="0">
                <a:solidFill>
                  <a:srgbClr val="898989"/>
                </a:solidFill>
                <a:latin typeface="Calibri" panose="020F0502020204030204" charset="0"/>
                <a:ea typeface="宋体" panose="02010600030101010101" pitchFamily="2" charset="-122"/>
                <a:cs typeface="+mn-ea"/>
              </a:rPr>
            </a:fld>
            <a:endParaRPr lang="zh-CN" altLang="en-US" sz="1200" strike="noStrike" noProof="1" dirty="0">
              <a:solidFill>
                <a:srgbClr val="898989"/>
              </a:solidFill>
              <a:latin typeface="Calibri" panose="020F050202020403020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125345" y="1302385"/>
            <a:ext cx="8729980" cy="2122805"/>
          </a:xfrm>
          <a:prstGeom prst="rect">
            <a:avLst/>
          </a:prstGeom>
          <a:noFill/>
        </p:spPr>
        <p:txBody>
          <a:bodyPr wrap="square" rtlCol="0" anchor="t">
            <a:spAutoFit/>
          </a:bodyPr>
          <a:p>
            <a:r>
              <a:rPr lang="zh-CN" altLang="en-US" sz="6000" b="1" u="sng" dirty="0">
                <a:latin typeface="微软雅黑" panose="020B0503020204020204" charset="-122"/>
                <a:ea typeface="微软雅黑" panose="020B0503020204020204" charset="-122"/>
                <a:sym typeface="+mn-ea"/>
              </a:rPr>
              <a:t>第</a:t>
            </a:r>
            <a:r>
              <a:rPr lang="en-US" altLang="zh-CN" sz="7200" b="1" u="sng" dirty="0">
                <a:solidFill>
                  <a:srgbClr val="FF0000"/>
                </a:solidFill>
                <a:latin typeface="微软雅黑" panose="020B0503020204020204" charset="-122"/>
                <a:ea typeface="微软雅黑" panose="020B0503020204020204" charset="-122"/>
                <a:sym typeface="+mn-ea"/>
              </a:rPr>
              <a:t>33</a:t>
            </a:r>
            <a:r>
              <a:rPr lang="zh-CN" altLang="en-US" sz="6000" b="1" u="sng" dirty="0">
                <a:latin typeface="微软雅黑" panose="020B0503020204020204" charset="-122"/>
                <a:ea typeface="微软雅黑" panose="020B0503020204020204" charset="-122"/>
                <a:sym typeface="+mn-ea"/>
              </a:rPr>
              <a:t>讲</a:t>
            </a:r>
            <a:endParaRPr lang="zh-CN" altLang="en-US" sz="6000" b="1" u="sng" dirty="0">
              <a:latin typeface="微软雅黑" panose="020B0503020204020204" charset="-122"/>
              <a:ea typeface="微软雅黑" panose="020B0503020204020204" charset="-122"/>
              <a:sym typeface="+mn-ea"/>
            </a:endParaRPr>
          </a:p>
          <a:p>
            <a:r>
              <a:rPr lang="zh-CN" altLang="en-US" sz="6000" b="1" dirty="0">
                <a:latin typeface="微软雅黑" panose="020B0503020204020204" charset="-122"/>
                <a:ea typeface="微软雅黑" panose="020B0503020204020204" charset="-122"/>
                <a:sym typeface="+mn-ea"/>
              </a:rPr>
              <a:t>        第二次工业革命</a:t>
            </a:r>
            <a:endParaRPr lang="zh-CN" altLang="en-US" sz="6000" b="1" dirty="0">
              <a:latin typeface="微软雅黑" panose="020B0503020204020204" charset="-122"/>
              <a:ea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Grp="1"/>
          </p:cNvSpPr>
          <p:nvPr>
            <p:ph type="title"/>
          </p:nvPr>
        </p:nvSpPr>
        <p:spPr>
          <a:xfrm>
            <a:off x="2241550" y="45403"/>
            <a:ext cx="10972800" cy="1143000"/>
          </a:xfrm>
        </p:spPr>
        <p:txBody>
          <a:bodyPr vert="horz" wrap="square" lIns="91440" tIns="45720" rIns="91440" bIns="45720" anchor="ctr">
            <a:noAutofit/>
          </a:bodyPr>
          <a:p>
            <a:pPr eaLnBrk="1" hangingPunct="1"/>
            <a:r>
              <a:rPr lang="zh-CN" altLang="en-US" sz="4000" b="1" dirty="0">
                <a:solidFill>
                  <a:srgbClr val="0000CC"/>
                </a:solidFill>
                <a:latin typeface="微软雅黑" panose="020B0503020204020204" charset="-122"/>
                <a:ea typeface="微软雅黑" panose="020B0503020204020204" charset="-122"/>
              </a:rPr>
              <a:t>第二次工业革命的主要成就</a:t>
            </a:r>
            <a:br>
              <a:rPr lang="zh-CN" altLang="en-US" sz="4000" b="1" dirty="0">
                <a:solidFill>
                  <a:srgbClr val="0000CC"/>
                </a:solidFill>
                <a:latin typeface="微软雅黑" panose="020B0503020204020204" charset="-122"/>
                <a:ea typeface="微软雅黑" panose="020B0503020204020204" charset="-122"/>
              </a:rPr>
            </a:br>
            <a:endParaRPr lang="zh-CN" altLang="en-US" sz="4000" b="1" dirty="0">
              <a:solidFill>
                <a:srgbClr val="0000CC"/>
              </a:solidFill>
              <a:latin typeface="微软雅黑" panose="020B0503020204020204" charset="-122"/>
              <a:ea typeface="微软雅黑" panose="020B0503020204020204" charset="-122"/>
            </a:endParaRPr>
          </a:p>
        </p:txBody>
      </p:sp>
      <p:graphicFrame>
        <p:nvGraphicFramePr>
          <p:cNvPr id="194610" name="Group 50"/>
          <p:cNvGraphicFramePr>
            <a:graphicFrameLocks noGrp="1"/>
          </p:cNvGraphicFramePr>
          <p:nvPr>
            <p:ph idx="1"/>
          </p:nvPr>
        </p:nvGraphicFramePr>
        <p:xfrm>
          <a:off x="336550" y="819150"/>
          <a:ext cx="11519535" cy="6528435"/>
        </p:xfrm>
        <a:graphic>
          <a:graphicData uri="http://schemas.openxmlformats.org/drawingml/2006/table">
            <a:tbl>
              <a:tblPr/>
              <a:tblGrid>
                <a:gridCol w="2559050"/>
                <a:gridCol w="3055620"/>
                <a:gridCol w="5904865"/>
              </a:tblGrid>
              <a:tr h="690245">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rPr>
                        <a:t>领域</a:t>
                      </a:r>
                      <a:endPar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rPr>
                        <a:t>重大成就</a:t>
                      </a:r>
                      <a:endPar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rPr>
                        <a:t>作用</a:t>
                      </a:r>
                      <a:endPar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584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20000"/>
                        </a:lnSpc>
                        <a:spcBef>
                          <a:spcPct val="20000"/>
                        </a:spcBef>
                        <a:spcAft>
                          <a:spcPct val="0"/>
                        </a:spcAft>
                        <a:buClrTx/>
                        <a:buSzTx/>
                        <a:buFontTx/>
                        <a:buNone/>
                      </a:pPr>
                      <a:r>
                        <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rPr>
                        <a:t>电力应用</a:t>
                      </a:r>
                      <a:endPar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endParaRPr>
                    </a:p>
                  </a:txBody>
                  <a:tcPr anchor="ctr" anchorCt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西门子发电机、电灯、电车、电话、电影</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rPr>
                        <a:t>改变了人类的生产生活，人类由此进入“电气时代”</a:t>
                      </a:r>
                      <a:endPar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584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20000"/>
                        </a:lnSpc>
                        <a:spcBef>
                          <a:spcPct val="20000"/>
                        </a:spcBef>
                        <a:spcAft>
                          <a:spcPct val="0"/>
                        </a:spcAft>
                        <a:buClrTx/>
                        <a:buSzTx/>
                        <a:buFontTx/>
                        <a:buNone/>
                      </a:pPr>
                      <a:r>
                        <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rPr>
                        <a:t>内燃机</a:t>
                      </a:r>
                      <a:endPar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endParaRPr>
                    </a:p>
                  </a:txBody>
                  <a:tcPr anchor="ctr" anchorCt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内燃机、火车、轮船、汽车、飞机</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rPr>
                        <a:t>大大提高工业部门的生产力，特别是迅速推动了交通运输领域的革新</a:t>
                      </a:r>
                      <a:endPar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584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20000"/>
                        </a:lnSpc>
                        <a:spcBef>
                          <a:spcPct val="20000"/>
                        </a:spcBef>
                        <a:spcAft>
                          <a:spcPct val="0"/>
                        </a:spcAft>
                        <a:buClrTx/>
                        <a:buSzTx/>
                        <a:buFontTx/>
                        <a:buNone/>
                      </a:pPr>
                      <a:r>
                        <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rPr>
                        <a:t>化学工业</a:t>
                      </a:r>
                      <a:endPar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endParaRPr>
                    </a:p>
                  </a:txBody>
                  <a:tcPr anchor="ctr" anchorCt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提炼多种化学物质、炸药、塑料、药品、人造纤维</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rPr>
                        <a:t>大大丰富了人类的生活</a:t>
                      </a:r>
                      <a:endPar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2776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base" latinLnBrk="0" hangingPunct="1">
                        <a:lnSpc>
                          <a:spcPct val="120000"/>
                        </a:lnSpc>
                        <a:spcBef>
                          <a:spcPct val="20000"/>
                        </a:spcBef>
                        <a:spcAft>
                          <a:spcPct val="0"/>
                        </a:spcAft>
                        <a:buClrTx/>
                        <a:buSzTx/>
                        <a:buFontTx/>
                        <a:buNone/>
                      </a:pPr>
                      <a:r>
                        <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rPr>
                        <a:t>钢铁工业</a:t>
                      </a:r>
                      <a:endParaRPr kumimoji="0" lang="zh-CN" altLang="en-US" sz="3600" b="1" i="0" u="none" strike="noStrike" cap="none" normalizeH="0" baseline="0" smtClean="0">
                        <a:ln>
                          <a:noFill/>
                        </a:ln>
                        <a:solidFill>
                          <a:srgbClr val="0000CC"/>
                        </a:solidFill>
                        <a:effectLst/>
                        <a:latin typeface="微软雅黑" panose="020B0503020204020204" charset="-122"/>
                        <a:ea typeface="微软雅黑" panose="020B0503020204020204" charset="-122"/>
                      </a:endParaRPr>
                    </a:p>
                  </a:txBody>
                  <a:tcPr anchor="ctr" anchorCtr="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rPr>
                        <a:t>炼钢技术的进步</a:t>
                      </a:r>
                      <a:endParaRPr kumimoji="0" lang="zh-CN" altLang="en-US" sz="28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rPr>
                        <a:t>在制造业和建筑业中，越来越多地使用钢材</a:t>
                      </a:r>
                      <a:endParaRPr kumimoji="0" lang="zh-CN" altLang="en-US" sz="2800" b="1" i="0" u="none" strike="noStrike" cap="none" normalizeH="0" baseline="0" smtClean="0">
                        <a:ln>
                          <a:noFill/>
                        </a:ln>
                        <a:solidFill>
                          <a:srgbClr val="CC0000"/>
                        </a:solidFill>
                        <a:effectLst/>
                        <a:latin typeface="微软雅黑" panose="020B0503020204020204" charset="-122"/>
                        <a:ea typeface="微软雅黑" panose="020B0503020204020204" charset="-122"/>
                      </a:endParaRPr>
                    </a:p>
                  </a:txBody>
                  <a:tcPr anchor="ctr" anchorCtr="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610"/>
                                        </p:tgtEl>
                                        <p:attrNameLst>
                                          <p:attrName>style.visibility</p:attrName>
                                        </p:attrNameLst>
                                      </p:cBhvr>
                                      <p:to>
                                        <p:strVal val="visible"/>
                                      </p:to>
                                    </p:set>
                                    <p:animEffect transition="in" filter="blinds(horizontal)">
                                      <p:cBhvr>
                                        <p:cTn id="7" dur="500"/>
                                        <p:tgtEl>
                                          <p:spTgt spid="194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665" y="59055"/>
            <a:ext cx="12007850" cy="6623685"/>
          </a:xfrm>
          <a:prstGeom prst="rect">
            <a:avLst/>
          </a:prstGeom>
          <a:noFill/>
          <a:ln w="9525">
            <a:noFill/>
          </a:ln>
        </p:spPr>
        <p:txBody>
          <a:bodyPr wrap="square">
            <a:spAutoFit/>
          </a:bodyPr>
          <a:p>
            <a:pPr indent="0">
              <a:lnSpc>
                <a:spcPct val="120000"/>
              </a:lnSpc>
            </a:pPr>
            <a:r>
              <a:rPr lang="zh-CN" sz="3600" b="1">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2015年浙江卷文综39</a:t>
            </a:r>
            <a:r>
              <a:rPr lang="zh-CN" sz="3600" b="1">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材料二</a:t>
            </a:r>
            <a:r>
              <a:rPr lang="zh-CN" sz="3600" b="1">
                <a:latin typeface="微软雅黑" panose="020B0503020204020204" charset="-122"/>
                <a:ea typeface="微软雅黑" panose="020B0503020204020204" charset="-122"/>
                <a:cs typeface="微软雅黑" panose="020B0503020204020204" charset="-122"/>
              </a:rPr>
              <a:t> 创建合众国的那一代人</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华盛顿、杰斐逊与富兰克林等，无一不是启蒙思想的继承者。他们把新大陆作为“自由与自治”的试验场。接着，理性与自由的信念推动了工业革命的深入。到</a:t>
            </a:r>
            <a:r>
              <a:rPr lang="en-US" sz="3600" b="1">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世纪后半期，科学知识的进步推动了技术发明与创造的空前增长。           </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摘编自梁霄羽《极简美国史》等</a:t>
            </a:r>
            <a:endParaRPr lang="zh-CN"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0000CC"/>
                </a:solidFill>
                <a:latin typeface="微软雅黑" panose="020B0503020204020204" charset="-122"/>
                <a:ea typeface="微软雅黑" panose="020B0503020204020204" charset="-122"/>
                <a:cs typeface="微软雅黑" panose="020B0503020204020204" charset="-122"/>
              </a:rPr>
              <a:t>2）根据材料二，结合所学知识，概述“那一代人”所进行的“实验”是怎样实现“自由与自治”的。19世纪后半期美国在科学技术方面有哪些“发明与创造”？（10分）</a:t>
            </a:r>
            <a:endParaRPr lang="zh-CN" altLang="en-US" sz="3600" b="1">
              <a:latin typeface="微软雅黑" panose="020B0503020204020204" charset="-122"/>
              <a:ea typeface="微软雅黑" panose="020B0503020204020204" charset="-122"/>
              <a:cs typeface="微软雅黑" panose="020B0503020204020204" charset="-122"/>
            </a:endParaRPr>
          </a:p>
          <a:p>
            <a:pPr indent="0"/>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1440" y="177800"/>
            <a:ext cx="12008485" cy="3969385"/>
          </a:xfrm>
          <a:prstGeom prst="rect">
            <a:avLst/>
          </a:prstGeom>
          <a:solidFill>
            <a:schemeClr val="bg1"/>
          </a:solidFill>
        </p:spPr>
        <p:txBody>
          <a:bodyPr wrap="square" rtlCol="0" anchor="t">
            <a:spAutoFit/>
          </a:bodyPr>
          <a:p>
            <a:pPr indent="0"/>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（2）制定联邦宪法。确立“制约与平衡”的原则，避免绝对权力的出现；调和中央与地方、大州与小州、南方与北方之间的矛盾。</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a:p>
            <a:pPr indent="0"/>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   爱迪生发明电灯等，创建第一个发电厂；</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   贝尔发明电话机；</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   福特制造出美国第一辆汽车；</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r>
              <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rPr>
              <a:t>   德雷克打出世界上第一口油井。</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8315" y="468630"/>
            <a:ext cx="11291570" cy="5605145"/>
          </a:xfrm>
          <a:prstGeom prst="rect">
            <a:avLst/>
          </a:prstGeom>
          <a:noFill/>
        </p:spPr>
        <p:txBody>
          <a:bodyPr wrap="square" rtlCol="0">
            <a:spAutoFit/>
          </a:bodyPr>
          <a:p>
            <a:pPr>
              <a:lnSpc>
                <a:spcPct val="160000"/>
              </a:lnSpc>
            </a:pPr>
            <a:r>
              <a:rPr lang="zh-CN" altLang="en-US" sz="4800" b="1">
                <a:solidFill>
                  <a:srgbClr val="0000CC"/>
                </a:solidFill>
                <a:latin typeface="微软雅黑" panose="020B0503020204020204" charset="-122"/>
                <a:ea typeface="微软雅黑" panose="020B0503020204020204" charset="-122"/>
                <a:cs typeface="微软雅黑" panose="020B0503020204020204" charset="-122"/>
              </a:rPr>
              <a:t>二、难点问题探究：</a:t>
            </a:r>
            <a:endParaRPr lang="zh-CN" altLang="en-US" sz="4400" b="1">
              <a:latin typeface="微软雅黑" panose="020B0503020204020204" charset="-122"/>
              <a:ea typeface="微软雅黑" panose="020B0503020204020204" charset="-122"/>
              <a:cs typeface="微软雅黑" panose="020B0503020204020204" charset="-122"/>
            </a:endParaRPr>
          </a:p>
          <a:p>
            <a:pPr>
              <a:lnSpc>
                <a:spcPct val="160000"/>
              </a:lnSpc>
            </a:pPr>
            <a:r>
              <a:rPr lang="en-US" altLang="zh-CN" sz="4400" b="1">
                <a:latin typeface="微软雅黑" panose="020B0503020204020204" charset="-122"/>
                <a:ea typeface="微软雅黑" panose="020B0503020204020204" charset="-122"/>
                <a:cs typeface="微软雅黑" panose="020B0503020204020204" charset="-122"/>
              </a:rPr>
              <a:t>1</a:t>
            </a:r>
            <a:r>
              <a:rPr lang="zh-CN" altLang="en-US" sz="4400" b="1">
                <a:latin typeface="微软雅黑" panose="020B0503020204020204" charset="-122"/>
                <a:ea typeface="微软雅黑" panose="020B0503020204020204" charset="-122"/>
                <a:cs typeface="微软雅黑" panose="020B0503020204020204" charset="-122"/>
              </a:rPr>
              <a:t>、两次工业革命比较</a:t>
            </a:r>
            <a:endParaRPr lang="zh-CN" altLang="en-US" sz="4400" b="1">
              <a:latin typeface="微软雅黑" panose="020B0503020204020204" charset="-122"/>
              <a:ea typeface="微软雅黑" panose="020B0503020204020204" charset="-122"/>
              <a:cs typeface="微软雅黑" panose="020B0503020204020204" charset="-122"/>
            </a:endParaRPr>
          </a:p>
          <a:p>
            <a:pPr>
              <a:lnSpc>
                <a:spcPct val="160000"/>
              </a:lnSpc>
            </a:pPr>
            <a:r>
              <a:rPr lang="en-US" altLang="zh-CN" sz="4400" b="1">
                <a:latin typeface="微软雅黑" panose="020B0503020204020204" charset="-122"/>
                <a:ea typeface="微软雅黑" panose="020B0503020204020204" charset="-122"/>
                <a:cs typeface="微软雅黑" panose="020B0503020204020204" charset="-122"/>
              </a:rPr>
              <a:t>2</a:t>
            </a:r>
            <a:r>
              <a:rPr lang="zh-CN" altLang="en-US" sz="4400" b="1">
                <a:latin typeface="微软雅黑" panose="020B0503020204020204" charset="-122"/>
                <a:ea typeface="微软雅黑" panose="020B0503020204020204" charset="-122"/>
                <a:cs typeface="微软雅黑" panose="020B0503020204020204" charset="-122"/>
              </a:rPr>
              <a:t>、两次工业革命的影响（多元史观）</a:t>
            </a:r>
            <a:endParaRPr lang="zh-CN" altLang="en-US" sz="4400" b="1">
              <a:latin typeface="微软雅黑" panose="020B0503020204020204" charset="-122"/>
              <a:ea typeface="微软雅黑" panose="020B0503020204020204" charset="-122"/>
              <a:cs typeface="微软雅黑" panose="020B0503020204020204" charset="-122"/>
            </a:endParaRPr>
          </a:p>
          <a:p>
            <a:pPr>
              <a:lnSpc>
                <a:spcPct val="160000"/>
              </a:lnSpc>
            </a:pPr>
            <a:r>
              <a:rPr lang="en-US" altLang="zh-CN" sz="4400" b="1">
                <a:latin typeface="微软雅黑" panose="020B0503020204020204" charset="-122"/>
                <a:ea typeface="微软雅黑" panose="020B0503020204020204" charset="-122"/>
                <a:cs typeface="微软雅黑" panose="020B0503020204020204" charset="-122"/>
              </a:rPr>
              <a:t>3</a:t>
            </a:r>
            <a:r>
              <a:rPr lang="zh-CN" altLang="en-US" sz="4400" b="1">
                <a:latin typeface="微软雅黑" panose="020B0503020204020204" charset="-122"/>
                <a:ea typeface="微软雅黑" panose="020B0503020204020204" charset="-122"/>
                <a:cs typeface="微软雅黑" panose="020B0503020204020204" charset="-122"/>
              </a:rPr>
              <a:t>、两次工业革命对中国的影响</a:t>
            </a:r>
            <a:endParaRPr lang="zh-CN" altLang="en-US" sz="4400" b="1">
              <a:latin typeface="微软雅黑" panose="020B0503020204020204" charset="-122"/>
              <a:ea typeface="微软雅黑" panose="020B0503020204020204" charset="-122"/>
              <a:cs typeface="微软雅黑" panose="020B0503020204020204" charset="-122"/>
            </a:endParaRPr>
          </a:p>
          <a:p>
            <a:pPr>
              <a:lnSpc>
                <a:spcPct val="160000"/>
              </a:lnSpc>
            </a:pPr>
            <a:r>
              <a:rPr lang="en-US" altLang="zh-CN" sz="4400" b="1" dirty="0">
                <a:solidFill>
                  <a:schemeClr val="tx1"/>
                </a:solidFill>
                <a:latin typeface="微软雅黑" panose="020B0503020204020204" charset="-122"/>
                <a:ea typeface="微软雅黑" panose="020B0503020204020204" charset="-122"/>
                <a:sym typeface="+mn-ea"/>
              </a:rPr>
              <a:t>4</a:t>
            </a:r>
            <a:r>
              <a:rPr lang="zh-CN" altLang="en-US" sz="4400" b="1" dirty="0">
                <a:solidFill>
                  <a:schemeClr val="tx1"/>
                </a:solidFill>
                <a:latin typeface="微软雅黑" panose="020B0503020204020204" charset="-122"/>
                <a:ea typeface="微软雅黑" panose="020B0503020204020204" charset="-122"/>
                <a:sym typeface="+mn-ea"/>
              </a:rPr>
              <a:t>、资本主义世界市场的形成和发展的过程</a:t>
            </a:r>
            <a:endParaRPr lang="zh-CN" altLang="en-US" sz="44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4151" name="内容占位符 84150"/>
          <p:cNvGraphicFramePr/>
          <p:nvPr>
            <p:ph/>
          </p:nvPr>
        </p:nvGraphicFramePr>
        <p:xfrm>
          <a:off x="301625" y="759460"/>
          <a:ext cx="11588750" cy="5645150"/>
        </p:xfrm>
        <a:graphic>
          <a:graphicData uri="http://schemas.openxmlformats.org/drawingml/2006/table">
            <a:tbl>
              <a:tblPr/>
              <a:tblGrid>
                <a:gridCol w="1555750"/>
                <a:gridCol w="4400550"/>
                <a:gridCol w="5632450"/>
              </a:tblGrid>
              <a:tr h="584835">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90000"/>
                        </a:lnSpc>
                        <a:buNone/>
                      </a:pPr>
                      <a:r>
                        <a:rPr lang="zh-CN" altLang="en-US" sz="3600" b="1" dirty="0">
                          <a:solidFill>
                            <a:srgbClr val="FF0000"/>
                          </a:solidFill>
                          <a:latin typeface="微软雅黑" panose="020B0503020204020204" charset="-122"/>
                          <a:ea typeface="微软雅黑" panose="020B0503020204020204" charset="-122"/>
                        </a:rPr>
                        <a:t>项目</a:t>
                      </a:r>
                      <a:endParaRPr lang="zh-CN" altLang="en-US" sz="3600" b="1" dirty="0">
                        <a:solidFill>
                          <a:srgbClr val="FF0000"/>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90000"/>
                        </a:lnSpc>
                        <a:buNone/>
                      </a:pPr>
                      <a:r>
                        <a:rPr lang="zh-CN" altLang="en-US" sz="3600" b="1" dirty="0">
                          <a:solidFill>
                            <a:srgbClr val="FF0000"/>
                          </a:solidFill>
                          <a:latin typeface="微软雅黑" panose="020B0503020204020204" charset="-122"/>
                          <a:ea typeface="微软雅黑" panose="020B0503020204020204" charset="-122"/>
                        </a:rPr>
                        <a:t>第一次工业革命</a:t>
                      </a:r>
                      <a:endParaRPr lang="zh-CN" altLang="en-US" sz="3600" b="1" dirty="0">
                        <a:solidFill>
                          <a:srgbClr val="FF000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90000"/>
                        </a:lnSpc>
                        <a:buNone/>
                      </a:pPr>
                      <a:r>
                        <a:rPr lang="zh-CN" altLang="en-US" sz="3600" b="1" dirty="0">
                          <a:solidFill>
                            <a:srgbClr val="FF0000"/>
                          </a:solidFill>
                          <a:latin typeface="微软雅黑" panose="020B0503020204020204" charset="-122"/>
                          <a:ea typeface="微软雅黑" panose="020B0503020204020204" charset="-122"/>
                        </a:rPr>
                        <a:t>第二次工业革命</a:t>
                      </a:r>
                      <a:endParaRPr lang="zh-CN" altLang="en-US" sz="3600" b="1" dirty="0">
                        <a:solidFill>
                          <a:srgbClr val="FF000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846580">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130000"/>
                        </a:lnSpc>
                        <a:spcBef>
                          <a:spcPct val="50000"/>
                        </a:spcBef>
                        <a:buClrTx/>
                        <a:buSzPct val="100000"/>
                        <a:buNone/>
                      </a:pPr>
                      <a:r>
                        <a:rPr lang="zh-CN" altLang="en-US" sz="3600" b="1" dirty="0">
                          <a:solidFill>
                            <a:schemeClr val="tx1"/>
                          </a:solidFill>
                          <a:latin typeface="微软雅黑" panose="020B0503020204020204" charset="-122"/>
                          <a:ea typeface="微软雅黑" panose="020B0503020204020204" charset="-122"/>
                        </a:rPr>
                        <a:t>发 明来 源</a:t>
                      </a:r>
                      <a:endParaRPr lang="zh-CN" altLang="en-US" sz="3600" b="1" dirty="0">
                        <a:solidFill>
                          <a:schemeClr val="tx1"/>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90000"/>
                        </a:lnSpc>
                        <a:buNone/>
                      </a:pPr>
                      <a:endParaRPr lang="zh-CN" altLang="en-US" sz="36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90000"/>
                        </a:lnSpc>
                        <a:buNone/>
                      </a:pPr>
                      <a:endParaRPr lang="zh-CN" altLang="en-US" sz="36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647825">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130000"/>
                        </a:lnSpc>
                        <a:buNone/>
                      </a:pPr>
                      <a:r>
                        <a:rPr lang="zh-CN" altLang="en-US" sz="3600" b="1" dirty="0">
                          <a:solidFill>
                            <a:schemeClr val="tx1"/>
                          </a:solidFill>
                          <a:latin typeface="微软雅黑" panose="020B0503020204020204" charset="-122"/>
                          <a:ea typeface="微软雅黑" panose="020B0503020204020204" charset="-122"/>
                        </a:rPr>
                        <a:t>生 产组 织</a:t>
                      </a:r>
                      <a:endParaRPr lang="zh-CN" altLang="en-US" sz="3600" b="1" dirty="0">
                        <a:solidFill>
                          <a:schemeClr val="tx1"/>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90000"/>
                        </a:lnSpc>
                        <a:buNone/>
                      </a:pPr>
                      <a:endParaRPr lang="zh-CN" altLang="en-US" sz="36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90000"/>
                        </a:lnSpc>
                        <a:buNone/>
                      </a:pPr>
                      <a:endParaRPr lang="zh-CN" altLang="en-US" sz="36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65910">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130000"/>
                        </a:lnSpc>
                        <a:buNone/>
                      </a:pPr>
                      <a:r>
                        <a:rPr lang="zh-CN" altLang="en-US" sz="3600" b="1" dirty="0">
                          <a:solidFill>
                            <a:schemeClr val="tx1"/>
                          </a:solidFill>
                          <a:latin typeface="微软雅黑" panose="020B0503020204020204" charset="-122"/>
                          <a:ea typeface="微软雅黑" panose="020B0503020204020204" charset="-122"/>
                        </a:rPr>
                        <a:t>标 志</a:t>
                      </a:r>
                      <a:endParaRPr lang="zh-CN" altLang="en-US" sz="3600" b="1" dirty="0">
                        <a:solidFill>
                          <a:schemeClr val="tx1"/>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90000"/>
                        </a:lnSpc>
                        <a:buNone/>
                      </a:pPr>
                      <a:endParaRPr lang="zh-CN" altLang="en-US" sz="36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90000"/>
                        </a:lnSpc>
                        <a:buNone/>
                      </a:pPr>
                      <a:endParaRPr lang="zh-CN" altLang="en-US" sz="36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84008" name="文本框 84007"/>
          <p:cNvSpPr txBox="1"/>
          <p:nvPr/>
        </p:nvSpPr>
        <p:spPr>
          <a:xfrm>
            <a:off x="6631940" y="1779905"/>
            <a:ext cx="4799965" cy="645160"/>
          </a:xfrm>
          <a:prstGeom prst="rect">
            <a:avLst/>
          </a:prstGeom>
          <a:noFill/>
          <a:ln w="9525">
            <a:noFill/>
          </a:ln>
        </p:spPr>
        <p:txBody>
          <a:bodyPr wrap="square" anchor="t">
            <a:spAutoFit/>
          </a:bodyPr>
          <a:p>
            <a:pPr>
              <a:spcBef>
                <a:spcPct val="50000"/>
              </a:spcBef>
            </a:pPr>
            <a:r>
              <a:rPr lang="zh-CN" altLang="en-US" sz="3600" b="1" dirty="0">
                <a:solidFill>
                  <a:srgbClr val="0000CC"/>
                </a:solidFill>
                <a:latin typeface="微软雅黑" panose="020B0503020204020204" charset="-122"/>
                <a:ea typeface="微软雅黑" panose="020B0503020204020204" charset="-122"/>
              </a:rPr>
              <a:t>科学和技术紧密结合</a:t>
            </a:r>
            <a:endParaRPr lang="zh-CN" altLang="en-US" sz="3600" b="1" dirty="0">
              <a:solidFill>
                <a:srgbClr val="0000CC"/>
              </a:solidFill>
              <a:latin typeface="微软雅黑" panose="020B0503020204020204" charset="-122"/>
              <a:ea typeface="微软雅黑" panose="020B0503020204020204" charset="-122"/>
            </a:endParaRPr>
          </a:p>
        </p:txBody>
      </p:sp>
      <p:sp>
        <p:nvSpPr>
          <p:cNvPr id="84009" name="文本框 84008"/>
          <p:cNvSpPr txBox="1"/>
          <p:nvPr/>
        </p:nvSpPr>
        <p:spPr>
          <a:xfrm>
            <a:off x="1892300" y="1392555"/>
            <a:ext cx="3966845" cy="1419860"/>
          </a:xfrm>
          <a:prstGeom prst="rect">
            <a:avLst/>
          </a:prstGeom>
          <a:noFill/>
          <a:ln w="9525">
            <a:noFill/>
          </a:ln>
        </p:spPr>
        <p:txBody>
          <a:bodyPr wrap="square" anchor="t">
            <a:spAutoFit/>
          </a:bodyPr>
          <a:p>
            <a:pPr>
              <a:lnSpc>
                <a:spcPct val="120000"/>
              </a:lnSpc>
              <a:spcBef>
                <a:spcPct val="50000"/>
              </a:spcBef>
            </a:pPr>
            <a:r>
              <a:rPr lang="zh-CN" altLang="en-US" sz="3600" b="1" dirty="0">
                <a:solidFill>
                  <a:srgbClr val="0000CC"/>
                </a:solidFill>
                <a:latin typeface="微软雅黑" panose="020B0503020204020204" charset="-122"/>
                <a:ea typeface="微软雅黑" panose="020B0503020204020204" charset="-122"/>
              </a:rPr>
              <a:t>科学和技术尚未真正结合</a:t>
            </a:r>
            <a:endParaRPr lang="zh-CN" altLang="en-US" sz="3600" b="1" dirty="0">
              <a:solidFill>
                <a:srgbClr val="0000CC"/>
              </a:solidFill>
              <a:latin typeface="微软雅黑" panose="020B0503020204020204" charset="-122"/>
              <a:ea typeface="微软雅黑" panose="020B0503020204020204" charset="-122"/>
            </a:endParaRPr>
          </a:p>
        </p:txBody>
      </p:sp>
      <p:sp>
        <p:nvSpPr>
          <p:cNvPr id="84010" name="文本框 84009"/>
          <p:cNvSpPr txBox="1"/>
          <p:nvPr/>
        </p:nvSpPr>
        <p:spPr>
          <a:xfrm>
            <a:off x="2310130" y="3541395"/>
            <a:ext cx="2367915" cy="645160"/>
          </a:xfrm>
          <a:prstGeom prst="rect">
            <a:avLst/>
          </a:prstGeom>
          <a:noFill/>
          <a:ln w="9525">
            <a:noFill/>
          </a:ln>
        </p:spPr>
        <p:txBody>
          <a:bodyPr wrap="square" anchor="t">
            <a:spAutoFit/>
          </a:bodyPr>
          <a:p>
            <a:pPr>
              <a:spcBef>
                <a:spcPct val="50000"/>
              </a:spcBef>
            </a:pPr>
            <a:r>
              <a:rPr lang="zh-CN" altLang="en-US" sz="3600" b="1" dirty="0">
                <a:solidFill>
                  <a:srgbClr val="0000CC"/>
                </a:solidFill>
                <a:latin typeface="微软雅黑" panose="020B0503020204020204" charset="-122"/>
                <a:ea typeface="微软雅黑" panose="020B0503020204020204" charset="-122"/>
              </a:rPr>
              <a:t>工厂制</a:t>
            </a:r>
            <a:endParaRPr lang="zh-CN" altLang="en-US" sz="3600" b="1" dirty="0">
              <a:solidFill>
                <a:srgbClr val="0000CC"/>
              </a:solidFill>
              <a:latin typeface="微软雅黑" panose="020B0503020204020204" charset="-122"/>
              <a:ea typeface="微软雅黑" panose="020B0503020204020204" charset="-122"/>
            </a:endParaRPr>
          </a:p>
        </p:txBody>
      </p:sp>
      <p:sp>
        <p:nvSpPr>
          <p:cNvPr id="84011" name="文本框 84010"/>
          <p:cNvSpPr txBox="1"/>
          <p:nvPr/>
        </p:nvSpPr>
        <p:spPr>
          <a:xfrm>
            <a:off x="6866890" y="3541395"/>
            <a:ext cx="4072255" cy="645160"/>
          </a:xfrm>
          <a:prstGeom prst="rect">
            <a:avLst/>
          </a:prstGeom>
          <a:noFill/>
          <a:ln w="9525">
            <a:noFill/>
          </a:ln>
        </p:spPr>
        <p:txBody>
          <a:bodyPr wrap="square" anchor="t">
            <a:spAutoFit/>
          </a:bodyPr>
          <a:p>
            <a:pPr>
              <a:spcBef>
                <a:spcPct val="50000"/>
              </a:spcBef>
            </a:pPr>
            <a:r>
              <a:rPr lang="zh-CN" altLang="en-US" sz="3600" b="1" dirty="0">
                <a:solidFill>
                  <a:srgbClr val="0000CC"/>
                </a:solidFill>
                <a:latin typeface="微软雅黑" panose="020B0503020204020204" charset="-122"/>
                <a:ea typeface="微软雅黑" panose="020B0503020204020204" charset="-122"/>
              </a:rPr>
              <a:t>公司制、垄断制</a:t>
            </a:r>
            <a:endParaRPr lang="zh-CN" altLang="en-US" sz="3600" b="1" dirty="0">
              <a:solidFill>
                <a:srgbClr val="0000CC"/>
              </a:solidFill>
              <a:latin typeface="微软雅黑" panose="020B0503020204020204" charset="-122"/>
              <a:ea typeface="微软雅黑" panose="020B0503020204020204" charset="-122"/>
            </a:endParaRPr>
          </a:p>
        </p:txBody>
      </p:sp>
      <p:sp>
        <p:nvSpPr>
          <p:cNvPr id="84012" name="文本框 84011"/>
          <p:cNvSpPr txBox="1"/>
          <p:nvPr/>
        </p:nvSpPr>
        <p:spPr>
          <a:xfrm>
            <a:off x="1892300" y="4984750"/>
            <a:ext cx="4335145" cy="1419860"/>
          </a:xfrm>
          <a:prstGeom prst="rect">
            <a:avLst/>
          </a:prstGeom>
          <a:noFill/>
          <a:ln w="9525">
            <a:noFill/>
          </a:ln>
        </p:spPr>
        <p:txBody>
          <a:bodyPr wrap="square" anchor="t">
            <a:spAutoFit/>
          </a:bodyPr>
          <a:p>
            <a:pPr>
              <a:lnSpc>
                <a:spcPct val="120000"/>
              </a:lnSpc>
              <a:spcBef>
                <a:spcPct val="50000"/>
              </a:spcBef>
            </a:pPr>
            <a:r>
              <a:rPr lang="zh-CN" altLang="en-US" sz="3600" b="1" dirty="0">
                <a:solidFill>
                  <a:srgbClr val="0000CC"/>
                </a:solidFill>
                <a:latin typeface="微软雅黑" panose="020B0503020204020204" charset="-122"/>
                <a:ea typeface="微软雅黑" panose="020B0503020204020204" charset="-122"/>
              </a:rPr>
              <a:t>改良蒸汽机的发明和使用</a:t>
            </a:r>
            <a:endParaRPr lang="zh-CN" altLang="en-US" sz="3600" b="1" dirty="0">
              <a:solidFill>
                <a:srgbClr val="0000CC"/>
              </a:solidFill>
              <a:latin typeface="微软雅黑" panose="020B0503020204020204" charset="-122"/>
              <a:ea typeface="微软雅黑" panose="020B0503020204020204" charset="-122"/>
            </a:endParaRPr>
          </a:p>
        </p:txBody>
      </p:sp>
      <p:sp>
        <p:nvSpPr>
          <p:cNvPr id="84013" name="文本框 84012"/>
          <p:cNvSpPr txBox="1"/>
          <p:nvPr/>
        </p:nvSpPr>
        <p:spPr>
          <a:xfrm>
            <a:off x="6416675" y="5210175"/>
            <a:ext cx="5229860" cy="645160"/>
          </a:xfrm>
          <a:prstGeom prst="rect">
            <a:avLst/>
          </a:prstGeom>
          <a:noFill/>
          <a:ln w="9525">
            <a:noFill/>
          </a:ln>
        </p:spPr>
        <p:txBody>
          <a:bodyPr wrap="square" anchor="t">
            <a:spAutoFit/>
          </a:bodyPr>
          <a:p>
            <a:pPr>
              <a:spcBef>
                <a:spcPct val="50000"/>
              </a:spcBef>
            </a:pPr>
            <a:r>
              <a:rPr lang="zh-CN" altLang="en-US" sz="3600" b="1" dirty="0">
                <a:solidFill>
                  <a:srgbClr val="0000CC"/>
                </a:solidFill>
                <a:latin typeface="微软雅黑" panose="020B0503020204020204" charset="-122"/>
                <a:ea typeface="微软雅黑" panose="020B0503020204020204" charset="-122"/>
              </a:rPr>
              <a:t>电力、内燃机的广泛应用</a:t>
            </a:r>
            <a:endParaRPr lang="zh-CN" altLang="en-US" sz="3600" b="1" dirty="0">
              <a:solidFill>
                <a:srgbClr val="0000CC"/>
              </a:solidFill>
              <a:latin typeface="微软雅黑" panose="020B0503020204020204" charset="-122"/>
              <a:ea typeface="微软雅黑" panose="020B0503020204020204" charset="-122"/>
            </a:endParaRPr>
          </a:p>
        </p:txBody>
      </p:sp>
      <p:sp>
        <p:nvSpPr>
          <p:cNvPr id="16438" name="文本框 84021"/>
          <p:cNvSpPr txBox="1"/>
          <p:nvPr/>
        </p:nvSpPr>
        <p:spPr>
          <a:xfrm>
            <a:off x="2447925" y="-92710"/>
            <a:ext cx="7202170" cy="645160"/>
          </a:xfrm>
          <a:prstGeom prst="rect">
            <a:avLst/>
          </a:prstGeom>
          <a:noFill/>
          <a:ln w="9525">
            <a:noFill/>
          </a:ln>
        </p:spPr>
        <p:txBody>
          <a:bodyPr wrap="square" anchor="t">
            <a:spAutoFit/>
          </a:bodyPr>
          <a:p>
            <a:pPr algn="ctr">
              <a:spcBef>
                <a:spcPct val="50000"/>
              </a:spcBef>
            </a:pPr>
            <a:r>
              <a:rPr lang="zh-CN" altLang="en-US" sz="3600" b="1" dirty="0">
                <a:solidFill>
                  <a:srgbClr val="0000CC"/>
                </a:solidFill>
                <a:latin typeface="微软雅黑" panose="020B0503020204020204" charset="-122"/>
                <a:ea typeface="微软雅黑" panose="020B0503020204020204" charset="-122"/>
              </a:rPr>
              <a:t>比较两次工业革命</a:t>
            </a:r>
            <a:endParaRPr lang="zh-CN" altLang="en-US" sz="3600" b="1" dirty="0">
              <a:solidFill>
                <a:srgbClr val="0000CC"/>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009"/>
                                        </p:tgtEl>
                                        <p:attrNameLst>
                                          <p:attrName>style.visibility</p:attrName>
                                        </p:attrNameLst>
                                      </p:cBhvr>
                                      <p:to>
                                        <p:strVal val="visible"/>
                                      </p:to>
                                    </p:set>
                                    <p:animEffect transition="in" filter="blinds(horizontal)">
                                      <p:cBhvr>
                                        <p:cTn id="7" dur="500"/>
                                        <p:tgtEl>
                                          <p:spTgt spid="8400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4008"/>
                                        </p:tgtEl>
                                        <p:attrNameLst>
                                          <p:attrName>style.visibility</p:attrName>
                                        </p:attrNameLst>
                                      </p:cBhvr>
                                      <p:to>
                                        <p:strVal val="visible"/>
                                      </p:to>
                                    </p:set>
                                    <p:anim calcmode="lin" valueType="num">
                                      <p:cBhvr additive="base">
                                        <p:cTn id="12" dur="500" fill="hold"/>
                                        <p:tgtEl>
                                          <p:spTgt spid="84008"/>
                                        </p:tgtEl>
                                        <p:attrNameLst>
                                          <p:attrName>ppt_x</p:attrName>
                                        </p:attrNameLst>
                                      </p:cBhvr>
                                      <p:tavLst>
                                        <p:tav tm="0">
                                          <p:val>
                                            <p:strVal val="#ppt_x"/>
                                          </p:val>
                                        </p:tav>
                                        <p:tav tm="100000">
                                          <p:val>
                                            <p:strVal val="#ppt_x"/>
                                          </p:val>
                                        </p:tav>
                                      </p:tavLst>
                                    </p:anim>
                                    <p:anim calcmode="lin" valueType="num">
                                      <p:cBhvr additive="base">
                                        <p:cTn id="13" dur="500" fill="hold"/>
                                        <p:tgtEl>
                                          <p:spTgt spid="8400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4010"/>
                                        </p:tgtEl>
                                        <p:attrNameLst>
                                          <p:attrName>style.visibility</p:attrName>
                                        </p:attrNameLst>
                                      </p:cBhvr>
                                      <p:to>
                                        <p:strVal val="visible"/>
                                      </p:to>
                                    </p:set>
                                    <p:animEffect transition="in" filter="blinds(horizontal)">
                                      <p:cBhvr>
                                        <p:cTn id="18" dur="500"/>
                                        <p:tgtEl>
                                          <p:spTgt spid="8401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4011"/>
                                        </p:tgtEl>
                                        <p:attrNameLst>
                                          <p:attrName>style.visibility</p:attrName>
                                        </p:attrNameLst>
                                      </p:cBhvr>
                                      <p:to>
                                        <p:strVal val="visible"/>
                                      </p:to>
                                    </p:set>
                                    <p:anim calcmode="lin" valueType="num">
                                      <p:cBhvr additive="base">
                                        <p:cTn id="23" dur="500" fill="hold"/>
                                        <p:tgtEl>
                                          <p:spTgt spid="84011"/>
                                        </p:tgtEl>
                                        <p:attrNameLst>
                                          <p:attrName>ppt_x</p:attrName>
                                        </p:attrNameLst>
                                      </p:cBhvr>
                                      <p:tavLst>
                                        <p:tav tm="0">
                                          <p:val>
                                            <p:strVal val="#ppt_x"/>
                                          </p:val>
                                        </p:tav>
                                        <p:tav tm="100000">
                                          <p:val>
                                            <p:strVal val="#ppt_x"/>
                                          </p:val>
                                        </p:tav>
                                      </p:tavLst>
                                    </p:anim>
                                    <p:anim calcmode="lin" valueType="num">
                                      <p:cBhvr additive="base">
                                        <p:cTn id="24" dur="500" fill="hold"/>
                                        <p:tgtEl>
                                          <p:spTgt spid="840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4012"/>
                                        </p:tgtEl>
                                        <p:attrNameLst>
                                          <p:attrName>style.visibility</p:attrName>
                                        </p:attrNameLst>
                                      </p:cBhvr>
                                      <p:to>
                                        <p:strVal val="visible"/>
                                      </p:to>
                                    </p:set>
                                    <p:animEffect transition="in" filter="blinds(horizontal)">
                                      <p:cBhvr>
                                        <p:cTn id="29" dur="500"/>
                                        <p:tgtEl>
                                          <p:spTgt spid="84012"/>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4013"/>
                                        </p:tgtEl>
                                        <p:attrNameLst>
                                          <p:attrName>style.visibility</p:attrName>
                                        </p:attrNameLst>
                                      </p:cBhvr>
                                      <p:to>
                                        <p:strVal val="visible"/>
                                      </p:to>
                                    </p:set>
                                    <p:anim calcmode="lin" valueType="num">
                                      <p:cBhvr additive="base">
                                        <p:cTn id="34" dur="500" fill="hold"/>
                                        <p:tgtEl>
                                          <p:spTgt spid="84013"/>
                                        </p:tgtEl>
                                        <p:attrNameLst>
                                          <p:attrName>ppt_x</p:attrName>
                                        </p:attrNameLst>
                                      </p:cBhvr>
                                      <p:tavLst>
                                        <p:tav tm="0">
                                          <p:val>
                                            <p:strVal val="#ppt_x"/>
                                          </p:val>
                                        </p:tav>
                                        <p:tav tm="100000">
                                          <p:val>
                                            <p:strVal val="#ppt_x"/>
                                          </p:val>
                                        </p:tav>
                                      </p:tavLst>
                                    </p:anim>
                                    <p:anim calcmode="lin" valueType="num">
                                      <p:cBhvr additive="base">
                                        <p:cTn id="35" dur="500" fill="hold"/>
                                        <p:tgtEl>
                                          <p:spTgt spid="840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008" grpId="0"/>
      <p:bldP spid="84009" grpId="0"/>
      <p:bldP spid="84011" grpId="0"/>
      <p:bldP spid="84012" grpId="0"/>
      <p:bldP spid="840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4151" name="内容占位符 84150"/>
          <p:cNvGraphicFramePr/>
          <p:nvPr>
            <p:ph/>
          </p:nvPr>
        </p:nvGraphicFramePr>
        <p:xfrm>
          <a:off x="257810" y="548005"/>
          <a:ext cx="11676380" cy="6359525"/>
        </p:xfrm>
        <a:graphic>
          <a:graphicData uri="http://schemas.openxmlformats.org/drawingml/2006/table">
            <a:tbl>
              <a:tblPr/>
              <a:tblGrid>
                <a:gridCol w="1741805"/>
                <a:gridCol w="4057015"/>
                <a:gridCol w="5877560"/>
              </a:tblGrid>
              <a:tr h="838200">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150000"/>
                        </a:lnSpc>
                        <a:buNone/>
                      </a:pPr>
                      <a:r>
                        <a:rPr lang="zh-CN" altLang="en-US" sz="4000" b="1" dirty="0">
                          <a:solidFill>
                            <a:srgbClr val="FF0000"/>
                          </a:solidFill>
                          <a:latin typeface="微软雅黑" panose="020B0503020204020204" charset="-122"/>
                          <a:ea typeface="微软雅黑" panose="020B0503020204020204" charset="-122"/>
                        </a:rPr>
                        <a:t>项目</a:t>
                      </a:r>
                      <a:endParaRPr lang="zh-CN" altLang="en-US" sz="4000" b="1" dirty="0">
                        <a:solidFill>
                          <a:srgbClr val="FF0000"/>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150000"/>
                        </a:lnSpc>
                        <a:buNone/>
                      </a:pPr>
                      <a:r>
                        <a:rPr lang="zh-CN" altLang="en-US" sz="4000" b="1" dirty="0">
                          <a:solidFill>
                            <a:srgbClr val="FF0000"/>
                          </a:solidFill>
                          <a:latin typeface="微软雅黑" panose="020B0503020204020204" charset="-122"/>
                          <a:ea typeface="微软雅黑" panose="020B0503020204020204" charset="-122"/>
                        </a:rPr>
                        <a:t>第一次工业革命</a:t>
                      </a:r>
                      <a:endParaRPr lang="zh-CN" altLang="en-US" sz="4000" b="1" dirty="0">
                        <a:solidFill>
                          <a:srgbClr val="FF000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gn="ctr">
                        <a:lnSpc>
                          <a:spcPct val="150000"/>
                        </a:lnSpc>
                        <a:buNone/>
                      </a:pPr>
                      <a:r>
                        <a:rPr lang="zh-CN" altLang="en-US" sz="4000" b="1" dirty="0">
                          <a:solidFill>
                            <a:srgbClr val="FF0000"/>
                          </a:solidFill>
                          <a:latin typeface="微软雅黑" panose="020B0503020204020204" charset="-122"/>
                          <a:ea typeface="微软雅黑" panose="020B0503020204020204" charset="-122"/>
                        </a:rPr>
                        <a:t>第二次工业革命</a:t>
                      </a:r>
                      <a:endParaRPr lang="zh-CN" altLang="en-US" sz="4000" b="1" dirty="0">
                        <a:solidFill>
                          <a:srgbClr val="FF000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47065">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spcBef>
                          <a:spcPct val="50000"/>
                        </a:spcBef>
                        <a:buClrTx/>
                        <a:buSzPct val="100000"/>
                        <a:buNone/>
                      </a:pPr>
                      <a:r>
                        <a:rPr lang="zh-CN" altLang="en-US" sz="4000" b="1" dirty="0">
                          <a:solidFill>
                            <a:schemeClr val="tx1"/>
                          </a:solidFill>
                          <a:latin typeface="微软雅黑" panose="020B0503020204020204" charset="-122"/>
                          <a:ea typeface="微软雅黑" panose="020B0503020204020204" charset="-122"/>
                        </a:rPr>
                        <a:t>重点</a:t>
                      </a:r>
                      <a:endParaRPr lang="zh-CN" altLang="en-US" sz="4000" b="1" dirty="0">
                        <a:solidFill>
                          <a:schemeClr val="tx1"/>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19835">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r>
                        <a:rPr lang="zh-CN" altLang="en-US" sz="4000" b="1" dirty="0">
                          <a:solidFill>
                            <a:schemeClr val="tx1"/>
                          </a:solidFill>
                          <a:latin typeface="微软雅黑" panose="020B0503020204020204" charset="-122"/>
                          <a:ea typeface="微软雅黑" panose="020B0503020204020204" charset="-122"/>
                        </a:rPr>
                        <a:t>规模</a:t>
                      </a:r>
                      <a:endParaRPr lang="zh-CN" altLang="en-US" sz="4000" b="1" dirty="0">
                        <a:solidFill>
                          <a:schemeClr val="tx1"/>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50950">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r>
                        <a:rPr lang="zh-CN" altLang="en-US" sz="4000" b="1" dirty="0">
                          <a:solidFill>
                            <a:schemeClr val="tx1"/>
                          </a:solidFill>
                          <a:latin typeface="微软雅黑" panose="020B0503020204020204" charset="-122"/>
                          <a:ea typeface="微软雅黑" panose="020B0503020204020204" charset="-122"/>
                        </a:rPr>
                        <a:t>新时代</a:t>
                      </a:r>
                      <a:endParaRPr lang="zh-CN" altLang="en-US" sz="4000" b="1" dirty="0">
                        <a:solidFill>
                          <a:schemeClr val="tx1"/>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877060">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r>
                        <a:rPr lang="zh-CN" altLang="en-US" sz="4000" b="1" dirty="0">
                          <a:solidFill>
                            <a:schemeClr val="tx1"/>
                          </a:solidFill>
                          <a:latin typeface="微软雅黑" panose="020B0503020204020204" charset="-122"/>
                          <a:ea typeface="微软雅黑" panose="020B0503020204020204" charset="-122"/>
                        </a:rPr>
                        <a:t>扩展</a:t>
                      </a:r>
                      <a:endParaRPr lang="zh-CN" altLang="en-US" sz="4000" b="1" dirty="0">
                        <a:solidFill>
                          <a:schemeClr val="tx1"/>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u="none" kern="1200" baseline="0">
                          <a:solidFill>
                            <a:schemeClr val="tx1"/>
                          </a:solidFill>
                          <a:latin typeface="Times New Roman" panose="0202060305040502030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tx1"/>
                        </a:buClr>
                        <a:buSzPct val="90000"/>
                        <a:buFont typeface="Wingdings" panose="05000000000000000000" pitchFamily="2" charset="2"/>
                        <a:buChar char="–"/>
                        <a:defRPr sz="2400" b="0" i="0" u="none" kern="1200" baseline="0">
                          <a:solidFill>
                            <a:schemeClr val="tx1"/>
                          </a:solidFill>
                          <a:latin typeface="Times New Roman" panose="0202060305040502030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accent1"/>
                        </a:buClr>
                        <a:buSzPct val="60000"/>
                        <a:buFont typeface="Wingdings" panose="05000000000000000000" pitchFamily="2" charset="2"/>
                        <a:buChar char="l"/>
                        <a:defRPr sz="2000" b="0" i="0" u="none" kern="1200" baseline="0">
                          <a:solidFill>
                            <a:schemeClr val="tx1"/>
                          </a:solidFill>
                          <a:latin typeface="Times New Roman" panose="0202060305040502030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tx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accent1"/>
                        </a:buClr>
                        <a:buFont typeface="Wingdings" panose="05000000000000000000" pitchFamily="2" charset="2"/>
                        <a:buChar char="•"/>
                        <a:defRPr sz="1800" b="0" i="0" u="none" kern="1200" baseline="0">
                          <a:solidFill>
                            <a:schemeClr val="tx1"/>
                          </a:solidFill>
                          <a:latin typeface="Times New Roman" panose="02020603050405020304" charset="0"/>
                          <a:ea typeface="宋体" panose="02010600030101010101" pitchFamily="2" charset="-122"/>
                        </a:defRPr>
                      </a:lvl5pPr>
                    </a:lstStyle>
                    <a:p>
                      <a:pPr marL="0" lvl="0" indent="0">
                        <a:lnSpc>
                          <a:spcPct val="150000"/>
                        </a:lnSpc>
                        <a:buNone/>
                      </a:pPr>
                      <a:endParaRPr lang="zh-CN" altLang="en-US" sz="4000" b="1">
                        <a:solidFill>
                          <a:schemeClr val="tx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84014" name="文本框 84013"/>
          <p:cNvSpPr txBox="1"/>
          <p:nvPr/>
        </p:nvSpPr>
        <p:spPr>
          <a:xfrm>
            <a:off x="2177415" y="1517650"/>
            <a:ext cx="3395980" cy="1076325"/>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以纺织工业为代表的轻工业</a:t>
            </a:r>
            <a:endParaRPr lang="zh-CN" altLang="en-US" sz="3200" b="1" dirty="0">
              <a:solidFill>
                <a:srgbClr val="0000CC"/>
              </a:solidFill>
              <a:latin typeface="微软雅黑" panose="020B0503020204020204" charset="-122"/>
              <a:ea typeface="微软雅黑" panose="020B0503020204020204" charset="-122"/>
            </a:endParaRPr>
          </a:p>
        </p:txBody>
      </p:sp>
      <p:sp>
        <p:nvSpPr>
          <p:cNvPr id="84015" name="文本框 84014"/>
          <p:cNvSpPr txBox="1"/>
          <p:nvPr/>
        </p:nvSpPr>
        <p:spPr>
          <a:xfrm>
            <a:off x="6178550" y="1517650"/>
            <a:ext cx="5629910" cy="1076325"/>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以新兴工业和钢铁工业为代表的重工业</a:t>
            </a:r>
            <a:endParaRPr lang="zh-CN" altLang="en-US" sz="3200" b="1" dirty="0">
              <a:solidFill>
                <a:srgbClr val="0000CC"/>
              </a:solidFill>
              <a:latin typeface="微软雅黑" panose="020B0503020204020204" charset="-122"/>
              <a:ea typeface="微软雅黑" panose="020B0503020204020204" charset="-122"/>
            </a:endParaRPr>
          </a:p>
        </p:txBody>
      </p:sp>
      <p:sp>
        <p:nvSpPr>
          <p:cNvPr id="84016" name="文本框 84015"/>
          <p:cNvSpPr txBox="1"/>
          <p:nvPr/>
        </p:nvSpPr>
        <p:spPr>
          <a:xfrm>
            <a:off x="2177415" y="2728595"/>
            <a:ext cx="4160520" cy="1076325"/>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局限于少数国家，时间长、进展慢。</a:t>
            </a:r>
            <a:endParaRPr lang="zh-CN" altLang="en-US" sz="3200" b="1" dirty="0">
              <a:solidFill>
                <a:srgbClr val="0000CC"/>
              </a:solidFill>
              <a:latin typeface="微软雅黑" panose="020B0503020204020204" charset="-122"/>
              <a:ea typeface="微软雅黑" panose="020B0503020204020204" charset="-122"/>
            </a:endParaRPr>
          </a:p>
        </p:txBody>
      </p:sp>
      <p:sp>
        <p:nvSpPr>
          <p:cNvPr id="84017" name="文本框 84016"/>
          <p:cNvSpPr txBox="1"/>
          <p:nvPr/>
        </p:nvSpPr>
        <p:spPr>
          <a:xfrm>
            <a:off x="6178550" y="2728595"/>
            <a:ext cx="5052060" cy="1076325"/>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在欧美先进国家几乎同时展开，发展快。</a:t>
            </a:r>
            <a:endParaRPr lang="zh-CN" altLang="en-US" sz="3200" b="1" dirty="0">
              <a:solidFill>
                <a:srgbClr val="0000CC"/>
              </a:solidFill>
              <a:latin typeface="微软雅黑" panose="020B0503020204020204" charset="-122"/>
              <a:ea typeface="微软雅黑" panose="020B0503020204020204" charset="-122"/>
            </a:endParaRPr>
          </a:p>
        </p:txBody>
      </p:sp>
      <p:sp>
        <p:nvSpPr>
          <p:cNvPr id="84018" name="文本框 84017"/>
          <p:cNvSpPr txBox="1"/>
          <p:nvPr/>
        </p:nvSpPr>
        <p:spPr>
          <a:xfrm>
            <a:off x="2177415" y="3804920"/>
            <a:ext cx="3826510" cy="1076325"/>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开辟“纺织时代”和“蒸汽时代”</a:t>
            </a:r>
            <a:endParaRPr lang="zh-CN" altLang="en-US" sz="3200" b="1" dirty="0">
              <a:solidFill>
                <a:srgbClr val="0000CC"/>
              </a:solidFill>
              <a:latin typeface="微软雅黑" panose="020B0503020204020204" charset="-122"/>
              <a:ea typeface="微软雅黑" panose="020B0503020204020204" charset="-122"/>
            </a:endParaRPr>
          </a:p>
        </p:txBody>
      </p:sp>
      <p:sp>
        <p:nvSpPr>
          <p:cNvPr id="84019" name="文本框 84018"/>
          <p:cNvSpPr txBox="1"/>
          <p:nvPr/>
        </p:nvSpPr>
        <p:spPr>
          <a:xfrm>
            <a:off x="6056630" y="4051300"/>
            <a:ext cx="5941695" cy="583565"/>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进入“电气时代”和“钢铁时代”</a:t>
            </a:r>
            <a:endParaRPr lang="zh-CN" altLang="en-US" sz="3200" b="1" dirty="0">
              <a:solidFill>
                <a:srgbClr val="0000CC"/>
              </a:solidFill>
              <a:latin typeface="微软雅黑" panose="020B0503020204020204" charset="-122"/>
              <a:ea typeface="微软雅黑" panose="020B0503020204020204" charset="-122"/>
            </a:endParaRPr>
          </a:p>
        </p:txBody>
      </p:sp>
      <p:sp>
        <p:nvSpPr>
          <p:cNvPr id="84020" name="文本框 84019"/>
          <p:cNvSpPr txBox="1"/>
          <p:nvPr/>
        </p:nvSpPr>
        <p:spPr>
          <a:xfrm>
            <a:off x="2177415" y="5391150"/>
            <a:ext cx="3435350" cy="1076325"/>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首发英国，向欧美扩展。</a:t>
            </a:r>
            <a:endParaRPr lang="zh-CN" altLang="en-US" sz="3200" b="1" dirty="0">
              <a:solidFill>
                <a:srgbClr val="0000CC"/>
              </a:solidFill>
              <a:latin typeface="微软雅黑" panose="020B0503020204020204" charset="-122"/>
              <a:ea typeface="微软雅黑" panose="020B0503020204020204" charset="-122"/>
            </a:endParaRPr>
          </a:p>
        </p:txBody>
      </p:sp>
      <p:sp>
        <p:nvSpPr>
          <p:cNvPr id="84021" name="文本框 84020"/>
          <p:cNvSpPr txBox="1"/>
          <p:nvPr/>
        </p:nvSpPr>
        <p:spPr>
          <a:xfrm>
            <a:off x="6178550" y="5145405"/>
            <a:ext cx="5327650" cy="1568450"/>
          </a:xfrm>
          <a:prstGeom prst="rect">
            <a:avLst/>
          </a:prstGeom>
          <a:noFill/>
          <a:ln w="9525">
            <a:noFill/>
          </a:ln>
        </p:spPr>
        <p:txBody>
          <a:bodyPr wrap="square" anchor="t">
            <a:spAutoFit/>
          </a:bodyPr>
          <a:p>
            <a:pPr>
              <a:spcBef>
                <a:spcPct val="50000"/>
              </a:spcBef>
            </a:pPr>
            <a:r>
              <a:rPr lang="zh-CN" altLang="en-US" sz="3200" b="1" dirty="0">
                <a:solidFill>
                  <a:srgbClr val="0000CC"/>
                </a:solidFill>
                <a:latin typeface="微软雅黑" panose="020B0503020204020204" charset="-122"/>
                <a:ea typeface="微软雅黑" panose="020B0503020204020204" charset="-122"/>
              </a:rPr>
              <a:t>几乎同时发生在几个先进资本主义国家，有的国家两次工业革命交叉进行。</a:t>
            </a:r>
            <a:endParaRPr lang="zh-CN" altLang="en-US" sz="3200" b="1" dirty="0">
              <a:solidFill>
                <a:srgbClr val="0000CC"/>
              </a:solidFill>
              <a:latin typeface="微软雅黑" panose="020B0503020204020204" charset="-122"/>
              <a:ea typeface="微软雅黑" panose="020B0503020204020204" charset="-122"/>
            </a:endParaRPr>
          </a:p>
        </p:txBody>
      </p:sp>
      <p:sp>
        <p:nvSpPr>
          <p:cNvPr id="16438" name="文本框 84021"/>
          <p:cNvSpPr txBox="1"/>
          <p:nvPr/>
        </p:nvSpPr>
        <p:spPr>
          <a:xfrm>
            <a:off x="2494915" y="-97155"/>
            <a:ext cx="7202170" cy="645160"/>
          </a:xfrm>
          <a:prstGeom prst="rect">
            <a:avLst/>
          </a:prstGeom>
          <a:noFill/>
          <a:ln w="9525">
            <a:noFill/>
          </a:ln>
        </p:spPr>
        <p:txBody>
          <a:bodyPr wrap="square" anchor="t">
            <a:spAutoFit/>
          </a:bodyPr>
          <a:p>
            <a:pPr algn="ctr">
              <a:spcBef>
                <a:spcPct val="50000"/>
              </a:spcBef>
            </a:pPr>
            <a:r>
              <a:rPr lang="zh-CN" altLang="en-US" sz="3600" b="1" dirty="0">
                <a:solidFill>
                  <a:srgbClr val="0000CC"/>
                </a:solidFill>
                <a:latin typeface="微软雅黑" panose="020B0503020204020204" charset="-122"/>
                <a:ea typeface="微软雅黑" panose="020B0503020204020204" charset="-122"/>
              </a:rPr>
              <a:t>比较两次工业革命</a:t>
            </a:r>
            <a:endParaRPr lang="zh-CN" altLang="en-US" sz="3600" b="1" dirty="0">
              <a:solidFill>
                <a:srgbClr val="0000CC"/>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014"/>
                                        </p:tgtEl>
                                        <p:attrNameLst>
                                          <p:attrName>style.visibility</p:attrName>
                                        </p:attrNameLst>
                                      </p:cBhvr>
                                      <p:to>
                                        <p:strVal val="visible"/>
                                      </p:to>
                                    </p:set>
                                    <p:animEffect transition="in" filter="blinds(horizontal)">
                                      <p:cBhvr>
                                        <p:cTn id="7" dur="500"/>
                                        <p:tgtEl>
                                          <p:spTgt spid="840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4015"/>
                                        </p:tgtEl>
                                        <p:attrNameLst>
                                          <p:attrName>style.visibility</p:attrName>
                                        </p:attrNameLst>
                                      </p:cBhvr>
                                      <p:to>
                                        <p:strVal val="visible"/>
                                      </p:to>
                                    </p:set>
                                    <p:anim calcmode="lin" valueType="num">
                                      <p:cBhvr additive="base">
                                        <p:cTn id="12" dur="500" fill="hold"/>
                                        <p:tgtEl>
                                          <p:spTgt spid="84015"/>
                                        </p:tgtEl>
                                        <p:attrNameLst>
                                          <p:attrName>ppt_x</p:attrName>
                                        </p:attrNameLst>
                                      </p:cBhvr>
                                      <p:tavLst>
                                        <p:tav tm="0">
                                          <p:val>
                                            <p:strVal val="#ppt_x"/>
                                          </p:val>
                                        </p:tav>
                                        <p:tav tm="100000">
                                          <p:val>
                                            <p:strVal val="#ppt_x"/>
                                          </p:val>
                                        </p:tav>
                                      </p:tavLst>
                                    </p:anim>
                                    <p:anim calcmode="lin" valueType="num">
                                      <p:cBhvr additive="base">
                                        <p:cTn id="13" dur="500" fill="hold"/>
                                        <p:tgtEl>
                                          <p:spTgt spid="840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4016"/>
                                        </p:tgtEl>
                                        <p:attrNameLst>
                                          <p:attrName>style.visibility</p:attrName>
                                        </p:attrNameLst>
                                      </p:cBhvr>
                                      <p:to>
                                        <p:strVal val="visible"/>
                                      </p:to>
                                    </p:set>
                                    <p:animEffect transition="in" filter="blinds(horizontal)">
                                      <p:cBhvr>
                                        <p:cTn id="18" dur="500"/>
                                        <p:tgtEl>
                                          <p:spTgt spid="8401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4017"/>
                                        </p:tgtEl>
                                        <p:attrNameLst>
                                          <p:attrName>style.visibility</p:attrName>
                                        </p:attrNameLst>
                                      </p:cBhvr>
                                      <p:to>
                                        <p:strVal val="visible"/>
                                      </p:to>
                                    </p:set>
                                    <p:anim calcmode="lin" valueType="num">
                                      <p:cBhvr additive="base">
                                        <p:cTn id="23" dur="500" fill="hold"/>
                                        <p:tgtEl>
                                          <p:spTgt spid="84017"/>
                                        </p:tgtEl>
                                        <p:attrNameLst>
                                          <p:attrName>ppt_x</p:attrName>
                                        </p:attrNameLst>
                                      </p:cBhvr>
                                      <p:tavLst>
                                        <p:tav tm="0">
                                          <p:val>
                                            <p:strVal val="#ppt_x"/>
                                          </p:val>
                                        </p:tav>
                                        <p:tav tm="100000">
                                          <p:val>
                                            <p:strVal val="#ppt_x"/>
                                          </p:val>
                                        </p:tav>
                                      </p:tavLst>
                                    </p:anim>
                                    <p:anim calcmode="lin" valueType="num">
                                      <p:cBhvr additive="base">
                                        <p:cTn id="24" dur="500" fill="hold"/>
                                        <p:tgtEl>
                                          <p:spTgt spid="8401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4018"/>
                                        </p:tgtEl>
                                        <p:attrNameLst>
                                          <p:attrName>style.visibility</p:attrName>
                                        </p:attrNameLst>
                                      </p:cBhvr>
                                      <p:to>
                                        <p:strVal val="visible"/>
                                      </p:to>
                                    </p:set>
                                    <p:animEffect transition="in" filter="blinds(horizontal)">
                                      <p:cBhvr>
                                        <p:cTn id="29" dur="500"/>
                                        <p:tgtEl>
                                          <p:spTgt spid="8401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4019"/>
                                        </p:tgtEl>
                                        <p:attrNameLst>
                                          <p:attrName>style.visibility</p:attrName>
                                        </p:attrNameLst>
                                      </p:cBhvr>
                                      <p:to>
                                        <p:strVal val="visible"/>
                                      </p:to>
                                    </p:set>
                                    <p:anim calcmode="lin" valueType="num">
                                      <p:cBhvr additive="base">
                                        <p:cTn id="34" dur="500" fill="hold"/>
                                        <p:tgtEl>
                                          <p:spTgt spid="84019"/>
                                        </p:tgtEl>
                                        <p:attrNameLst>
                                          <p:attrName>ppt_x</p:attrName>
                                        </p:attrNameLst>
                                      </p:cBhvr>
                                      <p:tavLst>
                                        <p:tav tm="0">
                                          <p:val>
                                            <p:strVal val="#ppt_x"/>
                                          </p:val>
                                        </p:tav>
                                        <p:tav tm="100000">
                                          <p:val>
                                            <p:strVal val="#ppt_x"/>
                                          </p:val>
                                        </p:tav>
                                      </p:tavLst>
                                    </p:anim>
                                    <p:anim calcmode="lin" valueType="num">
                                      <p:cBhvr additive="base">
                                        <p:cTn id="35" dur="500" fill="hold"/>
                                        <p:tgtEl>
                                          <p:spTgt spid="8401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84020"/>
                                        </p:tgtEl>
                                        <p:attrNameLst>
                                          <p:attrName>style.visibility</p:attrName>
                                        </p:attrNameLst>
                                      </p:cBhvr>
                                      <p:to>
                                        <p:strVal val="visible"/>
                                      </p:to>
                                    </p:set>
                                    <p:animEffect transition="in" filter="blinds(horizontal)">
                                      <p:cBhvr>
                                        <p:cTn id="40" dur="500"/>
                                        <p:tgtEl>
                                          <p:spTgt spid="84020"/>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4021"/>
                                        </p:tgtEl>
                                        <p:attrNameLst>
                                          <p:attrName>style.visibility</p:attrName>
                                        </p:attrNameLst>
                                      </p:cBhvr>
                                      <p:to>
                                        <p:strVal val="visible"/>
                                      </p:to>
                                    </p:set>
                                    <p:anim calcmode="lin" valueType="num">
                                      <p:cBhvr additive="base">
                                        <p:cTn id="45" dur="500" fill="hold"/>
                                        <p:tgtEl>
                                          <p:spTgt spid="84021"/>
                                        </p:tgtEl>
                                        <p:attrNameLst>
                                          <p:attrName>ppt_x</p:attrName>
                                        </p:attrNameLst>
                                      </p:cBhvr>
                                      <p:tavLst>
                                        <p:tav tm="0">
                                          <p:val>
                                            <p:strVal val="#ppt_x"/>
                                          </p:val>
                                        </p:tav>
                                        <p:tav tm="100000">
                                          <p:val>
                                            <p:strVal val="#ppt_x"/>
                                          </p:val>
                                        </p:tav>
                                      </p:tavLst>
                                    </p:anim>
                                    <p:anim calcmode="lin" valueType="num">
                                      <p:cBhvr additive="base">
                                        <p:cTn id="46" dur="500" fill="hold"/>
                                        <p:tgtEl>
                                          <p:spTgt spid="840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014" grpId="0"/>
      <p:bldP spid="84015" grpId="0"/>
      <p:bldP spid="84016" grpId="0"/>
      <p:bldP spid="84017" grpId="0"/>
      <p:bldP spid="84018" grpId="0"/>
      <p:bldP spid="84019" grpId="0"/>
      <p:bldP spid="84020" grpId="0"/>
      <p:bldP spid="840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055" y="156210"/>
            <a:ext cx="12310745" cy="5132070"/>
          </a:xfrm>
          <a:prstGeom prst="rect">
            <a:avLst/>
          </a:prstGeom>
          <a:noFill/>
        </p:spPr>
        <p:txBody>
          <a:bodyPr wrap="square" rtlCol="0" anchor="t">
            <a:spAutoFit/>
          </a:bodyPr>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2014·海南单科·T28</a:t>
            </a:r>
            <a:r>
              <a:rPr lang="zh-CN" altLang="en-US" sz="3600" b="1">
                <a:latin typeface="微软雅黑" panose="020B0503020204020204" charset="-122"/>
                <a:ea typeface="微软雅黑" panose="020B0503020204020204" charset="-122"/>
                <a:cs typeface="微软雅黑" panose="020B0503020204020204" charset="-122"/>
              </a:rPr>
              <a:t>)根据材料并结合所学知识回答问题。  材料一 19世纪初，德意志仍然是一个政治分裂、经济落后的封建农奴制国家。1807年，德意志邦国之一的普鲁士进行了农奴制改革，率先踏上资本主义发展道路，其他一些邦也相继进行了类似的改革。1834年，以普鲁士为首的德意志关税同盟宣告成立，促进了统一市场的形成，德意志的工业化进程由此开始，并对政治统一提出了迫切的要求</a:t>
            </a:r>
            <a:r>
              <a:rPr lang="en-US" altLang="zh-CN" sz="3600" b="1">
                <a:latin typeface="微软雅黑" panose="020B0503020204020204" charset="-122"/>
                <a:ea typeface="微软雅黑" panose="020B0503020204020204" charset="-122"/>
                <a:cs typeface="微软雅黑" panose="020B0503020204020204" charset="-122"/>
              </a:rPr>
              <a:t>.</a:t>
            </a:r>
            <a:endParaRPr lang="en-US" altLang="zh-CN"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0330" y="5288280"/>
            <a:ext cx="11991975" cy="1419860"/>
          </a:xfrm>
          <a:prstGeom prst="rect">
            <a:avLst/>
          </a:prstGeom>
          <a:noFill/>
        </p:spPr>
        <p:txBody>
          <a:bodyPr wrap="square" rtlCol="0" anchor="t">
            <a:spAutoFit/>
          </a:bodyPr>
          <a:p>
            <a:pPr>
              <a:lnSpc>
                <a:spcPct val="120000"/>
              </a:lnSpc>
            </a:pPr>
            <a:r>
              <a:rPr lang="zh-CN" altLang="en-US" sz="3600" b="1">
                <a:solidFill>
                  <a:srgbClr val="0000CC"/>
                </a:solidFill>
                <a:latin typeface="微软雅黑" panose="020B0503020204020204" charset="-122"/>
                <a:ea typeface="微软雅黑" panose="020B0503020204020204" charset="-122"/>
                <a:cs typeface="微软雅黑" panose="020B0503020204020204" charset="-122"/>
              </a:rPr>
              <a:t>(1)根据材料一并结合所学知识，指出与英国相比，德国工业化启动的特点。</a:t>
            </a:r>
            <a:r>
              <a:rPr lang="en-US" altLang="zh-CN" sz="3600" b="1">
                <a:solidFill>
                  <a:srgbClr val="0000CC"/>
                </a:solidFill>
                <a:latin typeface="微软雅黑" panose="020B0503020204020204" charset="-122"/>
                <a:ea typeface="微软雅黑" panose="020B0503020204020204" charset="-122"/>
                <a:cs typeface="微软雅黑" panose="020B0503020204020204" charset="-122"/>
              </a:rPr>
              <a:t>(6</a:t>
            </a:r>
            <a:r>
              <a:rPr lang="zh-CN" altLang="en-US" sz="3600" b="1">
                <a:solidFill>
                  <a:srgbClr val="0000CC"/>
                </a:solidFill>
                <a:latin typeface="微软雅黑" panose="020B0503020204020204" charset="-122"/>
                <a:ea typeface="微软雅黑" panose="020B0503020204020204" charset="-122"/>
                <a:cs typeface="微软雅黑" panose="020B0503020204020204" charset="-122"/>
              </a:rPr>
              <a:t>分）</a:t>
            </a:r>
            <a:endParaRPr lang="zh-CN" altLang="en-US" sz="3600" b="1">
              <a:solidFill>
                <a:srgbClr val="0000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525" y="2871470"/>
            <a:ext cx="12242165" cy="2416810"/>
          </a:xfrm>
          <a:prstGeom prst="rect">
            <a:avLst/>
          </a:prstGeom>
          <a:solidFill>
            <a:schemeClr val="accent3">
              <a:lumMod val="20000"/>
              <a:lumOff val="80000"/>
            </a:schemeClr>
          </a:solidFill>
        </p:spPr>
        <p:txBody>
          <a:bodyPr wrap="square" rtlCol="0" anchor="t">
            <a:spAutoFit/>
          </a:bodyPr>
          <a:p>
            <a:pPr>
              <a:lnSpc>
                <a:spcPct val="140000"/>
              </a:lnSpc>
            </a:pPr>
            <a:r>
              <a:rPr lang="zh-CN" altLang="en-US" sz="3600" b="1">
                <a:solidFill>
                  <a:srgbClr val="0000CC"/>
                </a:solidFill>
                <a:latin typeface="微软雅黑" panose="020B0503020204020204" charset="-122"/>
                <a:ea typeface="微软雅黑" panose="020B0503020204020204" charset="-122"/>
                <a:cs typeface="微软雅黑" panose="020B0503020204020204" charset="-122"/>
              </a:rPr>
              <a:t>自上而下推行改革为工业化创造条件；</a:t>
            </a:r>
            <a:endParaRPr lang="zh-CN" altLang="en-US" sz="3600" b="1">
              <a:solidFill>
                <a:srgbClr val="0000CC"/>
              </a:solidFill>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solidFill>
                  <a:srgbClr val="0000CC"/>
                </a:solidFill>
                <a:latin typeface="微软雅黑" panose="020B0503020204020204" charset="-122"/>
                <a:ea typeface="微软雅黑" panose="020B0503020204020204" charset="-122"/>
                <a:cs typeface="微软雅黑" panose="020B0503020204020204" charset="-122"/>
              </a:rPr>
              <a:t>主要依靠内部进行资本积累；</a:t>
            </a:r>
            <a:endParaRPr lang="zh-CN" altLang="en-US" sz="3600" b="1">
              <a:solidFill>
                <a:srgbClr val="0000CC"/>
              </a:solidFill>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a:solidFill>
                  <a:srgbClr val="0000CC"/>
                </a:solidFill>
                <a:latin typeface="微软雅黑" panose="020B0503020204020204" charset="-122"/>
                <a:ea typeface="微软雅黑" panose="020B0503020204020204" charset="-122"/>
                <a:cs typeface="微软雅黑" panose="020B0503020204020204" charset="-122"/>
              </a:rPr>
              <a:t>缺乏有利的政治条件。</a:t>
            </a:r>
            <a:endParaRPr lang="zh-CN" altLang="en-US" sz="3600" b="1">
              <a:solidFill>
                <a:srgbClr val="0000CC"/>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Rectangle 3"/>
          <p:cNvSpPr>
            <a:spLocks noGrp="1"/>
          </p:cNvSpPr>
          <p:nvPr>
            <p:ph idx="1"/>
          </p:nvPr>
        </p:nvSpPr>
        <p:spPr>
          <a:xfrm>
            <a:off x="-96520" y="740410"/>
            <a:ext cx="12306935" cy="5864225"/>
          </a:xfrm>
        </p:spPr>
        <p:txBody>
          <a:bodyPr vert="horz" wrap="square" lIns="91440" tIns="45720" rIns="91440" bIns="45720" anchor="t">
            <a:noAutofit/>
          </a:bodyPr>
          <a:p>
            <a:pPr eaLnBrk="1" hangingPunct="1">
              <a:lnSpc>
                <a:spcPct val="120000"/>
              </a:lnSpc>
              <a:buNone/>
            </a:pPr>
            <a:r>
              <a:rPr lang="en-US" altLang="zh-CN" sz="3600" b="1" dirty="0">
                <a:solidFill>
                  <a:srgbClr val="FF0000"/>
                </a:solidFill>
                <a:latin typeface="微软雅黑" panose="020B0503020204020204" charset="-122"/>
                <a:ea typeface="微软雅黑" panose="020B0503020204020204" charset="-122"/>
              </a:rPr>
              <a:t>1</a:t>
            </a:r>
            <a:r>
              <a:rPr lang="zh-CN" altLang="en-US" sz="3600" b="1" dirty="0">
                <a:solidFill>
                  <a:srgbClr val="FF0000"/>
                </a:solidFill>
                <a:latin typeface="微软雅黑" panose="020B0503020204020204" charset="-122"/>
                <a:ea typeface="微软雅黑" panose="020B0503020204020204" charset="-122"/>
              </a:rPr>
              <a:t>．从整体史观的角度看</a:t>
            </a:r>
            <a:r>
              <a:rPr lang="zh-CN" altLang="en-US" sz="3600" b="1" dirty="0">
                <a:latin typeface="微软雅黑" panose="020B0503020204020204" charset="-122"/>
                <a:ea typeface="微软雅黑" panose="020B0503020204020204" charset="-122"/>
              </a:rPr>
              <a:t>，两次工业革命中新型交通和通讯工具的发明为世界联系的加强提供了物质条件，推动了整体世界的形成和发展。</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FF0000"/>
                </a:solidFill>
                <a:latin typeface="微软雅黑" panose="020B0503020204020204" charset="-122"/>
                <a:ea typeface="微软雅黑" panose="020B0503020204020204" charset="-122"/>
              </a:rPr>
              <a:t>2</a:t>
            </a:r>
            <a:r>
              <a:rPr lang="zh-CN" altLang="en-US" sz="3600" b="1" dirty="0">
                <a:solidFill>
                  <a:srgbClr val="FF0000"/>
                </a:solidFill>
                <a:latin typeface="微软雅黑" panose="020B0503020204020204" charset="-122"/>
                <a:ea typeface="微软雅黑" panose="020B0503020204020204" charset="-122"/>
              </a:rPr>
              <a:t>．从文明史观的角度看</a:t>
            </a:r>
            <a:r>
              <a:rPr lang="zh-CN" altLang="en-US" sz="3600" b="1" dirty="0">
                <a:latin typeface="微软雅黑" panose="020B0503020204020204" charset="-122"/>
                <a:ea typeface="微软雅黑" panose="020B0503020204020204" charset="-122"/>
              </a:rPr>
              <a:t>，两次工业革命是人类由农业文明向工业文明转变的转折点。</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FF0000"/>
                </a:solidFill>
                <a:latin typeface="微软雅黑" panose="020B0503020204020204" charset="-122"/>
                <a:ea typeface="微软雅黑" panose="020B0503020204020204" charset="-122"/>
              </a:rPr>
              <a:t>3</a:t>
            </a:r>
            <a:r>
              <a:rPr lang="zh-CN" altLang="en-US" sz="3600" b="1" dirty="0">
                <a:solidFill>
                  <a:srgbClr val="FF0000"/>
                </a:solidFill>
                <a:latin typeface="微软雅黑" panose="020B0503020204020204" charset="-122"/>
                <a:ea typeface="微软雅黑" panose="020B0503020204020204" charset="-122"/>
              </a:rPr>
              <a:t>．从近代化史观的角度看</a:t>
            </a:r>
            <a:r>
              <a:rPr lang="zh-CN" altLang="en-US" sz="3600" b="1" dirty="0">
                <a:latin typeface="微软雅黑" panose="020B0503020204020204" charset="-122"/>
                <a:ea typeface="微软雅黑" panose="020B0503020204020204" charset="-122"/>
              </a:rPr>
              <a:t>，两次工业革命推动了全球近代化的进程，带来了政治上的法制化、民主化，经济上的工业化和城市化，思想文化上的科学化，社会生活上的文明化。</a:t>
            </a:r>
            <a:endParaRPr lang="zh-CN" altLang="en-US" sz="3600" b="1" dirty="0">
              <a:latin typeface="微软雅黑" panose="020B0503020204020204" charset="-122"/>
              <a:ea typeface="微软雅黑" panose="020B0503020204020204" charset="-122"/>
            </a:endParaRPr>
          </a:p>
          <a:p>
            <a:pPr eaLnBrk="1" hangingPunct="1">
              <a:lnSpc>
                <a:spcPct val="150000"/>
              </a:lnSpc>
              <a:buNone/>
            </a:pPr>
            <a:endParaRPr lang="zh-CN" altLang="en-US" sz="3600" b="1" dirty="0">
              <a:latin typeface="微软雅黑" panose="020B0503020204020204" charset="-122"/>
              <a:ea typeface="微软雅黑" panose="020B0503020204020204" charset="-122"/>
            </a:endParaRPr>
          </a:p>
        </p:txBody>
      </p:sp>
      <p:sp>
        <p:nvSpPr>
          <p:cNvPr id="2" name="文本框 1"/>
          <p:cNvSpPr txBox="1"/>
          <p:nvPr/>
        </p:nvSpPr>
        <p:spPr>
          <a:xfrm>
            <a:off x="1167765" y="-274320"/>
            <a:ext cx="8970010" cy="1014730"/>
          </a:xfrm>
          <a:prstGeom prst="rect">
            <a:avLst/>
          </a:prstGeom>
          <a:noFill/>
        </p:spPr>
        <p:txBody>
          <a:bodyPr wrap="none" rtlCol="0" anchor="t">
            <a:spAutoFit/>
          </a:bodyPr>
          <a:p>
            <a:pPr marL="228600" indent="-228600" algn="l">
              <a:lnSpc>
                <a:spcPct val="150000"/>
              </a:lnSpc>
              <a:spcBef>
                <a:spcPts val="1000"/>
              </a:spcBef>
              <a:buFont typeface="Arial" panose="020B0604020202020204" pitchFamily="34" charset="0"/>
            </a:pPr>
            <a:r>
              <a:rPr lang="en-US" altLang="zh-CN" sz="4000" b="1" dirty="0">
                <a:solidFill>
                  <a:srgbClr val="0000CC"/>
                </a:solidFill>
                <a:latin typeface="微软雅黑" panose="020B0503020204020204" charset="-122"/>
                <a:ea typeface="微软雅黑" panose="020B0503020204020204" charset="-122"/>
                <a:sym typeface="+mn-ea"/>
              </a:rPr>
              <a:t> </a:t>
            </a:r>
            <a:r>
              <a:rPr lang="zh-CN" altLang="en-US" sz="4000" b="1" dirty="0">
                <a:solidFill>
                  <a:srgbClr val="0000CC"/>
                </a:solidFill>
                <a:latin typeface="微软雅黑" panose="020B0503020204020204" charset="-122"/>
                <a:ea typeface="微软雅黑" panose="020B0503020204020204" charset="-122"/>
                <a:sym typeface="+mn-ea"/>
              </a:rPr>
              <a:t>运用多元史观认识两次工业革命的影响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0330" y="1001395"/>
            <a:ext cx="12052935" cy="5908040"/>
          </a:xfrm>
          <a:prstGeom prst="rect">
            <a:avLst/>
          </a:prstGeom>
          <a:noFill/>
        </p:spPr>
        <p:txBody>
          <a:bodyPr wrap="square" rtlCol="0" anchor="t">
            <a:spAutoFit/>
          </a:bodyPr>
          <a:p>
            <a:pPr eaLnBrk="1" hangingPunct="1">
              <a:lnSpc>
                <a:spcPct val="150000"/>
              </a:lnSpc>
              <a:buNone/>
            </a:pPr>
            <a:r>
              <a:rPr lang="en-US" altLang="zh-CN" sz="3600" b="1" dirty="0">
                <a:solidFill>
                  <a:srgbClr val="FF0000"/>
                </a:solidFill>
                <a:latin typeface="微软雅黑" panose="020B0503020204020204" charset="-122"/>
                <a:ea typeface="微软雅黑" panose="020B0503020204020204" charset="-122"/>
                <a:sym typeface="+mn-ea"/>
              </a:rPr>
              <a:t>4</a:t>
            </a:r>
            <a:r>
              <a:rPr lang="zh-CN" altLang="en-US" sz="3600" b="1" dirty="0">
                <a:solidFill>
                  <a:srgbClr val="FF0000"/>
                </a:solidFill>
                <a:latin typeface="微软雅黑" panose="020B0503020204020204" charset="-122"/>
                <a:ea typeface="微软雅黑" panose="020B0503020204020204" charset="-122"/>
                <a:sym typeface="+mn-ea"/>
              </a:rPr>
              <a:t>．从社会史观的角度看</a:t>
            </a:r>
            <a:r>
              <a:rPr lang="zh-CN" altLang="en-US" sz="3600" b="1" dirty="0">
                <a:latin typeface="微软雅黑" panose="020B0503020204020204" charset="-122"/>
                <a:ea typeface="微软雅黑" panose="020B0503020204020204" charset="-122"/>
                <a:sym typeface="+mn-ea"/>
              </a:rPr>
              <a:t>，两次工业革命带来了严重的社会问题：无产阶级相对贫困化的问题，城市化问题，严重的集群性的社会问题，特殊人群的生活保障问题，医疗健康、教育、住房、社会服务问题等。</a:t>
            </a:r>
            <a:endParaRPr lang="zh-CN" altLang="en-US" sz="3600" b="1" dirty="0">
              <a:latin typeface="微软雅黑" panose="020B0503020204020204" charset="-122"/>
              <a:ea typeface="微软雅黑" panose="020B0503020204020204" charset="-122"/>
              <a:sym typeface="+mn-ea"/>
            </a:endParaRPr>
          </a:p>
          <a:p>
            <a:pPr eaLnBrk="1" hangingPunct="1">
              <a:lnSpc>
                <a:spcPct val="150000"/>
              </a:lnSpc>
              <a:buNone/>
            </a:pPr>
            <a:r>
              <a:rPr lang="en-US" altLang="zh-CN" sz="3600" b="1" dirty="0">
                <a:solidFill>
                  <a:srgbClr val="FF0000"/>
                </a:solidFill>
                <a:latin typeface="微软雅黑" panose="020B0503020204020204" charset="-122"/>
                <a:ea typeface="微软雅黑" panose="020B0503020204020204" charset="-122"/>
                <a:sym typeface="+mn-ea"/>
              </a:rPr>
              <a:t>5</a:t>
            </a:r>
            <a:r>
              <a:rPr lang="zh-CN" altLang="en-US" sz="3600" b="1" dirty="0">
                <a:solidFill>
                  <a:srgbClr val="FF0000"/>
                </a:solidFill>
                <a:latin typeface="微软雅黑" panose="020B0503020204020204" charset="-122"/>
                <a:ea typeface="微软雅黑" panose="020B0503020204020204" charset="-122"/>
                <a:sym typeface="+mn-ea"/>
              </a:rPr>
              <a:t>．从生态史观的角度看</a:t>
            </a:r>
            <a:r>
              <a:rPr lang="zh-CN" altLang="en-US" sz="3600" b="1" dirty="0">
                <a:latin typeface="微软雅黑" panose="020B0503020204020204" charset="-122"/>
                <a:ea typeface="微软雅黑" panose="020B0503020204020204" charset="-122"/>
                <a:sym typeface="+mn-ea"/>
              </a:rPr>
              <a:t>，两次工业革命也造成了自然环境的恶化和资源的过度消耗，影响了人类的可持续发展。</a:t>
            </a:r>
            <a:endParaRPr lang="zh-CN" altLang="en-US" sz="3600" b="1" dirty="0">
              <a:latin typeface="微软雅黑" panose="020B0503020204020204" charset="-122"/>
              <a:ea typeface="微软雅黑" panose="020B0503020204020204" charset="-122"/>
              <a:sym typeface="+mn-ea"/>
            </a:endParaRPr>
          </a:p>
          <a:p>
            <a:pPr eaLnBrk="1" hangingPunct="1">
              <a:lnSpc>
                <a:spcPct val="150000"/>
              </a:lnSpc>
              <a:buNone/>
            </a:pPr>
            <a:endParaRPr lang="zh-CN" altLang="en-US" sz="3600" b="1" dirty="0">
              <a:latin typeface="微软雅黑" panose="020B0503020204020204" charset="-122"/>
              <a:ea typeface="微软雅黑" panose="020B0503020204020204" charset="-122"/>
              <a:sym typeface="+mn-ea"/>
            </a:endParaRPr>
          </a:p>
        </p:txBody>
      </p:sp>
      <p:sp>
        <p:nvSpPr>
          <p:cNvPr id="5" name="文本框 4"/>
          <p:cNvSpPr txBox="1"/>
          <p:nvPr/>
        </p:nvSpPr>
        <p:spPr>
          <a:xfrm>
            <a:off x="1228090" y="294640"/>
            <a:ext cx="8818880" cy="706755"/>
          </a:xfrm>
          <a:prstGeom prst="rect">
            <a:avLst/>
          </a:prstGeom>
          <a:noFill/>
        </p:spPr>
        <p:txBody>
          <a:bodyPr wrap="none" rtlCol="0" anchor="t">
            <a:spAutoFit/>
          </a:bodyPr>
          <a:p>
            <a:r>
              <a:rPr lang="zh-CN" altLang="en-US" sz="4000" b="1" dirty="0">
                <a:solidFill>
                  <a:srgbClr val="0000CC"/>
                </a:solidFill>
                <a:latin typeface="微软雅黑" panose="020B0503020204020204" charset="-122"/>
                <a:ea typeface="微软雅黑" panose="020B0503020204020204" charset="-122"/>
                <a:sym typeface="+mn-ea"/>
              </a:rPr>
              <a:t>运用多元史观认识两次工业革命的影响</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9215" y="1075690"/>
            <a:ext cx="10494010" cy="706755"/>
          </a:xfrm>
          <a:prstGeom prst="rect">
            <a:avLst/>
          </a:prstGeom>
          <a:noFill/>
        </p:spPr>
        <p:txBody>
          <a:bodyPr wrap="square" rtlCol="0" anchor="t">
            <a:spAutoFit/>
          </a:bodyPr>
          <a:p>
            <a:pPr marL="0" lvl="0" indent="133350" algn="ctr" eaLnBrk="1" hangingPunct="1">
              <a:spcBef>
                <a:spcPct val="0"/>
              </a:spcBef>
              <a:buClr>
                <a:schemeClr val="bg1"/>
              </a:buClr>
              <a:buSzPct val="100000"/>
              <a:buNone/>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示例：</a:t>
            </a:r>
            <a:r>
              <a:rPr lang="zh-CN" altLang="en-US" sz="4000" b="1" dirty="0">
                <a:solidFill>
                  <a:srgbClr val="0000CC"/>
                </a:solidFill>
                <a:latin typeface="微软雅黑" panose="020B0503020204020204" charset="-122"/>
                <a:ea typeface="微软雅黑" panose="020B0503020204020204" charset="-122"/>
                <a:cs typeface="微软雅黑" panose="020B0503020204020204" charset="-122"/>
                <a:sym typeface="+mn-ea"/>
              </a:rPr>
              <a:t>第一次工业革命</a:t>
            </a:r>
            <a:r>
              <a:rPr lang="zh-CN" altLang="en-US" sz="4000" b="1">
                <a:solidFill>
                  <a:srgbClr val="0000CC"/>
                </a:solidFill>
                <a:latin typeface="微软雅黑" panose="020B0503020204020204" charset="-122"/>
                <a:ea typeface="微软雅黑" panose="020B0503020204020204" charset="-122"/>
                <a:cs typeface="微软雅黑" panose="020B0503020204020204" charset="-122"/>
                <a:sym typeface="+mn-ea"/>
              </a:rPr>
              <a:t>（</a:t>
            </a:r>
            <a:r>
              <a:rPr lang="en-US" altLang="zh-CN" sz="4000" b="1">
                <a:solidFill>
                  <a:srgbClr val="0000CC"/>
                </a:solidFill>
                <a:latin typeface="微软雅黑" panose="020B0503020204020204" charset="-122"/>
                <a:ea typeface="微软雅黑" panose="020B0503020204020204" charset="-122"/>
                <a:cs typeface="微软雅黑" panose="020B0503020204020204" charset="-122"/>
                <a:sym typeface="+mn-ea"/>
              </a:rPr>
              <a:t>18C60s-19C</a:t>
            </a:r>
            <a:r>
              <a:rPr lang="zh-CN" altLang="en-US" sz="4000" b="1" dirty="0">
                <a:solidFill>
                  <a:srgbClr val="0000CC"/>
                </a:solidFill>
                <a:latin typeface="微软雅黑" panose="020B0503020204020204" charset="-122"/>
                <a:ea typeface="微软雅黑" panose="020B0503020204020204" charset="-122"/>
                <a:cs typeface="微软雅黑" panose="020B0503020204020204" charset="-122"/>
                <a:sym typeface="+mn-ea"/>
              </a:rPr>
              <a:t>中）</a:t>
            </a:r>
            <a:endParaRPr lang="zh-CN" altLang="en-US" sz="4000" b="1" dirty="0">
              <a:solidFill>
                <a:srgbClr val="0000CC"/>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30505" y="1997075"/>
            <a:ext cx="11730990" cy="4741545"/>
          </a:xfrm>
          <a:prstGeom prst="rect">
            <a:avLst/>
          </a:prstGeom>
          <a:noFill/>
          <a:ln w="53975" cmpd="dbl">
            <a:solidFill>
              <a:schemeClr val="accent1">
                <a:shade val="50000"/>
              </a:schemeClr>
            </a:solidFill>
            <a:prstDash val="solid"/>
          </a:ln>
        </p:spPr>
        <p:txBody>
          <a:bodyPr wrap="square" rtlCol="0" anchor="t">
            <a:spAutoFit/>
          </a:bodyPr>
          <a:p>
            <a:pPr algn="l">
              <a:lnSpc>
                <a:spcPct val="120000"/>
              </a:lnSpc>
            </a:pPr>
            <a:r>
              <a:rPr lang="zh-CN" altLang="en-US" sz="3600" b="1" dirty="0">
                <a:solidFill>
                  <a:srgbClr val="FF0000"/>
                </a:solidFill>
                <a:latin typeface="微软雅黑" panose="020B0503020204020204" charset="-122"/>
                <a:ea typeface="微软雅黑" panose="020B0503020204020204" charset="-122"/>
                <a:sym typeface="+mn-ea"/>
              </a:rPr>
              <a:t>政治：</a:t>
            </a:r>
            <a:r>
              <a:rPr lang="zh-CN" altLang="en-US" sz="3600" b="1" dirty="0">
                <a:latin typeface="微软雅黑" panose="020B0503020204020204" charset="-122"/>
                <a:ea typeface="微软雅黑" panose="020B0503020204020204" charset="-122"/>
                <a:sym typeface="+mn-ea"/>
              </a:rPr>
              <a:t>中国</a:t>
            </a:r>
            <a:r>
              <a:rPr lang="zh-CN" altLang="en-US" sz="3600" b="1" dirty="0">
                <a:solidFill>
                  <a:srgbClr val="0000CC"/>
                </a:solidFill>
                <a:latin typeface="微软雅黑" panose="020B0503020204020204" charset="-122"/>
                <a:ea typeface="微软雅黑" panose="020B0503020204020204" charset="-122"/>
                <a:sym typeface="+mn-ea"/>
              </a:rPr>
              <a:t>开始沦为</a:t>
            </a:r>
            <a:r>
              <a:rPr lang="zh-CN" altLang="en-US" sz="3600" b="1" dirty="0">
                <a:latin typeface="微软雅黑" panose="020B0503020204020204" charset="-122"/>
                <a:ea typeface="微软雅黑" panose="020B0503020204020204" charset="-122"/>
                <a:sym typeface="+mn-ea"/>
              </a:rPr>
              <a:t>半殖民地半封建社会；</a:t>
            </a:r>
            <a:endParaRPr lang="zh-CN" altLang="en-US" sz="3600" b="1" dirty="0">
              <a:latin typeface="微软雅黑" panose="020B0503020204020204" charset="-122"/>
              <a:ea typeface="微软雅黑" panose="020B0503020204020204" charset="-122"/>
              <a:sym typeface="+mn-ea"/>
            </a:endParaRPr>
          </a:p>
          <a:p>
            <a:pPr algn="l">
              <a:lnSpc>
                <a:spcPct val="120000"/>
              </a:lnSpc>
            </a:pPr>
            <a:r>
              <a:rPr lang="zh-CN" altLang="en-US" sz="3600" b="1" dirty="0">
                <a:latin typeface="微软雅黑" panose="020B0503020204020204" charset="-122"/>
                <a:ea typeface="微软雅黑" panose="020B0503020204020204" charset="-122"/>
                <a:sym typeface="+mn-ea"/>
              </a:rPr>
              <a:t>          鸦片战争、洋务运动</a:t>
            </a:r>
            <a:endParaRPr lang="zh-CN" altLang="en-US" sz="3600" b="1" dirty="0">
              <a:latin typeface="微软雅黑" panose="020B0503020204020204" charset="-122"/>
              <a:ea typeface="微软雅黑" panose="020B0503020204020204" charset="-122"/>
              <a:sym typeface="+mn-ea"/>
            </a:endParaRPr>
          </a:p>
          <a:p>
            <a:pPr algn="l">
              <a:lnSpc>
                <a:spcPct val="120000"/>
              </a:lnSpc>
            </a:pPr>
            <a:r>
              <a:rPr lang="zh-CN" altLang="en-US" sz="3600" b="1" dirty="0">
                <a:solidFill>
                  <a:srgbClr val="FF0000"/>
                </a:solidFill>
                <a:latin typeface="微软雅黑" panose="020B0503020204020204" charset="-122"/>
                <a:ea typeface="微软雅黑" panose="020B0503020204020204" charset="-122"/>
                <a:sym typeface="+mn-ea"/>
              </a:rPr>
              <a:t>经济：</a:t>
            </a:r>
            <a:r>
              <a:rPr lang="zh-CN" altLang="en-US" sz="3600" b="1" dirty="0">
                <a:solidFill>
                  <a:srgbClr val="0000CC"/>
                </a:solidFill>
                <a:latin typeface="微软雅黑" panose="020B0503020204020204" charset="-122"/>
                <a:ea typeface="微软雅黑" panose="020B0503020204020204" charset="-122"/>
                <a:sym typeface="+mn-ea"/>
              </a:rPr>
              <a:t>自然经济</a:t>
            </a:r>
            <a:r>
              <a:rPr lang="zh-CN" altLang="en-US" sz="3600" b="1" dirty="0">
                <a:latin typeface="微软雅黑" panose="020B0503020204020204" charset="-122"/>
                <a:ea typeface="微软雅黑" panose="020B0503020204020204" charset="-122"/>
                <a:sym typeface="+mn-ea"/>
              </a:rPr>
              <a:t>开始解体</a:t>
            </a:r>
            <a:r>
              <a:rPr lang="en-US" altLang="zh-CN" sz="3600" b="1" dirty="0">
                <a:latin typeface="微软雅黑" panose="020B0503020204020204" charset="-122"/>
                <a:ea typeface="微软雅黑" panose="020B0503020204020204" charset="-122"/>
                <a:sym typeface="+mn-ea"/>
              </a:rPr>
              <a:t>;</a:t>
            </a:r>
            <a:endParaRPr lang="en-US" altLang="zh-CN" sz="3600" b="1" dirty="0">
              <a:latin typeface="微软雅黑" panose="020B0503020204020204" charset="-122"/>
              <a:ea typeface="微软雅黑" panose="020B0503020204020204" charset="-122"/>
              <a:sym typeface="+mn-ea"/>
            </a:endParaRPr>
          </a:p>
          <a:p>
            <a:pPr algn="l">
              <a:lnSpc>
                <a:spcPct val="120000"/>
              </a:lnSpc>
            </a:pPr>
            <a:r>
              <a:rPr lang="en-US" altLang="zh-CN" sz="3600" b="1" dirty="0">
                <a:latin typeface="微软雅黑" panose="020B0503020204020204" charset="-122"/>
                <a:ea typeface="微软雅黑" panose="020B0503020204020204" charset="-122"/>
                <a:sym typeface="+mn-ea"/>
              </a:rPr>
              <a:t>          </a:t>
            </a:r>
            <a:r>
              <a:rPr lang="zh-CN" altLang="en-US" sz="3600" b="1" dirty="0">
                <a:latin typeface="微软雅黑" panose="020B0503020204020204" charset="-122"/>
                <a:ea typeface="微软雅黑" panose="020B0503020204020204" charset="-122"/>
                <a:sym typeface="+mn-ea"/>
              </a:rPr>
              <a:t>被卷入资本主义世界市场</a:t>
            </a:r>
            <a:r>
              <a:rPr lang="en-US" altLang="zh-CN" sz="3600" b="1" dirty="0">
                <a:latin typeface="微软雅黑" panose="020B0503020204020204" charset="-122"/>
                <a:ea typeface="微软雅黑" panose="020B0503020204020204" charset="-122"/>
                <a:sym typeface="+mn-ea"/>
              </a:rPr>
              <a:t>;</a:t>
            </a:r>
            <a:endParaRPr lang="en-US" altLang="zh-CN" sz="3600" b="1" dirty="0">
              <a:latin typeface="微软雅黑" panose="020B0503020204020204" charset="-122"/>
              <a:ea typeface="微软雅黑" panose="020B0503020204020204" charset="-122"/>
              <a:sym typeface="+mn-ea"/>
            </a:endParaRPr>
          </a:p>
          <a:p>
            <a:pPr algn="l">
              <a:lnSpc>
                <a:spcPct val="120000"/>
              </a:lnSpc>
            </a:pPr>
            <a:r>
              <a:rPr lang="en-US" altLang="zh-CN" sz="3600" b="1" dirty="0">
                <a:latin typeface="微软雅黑" panose="020B0503020204020204" charset="-122"/>
                <a:ea typeface="微软雅黑" panose="020B0503020204020204" charset="-122"/>
                <a:sym typeface="+mn-ea"/>
              </a:rPr>
              <a:t>          </a:t>
            </a:r>
            <a:r>
              <a:rPr lang="zh-CN" altLang="en-US" sz="3600" b="1" dirty="0">
                <a:latin typeface="微软雅黑" panose="020B0503020204020204" charset="-122"/>
                <a:ea typeface="微软雅黑" panose="020B0503020204020204" charset="-122"/>
                <a:sym typeface="+mn-ea"/>
              </a:rPr>
              <a:t>产生资本主义。</a:t>
            </a:r>
            <a:endParaRPr lang="zh-CN" altLang="en-US" sz="3600" b="1" dirty="0">
              <a:latin typeface="微软雅黑" panose="020B0503020204020204" charset="-122"/>
              <a:ea typeface="微软雅黑" panose="020B0503020204020204" charset="-122"/>
              <a:sym typeface="+mn-ea"/>
            </a:endParaRPr>
          </a:p>
          <a:p>
            <a:pPr algn="l">
              <a:lnSpc>
                <a:spcPct val="120000"/>
              </a:lnSpc>
            </a:pPr>
            <a:r>
              <a:rPr lang="zh-CN" altLang="en-US" sz="3600" b="1" dirty="0">
                <a:solidFill>
                  <a:srgbClr val="FF0000"/>
                </a:solidFill>
                <a:latin typeface="微软雅黑" panose="020B0503020204020204" charset="-122"/>
                <a:ea typeface="微软雅黑" panose="020B0503020204020204" charset="-122"/>
                <a:sym typeface="+mn-ea"/>
              </a:rPr>
              <a:t>思想：</a:t>
            </a:r>
            <a:r>
              <a:rPr lang="zh-CN" altLang="en-US" sz="3600" b="1" dirty="0">
                <a:solidFill>
                  <a:srgbClr val="0000CC"/>
                </a:solidFill>
                <a:latin typeface="微软雅黑" panose="020B0503020204020204" charset="-122"/>
                <a:ea typeface="微软雅黑" panose="020B0503020204020204" charset="-122"/>
                <a:sym typeface="+mn-ea"/>
              </a:rPr>
              <a:t>新思潮萌发；</a:t>
            </a:r>
            <a:endParaRPr lang="zh-CN" altLang="en-US" sz="3600" b="1" dirty="0">
              <a:solidFill>
                <a:srgbClr val="0000CC"/>
              </a:solidFill>
              <a:latin typeface="微软雅黑" panose="020B0503020204020204" charset="-122"/>
              <a:ea typeface="微软雅黑" panose="020B0503020204020204" charset="-122"/>
              <a:sym typeface="+mn-ea"/>
            </a:endParaRPr>
          </a:p>
          <a:p>
            <a:pPr algn="l">
              <a:lnSpc>
                <a:spcPct val="120000"/>
              </a:lnSpc>
            </a:pPr>
            <a:r>
              <a:rPr lang="zh-CN" altLang="en-US" sz="3600" b="1" dirty="0">
                <a:solidFill>
                  <a:srgbClr val="0000CC"/>
                </a:solidFill>
                <a:latin typeface="微软雅黑" panose="020B0503020204020204" charset="-122"/>
                <a:ea typeface="微软雅黑" panose="020B0503020204020204" charset="-122"/>
                <a:sym typeface="+mn-ea"/>
              </a:rPr>
              <a:t>          中体西用</a:t>
            </a:r>
            <a:endParaRPr lang="zh-CN" altLang="en-US" sz="3600"/>
          </a:p>
        </p:txBody>
      </p:sp>
      <p:sp>
        <p:nvSpPr>
          <p:cNvPr id="2" name="文本框 1"/>
          <p:cNvSpPr txBox="1"/>
          <p:nvPr/>
        </p:nvSpPr>
        <p:spPr>
          <a:xfrm>
            <a:off x="2192655" y="92710"/>
            <a:ext cx="6888480" cy="768350"/>
          </a:xfrm>
          <a:prstGeom prst="rect">
            <a:avLst/>
          </a:prstGeom>
          <a:noFill/>
        </p:spPr>
        <p:txBody>
          <a:bodyPr wrap="none" rtlCol="0" anchor="t">
            <a:spAutoFit/>
          </a:bodyPr>
          <a:p>
            <a:r>
              <a:rPr lang="zh-CN" altLang="en-US" sz="4400" b="1">
                <a:solidFill>
                  <a:srgbClr val="0000CC"/>
                </a:solidFill>
                <a:latin typeface="微软雅黑" panose="020B0503020204020204" charset="-122"/>
                <a:ea typeface="微软雅黑" panose="020B0503020204020204" charset="-122"/>
                <a:cs typeface="微软雅黑" panose="020B0503020204020204" charset="-122"/>
                <a:sym typeface="+mn-ea"/>
              </a:rPr>
              <a:t>两次工业革命对中国的影响</a:t>
            </a:r>
            <a:endParaRPr lang="zh-CN" altLang="en-US" sz="4400" b="1">
              <a:solidFill>
                <a:srgbClr val="0000CC"/>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170" y="648335"/>
            <a:ext cx="12012295" cy="6182995"/>
          </a:xfrm>
          <a:prstGeom prst="rect">
            <a:avLst/>
          </a:prstGeom>
          <a:noFill/>
          <a:ln w="60325" cmpd="dbl">
            <a:solidFill>
              <a:schemeClr val="accent1">
                <a:shade val="50000"/>
              </a:schemeClr>
            </a:solidFill>
            <a:prstDash val="solid"/>
          </a:ln>
        </p:spPr>
        <p:txBody>
          <a:bodyPr wrap="square" rtlCol="0" anchor="t">
            <a:spAutoFit/>
          </a:bodyPr>
          <a:p>
            <a:pPr algn="l">
              <a:lnSpc>
                <a:spcPct val="110000"/>
              </a:lnSpc>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政治：</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①</a:t>
            </a:r>
            <a:r>
              <a:rPr lang="zh-CN" altLang="en-US" sz="3600" b="1" dirty="0">
                <a:latin typeface="微软雅黑" panose="020B0503020204020204" charset="-122"/>
                <a:ea typeface="微软雅黑" panose="020B0503020204020204" charset="-122"/>
                <a:cs typeface="微软雅黑" panose="020B0503020204020204" charset="-122"/>
                <a:sym typeface="+mn-ea"/>
              </a:rPr>
              <a:t>帝国主义侵略加剧，中国</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完全沦为</a:t>
            </a:r>
            <a:r>
              <a:rPr lang="zh-CN" altLang="en-US" sz="3600" b="1" dirty="0">
                <a:latin typeface="微软雅黑" panose="020B0503020204020204" charset="-122"/>
                <a:ea typeface="微软雅黑" panose="020B0503020204020204" charset="-122"/>
                <a:cs typeface="微软雅黑" panose="020B0503020204020204" charset="-122"/>
                <a:sym typeface="+mn-ea"/>
              </a:rPr>
              <a:t>半殖半封社会；</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          ②救亡图存图存运动高涨（维新变法运动、义和团   </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          运动、辛亥革命）；</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          ③清政府推行新政和预备立宪</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经济：</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①列强</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资本输出</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、扩张加剧；</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          ②自然经济进一步瓦解；</a:t>
            </a:r>
            <a:endParaRPr lang="en-US" altLang="zh-CN" sz="3600" b="1" dirty="0">
              <a:solidFill>
                <a:srgbClr val="000000"/>
              </a:solidFill>
              <a:latin typeface="微软雅黑" panose="020B0503020204020204" charset="-122"/>
              <a:ea typeface="微软雅黑" panose="020B0503020204020204" charset="-122"/>
              <a:cs typeface="微软雅黑" panose="020B0503020204020204" charset="-122"/>
            </a:endParaRPr>
          </a:p>
          <a:p>
            <a:pPr algn="l">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          ③民族资本主义初步发展；</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思想：</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①实业救国思潮；</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          ②新文化运动（民主、科学）；</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rPr>
              <a:t>          ③五四运动（马克思主义）；</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598295" y="3175"/>
            <a:ext cx="10039985" cy="645160"/>
          </a:xfrm>
          <a:prstGeom prst="rect">
            <a:avLst/>
          </a:prstGeom>
          <a:noFill/>
        </p:spPr>
        <p:txBody>
          <a:bodyPr wrap="square" rtlCol="0" anchor="t">
            <a:spAutoFit/>
          </a:bodyPr>
          <a:p>
            <a:pPr marL="0" lvl="0" indent="133350" algn="ctr" eaLnBrk="1" hangingPunct="1">
              <a:spcBef>
                <a:spcPct val="0"/>
              </a:spcBef>
              <a:buClr>
                <a:schemeClr val="bg1"/>
              </a:buClr>
              <a:buSzPct val="100000"/>
              <a:buNone/>
            </a:pPr>
            <a:r>
              <a:rPr lang="zh-CN" altLang="en-US" sz="3600" b="1" dirty="0">
                <a:solidFill>
                  <a:srgbClr val="0000CC"/>
                </a:solidFill>
                <a:latin typeface="微软雅黑" panose="020B0503020204020204" charset="-122"/>
                <a:ea typeface="微软雅黑" panose="020B0503020204020204" charset="-122"/>
                <a:sym typeface="+mn-ea"/>
              </a:rPr>
              <a:t>第二次工业革命（</a:t>
            </a:r>
            <a:r>
              <a:rPr lang="en-US" altLang="zh-CN" sz="3600" b="1">
                <a:solidFill>
                  <a:srgbClr val="0000CC"/>
                </a:solidFill>
                <a:latin typeface="微软雅黑" panose="020B0503020204020204" charset="-122"/>
                <a:ea typeface="微软雅黑" panose="020B0503020204020204" charset="-122"/>
                <a:sym typeface="+mn-ea"/>
              </a:rPr>
              <a:t>19C</a:t>
            </a:r>
            <a:r>
              <a:rPr lang="zh-CN" altLang="en-US" sz="3600" b="1" dirty="0">
                <a:solidFill>
                  <a:srgbClr val="0000CC"/>
                </a:solidFill>
                <a:latin typeface="微软雅黑" panose="020B0503020204020204" charset="-122"/>
                <a:ea typeface="微软雅黑" panose="020B0503020204020204" charset="-122"/>
                <a:sym typeface="+mn-ea"/>
              </a:rPr>
              <a:t>中后</a:t>
            </a:r>
            <a:r>
              <a:rPr lang="en-US" altLang="zh-CN" sz="3600" b="1">
                <a:solidFill>
                  <a:srgbClr val="0000CC"/>
                </a:solidFill>
                <a:latin typeface="微软雅黑" panose="020B0503020204020204" charset="-122"/>
                <a:ea typeface="微软雅黑" panose="020B0503020204020204" charset="-122"/>
                <a:sym typeface="+mn-ea"/>
              </a:rPr>
              <a:t>-19C</a:t>
            </a:r>
            <a:r>
              <a:rPr lang="zh-CN" altLang="en-US" sz="3600" b="1" dirty="0">
                <a:solidFill>
                  <a:srgbClr val="0000CC"/>
                </a:solidFill>
                <a:latin typeface="微软雅黑" panose="020B0503020204020204" charset="-122"/>
                <a:ea typeface="微软雅黑" panose="020B0503020204020204" charset="-122"/>
                <a:sym typeface="+mn-ea"/>
              </a:rPr>
              <a:t>末</a:t>
            </a:r>
            <a:r>
              <a:rPr lang="en-US" altLang="zh-CN" sz="3600" b="1">
                <a:solidFill>
                  <a:srgbClr val="0000CC"/>
                </a:solidFill>
                <a:latin typeface="微软雅黑" panose="020B0503020204020204" charset="-122"/>
                <a:ea typeface="微软雅黑" panose="020B0503020204020204" charset="-122"/>
                <a:sym typeface="+mn-ea"/>
              </a:rPr>
              <a:t>20C</a:t>
            </a:r>
            <a:r>
              <a:rPr lang="zh-CN" altLang="en-US" sz="3600" b="1" dirty="0">
                <a:solidFill>
                  <a:srgbClr val="0000CC"/>
                </a:solidFill>
                <a:latin typeface="微软雅黑" panose="020B0503020204020204" charset="-122"/>
                <a:ea typeface="微软雅黑" panose="020B0503020204020204" charset="-122"/>
                <a:sym typeface="+mn-ea"/>
              </a:rPr>
              <a:t>初）</a:t>
            </a:r>
            <a:endParaRPr lang="zh-CN" altLang="en-US" sz="3600" b="1" dirty="0">
              <a:solidFill>
                <a:srgbClr val="0000CC"/>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36830" y="11430"/>
            <a:ext cx="12157710" cy="6247130"/>
          </a:xfrm>
          <a:prstGeom prst="rect">
            <a:avLst/>
          </a:prstGeom>
          <a:noFill/>
          <a:ln w="9525">
            <a:noFill/>
          </a:ln>
        </p:spPr>
        <p:txBody>
          <a:bodyPr wrap="square">
            <a:spAutoFit/>
          </a:bodyPr>
          <a:p>
            <a:pPr indent="0">
              <a:lnSpc>
                <a:spcPct val="180000"/>
              </a:lnSpc>
            </a:pPr>
            <a:r>
              <a:rPr lang="zh-CN" sz="4000" b="1">
                <a:latin typeface="微软雅黑" panose="020B0503020204020204" charset="-122"/>
                <a:ea typeface="微软雅黑" panose="020B0503020204020204" charset="-122"/>
                <a:cs typeface="微软雅黑" panose="020B0503020204020204" charset="-122"/>
              </a:rPr>
              <a:t>（</a:t>
            </a:r>
            <a:r>
              <a:rPr lang="en-US" sz="4000" b="1">
                <a:solidFill>
                  <a:srgbClr val="FF0000"/>
                </a:solidFill>
                <a:latin typeface="微软雅黑" panose="020B0503020204020204" charset="-122"/>
                <a:ea typeface="微软雅黑" panose="020B0503020204020204" charset="-122"/>
                <a:cs typeface="微软雅黑" panose="020B0503020204020204" charset="-122"/>
              </a:rPr>
              <a:t>2015</a:t>
            </a:r>
            <a:r>
              <a:rPr lang="zh-CN" sz="4000" b="1">
                <a:solidFill>
                  <a:srgbClr val="FF0000"/>
                </a:solidFill>
                <a:latin typeface="微软雅黑" panose="020B0503020204020204" charset="-122"/>
                <a:ea typeface="微软雅黑" panose="020B0503020204020204" charset="-122"/>
                <a:cs typeface="微软雅黑" panose="020B0503020204020204" charset="-122"/>
              </a:rPr>
              <a:t>年上海卷历史</a:t>
            </a:r>
            <a:r>
              <a:rPr lang="en-US" sz="4000" b="1">
                <a:solidFill>
                  <a:srgbClr val="FF0000"/>
                </a:solidFill>
                <a:latin typeface="微软雅黑" panose="020B0503020204020204" charset="-122"/>
                <a:ea typeface="微软雅黑" panose="020B0503020204020204" charset="-122"/>
                <a:cs typeface="微软雅黑" panose="020B0503020204020204" charset="-122"/>
              </a:rPr>
              <a:t>22</a:t>
            </a:r>
            <a:r>
              <a:rPr lang="zh-CN" sz="4000" b="1">
                <a:latin typeface="微软雅黑" panose="020B0503020204020204" charset="-122"/>
                <a:ea typeface="微软雅黑" panose="020B0503020204020204" charset="-122"/>
                <a:cs typeface="微软雅黑" panose="020B0503020204020204" charset="-122"/>
              </a:rPr>
              <a:t>）在</a:t>
            </a:r>
            <a:r>
              <a:rPr lang="en-US" sz="4000" b="1">
                <a:latin typeface="微软雅黑" panose="020B0503020204020204" charset="-122"/>
                <a:ea typeface="微软雅黑" panose="020B0503020204020204" charset="-122"/>
                <a:cs typeface="微软雅黑" panose="020B0503020204020204" charset="-122"/>
              </a:rPr>
              <a:t>19</a:t>
            </a:r>
            <a:r>
              <a:rPr lang="zh-CN" sz="4000" b="1">
                <a:latin typeface="微软雅黑" panose="020B0503020204020204" charset="-122"/>
                <a:ea typeface="微软雅黑" panose="020B0503020204020204" charset="-122"/>
                <a:cs typeface="微软雅黑" panose="020B0503020204020204" charset="-122"/>
              </a:rPr>
              <a:t>世纪末的西欧，一个资本家要新建纺织厂，为提高产量，他应该优先选址在</a:t>
            </a:r>
            <a:r>
              <a:rPr lang="en-US" sz="4000" b="1">
                <a:latin typeface="微软雅黑" panose="020B0503020204020204" charset="-122"/>
                <a:ea typeface="微软雅黑" panose="020B0503020204020204" charset="-122"/>
                <a:cs typeface="微软雅黑" panose="020B0503020204020204" charset="-122"/>
              </a:rPr>
              <a:t>(</a:t>
            </a:r>
            <a:r>
              <a:rPr lang="zh-CN" sz="4000" b="1">
                <a:latin typeface="微软雅黑" panose="020B0503020204020204" charset="-122"/>
                <a:ea typeface="微软雅黑" panose="020B0503020204020204" charset="-122"/>
                <a:cs typeface="微软雅黑" panose="020B0503020204020204" charset="-122"/>
              </a:rPr>
              <a:t>　　</a:t>
            </a:r>
            <a:r>
              <a:rPr lang="en-US" sz="4000" b="1">
                <a:latin typeface="微软雅黑" panose="020B0503020204020204" charset="-122"/>
                <a:ea typeface="微软雅黑" panose="020B0503020204020204" charset="-122"/>
                <a:cs typeface="微软雅黑" panose="020B0503020204020204" charset="-122"/>
              </a:rPr>
              <a:t>)A.</a:t>
            </a:r>
            <a:r>
              <a:rPr lang="zh-CN" sz="4000" b="1">
                <a:latin typeface="微软雅黑" panose="020B0503020204020204" charset="-122"/>
                <a:ea typeface="微软雅黑" panose="020B0503020204020204" charset="-122"/>
                <a:cs typeface="微软雅黑" panose="020B0503020204020204" charset="-122"/>
              </a:rPr>
              <a:t>商业繁盛的地区</a:t>
            </a:r>
            <a:r>
              <a:rPr lang="en-US" sz="4000" b="1">
                <a:latin typeface="微软雅黑" panose="020B0503020204020204" charset="-122"/>
                <a:ea typeface="微软雅黑" panose="020B0503020204020204" charset="-122"/>
                <a:cs typeface="微软雅黑" panose="020B0503020204020204" charset="-122"/>
              </a:rPr>
              <a:t>       B.</a:t>
            </a:r>
            <a:r>
              <a:rPr lang="zh-CN" sz="4000" b="1">
                <a:latin typeface="微软雅黑" panose="020B0503020204020204" charset="-122"/>
                <a:ea typeface="微软雅黑" panose="020B0503020204020204" charset="-122"/>
                <a:cs typeface="微软雅黑" panose="020B0503020204020204" charset="-122"/>
              </a:rPr>
              <a:t>盛产煤炭的地区</a:t>
            </a:r>
            <a:r>
              <a:rPr lang="en-US" sz="4000" b="1">
                <a:latin typeface="微软雅黑" panose="020B0503020204020204" charset="-122"/>
                <a:ea typeface="微软雅黑" panose="020B0503020204020204" charset="-122"/>
                <a:cs typeface="微软雅黑" panose="020B0503020204020204" charset="-122"/>
              </a:rPr>
              <a:t>   C.</a:t>
            </a:r>
            <a:r>
              <a:rPr lang="zh-CN" sz="4000" b="1">
                <a:latin typeface="微软雅黑" panose="020B0503020204020204" charset="-122"/>
                <a:ea typeface="微软雅黑" panose="020B0503020204020204" charset="-122"/>
                <a:cs typeface="微软雅黑" panose="020B0503020204020204" charset="-122"/>
              </a:rPr>
              <a:t>邻近河流的地区</a:t>
            </a:r>
            <a:r>
              <a:rPr lang="en-US" sz="4000" b="1">
                <a:latin typeface="微软雅黑" panose="020B0503020204020204" charset="-122"/>
                <a:ea typeface="微软雅黑" panose="020B0503020204020204" charset="-122"/>
                <a:cs typeface="微软雅黑" panose="020B0503020204020204" charset="-122"/>
              </a:rPr>
              <a:t>       D.</a:t>
            </a:r>
            <a:r>
              <a:rPr lang="zh-CN" sz="4000" b="1">
                <a:latin typeface="微软雅黑" panose="020B0503020204020204" charset="-122"/>
                <a:ea typeface="微软雅黑" panose="020B0503020204020204" charset="-122"/>
                <a:cs typeface="微软雅黑" panose="020B0503020204020204" charset="-122"/>
              </a:rPr>
              <a:t>电力充足的地区</a:t>
            </a:r>
            <a:endParaRPr lang="zh-CN" sz="40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009380" y="5860415"/>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8275" y="151130"/>
            <a:ext cx="11856085" cy="6734175"/>
          </a:xfrm>
          <a:prstGeom prst="rect">
            <a:avLst/>
          </a:prstGeom>
          <a:noFill/>
        </p:spPr>
        <p:txBody>
          <a:bodyPr wrap="square" rtlCol="0" anchor="t">
            <a:spAutoFit/>
          </a:bodyPr>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2015•天津文综•13</a:t>
            </a:r>
            <a:r>
              <a:rPr lang="zh-CN" altLang="en-US" sz="3600" b="1">
                <a:latin typeface="微软雅黑" panose="020B0503020204020204" charset="-122"/>
                <a:ea typeface="微软雅黑" panose="020B0503020204020204" charset="-122"/>
                <a:cs typeface="微软雅黑" panose="020B0503020204020204" charset="-122"/>
              </a:rPr>
              <a:t>）（18分）阅读材料，回答问题。  材料二  1901年，虽经李鸿章讨价还价，清王朝仍被迫接受西方外交使团的礼仪要求，将外国使臣觐见清帝的礼仪说帖，作为《辛丑条约》的附件十九。其中规定：外国使臣递交国书时，清帝须派高于王公规格的轿子往来使馆迎送，同时派军队保护；清帝款宴各国使臣应在皇宫大殿内举行，并躬亲入座。 ——摘编自王开玺《隔膜、冲突与趋同——清代外交礼仪之争透析》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solidFill>
                  <a:srgbClr val="0000CC"/>
                </a:solidFill>
                <a:latin typeface="微软雅黑" panose="020B0503020204020204" charset="-122"/>
                <a:ea typeface="微软雅黑" panose="020B0503020204020204" charset="-122"/>
                <a:cs typeface="微软雅黑" panose="020B0503020204020204" charset="-122"/>
              </a:rPr>
              <a:t>（2）材料反映了中国怎样的外交地位？试从国际背景分析其原因。（6分</a:t>
            </a:r>
            <a:r>
              <a:rPr lang="en-US" altLang="zh-CN" sz="3600" b="1">
                <a:solidFill>
                  <a:srgbClr val="0000CC"/>
                </a:solidFill>
                <a:latin typeface="微软雅黑" panose="020B0503020204020204" charset="-122"/>
                <a:ea typeface="微软雅黑" panose="020B0503020204020204" charset="-122"/>
                <a:cs typeface="微软雅黑" panose="020B0503020204020204" charset="-122"/>
              </a:rPr>
              <a:t>)</a:t>
            </a:r>
            <a:endParaRPr lang="en-US" altLang="zh-CN" sz="3600" b="1">
              <a:solidFill>
                <a:srgbClr val="0000CC"/>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30175" y="1005205"/>
            <a:ext cx="11894185" cy="4523105"/>
          </a:xfrm>
          <a:prstGeom prst="rect">
            <a:avLst/>
          </a:prstGeom>
          <a:solidFill>
            <a:schemeClr val="accent3">
              <a:lumMod val="20000"/>
              <a:lumOff val="80000"/>
            </a:schemeClr>
          </a:solidFill>
        </p:spPr>
        <p:txBody>
          <a:bodyPr wrap="square" rtlCol="0" anchor="t">
            <a:spAutoFit/>
          </a:bodyPr>
          <a:p>
            <a:pPr>
              <a:lnSpc>
                <a:spcPct val="120000"/>
              </a:lnSpc>
            </a:pPr>
            <a:r>
              <a:rPr lang="zh-CN" altLang="en-US" sz="4000" b="1">
                <a:solidFill>
                  <a:srgbClr val="0000CC"/>
                </a:solidFill>
                <a:latin typeface="微软雅黑" panose="020B0503020204020204" charset="-122"/>
                <a:ea typeface="微软雅黑" panose="020B0503020204020204" charset="-122"/>
                <a:cs typeface="微软雅黑" panose="020B0503020204020204" charset="-122"/>
              </a:rPr>
              <a:t>（2）</a:t>
            </a:r>
            <a:endParaRPr lang="zh-CN" altLang="en-US" sz="4000" b="1">
              <a:solidFill>
                <a:srgbClr val="0000CC"/>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地位：</a:t>
            </a:r>
            <a:r>
              <a:rPr lang="zh-CN" altLang="en-US" sz="4000" b="1">
                <a:solidFill>
                  <a:srgbClr val="0000CC"/>
                </a:solidFill>
                <a:latin typeface="微软雅黑" panose="020B0503020204020204" charset="-122"/>
                <a:ea typeface="微软雅黑" panose="020B0503020204020204" charset="-122"/>
                <a:cs typeface="微软雅黑" panose="020B0503020204020204" charset="-122"/>
              </a:rPr>
              <a:t>屈辱的服从地位。（2分）</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  </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原因：</a:t>
            </a:r>
            <a:r>
              <a:rPr lang="zh-CN" altLang="en-US" sz="4000" b="1">
                <a:solidFill>
                  <a:srgbClr val="0000CC"/>
                </a:solidFill>
                <a:latin typeface="微软雅黑" panose="020B0503020204020204" charset="-122"/>
                <a:ea typeface="微软雅黑" panose="020B0503020204020204" charset="-122"/>
                <a:cs typeface="微软雅黑" panose="020B0503020204020204" charset="-122"/>
              </a:rPr>
              <a:t>19世纪末，西方进入垄断资本主义阶段，输出资本，瓜分世界；</a:t>
            </a:r>
            <a:endParaRPr lang="zh-CN" altLang="en-US" sz="4000" b="1">
              <a:solidFill>
                <a:srgbClr val="0000CC"/>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0000CC"/>
                </a:solidFill>
                <a:latin typeface="微软雅黑" panose="020B0503020204020204" charset="-122"/>
                <a:ea typeface="微软雅黑" panose="020B0503020204020204" charset="-122"/>
                <a:cs typeface="微软雅黑" panose="020B0503020204020204" charset="-122"/>
              </a:rPr>
              <a:t>    资木主义世界体系最终建立，中国完全沦为半殖民地半封建社会。（4分）</a:t>
            </a:r>
            <a:endParaRPr lang="zh-CN" altLang="en-US" sz="4000" b="1">
              <a:solidFill>
                <a:srgbClr val="0000CC"/>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9750" name="矩形 1049749"/>
          <p:cNvSpPr/>
          <p:nvPr/>
        </p:nvSpPr>
        <p:spPr>
          <a:xfrm>
            <a:off x="33655" y="169545"/>
            <a:ext cx="11922125" cy="603885"/>
          </a:xfrm>
          <a:prstGeom prst="rect">
            <a:avLst/>
          </a:prstGeom>
          <a:noFill/>
          <a:ln w="9525">
            <a:noFill/>
          </a:ln>
        </p:spPr>
        <p:txBody>
          <a:bodyPr wrap="square" lIns="91440" tIns="45720" rIns="91440" bIns="45720">
            <a:spAutoFit/>
          </a:bodyPr>
          <a:p>
            <a:pPr latinLnBrk="1">
              <a:lnSpc>
                <a:spcPts val="4000"/>
              </a:lnSpc>
            </a:pPr>
            <a:r>
              <a:rPr lang="zh-CN" altLang="en-US" sz="4000" b="1" dirty="0">
                <a:solidFill>
                  <a:srgbClr val="0000FF"/>
                </a:solidFill>
                <a:latin typeface="微软雅黑" panose="020B0503020204020204" charset="-122"/>
                <a:ea typeface="微软雅黑" panose="020B0503020204020204" charset="-122"/>
              </a:rPr>
              <a:t>    资本主义世界市场的形成和发展的过程是如何的？</a:t>
            </a:r>
            <a:endParaRPr lang="zh-CN" altLang="en-US" sz="4000" b="1" dirty="0">
              <a:solidFill>
                <a:srgbClr val="0000FF"/>
              </a:solidFill>
              <a:latin typeface="微软雅黑" panose="020B0503020204020204" charset="-122"/>
              <a:ea typeface="微软雅黑" panose="020B0503020204020204" charset="-122"/>
            </a:endParaRPr>
          </a:p>
        </p:txBody>
      </p:sp>
      <p:graphicFrame>
        <p:nvGraphicFramePr>
          <p:cNvPr id="4194312" name="表格 4194311"/>
          <p:cNvGraphicFramePr/>
          <p:nvPr/>
        </p:nvGraphicFramePr>
        <p:xfrm>
          <a:off x="569595" y="1437005"/>
          <a:ext cx="11148695" cy="4815205"/>
        </p:xfrm>
        <a:graphic>
          <a:graphicData uri="http://schemas.openxmlformats.org/drawingml/2006/table">
            <a:tbl>
              <a:tblPr/>
              <a:tblGrid>
                <a:gridCol w="3245485"/>
                <a:gridCol w="3809365"/>
                <a:gridCol w="4093845"/>
              </a:tblGrid>
              <a:tr h="617220">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FF0000"/>
                          </a:solidFill>
                          <a:latin typeface="微软雅黑" panose="020B0503020204020204" charset="-122"/>
                          <a:ea typeface="微软雅黑" panose="020B0503020204020204" charset="-122"/>
                        </a:rPr>
                        <a:t>进程</a:t>
                      </a:r>
                      <a:endParaRPr lang="zh-CN" altLang="en-US" sz="4000" b="1" u="none" baseline="0" dirty="0">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FF0000"/>
                          </a:solidFill>
                          <a:latin typeface="微软雅黑" panose="020B0503020204020204" charset="-122"/>
                          <a:ea typeface="微软雅黑" panose="020B0503020204020204" charset="-122"/>
                        </a:rPr>
                        <a:t>时间</a:t>
                      </a:r>
                      <a:endParaRPr lang="zh-CN" altLang="en-US" sz="4000" b="1" u="none" baseline="0" dirty="0">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FF0000"/>
                          </a:solidFill>
                          <a:latin typeface="微软雅黑" panose="020B0503020204020204" charset="-122"/>
                          <a:ea typeface="微软雅黑" panose="020B0503020204020204" charset="-122"/>
                        </a:rPr>
                        <a:t>推动因素</a:t>
                      </a:r>
                      <a:endParaRPr lang="zh-CN" altLang="en-US" sz="4000" b="1" u="none" baseline="0" dirty="0">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r>
              <a:tr h="868045">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0000FF"/>
                          </a:solidFill>
                          <a:latin typeface="微软雅黑" panose="020B0503020204020204" charset="-122"/>
                          <a:ea typeface="微软雅黑" panose="020B0503020204020204" charset="-122"/>
                        </a:rPr>
                        <a:t>初具雏形</a:t>
                      </a:r>
                      <a:endParaRPr lang="zh-CN" altLang="en-US" sz="4000" b="1" u="none" baseline="0" dirty="0">
                        <a:solidFill>
                          <a:srgbClr val="0000FF"/>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en-US" altLang="zh-CN" sz="4000" b="1" u="none" baseline="0" dirty="0">
                          <a:solidFill>
                            <a:srgbClr val="660033"/>
                          </a:solidFill>
                          <a:latin typeface="微软雅黑" panose="020B0503020204020204" charset="-122"/>
                          <a:ea typeface="微软雅黑" panose="020B0503020204020204" charset="-122"/>
                        </a:rPr>
                        <a:t>15</a:t>
                      </a:r>
                      <a:r>
                        <a:rPr lang="zh-CN" altLang="en-US" sz="4000" b="1" u="none" baseline="0" dirty="0">
                          <a:solidFill>
                            <a:srgbClr val="660033"/>
                          </a:solidFill>
                          <a:latin typeface="微软雅黑" panose="020B0503020204020204" charset="-122"/>
                          <a:ea typeface="微软雅黑" panose="020B0503020204020204" charset="-122"/>
                        </a:rPr>
                        <a:t>、</a:t>
                      </a:r>
                      <a:r>
                        <a:rPr lang="en-US" altLang="zh-CN" sz="4000" b="1" u="none" baseline="0" dirty="0">
                          <a:solidFill>
                            <a:srgbClr val="660033"/>
                          </a:solidFill>
                          <a:latin typeface="微软雅黑" panose="020B0503020204020204" charset="-122"/>
                          <a:ea typeface="微软雅黑" panose="020B0503020204020204" charset="-122"/>
                        </a:rPr>
                        <a:t>16</a:t>
                      </a:r>
                      <a:r>
                        <a:rPr lang="zh-CN" altLang="en-US" sz="4000" b="1" u="none" baseline="0" dirty="0">
                          <a:solidFill>
                            <a:srgbClr val="660033"/>
                          </a:solidFill>
                          <a:latin typeface="微软雅黑" panose="020B0503020204020204" charset="-122"/>
                          <a:ea typeface="微软雅黑" panose="020B0503020204020204" charset="-122"/>
                        </a:rPr>
                        <a:t>世纪</a:t>
                      </a:r>
                      <a:endParaRPr lang="zh-CN" altLang="en-US" sz="4000" b="1" u="none" baseline="0" dirty="0">
                        <a:solidFill>
                          <a:srgbClr val="660033"/>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CC0066"/>
                          </a:solidFill>
                          <a:latin typeface="微软雅黑" panose="020B0503020204020204" charset="-122"/>
                          <a:ea typeface="微软雅黑" panose="020B0503020204020204" charset="-122"/>
                        </a:rPr>
                        <a:t>新航路的开辟</a:t>
                      </a:r>
                      <a:endParaRPr lang="zh-CN" altLang="en-US" sz="4000" b="1" u="none" baseline="0" dirty="0">
                        <a:solidFill>
                          <a:srgbClr val="CC0066"/>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r>
              <a:tr h="1109980">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0000FF"/>
                          </a:solidFill>
                          <a:latin typeface="微软雅黑" panose="020B0503020204020204" charset="-122"/>
                          <a:ea typeface="微软雅黑" panose="020B0503020204020204" charset="-122"/>
                        </a:rPr>
                        <a:t>市场进一步拓展</a:t>
                      </a:r>
                      <a:endParaRPr lang="zh-CN" altLang="en-US" sz="4000" b="1" u="none" baseline="0" dirty="0">
                        <a:solidFill>
                          <a:srgbClr val="0000FF"/>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en-US" altLang="zh-CN" sz="4000" b="1" u="none" baseline="0" dirty="0">
                          <a:solidFill>
                            <a:srgbClr val="660033"/>
                          </a:solidFill>
                          <a:latin typeface="微软雅黑" panose="020B0503020204020204" charset="-122"/>
                          <a:ea typeface="微软雅黑" panose="020B0503020204020204" charset="-122"/>
                        </a:rPr>
                        <a:t>17</a:t>
                      </a:r>
                      <a:r>
                        <a:rPr lang="zh-CN" altLang="en-US" sz="4000" b="1" u="none" baseline="0" dirty="0">
                          <a:solidFill>
                            <a:srgbClr val="660033"/>
                          </a:solidFill>
                          <a:latin typeface="微软雅黑" panose="020B0503020204020204" charset="-122"/>
                          <a:ea typeface="微软雅黑" panose="020B0503020204020204" charset="-122"/>
                        </a:rPr>
                        <a:t>、</a:t>
                      </a:r>
                      <a:r>
                        <a:rPr lang="en-US" altLang="zh-CN" sz="4000" b="1" u="none" baseline="0" dirty="0">
                          <a:solidFill>
                            <a:srgbClr val="660033"/>
                          </a:solidFill>
                          <a:latin typeface="微软雅黑" panose="020B0503020204020204" charset="-122"/>
                          <a:ea typeface="微软雅黑" panose="020B0503020204020204" charset="-122"/>
                        </a:rPr>
                        <a:t>18</a:t>
                      </a:r>
                      <a:r>
                        <a:rPr lang="zh-CN" altLang="en-US" sz="4000" b="1" u="none" baseline="0" dirty="0">
                          <a:solidFill>
                            <a:srgbClr val="660033"/>
                          </a:solidFill>
                          <a:latin typeface="微软雅黑" panose="020B0503020204020204" charset="-122"/>
                          <a:ea typeface="微软雅黑" panose="020B0503020204020204" charset="-122"/>
                        </a:rPr>
                        <a:t>世纪</a:t>
                      </a:r>
                      <a:endParaRPr lang="zh-CN" altLang="en-US" sz="4000" b="1" u="none" baseline="0" dirty="0">
                        <a:solidFill>
                          <a:srgbClr val="660033"/>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CC0066"/>
                          </a:solidFill>
                          <a:latin typeface="微软雅黑" panose="020B0503020204020204" charset="-122"/>
                          <a:ea typeface="微软雅黑" panose="020B0503020204020204" charset="-122"/>
                        </a:rPr>
                        <a:t>早期殖民扩张</a:t>
                      </a:r>
                      <a:endParaRPr lang="zh-CN" altLang="en-US" sz="4000" b="1" u="none" baseline="0" dirty="0">
                        <a:solidFill>
                          <a:srgbClr val="CC0066"/>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r>
              <a:tr h="1109980">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0000FF"/>
                          </a:solidFill>
                          <a:latin typeface="微软雅黑" panose="020B0503020204020204" charset="-122"/>
                          <a:ea typeface="微软雅黑" panose="020B0503020204020204" charset="-122"/>
                        </a:rPr>
                        <a:t>初步形成</a:t>
                      </a:r>
                      <a:endParaRPr lang="zh-CN" altLang="en-US" sz="4000" b="1" u="none" baseline="0" dirty="0">
                        <a:solidFill>
                          <a:srgbClr val="0000FF"/>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en-US" altLang="zh-CN" sz="4000" b="1" u="none" baseline="0" dirty="0">
                          <a:solidFill>
                            <a:srgbClr val="660033"/>
                          </a:solidFill>
                          <a:latin typeface="微软雅黑" panose="020B0503020204020204" charset="-122"/>
                          <a:ea typeface="微软雅黑" panose="020B0503020204020204" charset="-122"/>
                        </a:rPr>
                        <a:t>19</a:t>
                      </a:r>
                      <a:r>
                        <a:rPr lang="zh-CN" altLang="en-US" sz="4000" b="1" u="none" baseline="0" dirty="0">
                          <a:solidFill>
                            <a:srgbClr val="660033"/>
                          </a:solidFill>
                          <a:latin typeface="微软雅黑" panose="020B0503020204020204" charset="-122"/>
                          <a:ea typeface="微软雅黑" panose="020B0503020204020204" charset="-122"/>
                        </a:rPr>
                        <a:t>世纪中期</a:t>
                      </a:r>
                      <a:endParaRPr lang="zh-CN" altLang="en-US" sz="4000" b="1" u="none" baseline="0" dirty="0">
                        <a:solidFill>
                          <a:srgbClr val="660033"/>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CC0066"/>
                          </a:solidFill>
                          <a:latin typeface="微软雅黑" panose="020B0503020204020204" charset="-122"/>
                          <a:ea typeface="微软雅黑" panose="020B0503020204020204" charset="-122"/>
                        </a:rPr>
                        <a:t>第一次工业革命</a:t>
                      </a:r>
                      <a:endParaRPr lang="zh-CN" altLang="en-US" sz="4000" b="1" u="none" baseline="0" dirty="0">
                        <a:solidFill>
                          <a:srgbClr val="CC0066"/>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r>
              <a:tr h="1109980">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0000FF"/>
                          </a:solidFill>
                          <a:latin typeface="微软雅黑" panose="020B0503020204020204" charset="-122"/>
                          <a:ea typeface="微软雅黑" panose="020B0503020204020204" charset="-122"/>
                        </a:rPr>
                        <a:t>最终形成</a:t>
                      </a:r>
                      <a:endParaRPr lang="zh-CN" altLang="en-US" sz="4000" b="1" u="none" baseline="0" dirty="0">
                        <a:solidFill>
                          <a:srgbClr val="0000FF"/>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en-US" altLang="zh-CN" sz="4000" b="1" u="none" baseline="0" dirty="0">
                          <a:solidFill>
                            <a:srgbClr val="660033"/>
                          </a:solidFill>
                          <a:latin typeface="微软雅黑" panose="020B0503020204020204" charset="-122"/>
                          <a:ea typeface="微软雅黑" panose="020B0503020204020204" charset="-122"/>
                        </a:rPr>
                        <a:t>19</a:t>
                      </a:r>
                      <a:r>
                        <a:rPr lang="zh-CN" altLang="en-US" sz="4000" b="1" u="none" baseline="0" dirty="0">
                          <a:solidFill>
                            <a:srgbClr val="660033"/>
                          </a:solidFill>
                          <a:latin typeface="微软雅黑" panose="020B0503020204020204" charset="-122"/>
                          <a:ea typeface="微软雅黑" panose="020B0503020204020204" charset="-122"/>
                        </a:rPr>
                        <a:t>世纪末</a:t>
                      </a:r>
                      <a:endParaRPr lang="en-US" altLang="zh-CN" sz="4000" b="1" u="none" baseline="0" dirty="0">
                        <a:solidFill>
                          <a:srgbClr val="660033"/>
                        </a:solidFill>
                        <a:latin typeface="微软雅黑" panose="020B0503020204020204" charset="-122"/>
                        <a:ea typeface="微软雅黑" panose="020B0503020204020204" charset="-122"/>
                      </a:endParaRPr>
                    </a:p>
                    <a:p>
                      <a:pPr marL="342900" lvl="0" indent="0" algn="ctr" eaLnBrk="1" fontAlgn="base" latinLnBrk="0" hangingPunct="1">
                        <a:lnSpc>
                          <a:spcPts val="4000"/>
                        </a:lnSpc>
                        <a:spcBef>
                          <a:spcPct val="0"/>
                        </a:spcBef>
                        <a:spcAft>
                          <a:spcPct val="0"/>
                        </a:spcAft>
                        <a:buClr>
                          <a:srgbClr val="00B0F0"/>
                        </a:buClr>
                        <a:buSzPct val="75000"/>
                        <a:buNone/>
                      </a:pPr>
                      <a:r>
                        <a:rPr lang="en-US" altLang="zh-CN" sz="4000" b="1" u="none" baseline="0" dirty="0">
                          <a:solidFill>
                            <a:srgbClr val="660033"/>
                          </a:solidFill>
                          <a:latin typeface="微软雅黑" panose="020B0503020204020204" charset="-122"/>
                          <a:ea typeface="微软雅黑" panose="020B0503020204020204" charset="-122"/>
                        </a:rPr>
                        <a:t>20</a:t>
                      </a:r>
                      <a:r>
                        <a:rPr lang="zh-CN" altLang="en-US" sz="4000" b="1" u="none" baseline="0" dirty="0">
                          <a:solidFill>
                            <a:srgbClr val="660033"/>
                          </a:solidFill>
                          <a:latin typeface="微软雅黑" panose="020B0503020204020204" charset="-122"/>
                          <a:ea typeface="微软雅黑" panose="020B0503020204020204" charset="-122"/>
                        </a:rPr>
                        <a:t>世纪初</a:t>
                      </a:r>
                      <a:endParaRPr lang="zh-CN" altLang="en-US" sz="4000" b="1" u="none" baseline="0" dirty="0">
                        <a:solidFill>
                          <a:srgbClr val="660033"/>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rgbClr val="000000"/>
                          </a:solidFill>
                          <a:latin typeface="Arial" panose="020B0604020202020204" pitchFamily="34" charset="0"/>
                        </a:defRPr>
                      </a:lvl1pPr>
                      <a:lvl2pPr marL="457200" lvl="1"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rgbClr val="000000"/>
                          </a:solidFill>
                          <a:latin typeface="Arial" panose="020B0604020202020204" pitchFamily="34" charset="0"/>
                          <a:ea typeface="+mn-ea"/>
                          <a:cs typeface="+mn-cs"/>
                        </a:defRPr>
                      </a:lvl5pPr>
                    </a:lstStyle>
                    <a:p>
                      <a:pPr marL="342900" lvl="0" indent="0" algn="ctr" eaLnBrk="1" fontAlgn="base" latinLnBrk="0" hangingPunct="1">
                        <a:lnSpc>
                          <a:spcPts val="4000"/>
                        </a:lnSpc>
                        <a:spcBef>
                          <a:spcPct val="0"/>
                        </a:spcBef>
                        <a:spcAft>
                          <a:spcPct val="0"/>
                        </a:spcAft>
                        <a:buClr>
                          <a:srgbClr val="00B0F0"/>
                        </a:buClr>
                        <a:buSzPct val="75000"/>
                        <a:buNone/>
                      </a:pPr>
                      <a:r>
                        <a:rPr lang="zh-CN" altLang="en-US" sz="4000" b="1" u="none" baseline="0" dirty="0">
                          <a:solidFill>
                            <a:srgbClr val="CC0066"/>
                          </a:solidFill>
                          <a:latin typeface="微软雅黑" panose="020B0503020204020204" charset="-122"/>
                          <a:ea typeface="微软雅黑" panose="020B0503020204020204" charset="-122"/>
                        </a:rPr>
                        <a:t>第二次工业革命</a:t>
                      </a:r>
                      <a:endParaRPr lang="zh-CN" altLang="en-US" sz="4000" b="1" u="none" baseline="0" dirty="0">
                        <a:solidFill>
                          <a:srgbClr val="CC0066"/>
                        </a:solidFill>
                        <a:latin typeface="微软雅黑" panose="020B0503020204020204" charset="-122"/>
                        <a:ea typeface="微软雅黑" panose="020B0503020204020204" charset="-122"/>
                      </a:endParaRPr>
                    </a:p>
                  </a:txBody>
                  <a:tcPr marL="90000" marR="90000" marT="46800" marB="46800" anchor="ctr" anchorCtr="1">
                    <a:lnL w="28575" cap="flat" cmpd="sng">
                      <a:solidFill>
                        <a:srgbClr val="3F4143"/>
                      </a:solidFill>
                      <a:prstDash val="solid"/>
                      <a:headEnd type="none" w="med" len="med"/>
                      <a:tailEnd type="none" w="med" len="med"/>
                    </a:lnL>
                    <a:lnR w="28575" cap="flat" cmpd="sng">
                      <a:solidFill>
                        <a:srgbClr val="3F4143"/>
                      </a:solidFill>
                      <a:prstDash val="solid"/>
                      <a:headEnd type="none" w="med" len="med"/>
                      <a:tailEnd type="none" w="med" len="med"/>
                    </a:lnR>
                    <a:lnT w="28575" cap="flat" cmpd="sng">
                      <a:solidFill>
                        <a:srgbClr val="3F4143"/>
                      </a:solidFill>
                      <a:prstDash val="solid"/>
                      <a:headEnd type="none" w="med" len="med"/>
                      <a:tailEnd type="none" w="med" len="med"/>
                    </a:lnT>
                    <a:lnB w="28575" cap="flat" cmpd="sng">
                      <a:solidFill>
                        <a:srgbClr val="3F4143"/>
                      </a:solidFill>
                      <a:prstDash val="solid"/>
                      <a:headEnd type="none" w="med" len="med"/>
                      <a:tailEnd type="none" w="med" len="med"/>
                    </a:lnB>
                    <a:lnTlToBr>
                      <a:noFill/>
                    </a:lnTlToBr>
                    <a:lnBlToTr>
                      <a:noFill/>
                    </a:lnBlToTr>
                    <a:noFill/>
                  </a:tcPr>
                </a:tc>
              </a:tr>
            </a:tbl>
          </a:graphicData>
        </a:graphic>
      </p:graphicFrame>
      <p:sp>
        <p:nvSpPr>
          <p:cNvPr id="1049752" name="矩形 1049751"/>
          <p:cNvSpPr/>
          <p:nvPr/>
        </p:nvSpPr>
        <p:spPr>
          <a:xfrm>
            <a:off x="4107180" y="4111625"/>
            <a:ext cx="3213100" cy="944245"/>
          </a:xfrm>
          <a:prstGeom prst="rect">
            <a:avLst/>
          </a:prstGeom>
          <a:solidFill>
            <a:srgbClr val="FFFF00"/>
          </a:solidFill>
          <a:ln w="9525" cap="flat" cmpd="sng">
            <a:solidFill>
              <a:srgbClr val="3F4143"/>
            </a:solidFill>
            <a:prstDash val="solid"/>
            <a:miter/>
            <a:headEnd type="none" w="sm" len="sm"/>
            <a:tailEnd type="none" w="sm" len="sm"/>
          </a:ln>
        </p:spPr>
        <p:txBody>
          <a:bodyPr wrap="none" lIns="91440" tIns="45720" rIns="91440" bIns="45720" anchor="ctr"/>
          <a:p>
            <a:pPr algn="ctr">
              <a:lnSpc>
                <a:spcPts val="4000"/>
              </a:lnSpc>
            </a:pPr>
            <a:endParaRPr lang="zh-CN" altLang="en-US" sz="3200" b="1" dirty="0">
              <a:solidFill>
                <a:srgbClr val="3F4143"/>
              </a:solidFill>
              <a:latin typeface="微软雅黑" panose="020B0503020204020204" charset="-122"/>
              <a:ea typeface="微软雅黑" panose="020B0503020204020204" charset="-122"/>
            </a:endParaRPr>
          </a:p>
          <a:p>
            <a:pPr algn="ctr">
              <a:lnSpc>
                <a:spcPts val="4000"/>
              </a:lnSpc>
            </a:pPr>
            <a:r>
              <a:rPr lang="zh-CN" altLang="en-US" sz="3200" b="1" dirty="0">
                <a:solidFill>
                  <a:srgbClr val="3F4143"/>
                </a:solidFill>
                <a:latin typeface="微软雅黑" panose="020B0503020204020204" charset="-122"/>
                <a:ea typeface="微软雅黑" panose="020B0503020204020204" charset="-122"/>
              </a:rPr>
              <a:t>商品输出</a:t>
            </a:r>
            <a:endParaRPr lang="zh-CN" altLang="zh-CN" sz="2000" b="1" dirty="0">
              <a:latin typeface="微软雅黑" panose="020B0503020204020204" charset="-122"/>
              <a:ea typeface="微软雅黑" panose="020B0503020204020204" charset="-122"/>
            </a:endParaRPr>
          </a:p>
          <a:p>
            <a:pPr algn="ctr">
              <a:lnSpc>
                <a:spcPts val="4000"/>
              </a:lnSpc>
            </a:pPr>
            <a:endParaRPr lang="zh-CN" altLang="zh-CN" sz="2000" b="1" dirty="0">
              <a:latin typeface="微软雅黑" panose="020B0503020204020204" charset="-122"/>
              <a:ea typeface="微软雅黑" panose="020B0503020204020204" charset="-122"/>
            </a:endParaRPr>
          </a:p>
        </p:txBody>
      </p:sp>
      <p:sp>
        <p:nvSpPr>
          <p:cNvPr id="1049754" name="矩形 1049753"/>
          <p:cNvSpPr/>
          <p:nvPr/>
        </p:nvSpPr>
        <p:spPr>
          <a:xfrm>
            <a:off x="4127500" y="5193030"/>
            <a:ext cx="3233420" cy="998220"/>
          </a:xfrm>
          <a:prstGeom prst="rect">
            <a:avLst/>
          </a:prstGeom>
          <a:solidFill>
            <a:srgbClr val="FFFF00"/>
          </a:solidFill>
          <a:ln w="9525" cap="flat" cmpd="sng">
            <a:solidFill>
              <a:srgbClr val="3F4143"/>
            </a:solidFill>
            <a:prstDash val="solid"/>
            <a:miter/>
            <a:headEnd type="none" w="sm" len="sm"/>
            <a:tailEnd type="none" w="sm" len="sm"/>
          </a:ln>
        </p:spPr>
        <p:txBody>
          <a:bodyPr wrap="none" lIns="91440" tIns="45720" rIns="91440" bIns="45720" anchor="ctr"/>
          <a:p>
            <a:pPr algn="ctr">
              <a:lnSpc>
                <a:spcPts val="4000"/>
              </a:lnSpc>
            </a:pPr>
            <a:endParaRPr lang="zh-CN" altLang="en-US" sz="3200" b="1" dirty="0">
              <a:solidFill>
                <a:srgbClr val="3F4143"/>
              </a:solidFill>
              <a:latin typeface="微软雅黑" panose="020B0503020204020204" charset="-122"/>
              <a:ea typeface="微软雅黑" panose="020B0503020204020204" charset="-122"/>
            </a:endParaRPr>
          </a:p>
          <a:p>
            <a:pPr algn="ctr">
              <a:lnSpc>
                <a:spcPts val="4000"/>
              </a:lnSpc>
            </a:pPr>
            <a:r>
              <a:rPr lang="zh-CN" altLang="en-US" sz="3200" b="1" dirty="0">
                <a:solidFill>
                  <a:srgbClr val="3F4143"/>
                </a:solidFill>
                <a:latin typeface="微软雅黑" panose="020B0503020204020204" charset="-122"/>
                <a:ea typeface="微软雅黑" panose="020B0503020204020204" charset="-122"/>
              </a:rPr>
              <a:t>资本输出</a:t>
            </a:r>
            <a:endParaRPr lang="zh-CN" altLang="zh-CN" sz="2000" b="1" dirty="0">
              <a:latin typeface="微软雅黑" panose="020B0503020204020204" charset="-122"/>
              <a:ea typeface="微软雅黑" panose="020B0503020204020204" charset="-122"/>
            </a:endParaRPr>
          </a:p>
          <a:p>
            <a:pPr algn="ctr">
              <a:lnSpc>
                <a:spcPts val="4000"/>
              </a:lnSpc>
            </a:pPr>
            <a:endParaRPr lang="zh-CN" altLang="zh-CN" sz="2000" b="1" dirty="0">
              <a:latin typeface="微软雅黑" panose="020B0503020204020204" charset="-122"/>
              <a:ea typeface="微软雅黑" panose="020B0503020204020204" charset="-122"/>
            </a:endParaRPr>
          </a:p>
        </p:txBody>
      </p:sp>
      <p:sp>
        <p:nvSpPr>
          <p:cNvPr id="1049756" name="矩形 1049755"/>
          <p:cNvSpPr/>
          <p:nvPr/>
        </p:nvSpPr>
        <p:spPr>
          <a:xfrm>
            <a:off x="4107180" y="3017520"/>
            <a:ext cx="3253740" cy="915035"/>
          </a:xfrm>
          <a:prstGeom prst="rect">
            <a:avLst/>
          </a:prstGeom>
          <a:solidFill>
            <a:srgbClr val="FFFF00"/>
          </a:solidFill>
          <a:ln w="9525" cap="flat" cmpd="sng">
            <a:solidFill>
              <a:srgbClr val="3F4143"/>
            </a:solidFill>
            <a:prstDash val="solid"/>
            <a:miter/>
            <a:headEnd type="none" w="sm" len="sm"/>
            <a:tailEnd type="none" w="sm" len="sm"/>
          </a:ln>
        </p:spPr>
        <p:txBody>
          <a:bodyPr wrap="none" lIns="91440" tIns="45720" rIns="91440" bIns="45720" anchor="ctr"/>
          <a:p>
            <a:pPr algn="ctr">
              <a:lnSpc>
                <a:spcPts val="4000"/>
              </a:lnSpc>
            </a:pPr>
            <a:r>
              <a:rPr lang="zh-CN" altLang="en-US" sz="3200" b="1" dirty="0">
                <a:solidFill>
                  <a:srgbClr val="3F4143"/>
                </a:solidFill>
                <a:latin typeface="微软雅黑" panose="020B0503020204020204" charset="-122"/>
                <a:ea typeface="微软雅黑" panose="020B0503020204020204" charset="-122"/>
              </a:rPr>
              <a:t>欺诈贸易</a:t>
            </a:r>
            <a:endParaRPr lang="zh-CN" altLang="en-US" sz="3200" b="1" dirty="0">
              <a:solidFill>
                <a:srgbClr val="3F4143"/>
              </a:solidFill>
              <a:latin typeface="微软雅黑" panose="020B0503020204020204" charset="-122"/>
              <a:ea typeface="微软雅黑" panose="020B050302020402020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94312"/>
                                        </p:tgtEl>
                                        <p:attrNameLst>
                                          <p:attrName>style.visibility</p:attrName>
                                        </p:attrNameLst>
                                      </p:cBhvr>
                                      <p:to>
                                        <p:strVal val="visible"/>
                                      </p:to>
                                    </p:set>
                                    <p:animEffect transition="in" filter="checkerboard(across)">
                                      <p:cBhvr>
                                        <p:cTn id="7" dur="500"/>
                                        <p:tgtEl>
                                          <p:spTgt spid="41943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756"/>
                                        </p:tgtEl>
                                        <p:attrNameLst>
                                          <p:attrName>style.visibility</p:attrName>
                                        </p:attrNameLst>
                                      </p:cBhvr>
                                      <p:to>
                                        <p:strVal val="visible"/>
                                      </p:to>
                                    </p:set>
                                    <p:animEffect transition="in" filter="blinds(horizontal)">
                                      <p:cBhvr>
                                        <p:cTn id="12" dur="500"/>
                                        <p:tgtEl>
                                          <p:spTgt spid="104975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49752"/>
                                        </p:tgtEl>
                                        <p:attrNameLst>
                                          <p:attrName>style.visibility</p:attrName>
                                        </p:attrNameLst>
                                      </p:cBhvr>
                                      <p:to>
                                        <p:strVal val="visible"/>
                                      </p:to>
                                    </p:set>
                                    <p:animEffect transition="in" filter="dissolve">
                                      <p:cBhvr>
                                        <p:cTn id="17" dur="500"/>
                                        <p:tgtEl>
                                          <p:spTgt spid="104975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049754"/>
                                        </p:tgtEl>
                                        <p:attrNameLst>
                                          <p:attrName>style.visibility</p:attrName>
                                        </p:attrNameLst>
                                      </p:cBhvr>
                                      <p:to>
                                        <p:strVal val="visible"/>
                                      </p:to>
                                    </p:set>
                                    <p:animEffect transition="in" filter="box(out)">
                                      <p:cBhvr>
                                        <p:cTn id="22" dur="500"/>
                                        <p:tgtEl>
                                          <p:spTgt spid="1049754"/>
                                        </p:tgtEl>
                                      </p:cBhvr>
                                    </p:animEffect>
                                  </p:childTnLst>
                                  <p:subTnLst>
                                    <p:audio>
                                      <p:cMediaNode>
                                        <p:cTn display="0" masterRel="sameClick">
                                          <p:stCondLst>
                                            <p:cond evt="begin" delay="0">
                                              <p:tn val="20"/>
                                            </p:cond>
                                          </p:stCondLst>
                                          <p:endCondLst>
                                            <p:cond evt="onStopAudio" delay="0">
                                              <p:tgtEl>
                                                <p:sldTgt/>
                                              </p:tgtEl>
                                            </p:cond>
                                          </p:endCondLst>
                                        </p:cTn>
                                        <p:tgtEl>
                                          <p:sndTgt r:embed="rId2" name="fds-603467173.wav.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56"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8745" y="-102870"/>
            <a:ext cx="11999595" cy="706374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10000"/>
              </a:lnSpc>
              <a:spcBef>
                <a:spcPct val="0"/>
              </a:spcBef>
              <a:buNone/>
            </a:pPr>
            <a:r>
              <a:rPr lang="en-US" altLang="zh-CN" sz="3600" b="1" dirty="0">
                <a:latin typeface="微软雅黑" panose="020B0503020204020204" charset="-122"/>
                <a:ea typeface="微软雅黑" panose="020B0503020204020204" charset="-122"/>
              </a:rPr>
              <a:t>                      </a:t>
            </a:r>
            <a:r>
              <a:rPr lang="zh-CN" altLang="en-US" sz="4000" b="1" dirty="0">
                <a:solidFill>
                  <a:srgbClr val="0000CC"/>
                </a:solidFill>
                <a:latin typeface="微软雅黑" panose="020B0503020204020204" charset="-122"/>
                <a:ea typeface="微软雅黑" panose="020B0503020204020204" charset="-122"/>
              </a:rPr>
              <a:t>资本主义世界体系</a:t>
            </a:r>
            <a:endParaRPr lang="zh-CN" altLang="en-US" sz="4000" b="1" dirty="0">
              <a:solidFill>
                <a:srgbClr val="0000CC"/>
              </a:solidFill>
              <a:latin typeface="微软雅黑" panose="020B0503020204020204" charset="-122"/>
              <a:ea typeface="微软雅黑" panose="020B0503020204020204" charset="-122"/>
            </a:endParaRPr>
          </a:p>
          <a:p>
            <a:pPr marL="0" lvl="0" indent="0" eaLnBrk="1" hangingPunct="1">
              <a:lnSpc>
                <a:spcPct val="110000"/>
              </a:lnSpc>
              <a:spcBef>
                <a:spcPct val="0"/>
              </a:spcBef>
              <a:buNone/>
            </a:pPr>
            <a:r>
              <a:rPr lang="zh-CN" altLang="en-US" sz="3600" b="1" dirty="0">
                <a:latin typeface="微软雅黑" panose="020B0503020204020204" charset="-122"/>
                <a:ea typeface="微软雅黑" panose="020B0503020204020204" charset="-122"/>
              </a:rPr>
              <a:t>    </a:t>
            </a:r>
            <a:r>
              <a:rPr lang="zh-CN" altLang="en-US" sz="3600" b="1" dirty="0">
                <a:solidFill>
                  <a:srgbClr val="FF0000"/>
                </a:solidFill>
                <a:latin typeface="微软雅黑" panose="020B0503020204020204" charset="-122"/>
                <a:ea typeface="微软雅黑" panose="020B0503020204020204" charset="-122"/>
              </a:rPr>
              <a:t>资本主义世界体系</a:t>
            </a:r>
            <a:r>
              <a:rPr lang="zh-CN" altLang="en-US" sz="3600" b="1" dirty="0">
                <a:latin typeface="微软雅黑" panose="020B0503020204020204" charset="-122"/>
                <a:ea typeface="微软雅黑" panose="020B0503020204020204" charset="-122"/>
              </a:rPr>
              <a:t>指的是</a:t>
            </a:r>
            <a:r>
              <a:rPr lang="en-US" altLang="zh-CN" sz="3600" b="1" dirty="0">
                <a:latin typeface="微软雅黑" panose="020B0503020204020204" charset="-122"/>
                <a:ea typeface="微软雅黑" panose="020B0503020204020204" charset="-122"/>
              </a:rPr>
              <a:t>19</a:t>
            </a:r>
            <a:r>
              <a:rPr lang="zh-CN" altLang="en-US" sz="3600" b="1" dirty="0">
                <a:latin typeface="微软雅黑" panose="020B0503020204020204" charset="-122"/>
                <a:ea typeface="微软雅黑" panose="020B0503020204020204" charset="-122"/>
              </a:rPr>
              <a:t>世纪六七十年代至</a:t>
            </a:r>
            <a:r>
              <a:rPr lang="en-US" altLang="zh-CN" sz="3600" b="1" dirty="0">
                <a:latin typeface="微软雅黑" panose="020B0503020204020204" charset="-122"/>
                <a:ea typeface="微软雅黑" panose="020B0503020204020204" charset="-122"/>
              </a:rPr>
              <a:t>20</a:t>
            </a:r>
            <a:r>
              <a:rPr lang="zh-CN" altLang="en-US" sz="3600" b="1" dirty="0">
                <a:latin typeface="微软雅黑" panose="020B0503020204020204" charset="-122"/>
                <a:ea typeface="微软雅黑" panose="020B0503020204020204" charset="-122"/>
              </a:rPr>
              <a:t>世纪初形成的资本主义世界政治经济体系，即世界范围内资本主义国家和其他非资本主义国家，通过它们之间的相互经济联系而形成的统一的经济整体。</a:t>
            </a:r>
            <a:endParaRPr lang="zh-CN" altLang="en-US" sz="3600" b="1" dirty="0">
              <a:latin typeface="微软雅黑" panose="020B0503020204020204" charset="-122"/>
              <a:ea typeface="微软雅黑" panose="020B0503020204020204" charset="-122"/>
            </a:endParaRPr>
          </a:p>
          <a:p>
            <a:pPr marL="0" lvl="0" indent="0" eaLnBrk="1" hangingPunct="1">
              <a:lnSpc>
                <a:spcPct val="110000"/>
              </a:lnSpc>
              <a:spcBef>
                <a:spcPct val="0"/>
              </a:spcBef>
              <a:buNone/>
            </a:pPr>
            <a:r>
              <a:rPr lang="zh-CN" altLang="en-US" sz="3600" b="1" dirty="0">
                <a:latin typeface="微软雅黑" panose="020B0503020204020204" charset="-122"/>
                <a:ea typeface="微软雅黑" panose="020B0503020204020204" charset="-122"/>
              </a:rPr>
              <a:t>     资本主义世界体系包括三个部分：</a:t>
            </a:r>
            <a:r>
              <a:rPr lang="zh-CN" altLang="en-US" sz="4000" b="1" dirty="0">
                <a:solidFill>
                  <a:srgbClr val="FF0000"/>
                </a:solidFill>
                <a:latin typeface="微软雅黑" panose="020B0503020204020204" charset="-122"/>
                <a:ea typeface="微软雅黑" panose="020B0503020204020204" charset="-122"/>
              </a:rPr>
              <a:t>资本主义政治体系</a:t>
            </a:r>
            <a:r>
              <a:rPr lang="zh-CN" altLang="en-US" sz="3600" b="1" dirty="0">
                <a:latin typeface="微软雅黑" panose="020B0503020204020204" charset="-122"/>
                <a:ea typeface="微软雅黑" panose="020B0503020204020204" charset="-122"/>
              </a:rPr>
              <a:t>、以资本主义世界市场为主要特征的</a:t>
            </a:r>
            <a:r>
              <a:rPr lang="zh-CN" altLang="en-US" sz="4000" b="1" dirty="0">
                <a:solidFill>
                  <a:srgbClr val="FF0000"/>
                </a:solidFill>
                <a:latin typeface="微软雅黑" panose="020B0503020204020204" charset="-122"/>
                <a:ea typeface="微软雅黑" panose="020B0503020204020204" charset="-122"/>
              </a:rPr>
              <a:t>资本主义经济体系和资本主义世界殖民体系。</a:t>
            </a:r>
            <a:endParaRPr lang="zh-CN" altLang="en-US" sz="3600" b="1" dirty="0">
              <a:solidFill>
                <a:srgbClr val="FF0000"/>
              </a:solidFill>
              <a:latin typeface="微软雅黑" panose="020B0503020204020204" charset="-122"/>
              <a:ea typeface="微软雅黑" panose="020B0503020204020204" charset="-122"/>
            </a:endParaRPr>
          </a:p>
          <a:p>
            <a:pPr marL="0" lvl="0" indent="0" eaLnBrk="1" hangingPunct="1">
              <a:lnSpc>
                <a:spcPct val="110000"/>
              </a:lnSpc>
              <a:spcBef>
                <a:spcPct val="0"/>
              </a:spcBef>
              <a:buNone/>
            </a:pPr>
            <a:r>
              <a:rPr lang="zh-CN" altLang="en-US" sz="3600" b="1" dirty="0">
                <a:latin typeface="微软雅黑" panose="020B0503020204020204" charset="-122"/>
                <a:ea typeface="微软雅黑" panose="020B0503020204020204" charset="-122"/>
              </a:rPr>
              <a:t>    </a:t>
            </a:r>
            <a:r>
              <a:rPr lang="zh-CN" altLang="en-US" sz="3600" b="1" dirty="0">
                <a:solidFill>
                  <a:srgbClr val="FF0000"/>
                </a:solidFill>
                <a:latin typeface="微软雅黑" panose="020B0503020204020204" charset="-122"/>
                <a:ea typeface="微软雅黑" panose="020B0503020204020204" charset="-122"/>
              </a:rPr>
              <a:t>与资本主义世界市场的关系：</a:t>
            </a:r>
            <a:r>
              <a:rPr lang="zh-CN" altLang="en-US" sz="3600" b="1" dirty="0">
                <a:latin typeface="微软雅黑" panose="020B0503020204020204" charset="-122"/>
                <a:ea typeface="微软雅黑" panose="020B0503020204020204" charset="-122"/>
              </a:rPr>
              <a:t>资本主义世界市场不等于资本主义世界体系，资本主义世界市场只是资本主义世界体系的一部分。</a:t>
            </a:r>
            <a:endParaRPr lang="zh-CN" altLang="en-US" sz="36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3794" name="Rectangle 2"/>
          <p:cNvSpPr>
            <a:spLocks noGrp="1"/>
          </p:cNvSpPr>
          <p:nvPr>
            <p:ph type="title"/>
          </p:nvPr>
        </p:nvSpPr>
        <p:spPr>
          <a:xfrm>
            <a:off x="338455" y="102235"/>
            <a:ext cx="10515600" cy="1325563"/>
          </a:xfrm>
        </p:spPr>
        <p:txBody>
          <a:bodyPr vert="horz" wrap="square" lIns="91440" tIns="45720" rIns="91440" bIns="45720" anchor="ctr"/>
          <a:p>
            <a:pPr marL="0" indent="0" eaLnBrk="1" hangingPunct="1"/>
            <a:r>
              <a:rPr lang="zh-CN" altLang="en-US" sz="4800" b="1" dirty="0">
                <a:solidFill>
                  <a:srgbClr val="0000CC"/>
                </a:solidFill>
                <a:latin typeface="微软雅黑" panose="020B0503020204020204" charset="-122"/>
                <a:ea typeface="微软雅黑" panose="020B0503020204020204" charset="-122"/>
              </a:rPr>
              <a:t>对经济的影响</a:t>
            </a:r>
            <a:endParaRPr lang="zh-CN" altLang="en-US" sz="4800" b="1" dirty="0">
              <a:solidFill>
                <a:srgbClr val="0000CC"/>
              </a:solidFill>
              <a:latin typeface="微软雅黑" panose="020B0503020204020204" charset="-122"/>
              <a:ea typeface="微软雅黑" panose="020B0503020204020204" charset="-122"/>
            </a:endParaRPr>
          </a:p>
        </p:txBody>
      </p:sp>
      <p:sp>
        <p:nvSpPr>
          <p:cNvPr id="3" name="文本框 2"/>
          <p:cNvSpPr txBox="1"/>
          <p:nvPr/>
        </p:nvSpPr>
        <p:spPr>
          <a:xfrm>
            <a:off x="338455" y="1290320"/>
            <a:ext cx="11697970" cy="5210810"/>
          </a:xfrm>
          <a:prstGeom prst="rect">
            <a:avLst/>
          </a:prstGeom>
          <a:noFill/>
          <a:ln w="44450" cmpd="dbl">
            <a:solidFill>
              <a:schemeClr val="accent1">
                <a:shade val="50000"/>
              </a:schemeClr>
            </a:solidFill>
            <a:prstDash val="solid"/>
          </a:ln>
        </p:spPr>
        <p:txBody>
          <a:bodyPr wrap="square" rtlCol="0" anchor="t">
            <a:spAutoFit/>
          </a:bodyPr>
          <a:p>
            <a:pPr>
              <a:lnSpc>
                <a:spcPct val="130000"/>
              </a:lnSpc>
            </a:pPr>
            <a:r>
              <a:rPr lang="zh-CN" altLang="en-US" sz="3200" b="1">
                <a:latin typeface="微软雅黑" panose="020B0503020204020204" charset="-122"/>
                <a:ea typeface="微软雅黑" panose="020B0503020204020204" charset="-122"/>
              </a:rPr>
              <a:t>①生产力，迅猛提高，促进了资本主义经济的迅速发展；</a:t>
            </a:r>
            <a:endParaRPr lang="zh-CN" altLang="en-US" sz="3200" b="1">
              <a:latin typeface="微软雅黑" panose="020B0503020204020204" charset="-122"/>
              <a:ea typeface="微软雅黑" panose="020B0503020204020204" charset="-122"/>
            </a:endParaRPr>
          </a:p>
          <a:p>
            <a:pPr>
              <a:lnSpc>
                <a:spcPct val="130000"/>
              </a:lnSpc>
            </a:pPr>
            <a:r>
              <a:rPr lang="zh-CN" altLang="en-US" sz="3200" b="1">
                <a:latin typeface="微软雅黑" panose="020B0503020204020204" charset="-122"/>
                <a:ea typeface="微软雅黑" panose="020B0503020204020204" charset="-122"/>
              </a:rPr>
              <a:t>②生产关系，垄断与垄断组织形成，主要资本主义国家进入帝国主义阶段；</a:t>
            </a:r>
            <a:br>
              <a:rPr lang="zh-CN" altLang="en-US" sz="3200" b="1">
                <a:latin typeface="微软雅黑" panose="020B0503020204020204" charset="-122"/>
                <a:ea typeface="微软雅黑" panose="020B0503020204020204" charset="-122"/>
              </a:rPr>
            </a:br>
            <a:r>
              <a:rPr lang="zh-CN" altLang="en-US" sz="3200" b="1">
                <a:latin typeface="微软雅黑" panose="020B0503020204020204" charset="-122"/>
                <a:ea typeface="微软雅黑" panose="020B0503020204020204" charset="-122"/>
              </a:rPr>
              <a:t>③经济结构，重工业有长足发展，逐步占主导；</a:t>
            </a:r>
            <a:br>
              <a:rPr lang="zh-CN" altLang="en-US" sz="3200" b="1">
                <a:latin typeface="微软雅黑" panose="020B0503020204020204" charset="-122"/>
                <a:ea typeface="微软雅黑" panose="020B0503020204020204" charset="-122"/>
              </a:rPr>
            </a:br>
            <a:r>
              <a:rPr lang="zh-CN" altLang="en-US" sz="3200" b="1">
                <a:latin typeface="微软雅黑" panose="020B0503020204020204" charset="-122"/>
                <a:ea typeface="微软雅黑" panose="020B0503020204020204" charset="-122"/>
              </a:rPr>
              <a:t>④工业布局，形成西欧和北美两大工业地带</a:t>
            </a:r>
            <a:br>
              <a:rPr lang="zh-CN" altLang="en-US" sz="3200" b="1">
                <a:latin typeface="微软雅黑" panose="020B0503020204020204" charset="-122"/>
                <a:ea typeface="微软雅黑" panose="020B0503020204020204" charset="-122"/>
              </a:rPr>
            </a:br>
            <a:r>
              <a:rPr lang="zh-CN" altLang="en-US" sz="3200" b="1">
                <a:latin typeface="微软雅黑" panose="020B0503020204020204" charset="-122"/>
                <a:ea typeface="微软雅黑" panose="020B0503020204020204" charset="-122"/>
              </a:rPr>
              <a:t>⑤世界经济格局，英国丧失了世界工厂的地位，美德实力超过英法；资本主义世界市场最终形成。</a:t>
            </a:r>
            <a:br>
              <a:rPr lang="zh-CN" altLang="en-US" sz="3200" b="1">
                <a:latin typeface="微软雅黑" panose="020B0503020204020204" charset="-122"/>
                <a:ea typeface="微软雅黑" panose="020B0503020204020204" charset="-122"/>
              </a:rPr>
            </a:br>
            <a:r>
              <a:rPr lang="zh-CN" altLang="en-US" sz="3200" b="1">
                <a:latin typeface="微软雅黑" panose="020B0503020204020204" charset="-122"/>
                <a:ea typeface="微软雅黑" panose="020B0503020204020204" charset="-122"/>
              </a:rPr>
              <a:t>⑥能源结构，人、畜、风、水、煤——－电、石油</a:t>
            </a:r>
            <a:endParaRPr lang="zh-CN" altLang="en-US" sz="3200" b="1">
              <a:latin typeface="微软雅黑" panose="020B0503020204020204" charset="-122"/>
              <a:ea typeface="微软雅黑" panose="020B0503020204020204"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6866" name="Rectangle 2"/>
          <p:cNvSpPr>
            <a:spLocks noGrp="1"/>
          </p:cNvSpPr>
          <p:nvPr>
            <p:ph type="title"/>
          </p:nvPr>
        </p:nvSpPr>
        <p:spPr>
          <a:xfrm>
            <a:off x="210820" y="-108585"/>
            <a:ext cx="10515600" cy="1325563"/>
          </a:xfrm>
        </p:spPr>
        <p:txBody>
          <a:bodyPr vert="horz" wrap="square" lIns="91440" tIns="45720" rIns="91440" bIns="45720" anchor="ctr"/>
          <a:p>
            <a:pPr marL="0" indent="0" eaLnBrk="1" hangingPunct="1"/>
            <a:r>
              <a:rPr lang="zh-CN" altLang="en-US" b="1" dirty="0">
                <a:solidFill>
                  <a:srgbClr val="0000CC"/>
                </a:solidFill>
                <a:latin typeface="微软雅黑" panose="020B0503020204020204" charset="-122"/>
                <a:ea typeface="微软雅黑" panose="020B0503020204020204" charset="-122"/>
              </a:rPr>
              <a:t>对政治的影响</a:t>
            </a:r>
            <a:endParaRPr lang="zh-CN" altLang="en-US" b="1" dirty="0">
              <a:solidFill>
                <a:srgbClr val="0000CC"/>
              </a:solidFill>
              <a:latin typeface="微软雅黑" panose="020B0503020204020204" charset="-122"/>
              <a:ea typeface="微软雅黑" panose="020B0503020204020204" charset="-122"/>
            </a:endParaRPr>
          </a:p>
        </p:txBody>
      </p:sp>
      <p:sp>
        <p:nvSpPr>
          <p:cNvPr id="3" name="文本框 2"/>
          <p:cNvSpPr txBox="1"/>
          <p:nvPr/>
        </p:nvSpPr>
        <p:spPr>
          <a:xfrm>
            <a:off x="146050" y="819150"/>
            <a:ext cx="11899900" cy="5996940"/>
          </a:xfrm>
          <a:prstGeom prst="rect">
            <a:avLst/>
          </a:prstGeom>
          <a:noFill/>
          <a:ln w="41275" cmpd="dbl">
            <a:solidFill>
              <a:schemeClr val="accent1">
                <a:shade val="50000"/>
              </a:schemeClr>
            </a:solidFill>
            <a:prstDash val="solid"/>
          </a:ln>
        </p:spPr>
        <p:txBody>
          <a:bodyPr wrap="square" rtlCol="0" anchor="t">
            <a:spAutoFit/>
          </a:bodyPr>
          <a:p>
            <a:pPr>
              <a:lnSpc>
                <a:spcPct val="120000"/>
              </a:lnSpc>
            </a:pPr>
            <a:r>
              <a:rPr lang="zh-CN" altLang="en-US" sz="3200" b="1">
                <a:solidFill>
                  <a:srgbClr val="FF0000"/>
                </a:solidFill>
                <a:latin typeface="微软雅黑" panose="020B0503020204020204" charset="-122"/>
                <a:ea typeface="微软雅黑" panose="020B0503020204020204" charset="-122"/>
              </a:rPr>
              <a:t>①政治制度，</a:t>
            </a:r>
            <a:r>
              <a:rPr lang="zh-CN" altLang="en-US" sz="3200" b="1">
                <a:latin typeface="微软雅黑" panose="020B0503020204020204" charset="-122"/>
                <a:ea typeface="微软雅黑" panose="020B0503020204020204" charset="-122"/>
              </a:rPr>
              <a:t>形成比较健全的以代议制民主、政党政治和公民自由为特征资本主义政治模式</a:t>
            </a:r>
            <a:br>
              <a:rPr lang="zh-CN" altLang="en-US" sz="3200" b="1">
                <a:latin typeface="微软雅黑" panose="020B0503020204020204" charset="-122"/>
                <a:ea typeface="微软雅黑" panose="020B0503020204020204" charset="-122"/>
              </a:rPr>
            </a:br>
            <a:r>
              <a:rPr lang="zh-CN" altLang="en-US" sz="3200" b="1">
                <a:solidFill>
                  <a:srgbClr val="FF0000"/>
                </a:solidFill>
                <a:latin typeface="微软雅黑" panose="020B0503020204020204" charset="-122"/>
                <a:ea typeface="微软雅黑" panose="020B0503020204020204" charset="-122"/>
              </a:rPr>
              <a:t>②社会主义运动，</a:t>
            </a:r>
            <a:r>
              <a:rPr lang="zh-CN" altLang="en-US" sz="3200" b="1">
                <a:latin typeface="微软雅黑" panose="020B0503020204020204" charset="-122"/>
                <a:ea typeface="微软雅黑" panose="020B0503020204020204" charset="-122"/>
              </a:rPr>
              <a:t>促进了工人运动和社会主义运动的新发展和列宁主义诞生。</a:t>
            </a:r>
            <a:br>
              <a:rPr lang="zh-CN" altLang="en-US" sz="3200" b="1">
                <a:latin typeface="微软雅黑" panose="020B0503020204020204" charset="-122"/>
                <a:ea typeface="微软雅黑" panose="020B0503020204020204" charset="-122"/>
              </a:rPr>
            </a:br>
            <a:r>
              <a:rPr lang="zh-CN" altLang="en-US" sz="3200" b="1">
                <a:solidFill>
                  <a:srgbClr val="FF0000"/>
                </a:solidFill>
                <a:latin typeface="微软雅黑" panose="020B0503020204020204" charset="-122"/>
                <a:ea typeface="微软雅黑" panose="020B0503020204020204" charset="-122"/>
              </a:rPr>
              <a:t>③对外政策，</a:t>
            </a:r>
            <a:r>
              <a:rPr lang="zh-CN" altLang="en-US" sz="3200" b="1">
                <a:latin typeface="微软雅黑" panose="020B0503020204020204" charset="-122"/>
                <a:ea typeface="微软雅黑" panose="020B0503020204020204" charset="-122"/>
              </a:rPr>
              <a:t>列强加紧对外侵略扩张，瓜分世界，殖民体系最终形成；侵略方式的变化（商品输出为主——资本输出为主）。 蒸汽火车</a:t>
            </a:r>
            <a:endParaRPr lang="zh-CN" altLang="en-US" sz="3200" b="1">
              <a:latin typeface="微软雅黑" panose="020B0503020204020204" charset="-122"/>
              <a:ea typeface="微软雅黑" panose="020B0503020204020204" charset="-122"/>
            </a:endParaRPr>
          </a:p>
          <a:p>
            <a:pPr>
              <a:lnSpc>
                <a:spcPct val="120000"/>
              </a:lnSpc>
            </a:pPr>
            <a:r>
              <a:rPr lang="zh-CN" altLang="en-US" sz="3200" b="1">
                <a:solidFill>
                  <a:srgbClr val="FF0000"/>
                </a:solidFill>
                <a:latin typeface="微软雅黑" panose="020B0503020204020204" charset="-122"/>
                <a:ea typeface="微软雅黑" panose="020B0503020204020204" charset="-122"/>
              </a:rPr>
              <a:t>④民主民族运动，</a:t>
            </a:r>
            <a:r>
              <a:rPr lang="zh-CN" altLang="en-US" sz="3200" b="1">
                <a:latin typeface="微软雅黑" panose="020B0503020204020204" charset="-122"/>
                <a:ea typeface="微软雅黑" panose="020B0503020204020204" charset="-122"/>
              </a:rPr>
              <a:t>促进了新型的民族解放运动的发展</a:t>
            </a:r>
            <a:br>
              <a:rPr lang="zh-CN" altLang="en-US" sz="3200" b="1">
                <a:latin typeface="微软雅黑" panose="020B0503020204020204" charset="-122"/>
                <a:ea typeface="微软雅黑" panose="020B0503020204020204" charset="-122"/>
              </a:rPr>
            </a:br>
            <a:r>
              <a:rPr lang="zh-CN" altLang="en-US" sz="3200" b="1">
                <a:solidFill>
                  <a:srgbClr val="FF0000"/>
                </a:solidFill>
                <a:latin typeface="微软雅黑" panose="020B0503020204020204" charset="-122"/>
                <a:ea typeface="微软雅黑" panose="020B0503020204020204" charset="-122"/>
              </a:rPr>
              <a:t>⑤国际关系（世界政治格局）</a:t>
            </a:r>
            <a:r>
              <a:rPr lang="zh-CN" altLang="en-US" sz="3200" b="1">
                <a:latin typeface="微软雅黑" panose="020B0503020204020204" charset="-122"/>
                <a:ea typeface="微软雅黑" panose="020B0503020204020204" charset="-122"/>
              </a:rPr>
              <a:t>，资本主义世界体系最终形成；第一次世界大战。</a:t>
            </a:r>
            <a:endParaRPr lang="zh-CN" altLang="en-US" sz="3200" b="1">
              <a:latin typeface="微软雅黑" panose="020B0503020204020204" charset="-122"/>
              <a:ea typeface="微软雅黑" panose="020B0503020204020204"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7890" name="Rectangle 2"/>
          <p:cNvSpPr>
            <a:spLocks noGrp="1"/>
          </p:cNvSpPr>
          <p:nvPr>
            <p:ph type="title"/>
          </p:nvPr>
        </p:nvSpPr>
        <p:spPr>
          <a:xfrm>
            <a:off x="165735" y="-31750"/>
            <a:ext cx="10515600" cy="1325563"/>
          </a:xfrm>
        </p:spPr>
        <p:txBody>
          <a:bodyPr vert="horz" wrap="square" lIns="91440" tIns="45720" rIns="91440" bIns="45720" anchor="ctr"/>
          <a:p>
            <a:pPr marL="0" indent="0" eaLnBrk="1" hangingPunct="1"/>
            <a:r>
              <a:rPr lang="zh-CN" altLang="en-US" b="1" dirty="0">
                <a:solidFill>
                  <a:srgbClr val="0000CC"/>
                </a:solidFill>
                <a:latin typeface="微软雅黑" panose="020B0503020204020204" charset="-122"/>
                <a:ea typeface="微软雅黑" panose="020B0503020204020204" charset="-122"/>
              </a:rPr>
              <a:t>对思想文化的影响</a:t>
            </a:r>
            <a:endParaRPr lang="zh-CN" altLang="en-US" b="1" dirty="0">
              <a:solidFill>
                <a:srgbClr val="0000CC"/>
              </a:solidFill>
              <a:latin typeface="微软雅黑" panose="020B0503020204020204" charset="-122"/>
              <a:ea typeface="微软雅黑" panose="020B0503020204020204" charset="-122"/>
            </a:endParaRPr>
          </a:p>
        </p:txBody>
      </p:sp>
      <p:sp>
        <p:nvSpPr>
          <p:cNvPr id="37891" name="Rectangle 3"/>
          <p:cNvSpPr>
            <a:spLocks noGrp="1"/>
          </p:cNvSpPr>
          <p:nvPr>
            <p:ph idx="1"/>
          </p:nvPr>
        </p:nvSpPr>
        <p:spPr>
          <a:xfrm>
            <a:off x="306070" y="1141095"/>
            <a:ext cx="10972800" cy="1374140"/>
          </a:xfrm>
          <a:ln w="28575" cmpd="dbl">
            <a:solidFill>
              <a:schemeClr val="accent1">
                <a:shade val="50000"/>
              </a:schemeClr>
            </a:solidFill>
            <a:prstDash val="solid"/>
          </a:ln>
        </p:spPr>
        <p:txBody>
          <a:bodyPr vert="horz" wrap="square" lIns="91440" tIns="45720" rIns="91440" bIns="45720" anchor="t">
            <a:noAutofit/>
          </a:bodyPr>
          <a:p>
            <a:pPr eaLnBrk="1" hangingPunct="1">
              <a:lnSpc>
                <a:spcPct val="90000"/>
              </a:lnSpc>
            </a:pPr>
            <a:r>
              <a:rPr lang="en-US" altLang="zh-CN" sz="3600" b="1" dirty="0">
                <a:solidFill>
                  <a:schemeClr val="tx1"/>
                </a:solidFill>
                <a:latin typeface="微软雅黑" panose="020B0503020204020204" charset="-122"/>
                <a:ea typeface="微软雅黑" panose="020B0503020204020204" charset="-122"/>
              </a:rPr>
              <a:t>①</a:t>
            </a:r>
            <a:r>
              <a:rPr lang="zh-CN" altLang="en-US" sz="3600" b="1" dirty="0">
                <a:solidFill>
                  <a:schemeClr val="tx1"/>
                </a:solidFill>
                <a:latin typeface="微软雅黑" panose="020B0503020204020204" charset="-122"/>
                <a:ea typeface="微软雅黑" panose="020B0503020204020204" charset="-122"/>
              </a:rPr>
              <a:t>垄断主义　</a:t>
            </a:r>
            <a:endParaRPr lang="zh-CN" altLang="en-US" sz="3600" b="1" dirty="0">
              <a:solidFill>
                <a:schemeClr val="tx1"/>
              </a:solidFill>
              <a:latin typeface="微软雅黑" panose="020B0503020204020204" charset="-122"/>
              <a:ea typeface="微软雅黑" panose="020B0503020204020204" charset="-122"/>
            </a:endParaRPr>
          </a:p>
          <a:p>
            <a:pPr eaLnBrk="1" hangingPunct="1">
              <a:lnSpc>
                <a:spcPct val="90000"/>
              </a:lnSpc>
            </a:pPr>
            <a:r>
              <a:rPr lang="zh-CN" altLang="en-US" sz="3600" b="1" dirty="0">
                <a:solidFill>
                  <a:schemeClr val="tx1"/>
                </a:solidFill>
                <a:latin typeface="微软雅黑" panose="020B0503020204020204" charset="-122"/>
                <a:ea typeface="微软雅黑" panose="020B0503020204020204" charset="-122"/>
              </a:rPr>
              <a:t>②思想观念，竞争意识和参与意识增强</a:t>
            </a:r>
            <a:br>
              <a:rPr lang="zh-CN" altLang="en-US" sz="3600" b="1" dirty="0">
                <a:solidFill>
                  <a:schemeClr val="tx1"/>
                </a:solidFill>
                <a:latin typeface="微软雅黑" panose="020B0503020204020204" charset="-122"/>
                <a:ea typeface="微软雅黑" panose="020B0503020204020204" charset="-122"/>
              </a:rPr>
            </a:br>
            <a:r>
              <a:rPr lang="zh-CN" altLang="en-US" sz="3600" b="1" dirty="0">
                <a:solidFill>
                  <a:schemeClr val="tx1"/>
                </a:solidFill>
                <a:latin typeface="微软雅黑" panose="020B0503020204020204" charset="-122"/>
                <a:ea typeface="微软雅黑" panose="020B0503020204020204" charset="-122"/>
              </a:rPr>
              <a:t>　　</a:t>
            </a:r>
            <a:endParaRPr lang="zh-CN" altLang="en-US" sz="3600" b="1" dirty="0">
              <a:solidFill>
                <a:schemeClr val="tx1"/>
              </a:solidFill>
              <a:latin typeface="微软雅黑" panose="020B0503020204020204" charset="-122"/>
              <a:ea typeface="微软雅黑" panose="020B0503020204020204" charset="-122"/>
            </a:endParaRPr>
          </a:p>
        </p:txBody>
      </p:sp>
      <p:sp>
        <p:nvSpPr>
          <p:cNvPr id="37892" name="Text Box 4"/>
          <p:cNvSpPr txBox="1"/>
          <p:nvPr/>
        </p:nvSpPr>
        <p:spPr>
          <a:xfrm>
            <a:off x="306388" y="2714943"/>
            <a:ext cx="4653280" cy="768350"/>
          </a:xfrm>
          <a:prstGeom prst="rect">
            <a:avLst/>
          </a:prstGeom>
          <a:noFill/>
          <a:ln w="9525">
            <a:noFill/>
          </a:ln>
        </p:spPr>
        <p:txBody>
          <a:bodyPr wrap="none">
            <a:spAutoFit/>
          </a:bodyPr>
          <a:p>
            <a:pPr indent="0">
              <a:buNone/>
            </a:pPr>
            <a:r>
              <a:rPr lang="zh-CN" altLang="en-US" sz="4400" b="1" dirty="0">
                <a:solidFill>
                  <a:srgbClr val="0000CC"/>
                </a:solidFill>
                <a:latin typeface="微软雅黑" panose="020B0503020204020204" charset="-122"/>
                <a:ea typeface="微软雅黑" panose="020B0503020204020204" charset="-122"/>
              </a:rPr>
              <a:t>对生活和环境影响</a:t>
            </a:r>
            <a:endParaRPr lang="zh-CN" altLang="en-US" sz="4400" b="1" dirty="0">
              <a:solidFill>
                <a:srgbClr val="0000CC"/>
              </a:solidFill>
              <a:latin typeface="微软雅黑" panose="020B0503020204020204" charset="-122"/>
              <a:ea typeface="微软雅黑" panose="020B0503020204020204" charset="-122"/>
            </a:endParaRPr>
          </a:p>
        </p:txBody>
      </p:sp>
      <p:sp>
        <p:nvSpPr>
          <p:cNvPr id="37893" name="Text Box 5"/>
          <p:cNvSpPr txBox="1"/>
          <p:nvPr/>
        </p:nvSpPr>
        <p:spPr>
          <a:xfrm>
            <a:off x="306705" y="3858895"/>
            <a:ext cx="10972165" cy="2896870"/>
          </a:xfrm>
          <a:prstGeom prst="rect">
            <a:avLst/>
          </a:prstGeom>
          <a:noFill/>
          <a:ln w="41275" cmpd="dbl">
            <a:solidFill>
              <a:schemeClr val="accent1">
                <a:shade val="50000"/>
              </a:schemeClr>
            </a:solidFill>
            <a:prstDash val="solid"/>
          </a:ln>
        </p:spPr>
        <p:txBody>
          <a:bodyPr wrap="square">
            <a:spAutoFit/>
          </a:bodyPr>
          <a:p>
            <a:pPr marL="342900" indent="-342900">
              <a:lnSpc>
                <a:spcPct val="130000"/>
              </a:lnSpc>
              <a:spcBef>
                <a:spcPct val="50000"/>
              </a:spcBef>
              <a:buAutoNum type="circleNumDbPlain"/>
            </a:pPr>
            <a:r>
              <a:rPr lang="zh-CN" altLang="en-US" sz="3200" b="1" dirty="0">
                <a:solidFill>
                  <a:srgbClr val="0000CC"/>
                </a:solidFill>
                <a:latin typeface="微软雅黑" panose="020B0503020204020204" charset="-122"/>
                <a:ea typeface="微软雅黑" panose="020B0503020204020204" charset="-122"/>
              </a:rPr>
              <a:t>生活方式：</a:t>
            </a:r>
            <a:r>
              <a:rPr lang="zh-CN" altLang="en-US" sz="3200" b="1" dirty="0">
                <a:solidFill>
                  <a:schemeClr val="tx1"/>
                </a:solidFill>
                <a:latin typeface="微软雅黑" panose="020B0503020204020204" charset="-122"/>
                <a:ea typeface="微软雅黑" panose="020B0503020204020204" charset="-122"/>
              </a:rPr>
              <a:t>改善日常生活，尤其在衣和行方面，思想观念</a:t>
            </a:r>
            <a:endParaRPr lang="zh-CN" altLang="en-US" sz="3200" b="1" dirty="0">
              <a:solidFill>
                <a:schemeClr val="tx1"/>
              </a:solidFill>
              <a:latin typeface="微软雅黑" panose="020B0503020204020204" charset="-122"/>
              <a:ea typeface="微软雅黑" panose="020B0503020204020204" charset="-122"/>
            </a:endParaRPr>
          </a:p>
          <a:p>
            <a:pPr marL="342900" indent="-342900">
              <a:lnSpc>
                <a:spcPct val="130000"/>
              </a:lnSpc>
              <a:spcBef>
                <a:spcPct val="50000"/>
              </a:spcBef>
              <a:buAutoNum type="circleNumDbPlain" startAt="2"/>
            </a:pPr>
            <a:r>
              <a:rPr lang="zh-CN" altLang="en-US" sz="3200" b="1" dirty="0">
                <a:solidFill>
                  <a:srgbClr val="0000CC"/>
                </a:solidFill>
                <a:latin typeface="微软雅黑" panose="020B0503020204020204" charset="-122"/>
                <a:ea typeface="微软雅黑" panose="020B0503020204020204" charset="-122"/>
              </a:rPr>
              <a:t>环境问题：</a:t>
            </a:r>
            <a:r>
              <a:rPr lang="zh-CN" altLang="en-US" sz="3200" b="1" dirty="0">
                <a:solidFill>
                  <a:schemeClr val="tx1"/>
                </a:solidFill>
                <a:latin typeface="微软雅黑" panose="020B0503020204020204" charset="-122"/>
                <a:ea typeface="微软雅黑" panose="020B0503020204020204" charset="-122"/>
              </a:rPr>
              <a:t>汽车的出现，促进石油的大规模使用，使大气中，氮氧化合物，碳氢化合物的浓度增加而产生光化学烟雾等大气污染问题。</a:t>
            </a:r>
            <a:endParaRPr lang="zh-CN" altLang="en-US" sz="3200" b="1" dirty="0">
              <a:solidFill>
                <a:schemeClr val="tx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891">
                                            <p:bg/>
                                          </p:spTgt>
                                        </p:tgtEl>
                                        <p:attrNameLst>
                                          <p:attrName>style.visibility</p:attrName>
                                        </p:attrNameLst>
                                      </p:cBhvr>
                                      <p:to>
                                        <p:strVal val="visible"/>
                                      </p:to>
                                    </p:set>
                                    <p:animEffect transition="in" filter="blinds(horizontal)">
                                      <p:cBhvr>
                                        <p:cTn id="7" dur="500"/>
                                        <p:tgtEl>
                                          <p:spTgt spid="37891">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12" dur="500"/>
                                        <p:tgtEl>
                                          <p:spTgt spid="3789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7891">
                                            <p:txEl>
                                              <p:pRg st="1" end="1"/>
                                            </p:txEl>
                                          </p:spTgt>
                                        </p:tgtEl>
                                        <p:attrNameLst>
                                          <p:attrName>style.visibility</p:attrName>
                                        </p:attrNameLst>
                                      </p:cBhvr>
                                      <p:to>
                                        <p:strVal val="visible"/>
                                      </p:to>
                                    </p:set>
                                    <p:animEffect transition="in" filter="blinds(horizontal)">
                                      <p:cBhvr>
                                        <p:cTn id="17" dur="500"/>
                                        <p:tgtEl>
                                          <p:spTgt spid="3789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7893"/>
                                        </p:tgtEl>
                                        <p:attrNameLst>
                                          <p:attrName>style.visibility</p:attrName>
                                        </p:attrNameLst>
                                      </p:cBhvr>
                                      <p:to>
                                        <p:strVal val="visible"/>
                                      </p:to>
                                    </p:set>
                                    <p:animEffect transition="in" filter="blinds(horizontal)">
                                      <p:cBhvr>
                                        <p:cTn id="22"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build="p"/>
      <p:bldP spid="3789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8914" name="Rectangle 2"/>
          <p:cNvSpPr>
            <a:spLocks noGrp="1"/>
          </p:cNvSpPr>
          <p:nvPr>
            <p:ph type="title"/>
          </p:nvPr>
        </p:nvSpPr>
        <p:spPr>
          <a:xfrm>
            <a:off x="379095" y="158750"/>
            <a:ext cx="10515600" cy="1325563"/>
          </a:xfrm>
        </p:spPr>
        <p:txBody>
          <a:bodyPr vert="horz" wrap="square" lIns="91440" tIns="45720" rIns="91440" bIns="45720" anchor="ctr"/>
          <a:p>
            <a:pPr marL="0" indent="0" eaLnBrk="1" hangingPunct="1"/>
            <a:r>
              <a:rPr lang="zh-CN" altLang="en-US" b="1" dirty="0">
                <a:solidFill>
                  <a:srgbClr val="0000CC"/>
                </a:solidFill>
                <a:latin typeface="微软雅黑" panose="020B0503020204020204" charset="-122"/>
                <a:ea typeface="微软雅黑" panose="020B0503020204020204" charset="-122"/>
              </a:rPr>
              <a:t>对世界的影响</a:t>
            </a:r>
            <a:endParaRPr lang="zh-CN" altLang="en-US" b="1" dirty="0">
              <a:solidFill>
                <a:srgbClr val="0000CC"/>
              </a:solidFill>
              <a:latin typeface="微软雅黑" panose="020B0503020204020204" charset="-122"/>
              <a:ea typeface="微软雅黑" panose="020B0503020204020204" charset="-122"/>
            </a:endParaRPr>
          </a:p>
        </p:txBody>
      </p:sp>
      <p:sp>
        <p:nvSpPr>
          <p:cNvPr id="38915" name="Rectangle 3"/>
          <p:cNvSpPr>
            <a:spLocks noGrp="1"/>
          </p:cNvSpPr>
          <p:nvPr>
            <p:ph idx="1"/>
          </p:nvPr>
        </p:nvSpPr>
        <p:spPr>
          <a:xfrm>
            <a:off x="1981200" y="1484313"/>
            <a:ext cx="8229600" cy="4641850"/>
          </a:xfrm>
        </p:spPr>
        <p:txBody>
          <a:bodyPr vert="horz" wrap="square" lIns="91440" tIns="45720" rIns="91440" bIns="45720" anchor="t"/>
          <a:p>
            <a:pPr marL="609600" indent="-609600" eaLnBrk="1" hangingPunct="1">
              <a:buNone/>
            </a:pPr>
            <a:r>
              <a:rPr lang="zh-CN" altLang="en-US" dirty="0">
                <a:solidFill>
                  <a:schemeClr val="accent2"/>
                </a:solidFill>
              </a:rPr>
              <a:t>　</a:t>
            </a:r>
            <a:br>
              <a:rPr lang="zh-CN" altLang="en-US" dirty="0">
                <a:solidFill>
                  <a:schemeClr val="accent2"/>
                </a:solidFill>
              </a:rPr>
            </a:br>
            <a:r>
              <a:rPr lang="zh-CN" altLang="en-US" dirty="0">
                <a:solidFill>
                  <a:schemeClr val="accent2"/>
                </a:solidFill>
              </a:rPr>
              <a:t>　　</a:t>
            </a:r>
            <a:endParaRPr lang="zh-CN" altLang="en-US" dirty="0">
              <a:solidFill>
                <a:schemeClr val="accent2"/>
              </a:solidFill>
            </a:endParaRPr>
          </a:p>
        </p:txBody>
      </p:sp>
      <p:sp>
        <p:nvSpPr>
          <p:cNvPr id="3" name="文本框 2"/>
          <p:cNvSpPr txBox="1"/>
          <p:nvPr/>
        </p:nvSpPr>
        <p:spPr>
          <a:xfrm>
            <a:off x="450850" y="1821815"/>
            <a:ext cx="11473815" cy="3967480"/>
          </a:xfrm>
          <a:prstGeom prst="rect">
            <a:avLst/>
          </a:prstGeom>
          <a:noFill/>
          <a:ln w="41275" cmpd="dbl">
            <a:solidFill>
              <a:schemeClr val="accent1">
                <a:shade val="50000"/>
              </a:schemeClr>
            </a:solidFill>
            <a:prstDash val="solid"/>
          </a:ln>
        </p:spPr>
        <p:txBody>
          <a:bodyPr wrap="square" rtlCol="0" anchor="t">
            <a:spAutoFit/>
          </a:bodyPr>
          <a:p>
            <a:pPr>
              <a:lnSpc>
                <a:spcPct val="140000"/>
              </a:lnSpc>
            </a:pPr>
            <a:r>
              <a:rPr lang="zh-CN" altLang="en-US" sz="3600" b="1">
                <a:latin typeface="微软雅黑" panose="020B0503020204020204" charset="-122"/>
                <a:ea typeface="微软雅黑" panose="020B0503020204020204" charset="-122"/>
              </a:rPr>
              <a:t>1、世界各地联系更加密切</a:t>
            </a:r>
            <a:br>
              <a:rPr lang="zh-CN" altLang="en-US" sz="3600" b="1">
                <a:latin typeface="微软雅黑" panose="020B0503020204020204" charset="-122"/>
                <a:ea typeface="微软雅黑" panose="020B0503020204020204" charset="-122"/>
              </a:rPr>
            </a:br>
            <a:r>
              <a:rPr lang="zh-CN" altLang="en-US" sz="3600" b="1">
                <a:latin typeface="微软雅黑" panose="020B0503020204020204" charset="-122"/>
                <a:ea typeface="微软雅黑" panose="020B0503020204020204" charset="-122"/>
              </a:rPr>
              <a:t>2、加强了世界各地之间商业信息的交流</a:t>
            </a:r>
            <a:br>
              <a:rPr lang="zh-CN" altLang="en-US" sz="3600" b="1">
                <a:latin typeface="微软雅黑" panose="020B0503020204020204" charset="-122"/>
                <a:ea typeface="微软雅黑" panose="020B0503020204020204" charset="-122"/>
              </a:rPr>
            </a:br>
            <a:r>
              <a:rPr lang="zh-CN" altLang="en-US" sz="3600" b="1">
                <a:latin typeface="微软雅黑" panose="020B0503020204020204" charset="-122"/>
                <a:ea typeface="微软雅黑" panose="020B0503020204020204" charset="-122"/>
              </a:rPr>
              <a:t>3、国际分工日益明显</a:t>
            </a:r>
            <a:br>
              <a:rPr lang="zh-CN" altLang="en-US" sz="3600" b="1">
                <a:latin typeface="微软雅黑" panose="020B0503020204020204" charset="-122"/>
                <a:ea typeface="微软雅黑" panose="020B0503020204020204" charset="-122"/>
              </a:rPr>
            </a:br>
            <a:r>
              <a:rPr lang="zh-CN" altLang="en-US" sz="3600" b="1">
                <a:latin typeface="微软雅黑" panose="020B0503020204020204" charset="-122"/>
                <a:ea typeface="微软雅黑" panose="020B0503020204020204" charset="-122"/>
              </a:rPr>
              <a:t>4、以欧美资本主义列强为主导的资本主义世界体系最终建立起来 </a:t>
            </a:r>
            <a:endParaRPr lang="zh-CN" altLang="en-US" sz="3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552450" y="5385435"/>
            <a:ext cx="11537950" cy="1076325"/>
          </a:xfrm>
          <a:prstGeom prst="rect">
            <a:avLst/>
          </a:prstGeom>
          <a:noFill/>
          <a:ln w="38100">
            <a:solidFill>
              <a:srgbClr val="000080"/>
            </a:solidFill>
            <a:prstDash val="sysDot"/>
            <a:miter lim="800000"/>
          </a:ln>
        </p:spPr>
        <p:txBody>
          <a:bodyPr wrap="square">
            <a:spAutoFit/>
          </a:bodyPr>
          <a:lstStyle/>
          <a:p>
            <a:pPr marL="342900" indent="-342900"/>
            <a:r>
              <a:rPr lang="en-US" altLang="zh-CN" sz="3200" b="1">
                <a:solidFill>
                  <a:srgbClr val="0D0D0D"/>
                </a:solidFill>
                <a:latin typeface="微软雅黑" panose="020B0503020204020204" charset="-122"/>
                <a:ea typeface="微软雅黑" panose="020B0503020204020204" charset="-122"/>
              </a:rPr>
              <a:t>4.</a:t>
            </a:r>
            <a:r>
              <a:rPr lang="zh-CN" altLang="en-US" sz="3200" b="1">
                <a:solidFill>
                  <a:srgbClr val="0D0D0D"/>
                </a:solidFill>
                <a:latin typeface="微软雅黑" panose="020B0503020204020204" charset="-122"/>
                <a:ea typeface="微软雅黑" panose="020B0503020204020204" charset="-122"/>
              </a:rPr>
              <a:t>社会习俗近代化：断发易服、废止缠足、称呼变化、近代交通通讯工具的使用</a:t>
            </a:r>
            <a:endParaRPr lang="zh-CN" altLang="en-US" sz="3200" b="1">
              <a:solidFill>
                <a:srgbClr val="0D0D0D"/>
              </a:solidFill>
              <a:latin typeface="微软雅黑" panose="020B0503020204020204" charset="-122"/>
              <a:ea typeface="微软雅黑" panose="020B0503020204020204" charset="-122"/>
            </a:endParaRPr>
          </a:p>
        </p:txBody>
      </p:sp>
      <p:sp>
        <p:nvSpPr>
          <p:cNvPr id="46082" name="Text Box 3"/>
          <p:cNvSpPr txBox="1">
            <a:spLocks noChangeArrowheads="1"/>
          </p:cNvSpPr>
          <p:nvPr/>
        </p:nvSpPr>
        <p:spPr bwMode="auto">
          <a:xfrm>
            <a:off x="1919605" y="189230"/>
            <a:ext cx="9725025" cy="706755"/>
          </a:xfrm>
          <a:prstGeom prst="rect">
            <a:avLst/>
          </a:prstGeom>
          <a:noFill/>
          <a:ln w="9525">
            <a:noFill/>
            <a:miter lim="800000"/>
          </a:ln>
        </p:spPr>
        <p:txBody>
          <a:bodyPr wrap="square">
            <a:spAutoFit/>
          </a:bodyPr>
          <a:lstStyle/>
          <a:p>
            <a:r>
              <a:rPr lang="zh-CN" altLang="en-US" sz="4000" b="1">
                <a:solidFill>
                  <a:srgbClr val="0000CC"/>
                </a:solidFill>
                <a:latin typeface="微软雅黑" panose="020B0503020204020204" charset="-122"/>
                <a:ea typeface="微软雅黑" panose="020B0503020204020204" charset="-122"/>
              </a:rPr>
              <a:t>第二次工业革命对中国文明转型的影响</a:t>
            </a:r>
            <a:endParaRPr lang="zh-CN" altLang="en-US" sz="4000" b="1">
              <a:solidFill>
                <a:srgbClr val="0000CC"/>
              </a:solidFill>
              <a:latin typeface="微软雅黑" panose="020B0503020204020204" charset="-122"/>
              <a:ea typeface="微软雅黑" panose="020B0503020204020204" charset="-122"/>
            </a:endParaRPr>
          </a:p>
        </p:txBody>
      </p:sp>
      <p:sp>
        <p:nvSpPr>
          <p:cNvPr id="44035" name="Text Box 4"/>
          <p:cNvSpPr txBox="1">
            <a:spLocks noChangeArrowheads="1"/>
          </p:cNvSpPr>
          <p:nvPr/>
        </p:nvSpPr>
        <p:spPr bwMode="auto">
          <a:xfrm>
            <a:off x="591820" y="1358900"/>
            <a:ext cx="11308715" cy="1076325"/>
          </a:xfrm>
          <a:prstGeom prst="rect">
            <a:avLst/>
          </a:prstGeom>
          <a:noFill/>
          <a:ln w="38100">
            <a:solidFill>
              <a:srgbClr val="000080"/>
            </a:solidFill>
            <a:prstDash val="sysDot"/>
            <a:miter lim="800000"/>
          </a:ln>
        </p:spPr>
        <p:txBody>
          <a:bodyPr wrap="square">
            <a:spAutoFit/>
          </a:bodyPr>
          <a:lstStyle/>
          <a:p>
            <a:r>
              <a:rPr lang="zh-CN" altLang="en-US" sz="3200" b="1">
                <a:latin typeface="微软雅黑" panose="020B0503020204020204" charset="-122"/>
                <a:ea typeface="微软雅黑" panose="020B0503020204020204" charset="-122"/>
              </a:rPr>
              <a:t>1.政治近代化： </a:t>
            </a:r>
            <a:r>
              <a:rPr lang="zh-CN" altLang="en-US" sz="3200" b="1">
                <a:solidFill>
                  <a:srgbClr val="0D0D0D"/>
                </a:solidFill>
                <a:latin typeface="微软雅黑" panose="020B0503020204020204" charset="-122"/>
                <a:ea typeface="微软雅黑" panose="020B0503020204020204" charset="-122"/>
              </a:rPr>
              <a:t>资产阶级维新派：君主立宪；</a:t>
            </a:r>
            <a:endParaRPr lang="zh-CN" altLang="en-US" sz="3200" b="1">
              <a:solidFill>
                <a:srgbClr val="0D0D0D"/>
              </a:solidFill>
              <a:latin typeface="微软雅黑" panose="020B0503020204020204" charset="-122"/>
              <a:ea typeface="微软雅黑" panose="020B0503020204020204" charset="-122"/>
            </a:endParaRPr>
          </a:p>
          <a:p>
            <a:r>
              <a:rPr lang="zh-CN" altLang="en-US" b="1">
                <a:solidFill>
                  <a:srgbClr val="0D0D0D"/>
                </a:solidFill>
                <a:latin typeface="微软雅黑" panose="020B0503020204020204" charset="-122"/>
                <a:ea typeface="微软雅黑" panose="020B0503020204020204" charset="-122"/>
              </a:rPr>
              <a:t>                                          </a:t>
            </a:r>
            <a:r>
              <a:rPr lang="zh-CN" altLang="en-US" sz="3200" b="1">
                <a:solidFill>
                  <a:srgbClr val="0D0D0D"/>
                </a:solidFill>
                <a:latin typeface="微软雅黑" panose="020B0503020204020204" charset="-122"/>
                <a:ea typeface="微软雅黑" panose="020B0503020204020204" charset="-122"/>
              </a:rPr>
              <a:t>资产阶级革命派：民主共和。 </a:t>
            </a:r>
            <a:endParaRPr lang="zh-CN" altLang="en-US" sz="3200" b="1">
              <a:solidFill>
                <a:srgbClr val="0D0D0D"/>
              </a:solidFill>
              <a:latin typeface="微软雅黑" panose="020B0503020204020204" charset="-122"/>
              <a:ea typeface="微软雅黑" panose="020B0503020204020204" charset="-122"/>
            </a:endParaRPr>
          </a:p>
        </p:txBody>
      </p:sp>
      <p:sp>
        <p:nvSpPr>
          <p:cNvPr id="44036" name="Text Box 5"/>
          <p:cNvSpPr txBox="1">
            <a:spLocks noChangeArrowheads="1"/>
          </p:cNvSpPr>
          <p:nvPr/>
        </p:nvSpPr>
        <p:spPr bwMode="auto">
          <a:xfrm>
            <a:off x="559435" y="2799080"/>
            <a:ext cx="11495405" cy="1076325"/>
          </a:xfrm>
          <a:prstGeom prst="rect">
            <a:avLst/>
          </a:prstGeom>
          <a:noFill/>
          <a:ln w="38100">
            <a:solidFill>
              <a:srgbClr val="000080"/>
            </a:solidFill>
            <a:prstDash val="sysDot"/>
            <a:miter lim="800000"/>
          </a:ln>
        </p:spPr>
        <p:txBody>
          <a:bodyPr wrap="square">
            <a:spAutoFit/>
          </a:bodyPr>
          <a:lstStyle/>
          <a:p>
            <a:r>
              <a:rPr lang="en-US" altLang="zh-CN" sz="3200" b="1">
                <a:solidFill>
                  <a:srgbClr val="0D0D0D"/>
                </a:solidFill>
                <a:latin typeface="微软雅黑" panose="020B0503020204020204" charset="-122"/>
                <a:ea typeface="微软雅黑" panose="020B0503020204020204" charset="-122"/>
                <a:sym typeface="Arial" panose="020B0604020202020204" pitchFamily="34" charset="0"/>
              </a:rPr>
              <a:t>2.</a:t>
            </a:r>
            <a:r>
              <a:rPr lang="zh-CN" altLang="en-US" sz="3200" b="1">
                <a:solidFill>
                  <a:srgbClr val="0D0D0D"/>
                </a:solidFill>
                <a:latin typeface="微软雅黑" panose="020B0503020204020204" charset="-122"/>
                <a:ea typeface="微软雅黑" panose="020B0503020204020204" charset="-122"/>
                <a:sym typeface="Arial" panose="020B0604020202020204" pitchFamily="34" charset="0"/>
              </a:rPr>
              <a:t>经济近代化：</a:t>
            </a:r>
            <a:r>
              <a:rPr lang="en-US" altLang="zh-CN" sz="3200" b="1">
                <a:solidFill>
                  <a:srgbClr val="0D0D0D"/>
                </a:solidFill>
                <a:latin typeface="微软雅黑" panose="020B0503020204020204" charset="-122"/>
                <a:ea typeface="微软雅黑" panose="020B0503020204020204" charset="-122"/>
                <a:sym typeface="Arial" panose="020B0604020202020204" pitchFamily="34" charset="0"/>
              </a:rPr>
              <a:t>19C</a:t>
            </a:r>
            <a:r>
              <a:rPr lang="zh-CN" altLang="en-US" sz="3200" b="1">
                <a:solidFill>
                  <a:srgbClr val="0D0D0D"/>
                </a:solidFill>
                <a:latin typeface="微软雅黑" panose="020B0503020204020204" charset="-122"/>
                <a:ea typeface="微软雅黑" panose="020B0503020204020204" charset="-122"/>
                <a:sym typeface="Arial" panose="020B0604020202020204" pitchFamily="34" charset="0"/>
              </a:rPr>
              <a:t>末，民族工业初步发展</a:t>
            </a:r>
            <a:r>
              <a:rPr lang="en-US" altLang="zh-CN" sz="3200" b="1">
                <a:solidFill>
                  <a:srgbClr val="0D0D0D"/>
                </a:solidFill>
                <a:latin typeface="微软雅黑" panose="020B0503020204020204" charset="-122"/>
                <a:ea typeface="微软雅黑" panose="020B0503020204020204" charset="-122"/>
                <a:sym typeface="Arial" panose="020B0604020202020204" pitchFamily="34" charset="0"/>
              </a:rPr>
              <a:t>;</a:t>
            </a:r>
            <a:endParaRPr lang="en-US" altLang="zh-CN" sz="3200" b="1">
              <a:solidFill>
                <a:srgbClr val="0D0D0D"/>
              </a:solidFill>
              <a:latin typeface="微软雅黑" panose="020B0503020204020204" charset="-122"/>
              <a:ea typeface="微软雅黑" panose="020B0503020204020204" charset="-122"/>
              <a:sym typeface="Arial" panose="020B0604020202020204" pitchFamily="34" charset="0"/>
            </a:endParaRPr>
          </a:p>
          <a:p>
            <a:r>
              <a:rPr lang="zh-CN" altLang="en-US" sz="3200" b="1">
                <a:solidFill>
                  <a:srgbClr val="0D0D0D"/>
                </a:solidFill>
                <a:latin typeface="微软雅黑" panose="020B0503020204020204" charset="-122"/>
                <a:ea typeface="微软雅黑" panose="020B0503020204020204" charset="-122"/>
                <a:sym typeface="Arial" panose="020B0604020202020204" pitchFamily="34" charset="0"/>
              </a:rPr>
              <a:t>                       一战前后，民族工业“短暂春天”</a:t>
            </a:r>
            <a:endParaRPr lang="zh-CN" altLang="en-US" sz="3200" b="1">
              <a:solidFill>
                <a:srgbClr val="0D0D0D"/>
              </a:solidFill>
              <a:latin typeface="微软雅黑" panose="020B0503020204020204" charset="-122"/>
              <a:ea typeface="微软雅黑" panose="020B0503020204020204" charset="-122"/>
              <a:sym typeface="Arial" panose="020B0604020202020204" pitchFamily="34" charset="0"/>
            </a:endParaRPr>
          </a:p>
        </p:txBody>
      </p:sp>
      <p:sp>
        <p:nvSpPr>
          <p:cNvPr id="44037" name="Text Box 6"/>
          <p:cNvSpPr txBox="1">
            <a:spLocks noChangeArrowheads="1"/>
          </p:cNvSpPr>
          <p:nvPr/>
        </p:nvSpPr>
        <p:spPr bwMode="auto">
          <a:xfrm>
            <a:off x="575945" y="4104005"/>
            <a:ext cx="11400790" cy="1076325"/>
          </a:xfrm>
          <a:prstGeom prst="rect">
            <a:avLst/>
          </a:prstGeom>
          <a:noFill/>
          <a:ln w="38100">
            <a:solidFill>
              <a:srgbClr val="000080"/>
            </a:solidFill>
            <a:prstDash val="sysDot"/>
            <a:miter lim="800000"/>
          </a:ln>
        </p:spPr>
        <p:txBody>
          <a:bodyPr wrap="square">
            <a:spAutoFit/>
          </a:bodyPr>
          <a:lstStyle/>
          <a:p>
            <a:r>
              <a:rPr lang="en-US" altLang="zh-CN" sz="3200" b="1">
                <a:solidFill>
                  <a:srgbClr val="0D0D0D"/>
                </a:solidFill>
                <a:latin typeface="微软雅黑" panose="020B0503020204020204" charset="-122"/>
                <a:ea typeface="微软雅黑" panose="020B0503020204020204" charset="-122"/>
                <a:sym typeface="Arial" panose="020B0604020202020204" pitchFamily="34" charset="0"/>
              </a:rPr>
              <a:t>3.</a:t>
            </a:r>
            <a:r>
              <a:rPr lang="zh-CN" altLang="en-US" sz="3200" b="1">
                <a:solidFill>
                  <a:srgbClr val="0D0D0D"/>
                </a:solidFill>
                <a:latin typeface="微软雅黑" panose="020B0503020204020204" charset="-122"/>
                <a:ea typeface="微软雅黑" panose="020B0503020204020204" charset="-122"/>
                <a:sym typeface="Arial" panose="020B0604020202020204" pitchFamily="34" charset="0"/>
              </a:rPr>
              <a:t>思想近代化：民主共和的观念深入人心</a:t>
            </a:r>
            <a:r>
              <a:rPr lang="en-US" altLang="zh-CN" sz="3200" b="1">
                <a:solidFill>
                  <a:srgbClr val="0D0D0D"/>
                </a:solidFill>
                <a:latin typeface="微软雅黑" panose="020B0503020204020204" charset="-122"/>
                <a:ea typeface="微软雅黑" panose="020B0503020204020204" charset="-122"/>
                <a:sym typeface="Arial" panose="020B0604020202020204" pitchFamily="34" charset="0"/>
              </a:rPr>
              <a:t>;</a:t>
            </a:r>
            <a:endParaRPr lang="en-US" altLang="zh-CN" sz="3200" b="1">
              <a:solidFill>
                <a:srgbClr val="0D0D0D"/>
              </a:solidFill>
              <a:latin typeface="微软雅黑" panose="020B0503020204020204" charset="-122"/>
              <a:ea typeface="微软雅黑" panose="020B0503020204020204" charset="-122"/>
              <a:sym typeface="Arial" panose="020B0604020202020204" pitchFamily="34" charset="0"/>
            </a:endParaRPr>
          </a:p>
          <a:p>
            <a:r>
              <a:rPr lang="zh-CN" altLang="en-US" sz="3200" b="1">
                <a:solidFill>
                  <a:srgbClr val="0D0D0D"/>
                </a:solidFill>
                <a:latin typeface="微软雅黑" panose="020B0503020204020204" charset="-122"/>
                <a:ea typeface="微软雅黑" panose="020B0503020204020204" charset="-122"/>
                <a:sym typeface="Arial" panose="020B0604020202020204" pitchFamily="34" charset="0"/>
              </a:rPr>
              <a:t>                       新文化运动</a:t>
            </a:r>
            <a:endParaRPr lang="zh-CN" altLang="en-US" sz="3200" b="1">
              <a:solidFill>
                <a:srgbClr val="0D0D0D"/>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blinds(horizontal)">
                                      <p:cBhvr>
                                        <p:cTn id="7" dur="500"/>
                                        <p:tgtEl>
                                          <p:spTgt spid="440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6"/>
                                        </p:tgtEl>
                                        <p:attrNameLst>
                                          <p:attrName>style.visibility</p:attrName>
                                        </p:attrNameLst>
                                      </p:cBhvr>
                                      <p:to>
                                        <p:strVal val="visible"/>
                                      </p:to>
                                    </p:set>
                                    <p:animEffect transition="in" filter="blinds(horizontal)">
                                      <p:cBhvr>
                                        <p:cTn id="12" dur="500"/>
                                        <p:tgtEl>
                                          <p:spTgt spid="440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037"/>
                                        </p:tgtEl>
                                        <p:attrNameLst>
                                          <p:attrName>style.visibility</p:attrName>
                                        </p:attrNameLst>
                                      </p:cBhvr>
                                      <p:to>
                                        <p:strVal val="visible"/>
                                      </p:to>
                                    </p:set>
                                    <p:animEffect transition="in" filter="blinds(horizontal)">
                                      <p:cBhvr>
                                        <p:cTn id="17" dur="500"/>
                                        <p:tgtEl>
                                          <p:spTgt spid="4403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4033"/>
                                        </p:tgtEl>
                                        <p:attrNameLst>
                                          <p:attrName>style.visibility</p:attrName>
                                        </p:attrNameLst>
                                      </p:cBhvr>
                                      <p:to>
                                        <p:strVal val="visible"/>
                                      </p:to>
                                    </p:set>
                                    <p:animEffect transition="in" filter="blinds(horizontal)">
                                      <p:cBhvr>
                                        <p:cTn id="22" dur="500"/>
                                        <p:tgtEl>
                                          <p:spTgt spid="440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3" grpId="0" bldLvl="0" animBg="1"/>
      <p:bldP spid="44035" grpId="0" bldLvl="0" animBg="1"/>
      <p:bldP spid="44036" grpId="0" bldLvl="0" animBg="1"/>
      <p:bldP spid="44037"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3813" name="Text Box 21"/>
          <p:cNvSpPr txBox="1"/>
          <p:nvPr/>
        </p:nvSpPr>
        <p:spPr>
          <a:xfrm>
            <a:off x="2351088" y="1716088"/>
            <a:ext cx="3384550" cy="460375"/>
          </a:xfrm>
          <a:prstGeom prst="rect">
            <a:avLst/>
          </a:prstGeom>
          <a:noFill/>
          <a:ln w="9525">
            <a:noFill/>
          </a:ln>
        </p:spPr>
        <p:txBody>
          <a:bodyPr>
            <a:spAutoFit/>
          </a:bodyPr>
          <a:p>
            <a:r>
              <a:rPr lang="zh-CN" altLang="en-US" sz="2400" b="1" dirty="0">
                <a:solidFill>
                  <a:srgbClr val="0000FF"/>
                </a:solidFill>
                <a:latin typeface="Arial" panose="020B0604020202020204" pitchFamily="34" charset="0"/>
              </a:rPr>
              <a:t>              </a:t>
            </a:r>
            <a:endParaRPr lang="zh-CN" altLang="en-US" sz="2400" dirty="0">
              <a:latin typeface="Arial" panose="020B0604020202020204" pitchFamily="34" charset="0"/>
            </a:endParaRPr>
          </a:p>
        </p:txBody>
      </p:sp>
      <p:sp>
        <p:nvSpPr>
          <p:cNvPr id="32770" name="Rectangle 2"/>
          <p:cNvSpPr/>
          <p:nvPr/>
        </p:nvSpPr>
        <p:spPr>
          <a:xfrm>
            <a:off x="2312670" y="48895"/>
            <a:ext cx="7999730" cy="645160"/>
          </a:xfrm>
          <a:prstGeom prst="rect">
            <a:avLst/>
          </a:prstGeom>
          <a:solidFill>
            <a:schemeClr val="bg2"/>
          </a:solidFill>
          <a:ln w="9525">
            <a:noFill/>
          </a:ln>
        </p:spPr>
        <p:txBody>
          <a:bodyPr wrap="square" anchor="ctr">
            <a:spAutoFit/>
          </a:bodyPr>
          <a:p>
            <a:pPr algn="ctr"/>
            <a:r>
              <a:rPr lang="zh-CN" altLang="en-US" sz="3600" b="1" dirty="0">
                <a:solidFill>
                  <a:srgbClr val="0000CC"/>
                </a:solidFill>
                <a:latin typeface="微软雅黑" panose="020B0503020204020204" charset="-122"/>
                <a:ea typeface="微软雅黑" panose="020B0503020204020204" charset="-122"/>
              </a:rPr>
              <a:t>两次工业革命对中国历史发展的影响</a:t>
            </a:r>
            <a:endParaRPr lang="zh-CN" altLang="en-US" sz="3600" b="1" dirty="0">
              <a:solidFill>
                <a:srgbClr val="0000CC"/>
              </a:solidFill>
              <a:latin typeface="微软雅黑" panose="020B0503020204020204" charset="-122"/>
              <a:ea typeface="微软雅黑" panose="020B0503020204020204" charset="-122"/>
            </a:endParaRPr>
          </a:p>
        </p:txBody>
      </p:sp>
      <p:sp>
        <p:nvSpPr>
          <p:cNvPr id="32771" name="Rectangle 3"/>
          <p:cNvSpPr/>
          <p:nvPr/>
        </p:nvSpPr>
        <p:spPr>
          <a:xfrm>
            <a:off x="3465513" y="1989138"/>
            <a:ext cx="309880" cy="368300"/>
          </a:xfrm>
          <a:prstGeom prst="rect">
            <a:avLst/>
          </a:prstGeom>
          <a:noFill/>
          <a:ln w="9525">
            <a:noFill/>
          </a:ln>
        </p:spPr>
        <p:txBody>
          <a:bodyPr wrap="none">
            <a:spAutoFit/>
          </a:bodyPr>
          <a:p>
            <a:endParaRPr lang="zh-CN" altLang="en-US" sz="1800" dirty="0">
              <a:latin typeface="Arial" panose="020B0604020202020204" pitchFamily="34" charset="0"/>
            </a:endParaRPr>
          </a:p>
        </p:txBody>
      </p:sp>
      <p:graphicFrame>
        <p:nvGraphicFramePr>
          <p:cNvPr id="32796" name="表格 32795"/>
          <p:cNvGraphicFramePr/>
          <p:nvPr/>
        </p:nvGraphicFramePr>
        <p:xfrm>
          <a:off x="169545" y="749935"/>
          <a:ext cx="11853545" cy="5880100"/>
        </p:xfrm>
        <a:graphic>
          <a:graphicData uri="http://schemas.openxmlformats.org/drawingml/2006/table">
            <a:tbl>
              <a:tblPr/>
              <a:tblGrid>
                <a:gridCol w="904875"/>
                <a:gridCol w="4925695"/>
                <a:gridCol w="6022975"/>
              </a:tblGrid>
              <a:tr h="822960">
                <a:tc>
                  <a:txBody>
                    <a:bodyPr/>
                    <a:lstStyle>
                      <a:lvl1pPr marL="273050" lvl="0" indent="-273050" algn="l" rtl="0" eaLnBrk="0" fontAlgn="base" hangingPunct="0">
                        <a:spcBef>
                          <a:spcPts val="600"/>
                        </a:spcBef>
                        <a:spcAft>
                          <a:spcPct val="0"/>
                        </a:spcAft>
                        <a:buClr>
                          <a:schemeClr val="accent1"/>
                        </a:buClr>
                        <a:buSzPct val="70000"/>
                        <a:buFont typeface="Wingdings" panose="05000000000000000000" pitchFamily="2" charset="2"/>
                        <a:buChar char=""/>
                        <a:defRPr sz="2000" kern="1200">
                          <a:solidFill>
                            <a:schemeClr val="tx1"/>
                          </a:solidFill>
                          <a:latin typeface="+mn-lt"/>
                          <a:ea typeface="+mn-ea"/>
                          <a:cs typeface="+mn-cs"/>
                        </a:defRPr>
                      </a:lvl1pPr>
                      <a:lvl2pPr marL="640080" lvl="1" indent="-273050" algn="l" rtl="0" eaLnBrk="0" fontAlgn="base" hangingPunct="0">
                        <a:spcBef>
                          <a:spcPct val="20000"/>
                        </a:spcBef>
                        <a:spcAft>
                          <a:spcPct val="0"/>
                        </a:spcAft>
                        <a:buClr>
                          <a:schemeClr val="accent1"/>
                        </a:buClr>
                        <a:buSzPct val="80000"/>
                        <a:buFont typeface="Wingdings 2" panose="05020102010507070707" pitchFamily="18" charset="2"/>
                        <a:buChar char=""/>
                        <a:defRPr sz="1900" kern="1200">
                          <a:solidFill>
                            <a:schemeClr val="tx1"/>
                          </a:solidFill>
                          <a:latin typeface="+mn-lt"/>
                          <a:ea typeface="+mn-ea"/>
                          <a:cs typeface="+mn-cs"/>
                        </a:defRPr>
                      </a:lvl2pPr>
                      <a:lvl3pPr marL="914400" lvl="2" indent="-182880" algn="l" rtl="0" eaLnBrk="0" fontAlgn="base" hangingPunct="0">
                        <a:spcBef>
                          <a:spcPct val="20000"/>
                        </a:spcBef>
                        <a:spcAft>
                          <a:spcPct val="0"/>
                        </a:spcAft>
                        <a:buClr>
                          <a:srgbClr val="E0752F"/>
                        </a:buClr>
                        <a:buSzPct val="60000"/>
                        <a:buFont typeface="Wingdings" panose="05000000000000000000" pitchFamily="2" charset="2"/>
                        <a:buChar char=""/>
                        <a:defRPr sz="2000" kern="1200">
                          <a:solidFill>
                            <a:schemeClr val="tx1"/>
                          </a:solidFill>
                          <a:latin typeface="+mn-lt"/>
                          <a:ea typeface="+mn-ea"/>
                          <a:cs typeface="+mn-cs"/>
                        </a:defRPr>
                      </a:lvl3pPr>
                      <a:lvl4pPr marL="1187450" lvl="3" indent="-182880" algn="l" rtl="0" eaLnBrk="0" fontAlgn="base" hangingPunct="0">
                        <a:spcBef>
                          <a:spcPct val="20000"/>
                        </a:spcBef>
                        <a:spcAft>
                          <a:spcPct val="0"/>
                        </a:spcAft>
                        <a:buClr>
                          <a:srgbClr val="FEC3AE"/>
                        </a:buClr>
                        <a:buSzPct val="60000"/>
                        <a:buFont typeface="Wingdings" panose="05000000000000000000" pitchFamily="2" charset="2"/>
                        <a:buChar char=""/>
                        <a:defRPr sz="1800" kern="1200">
                          <a:solidFill>
                            <a:schemeClr val="tx1"/>
                          </a:solidFill>
                          <a:latin typeface="+mn-lt"/>
                          <a:ea typeface="+mn-ea"/>
                          <a:cs typeface="+mn-cs"/>
                        </a:defRPr>
                      </a:lvl4pPr>
                      <a:lvl5pPr marL="1462405" lvl="4" indent="-182880" algn="l" rtl="0" eaLnBrk="0" fontAlgn="base" hangingPunct="0">
                        <a:spcBef>
                          <a:spcPct val="20000"/>
                        </a:spcBef>
                        <a:spcAft>
                          <a:spcPct val="0"/>
                        </a:spcAft>
                        <a:buClr>
                          <a:srgbClr val="BDCAE9"/>
                        </a:buClr>
                        <a:buSzPct val="68000"/>
                        <a:buFont typeface="Wingdings 2" panose="05020102010507070707" pitchFamily="18" charset="2"/>
                        <a:buChar char=""/>
                        <a:defRPr sz="1400" kern="1200">
                          <a:solidFill>
                            <a:schemeClr val="tx1"/>
                          </a:solidFill>
                          <a:latin typeface="+mn-lt"/>
                          <a:ea typeface="+mn-ea"/>
                          <a:cs typeface="+mn-cs"/>
                        </a:defRPr>
                      </a:lvl5pPr>
                    </a:lstStyle>
                    <a:p>
                      <a:pPr marL="0" lvl="0" indent="0" algn="ctr" eaLnBrk="1" hangingPunct="1">
                        <a:spcBef>
                          <a:spcPct val="0"/>
                        </a:spcBef>
                        <a:buClr>
                          <a:schemeClr val="bg1"/>
                        </a:buClr>
                        <a:buSzPct val="100000"/>
                        <a:buNone/>
                      </a:pPr>
                      <a:r>
                        <a:rPr lang="en-US" altLang="zh-CN" sz="2800" b="1">
                          <a:latin typeface="微软雅黑" panose="020B0503020204020204" charset="-122"/>
                          <a:ea typeface="微软雅黑" panose="020B0503020204020204" charset="-122"/>
                        </a:rPr>
                        <a:t>  </a:t>
                      </a:r>
                      <a:endParaRPr lang="en-US" altLang="zh-CN" sz="2800" b="1">
                        <a:latin typeface="微软雅黑" panose="020B0503020204020204" charset="-122"/>
                        <a:ea typeface="微软雅黑" panose="020B050302020402020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273050" lvl="0" indent="-273050" algn="l" rtl="0" eaLnBrk="0" fontAlgn="base" hangingPunct="0">
                        <a:spcBef>
                          <a:spcPts val="600"/>
                        </a:spcBef>
                        <a:spcAft>
                          <a:spcPct val="0"/>
                        </a:spcAft>
                        <a:buClr>
                          <a:schemeClr val="accent1"/>
                        </a:buClr>
                        <a:buSzPct val="70000"/>
                        <a:buFont typeface="Wingdings" panose="05000000000000000000" pitchFamily="2" charset="2"/>
                        <a:buChar char=""/>
                        <a:defRPr sz="2000" kern="1200">
                          <a:solidFill>
                            <a:schemeClr val="tx1"/>
                          </a:solidFill>
                          <a:latin typeface="+mn-lt"/>
                          <a:ea typeface="+mn-ea"/>
                          <a:cs typeface="+mn-cs"/>
                        </a:defRPr>
                      </a:lvl1pPr>
                      <a:lvl2pPr marL="640080" lvl="1" indent="-273050" algn="l" rtl="0" eaLnBrk="0" fontAlgn="base" hangingPunct="0">
                        <a:spcBef>
                          <a:spcPct val="20000"/>
                        </a:spcBef>
                        <a:spcAft>
                          <a:spcPct val="0"/>
                        </a:spcAft>
                        <a:buClr>
                          <a:schemeClr val="accent1"/>
                        </a:buClr>
                        <a:buSzPct val="80000"/>
                        <a:buFont typeface="Wingdings 2" panose="05020102010507070707" pitchFamily="18" charset="2"/>
                        <a:buChar char=""/>
                        <a:defRPr sz="1900" kern="1200">
                          <a:solidFill>
                            <a:schemeClr val="tx1"/>
                          </a:solidFill>
                          <a:latin typeface="+mn-lt"/>
                          <a:ea typeface="+mn-ea"/>
                          <a:cs typeface="+mn-cs"/>
                        </a:defRPr>
                      </a:lvl2pPr>
                      <a:lvl3pPr marL="914400" lvl="2" indent="-182880" algn="l" rtl="0" eaLnBrk="0" fontAlgn="base" hangingPunct="0">
                        <a:spcBef>
                          <a:spcPct val="20000"/>
                        </a:spcBef>
                        <a:spcAft>
                          <a:spcPct val="0"/>
                        </a:spcAft>
                        <a:buClr>
                          <a:srgbClr val="E0752F"/>
                        </a:buClr>
                        <a:buSzPct val="60000"/>
                        <a:buFont typeface="Wingdings" panose="05000000000000000000" pitchFamily="2" charset="2"/>
                        <a:buChar char=""/>
                        <a:defRPr sz="2000" kern="1200">
                          <a:solidFill>
                            <a:schemeClr val="tx1"/>
                          </a:solidFill>
                          <a:latin typeface="+mn-lt"/>
                          <a:ea typeface="+mn-ea"/>
                          <a:cs typeface="+mn-cs"/>
                        </a:defRPr>
                      </a:lvl3pPr>
                      <a:lvl4pPr marL="1187450" lvl="3" indent="-182880" algn="l" rtl="0" eaLnBrk="0" fontAlgn="base" hangingPunct="0">
                        <a:spcBef>
                          <a:spcPct val="20000"/>
                        </a:spcBef>
                        <a:spcAft>
                          <a:spcPct val="0"/>
                        </a:spcAft>
                        <a:buClr>
                          <a:srgbClr val="FEC3AE"/>
                        </a:buClr>
                        <a:buSzPct val="60000"/>
                        <a:buFont typeface="Wingdings" panose="05000000000000000000" pitchFamily="2" charset="2"/>
                        <a:buChar char=""/>
                        <a:defRPr sz="1800" kern="1200">
                          <a:solidFill>
                            <a:schemeClr val="tx1"/>
                          </a:solidFill>
                          <a:latin typeface="+mn-lt"/>
                          <a:ea typeface="+mn-ea"/>
                          <a:cs typeface="+mn-cs"/>
                        </a:defRPr>
                      </a:lvl4pPr>
                      <a:lvl5pPr marL="1462405" lvl="4" indent="-182880" algn="l" rtl="0" eaLnBrk="0" fontAlgn="base" hangingPunct="0">
                        <a:spcBef>
                          <a:spcPct val="20000"/>
                        </a:spcBef>
                        <a:spcAft>
                          <a:spcPct val="0"/>
                        </a:spcAft>
                        <a:buClr>
                          <a:srgbClr val="BDCAE9"/>
                        </a:buClr>
                        <a:buSzPct val="68000"/>
                        <a:buFont typeface="Wingdings 2" panose="05020102010507070707" pitchFamily="18" charset="2"/>
                        <a:buChar char=""/>
                        <a:defRPr sz="1400" kern="1200">
                          <a:solidFill>
                            <a:schemeClr val="tx1"/>
                          </a:solidFill>
                          <a:latin typeface="+mn-lt"/>
                          <a:ea typeface="+mn-ea"/>
                          <a:cs typeface="+mn-cs"/>
                        </a:defRPr>
                      </a:lvl5pPr>
                    </a:lstStyle>
                    <a:p>
                      <a:pPr marL="0" lvl="0" indent="133350" algn="ctr" eaLnBrk="1" hangingPunct="1">
                        <a:spcBef>
                          <a:spcPct val="0"/>
                        </a:spcBef>
                        <a:buClr>
                          <a:schemeClr val="bg1"/>
                        </a:buClr>
                        <a:buSzPct val="100000"/>
                        <a:buNone/>
                      </a:pPr>
                      <a:r>
                        <a:rPr lang="zh-CN" altLang="en-US" sz="2800" b="1" dirty="0">
                          <a:latin typeface="微软雅黑" panose="020B0503020204020204" charset="-122"/>
                          <a:ea typeface="微软雅黑" panose="020B0503020204020204" charset="-122"/>
                        </a:rPr>
                        <a:t>第一次工业革命</a:t>
                      </a:r>
                      <a:endParaRPr lang="zh-CN" altLang="en-US" sz="2800" b="1" dirty="0">
                        <a:latin typeface="微软雅黑" panose="020B0503020204020204" charset="-122"/>
                        <a:ea typeface="微软雅黑" panose="020B0503020204020204" charset="-122"/>
                      </a:endParaRPr>
                    </a:p>
                    <a:p>
                      <a:pPr marL="0" lvl="0" indent="133350" algn="ctr" eaLnBrk="1" hangingPunct="1">
                        <a:spcBef>
                          <a:spcPct val="0"/>
                        </a:spcBef>
                        <a:buClr>
                          <a:schemeClr val="bg1"/>
                        </a:buClr>
                        <a:buSzPct val="100000"/>
                        <a:buNone/>
                      </a:pPr>
                      <a:r>
                        <a:rPr lang="en-US" altLang="zh-CN" sz="2800" b="1">
                          <a:latin typeface="微软雅黑" panose="020B0503020204020204" charset="-122"/>
                          <a:ea typeface="微软雅黑" panose="020B0503020204020204" charset="-122"/>
                        </a:rPr>
                        <a:t>18C60s-19C</a:t>
                      </a:r>
                      <a:r>
                        <a:rPr lang="zh-CN" altLang="en-US" sz="2800" b="1" dirty="0">
                          <a:latin typeface="微软雅黑" panose="020B0503020204020204" charset="-122"/>
                          <a:ea typeface="微软雅黑" panose="020B0503020204020204" charset="-122"/>
                        </a:rPr>
                        <a:t>中</a:t>
                      </a:r>
                      <a:endParaRPr lang="zh-CN" altLang="en-US" sz="2800" b="1" dirty="0">
                        <a:latin typeface="微软雅黑" panose="020B0503020204020204" charset="-122"/>
                        <a:ea typeface="微软雅黑" panose="020B050302020402020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273050" lvl="0" indent="-273050" algn="l" rtl="0" eaLnBrk="0" fontAlgn="base" hangingPunct="0">
                        <a:spcBef>
                          <a:spcPts val="600"/>
                        </a:spcBef>
                        <a:spcAft>
                          <a:spcPct val="0"/>
                        </a:spcAft>
                        <a:buClr>
                          <a:schemeClr val="accent1"/>
                        </a:buClr>
                        <a:buSzPct val="70000"/>
                        <a:buFont typeface="Wingdings" panose="05000000000000000000" pitchFamily="2" charset="2"/>
                        <a:buChar char=""/>
                        <a:defRPr sz="2000" kern="1200">
                          <a:solidFill>
                            <a:schemeClr val="tx1"/>
                          </a:solidFill>
                          <a:latin typeface="+mn-lt"/>
                          <a:ea typeface="+mn-ea"/>
                          <a:cs typeface="+mn-cs"/>
                        </a:defRPr>
                      </a:lvl1pPr>
                      <a:lvl2pPr marL="640080" lvl="1" indent="-273050" algn="l" rtl="0" eaLnBrk="0" fontAlgn="base" hangingPunct="0">
                        <a:spcBef>
                          <a:spcPct val="20000"/>
                        </a:spcBef>
                        <a:spcAft>
                          <a:spcPct val="0"/>
                        </a:spcAft>
                        <a:buClr>
                          <a:schemeClr val="accent1"/>
                        </a:buClr>
                        <a:buSzPct val="80000"/>
                        <a:buFont typeface="Wingdings 2" panose="05020102010507070707" pitchFamily="18" charset="2"/>
                        <a:buChar char=""/>
                        <a:defRPr sz="1900" kern="1200">
                          <a:solidFill>
                            <a:schemeClr val="tx1"/>
                          </a:solidFill>
                          <a:latin typeface="+mn-lt"/>
                          <a:ea typeface="+mn-ea"/>
                          <a:cs typeface="+mn-cs"/>
                        </a:defRPr>
                      </a:lvl2pPr>
                      <a:lvl3pPr marL="914400" lvl="2" indent="-182880" algn="l" rtl="0" eaLnBrk="0" fontAlgn="base" hangingPunct="0">
                        <a:spcBef>
                          <a:spcPct val="20000"/>
                        </a:spcBef>
                        <a:spcAft>
                          <a:spcPct val="0"/>
                        </a:spcAft>
                        <a:buClr>
                          <a:srgbClr val="E0752F"/>
                        </a:buClr>
                        <a:buSzPct val="60000"/>
                        <a:buFont typeface="Wingdings" panose="05000000000000000000" pitchFamily="2" charset="2"/>
                        <a:buChar char=""/>
                        <a:defRPr sz="2000" kern="1200">
                          <a:solidFill>
                            <a:schemeClr val="tx1"/>
                          </a:solidFill>
                          <a:latin typeface="+mn-lt"/>
                          <a:ea typeface="+mn-ea"/>
                          <a:cs typeface="+mn-cs"/>
                        </a:defRPr>
                      </a:lvl3pPr>
                      <a:lvl4pPr marL="1187450" lvl="3" indent="-182880" algn="l" rtl="0" eaLnBrk="0" fontAlgn="base" hangingPunct="0">
                        <a:spcBef>
                          <a:spcPct val="20000"/>
                        </a:spcBef>
                        <a:spcAft>
                          <a:spcPct val="0"/>
                        </a:spcAft>
                        <a:buClr>
                          <a:srgbClr val="FEC3AE"/>
                        </a:buClr>
                        <a:buSzPct val="60000"/>
                        <a:buFont typeface="Wingdings" panose="05000000000000000000" pitchFamily="2" charset="2"/>
                        <a:buChar char=""/>
                        <a:defRPr sz="1800" kern="1200">
                          <a:solidFill>
                            <a:schemeClr val="tx1"/>
                          </a:solidFill>
                          <a:latin typeface="+mn-lt"/>
                          <a:ea typeface="+mn-ea"/>
                          <a:cs typeface="+mn-cs"/>
                        </a:defRPr>
                      </a:lvl4pPr>
                      <a:lvl5pPr marL="1462405" lvl="4" indent="-182880" algn="l" rtl="0" eaLnBrk="0" fontAlgn="base" hangingPunct="0">
                        <a:spcBef>
                          <a:spcPct val="20000"/>
                        </a:spcBef>
                        <a:spcAft>
                          <a:spcPct val="0"/>
                        </a:spcAft>
                        <a:buClr>
                          <a:srgbClr val="BDCAE9"/>
                        </a:buClr>
                        <a:buSzPct val="68000"/>
                        <a:buFont typeface="Wingdings 2" panose="05020102010507070707" pitchFamily="18" charset="2"/>
                        <a:buChar char=""/>
                        <a:defRPr sz="1400" kern="1200">
                          <a:solidFill>
                            <a:schemeClr val="tx1"/>
                          </a:solidFill>
                          <a:latin typeface="+mn-lt"/>
                          <a:ea typeface="+mn-ea"/>
                          <a:cs typeface="+mn-cs"/>
                        </a:defRPr>
                      </a:lvl5pPr>
                    </a:lstStyle>
                    <a:p>
                      <a:pPr marL="0" lvl="0" indent="133350" algn="ctr" eaLnBrk="1" hangingPunct="1">
                        <a:spcBef>
                          <a:spcPct val="0"/>
                        </a:spcBef>
                        <a:buClr>
                          <a:schemeClr val="bg1"/>
                        </a:buClr>
                        <a:buSzPct val="100000"/>
                        <a:buNone/>
                      </a:pPr>
                      <a:r>
                        <a:rPr lang="zh-CN" altLang="en-US" sz="2800" b="1" dirty="0">
                          <a:latin typeface="微软雅黑" panose="020B0503020204020204" charset="-122"/>
                          <a:ea typeface="微软雅黑" panose="020B0503020204020204" charset="-122"/>
                        </a:rPr>
                        <a:t>第二次工业革命</a:t>
                      </a:r>
                      <a:endParaRPr lang="zh-CN" altLang="en-US" sz="2800" b="1" dirty="0">
                        <a:latin typeface="微软雅黑" panose="020B0503020204020204" charset="-122"/>
                        <a:ea typeface="微软雅黑" panose="020B0503020204020204" charset="-122"/>
                      </a:endParaRPr>
                    </a:p>
                    <a:p>
                      <a:pPr marL="0" lvl="0" indent="133350" algn="ctr" eaLnBrk="1" hangingPunct="1">
                        <a:spcBef>
                          <a:spcPct val="0"/>
                        </a:spcBef>
                        <a:buClr>
                          <a:schemeClr val="bg1"/>
                        </a:buClr>
                        <a:buSzPct val="100000"/>
                        <a:buNone/>
                      </a:pPr>
                      <a:r>
                        <a:rPr lang="en-US" altLang="zh-CN" sz="2800" b="1">
                          <a:latin typeface="微软雅黑" panose="020B0503020204020204" charset="-122"/>
                          <a:ea typeface="微软雅黑" panose="020B0503020204020204" charset="-122"/>
                        </a:rPr>
                        <a:t>19C</a:t>
                      </a:r>
                      <a:r>
                        <a:rPr lang="zh-CN" altLang="en-US" sz="2800" b="1" dirty="0">
                          <a:latin typeface="微软雅黑" panose="020B0503020204020204" charset="-122"/>
                          <a:ea typeface="微软雅黑" panose="020B0503020204020204" charset="-122"/>
                        </a:rPr>
                        <a:t>中后</a:t>
                      </a:r>
                      <a:r>
                        <a:rPr lang="en-US" altLang="zh-CN" sz="2800" b="1">
                          <a:latin typeface="微软雅黑" panose="020B0503020204020204" charset="-122"/>
                          <a:ea typeface="微软雅黑" panose="020B0503020204020204" charset="-122"/>
                        </a:rPr>
                        <a:t>-19C</a:t>
                      </a:r>
                      <a:r>
                        <a:rPr lang="zh-CN" altLang="en-US" sz="2800" b="1" dirty="0">
                          <a:latin typeface="微软雅黑" panose="020B0503020204020204" charset="-122"/>
                          <a:ea typeface="微软雅黑" panose="020B0503020204020204" charset="-122"/>
                        </a:rPr>
                        <a:t>末</a:t>
                      </a:r>
                      <a:r>
                        <a:rPr lang="en-US" altLang="zh-CN" sz="2800" b="1">
                          <a:latin typeface="微软雅黑" panose="020B0503020204020204" charset="-122"/>
                          <a:ea typeface="微软雅黑" panose="020B0503020204020204" charset="-122"/>
                        </a:rPr>
                        <a:t>20C</a:t>
                      </a:r>
                      <a:r>
                        <a:rPr lang="zh-CN" altLang="en-US" sz="2800" b="1" dirty="0">
                          <a:latin typeface="微软雅黑" panose="020B0503020204020204" charset="-122"/>
                          <a:ea typeface="微软雅黑" panose="020B0503020204020204" charset="-122"/>
                        </a:rPr>
                        <a:t>初</a:t>
                      </a:r>
                      <a:endParaRPr lang="zh-CN" altLang="en-US" sz="2800" b="1" dirty="0">
                        <a:latin typeface="微软雅黑" panose="020B0503020204020204" charset="-122"/>
                        <a:ea typeface="微软雅黑" panose="020B050302020402020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057140">
                <a:tc>
                  <a:txBody>
                    <a:bodyPr/>
                    <a:lstStyle>
                      <a:lvl1pPr marL="273050" lvl="0" indent="-273050" algn="l" rtl="0" eaLnBrk="0" fontAlgn="base" hangingPunct="0">
                        <a:spcBef>
                          <a:spcPts val="600"/>
                        </a:spcBef>
                        <a:spcAft>
                          <a:spcPct val="0"/>
                        </a:spcAft>
                        <a:buClr>
                          <a:schemeClr val="accent1"/>
                        </a:buClr>
                        <a:buSzPct val="70000"/>
                        <a:buFont typeface="Wingdings" panose="05000000000000000000" pitchFamily="2" charset="2"/>
                        <a:buChar char=""/>
                        <a:defRPr sz="2000" kern="1200">
                          <a:solidFill>
                            <a:schemeClr val="tx1"/>
                          </a:solidFill>
                          <a:latin typeface="+mn-lt"/>
                          <a:ea typeface="+mn-ea"/>
                          <a:cs typeface="+mn-cs"/>
                        </a:defRPr>
                      </a:lvl1pPr>
                      <a:lvl2pPr marL="640080" lvl="1" indent="-273050" algn="l" rtl="0" eaLnBrk="0" fontAlgn="base" hangingPunct="0">
                        <a:spcBef>
                          <a:spcPct val="20000"/>
                        </a:spcBef>
                        <a:spcAft>
                          <a:spcPct val="0"/>
                        </a:spcAft>
                        <a:buClr>
                          <a:schemeClr val="accent1"/>
                        </a:buClr>
                        <a:buSzPct val="80000"/>
                        <a:buFont typeface="Wingdings 2" panose="05020102010507070707" pitchFamily="18" charset="2"/>
                        <a:buChar char=""/>
                        <a:defRPr sz="1900" kern="1200">
                          <a:solidFill>
                            <a:schemeClr val="tx1"/>
                          </a:solidFill>
                          <a:latin typeface="+mn-lt"/>
                          <a:ea typeface="+mn-ea"/>
                          <a:cs typeface="+mn-cs"/>
                        </a:defRPr>
                      </a:lvl2pPr>
                      <a:lvl3pPr marL="914400" lvl="2" indent="-182880" algn="l" rtl="0" eaLnBrk="0" fontAlgn="base" hangingPunct="0">
                        <a:spcBef>
                          <a:spcPct val="20000"/>
                        </a:spcBef>
                        <a:spcAft>
                          <a:spcPct val="0"/>
                        </a:spcAft>
                        <a:buClr>
                          <a:srgbClr val="E0752F"/>
                        </a:buClr>
                        <a:buSzPct val="60000"/>
                        <a:buFont typeface="Wingdings" panose="05000000000000000000" pitchFamily="2" charset="2"/>
                        <a:buChar char=""/>
                        <a:defRPr sz="2000" kern="1200">
                          <a:solidFill>
                            <a:schemeClr val="tx1"/>
                          </a:solidFill>
                          <a:latin typeface="+mn-lt"/>
                          <a:ea typeface="+mn-ea"/>
                          <a:cs typeface="+mn-cs"/>
                        </a:defRPr>
                      </a:lvl3pPr>
                      <a:lvl4pPr marL="1187450" lvl="3" indent="-182880" algn="l" rtl="0" eaLnBrk="0" fontAlgn="base" hangingPunct="0">
                        <a:spcBef>
                          <a:spcPct val="20000"/>
                        </a:spcBef>
                        <a:spcAft>
                          <a:spcPct val="0"/>
                        </a:spcAft>
                        <a:buClr>
                          <a:srgbClr val="FEC3AE"/>
                        </a:buClr>
                        <a:buSzPct val="60000"/>
                        <a:buFont typeface="Wingdings" panose="05000000000000000000" pitchFamily="2" charset="2"/>
                        <a:buChar char=""/>
                        <a:defRPr sz="1800" kern="1200">
                          <a:solidFill>
                            <a:schemeClr val="tx1"/>
                          </a:solidFill>
                          <a:latin typeface="+mn-lt"/>
                          <a:ea typeface="+mn-ea"/>
                          <a:cs typeface="+mn-cs"/>
                        </a:defRPr>
                      </a:lvl4pPr>
                      <a:lvl5pPr marL="1462405" lvl="4" indent="-182880" algn="l" rtl="0" eaLnBrk="0" fontAlgn="base" hangingPunct="0">
                        <a:spcBef>
                          <a:spcPct val="20000"/>
                        </a:spcBef>
                        <a:spcAft>
                          <a:spcPct val="0"/>
                        </a:spcAft>
                        <a:buClr>
                          <a:srgbClr val="BDCAE9"/>
                        </a:buClr>
                        <a:buSzPct val="68000"/>
                        <a:buFont typeface="Wingdings 2" panose="05020102010507070707" pitchFamily="18" charset="2"/>
                        <a:buChar char=""/>
                        <a:defRPr sz="1400" kern="1200">
                          <a:solidFill>
                            <a:schemeClr val="tx1"/>
                          </a:solidFill>
                          <a:latin typeface="+mn-lt"/>
                          <a:ea typeface="+mn-ea"/>
                          <a:cs typeface="+mn-cs"/>
                        </a:defRPr>
                      </a:lvl5pPr>
                    </a:lstStyle>
                    <a:p>
                      <a:pPr marL="0" lvl="0" indent="0" eaLnBrk="1" hangingPunct="1">
                        <a:spcBef>
                          <a:spcPct val="0"/>
                        </a:spcBef>
                        <a:buClr>
                          <a:schemeClr val="bg1"/>
                        </a:buClr>
                        <a:buSzPct val="100000"/>
                        <a:buNone/>
                      </a:pPr>
                      <a:r>
                        <a:rPr lang="en-US" altLang="zh-CN" sz="2800" b="1">
                          <a:latin typeface="微软雅黑" panose="020B0503020204020204" charset="-122"/>
                          <a:ea typeface="微软雅黑" panose="020B0503020204020204" charset="-122"/>
                        </a:rPr>
                        <a:t>  </a:t>
                      </a:r>
                      <a:r>
                        <a:rPr lang="zh-CN" altLang="en-US" sz="3200" b="1" dirty="0">
                          <a:latin typeface="微软雅黑" panose="020B0503020204020204" charset="-122"/>
                          <a:ea typeface="微软雅黑" panose="020B0503020204020204" charset="-122"/>
                        </a:rPr>
                        <a:t>对中国历史发展的影响</a:t>
                      </a:r>
                      <a:endParaRPr lang="zh-CN" altLang="en-US" sz="3200" b="1" dirty="0">
                        <a:latin typeface="微软雅黑" panose="020B0503020204020204" charset="-122"/>
                        <a:ea typeface="微软雅黑" panose="020B0503020204020204" charset="-122"/>
                      </a:endParaRPr>
                    </a:p>
                  </a:txBody>
                  <a:tcPr vert="eaVe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273050" lvl="0" indent="-273050" algn="l" rtl="0" eaLnBrk="0" fontAlgn="base" hangingPunct="0">
                        <a:spcBef>
                          <a:spcPts val="600"/>
                        </a:spcBef>
                        <a:spcAft>
                          <a:spcPct val="0"/>
                        </a:spcAft>
                        <a:buClr>
                          <a:schemeClr val="accent1"/>
                        </a:buClr>
                        <a:buSzPct val="70000"/>
                        <a:buFont typeface="Wingdings" panose="05000000000000000000" pitchFamily="2" charset="2"/>
                        <a:buChar char=""/>
                        <a:defRPr sz="2000" kern="1200">
                          <a:solidFill>
                            <a:schemeClr val="tx1"/>
                          </a:solidFill>
                          <a:latin typeface="+mn-lt"/>
                          <a:ea typeface="+mn-ea"/>
                          <a:cs typeface="+mn-cs"/>
                        </a:defRPr>
                      </a:lvl1pPr>
                      <a:lvl2pPr marL="640080" lvl="1" indent="-273050" algn="l" rtl="0" eaLnBrk="0" fontAlgn="base" hangingPunct="0">
                        <a:spcBef>
                          <a:spcPct val="20000"/>
                        </a:spcBef>
                        <a:spcAft>
                          <a:spcPct val="0"/>
                        </a:spcAft>
                        <a:buClr>
                          <a:schemeClr val="accent1"/>
                        </a:buClr>
                        <a:buSzPct val="80000"/>
                        <a:buFont typeface="Wingdings 2" panose="05020102010507070707" pitchFamily="18" charset="2"/>
                        <a:buChar char=""/>
                        <a:defRPr sz="1900" kern="1200">
                          <a:solidFill>
                            <a:schemeClr val="tx1"/>
                          </a:solidFill>
                          <a:latin typeface="+mn-lt"/>
                          <a:ea typeface="+mn-ea"/>
                          <a:cs typeface="+mn-cs"/>
                        </a:defRPr>
                      </a:lvl2pPr>
                      <a:lvl3pPr marL="914400" lvl="2" indent="-182880" algn="l" rtl="0" eaLnBrk="0" fontAlgn="base" hangingPunct="0">
                        <a:spcBef>
                          <a:spcPct val="20000"/>
                        </a:spcBef>
                        <a:spcAft>
                          <a:spcPct val="0"/>
                        </a:spcAft>
                        <a:buClr>
                          <a:srgbClr val="E0752F"/>
                        </a:buClr>
                        <a:buSzPct val="60000"/>
                        <a:buFont typeface="Wingdings" panose="05000000000000000000" pitchFamily="2" charset="2"/>
                        <a:buChar char=""/>
                        <a:defRPr sz="2000" kern="1200">
                          <a:solidFill>
                            <a:schemeClr val="tx1"/>
                          </a:solidFill>
                          <a:latin typeface="+mn-lt"/>
                          <a:ea typeface="+mn-ea"/>
                          <a:cs typeface="+mn-cs"/>
                        </a:defRPr>
                      </a:lvl3pPr>
                      <a:lvl4pPr marL="1187450" lvl="3" indent="-182880" algn="l" rtl="0" eaLnBrk="0" fontAlgn="base" hangingPunct="0">
                        <a:spcBef>
                          <a:spcPct val="20000"/>
                        </a:spcBef>
                        <a:spcAft>
                          <a:spcPct val="0"/>
                        </a:spcAft>
                        <a:buClr>
                          <a:srgbClr val="FEC3AE"/>
                        </a:buClr>
                        <a:buSzPct val="60000"/>
                        <a:buFont typeface="Wingdings" panose="05000000000000000000" pitchFamily="2" charset="2"/>
                        <a:buChar char=""/>
                        <a:defRPr sz="1800" kern="1200">
                          <a:solidFill>
                            <a:schemeClr val="tx1"/>
                          </a:solidFill>
                          <a:latin typeface="+mn-lt"/>
                          <a:ea typeface="+mn-ea"/>
                          <a:cs typeface="+mn-cs"/>
                        </a:defRPr>
                      </a:lvl4pPr>
                      <a:lvl5pPr marL="1462405" lvl="4" indent="-182880" algn="l" rtl="0" eaLnBrk="0" fontAlgn="base" hangingPunct="0">
                        <a:spcBef>
                          <a:spcPct val="20000"/>
                        </a:spcBef>
                        <a:spcAft>
                          <a:spcPct val="0"/>
                        </a:spcAft>
                        <a:buClr>
                          <a:srgbClr val="BDCAE9"/>
                        </a:buClr>
                        <a:buSzPct val="68000"/>
                        <a:buFont typeface="Wingdings 2" panose="05020102010507070707" pitchFamily="18" charset="2"/>
                        <a:buChar char=""/>
                        <a:defRPr sz="1400" kern="1200">
                          <a:solidFill>
                            <a:schemeClr val="tx1"/>
                          </a:solidFill>
                          <a:latin typeface="+mn-lt"/>
                          <a:ea typeface="+mn-ea"/>
                          <a:cs typeface="+mn-cs"/>
                        </a:defRPr>
                      </a:lvl5pPr>
                    </a:lstStyle>
                    <a:p>
                      <a:pPr marL="0" lvl="0" indent="133350" eaLnBrk="1" hangingPunct="1">
                        <a:spcBef>
                          <a:spcPct val="0"/>
                        </a:spcBef>
                        <a:buClr>
                          <a:schemeClr val="bg1"/>
                        </a:buClr>
                        <a:buSzPct val="100000"/>
                        <a:buNone/>
                      </a:pPr>
                      <a:endParaRPr lang="zh-CN" altLang="zh-CN" sz="2800" b="1" dirty="0">
                        <a:solidFill>
                          <a:srgbClr val="FE1F08"/>
                        </a:solidFill>
                        <a:latin typeface="微软雅黑" panose="020B0503020204020204" charset="-122"/>
                        <a:ea typeface="微软雅黑" panose="020B050302020402020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273050" lvl="0" indent="-273050" algn="l" rtl="0" eaLnBrk="0" fontAlgn="base" hangingPunct="0">
                        <a:spcBef>
                          <a:spcPts val="600"/>
                        </a:spcBef>
                        <a:spcAft>
                          <a:spcPct val="0"/>
                        </a:spcAft>
                        <a:buClr>
                          <a:schemeClr val="accent1"/>
                        </a:buClr>
                        <a:buSzPct val="70000"/>
                        <a:buFont typeface="Wingdings" panose="05000000000000000000" pitchFamily="2" charset="2"/>
                        <a:buChar char=""/>
                        <a:defRPr sz="2000" kern="1200">
                          <a:solidFill>
                            <a:schemeClr val="tx1"/>
                          </a:solidFill>
                          <a:latin typeface="+mn-lt"/>
                          <a:ea typeface="+mn-ea"/>
                          <a:cs typeface="+mn-cs"/>
                        </a:defRPr>
                      </a:lvl1pPr>
                      <a:lvl2pPr marL="640080" lvl="1" indent="-273050" algn="l" rtl="0" eaLnBrk="0" fontAlgn="base" hangingPunct="0">
                        <a:spcBef>
                          <a:spcPct val="20000"/>
                        </a:spcBef>
                        <a:spcAft>
                          <a:spcPct val="0"/>
                        </a:spcAft>
                        <a:buClr>
                          <a:schemeClr val="accent1"/>
                        </a:buClr>
                        <a:buSzPct val="80000"/>
                        <a:buFont typeface="Wingdings 2" panose="05020102010507070707" pitchFamily="18" charset="2"/>
                        <a:buChar char=""/>
                        <a:defRPr sz="1900" kern="1200">
                          <a:solidFill>
                            <a:schemeClr val="tx1"/>
                          </a:solidFill>
                          <a:latin typeface="+mn-lt"/>
                          <a:ea typeface="+mn-ea"/>
                          <a:cs typeface="+mn-cs"/>
                        </a:defRPr>
                      </a:lvl2pPr>
                      <a:lvl3pPr marL="914400" lvl="2" indent="-182880" algn="l" rtl="0" eaLnBrk="0" fontAlgn="base" hangingPunct="0">
                        <a:spcBef>
                          <a:spcPct val="20000"/>
                        </a:spcBef>
                        <a:spcAft>
                          <a:spcPct val="0"/>
                        </a:spcAft>
                        <a:buClr>
                          <a:srgbClr val="E0752F"/>
                        </a:buClr>
                        <a:buSzPct val="60000"/>
                        <a:buFont typeface="Wingdings" panose="05000000000000000000" pitchFamily="2" charset="2"/>
                        <a:buChar char=""/>
                        <a:defRPr sz="2000" kern="1200">
                          <a:solidFill>
                            <a:schemeClr val="tx1"/>
                          </a:solidFill>
                          <a:latin typeface="+mn-lt"/>
                          <a:ea typeface="+mn-ea"/>
                          <a:cs typeface="+mn-cs"/>
                        </a:defRPr>
                      </a:lvl3pPr>
                      <a:lvl4pPr marL="1187450" lvl="3" indent="-182880" algn="l" rtl="0" eaLnBrk="0" fontAlgn="base" hangingPunct="0">
                        <a:spcBef>
                          <a:spcPct val="20000"/>
                        </a:spcBef>
                        <a:spcAft>
                          <a:spcPct val="0"/>
                        </a:spcAft>
                        <a:buClr>
                          <a:srgbClr val="FEC3AE"/>
                        </a:buClr>
                        <a:buSzPct val="60000"/>
                        <a:buFont typeface="Wingdings" panose="05000000000000000000" pitchFamily="2" charset="2"/>
                        <a:buChar char=""/>
                        <a:defRPr sz="1800" kern="1200">
                          <a:solidFill>
                            <a:schemeClr val="tx1"/>
                          </a:solidFill>
                          <a:latin typeface="+mn-lt"/>
                          <a:ea typeface="+mn-ea"/>
                          <a:cs typeface="+mn-cs"/>
                        </a:defRPr>
                      </a:lvl4pPr>
                      <a:lvl5pPr marL="1462405" lvl="4" indent="-182880" algn="l" rtl="0" eaLnBrk="0" fontAlgn="base" hangingPunct="0">
                        <a:spcBef>
                          <a:spcPct val="20000"/>
                        </a:spcBef>
                        <a:spcAft>
                          <a:spcPct val="0"/>
                        </a:spcAft>
                        <a:buClr>
                          <a:srgbClr val="BDCAE9"/>
                        </a:buClr>
                        <a:buSzPct val="68000"/>
                        <a:buFont typeface="Wingdings 2" panose="05020102010507070707" pitchFamily="18" charset="2"/>
                        <a:buChar char=""/>
                        <a:defRPr sz="1400" kern="1200">
                          <a:solidFill>
                            <a:schemeClr val="tx1"/>
                          </a:solidFill>
                          <a:latin typeface="+mn-lt"/>
                          <a:ea typeface="+mn-ea"/>
                          <a:cs typeface="+mn-cs"/>
                        </a:defRPr>
                      </a:lvl5pPr>
                    </a:lstStyle>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p>
                      <a:pPr marL="0" lvl="0" indent="133350" eaLnBrk="1" hangingPunct="1">
                        <a:spcBef>
                          <a:spcPct val="0"/>
                        </a:spcBef>
                        <a:buClr>
                          <a:schemeClr val="bg1"/>
                        </a:buClr>
                        <a:buSzPct val="100000"/>
                        <a:buNone/>
                      </a:pPr>
                      <a:endParaRPr lang="en-US" altLang="zh-CN" sz="2800" b="1">
                        <a:latin typeface="微软雅黑" panose="020B0503020204020204" charset="-122"/>
                        <a:ea typeface="微软雅黑" panose="020B0503020204020204" charset="-122"/>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2786" name="Rectangle 18"/>
          <p:cNvSpPr/>
          <p:nvPr/>
        </p:nvSpPr>
        <p:spPr>
          <a:xfrm>
            <a:off x="999490" y="1884045"/>
            <a:ext cx="1351915" cy="3538220"/>
          </a:xfrm>
          <a:prstGeom prst="rect">
            <a:avLst/>
          </a:prstGeom>
          <a:noFill/>
          <a:ln w="9525">
            <a:noFill/>
          </a:ln>
        </p:spPr>
        <p:txBody>
          <a:bodyPr wrap="square">
            <a:spAutoFit/>
          </a:bodyPr>
          <a:p>
            <a:r>
              <a:rPr lang="en-US" altLang="zh-CN" sz="2800" b="1">
                <a:solidFill>
                  <a:srgbClr val="FF0000"/>
                </a:solidFill>
                <a:latin typeface="微软雅黑" panose="020B0503020204020204" charset="-122"/>
                <a:ea typeface="微软雅黑" panose="020B0503020204020204" charset="-122"/>
              </a:rPr>
              <a:t>1.</a:t>
            </a:r>
            <a:r>
              <a:rPr lang="zh-CN" altLang="en-US" sz="2800" b="1" dirty="0">
                <a:solidFill>
                  <a:srgbClr val="FF0000"/>
                </a:solidFill>
                <a:latin typeface="微软雅黑" panose="020B0503020204020204" charset="-122"/>
                <a:ea typeface="微软雅黑" panose="020B0503020204020204" charset="-122"/>
              </a:rPr>
              <a:t>政治：</a:t>
            </a:r>
            <a:endParaRPr lang="zh-CN" altLang="en-US" sz="2800" b="1" dirty="0">
              <a:solidFill>
                <a:srgbClr val="FF0000"/>
              </a:solidFill>
              <a:latin typeface="微软雅黑" panose="020B0503020204020204" charset="-122"/>
              <a:ea typeface="微软雅黑" panose="020B0503020204020204" charset="-122"/>
            </a:endParaRPr>
          </a:p>
          <a:p>
            <a:endParaRPr lang="zh-CN" altLang="en-US" sz="2800" b="1" dirty="0">
              <a:solidFill>
                <a:srgbClr val="FF0000"/>
              </a:solidFill>
              <a:latin typeface="微软雅黑" panose="020B0503020204020204" charset="-122"/>
              <a:ea typeface="微软雅黑" panose="020B0503020204020204" charset="-122"/>
            </a:endParaRPr>
          </a:p>
          <a:p>
            <a:endParaRPr lang="zh-CN" altLang="en-US" sz="2800" b="1" dirty="0">
              <a:solidFill>
                <a:srgbClr val="FF0000"/>
              </a:solidFill>
              <a:latin typeface="微软雅黑" panose="020B0503020204020204" charset="-122"/>
              <a:ea typeface="微软雅黑" panose="020B0503020204020204" charset="-122"/>
            </a:endParaRPr>
          </a:p>
          <a:p>
            <a:r>
              <a:rPr lang="en-US" altLang="zh-CN" sz="2800" b="1">
                <a:solidFill>
                  <a:srgbClr val="FF0000"/>
                </a:solidFill>
                <a:latin typeface="微软雅黑" panose="020B0503020204020204" charset="-122"/>
                <a:ea typeface="微软雅黑" panose="020B0503020204020204" charset="-122"/>
              </a:rPr>
              <a:t>2.</a:t>
            </a:r>
            <a:r>
              <a:rPr lang="zh-CN" altLang="en-US" sz="2800" b="1" dirty="0">
                <a:solidFill>
                  <a:srgbClr val="FF0000"/>
                </a:solidFill>
                <a:latin typeface="微软雅黑" panose="020B0503020204020204" charset="-122"/>
                <a:ea typeface="微软雅黑" panose="020B0503020204020204" charset="-122"/>
              </a:rPr>
              <a:t>经济：</a:t>
            </a:r>
            <a:endParaRPr lang="zh-CN" altLang="en-US" sz="2800" b="1" dirty="0">
              <a:solidFill>
                <a:srgbClr val="FF0000"/>
              </a:solidFill>
              <a:latin typeface="微软雅黑" panose="020B0503020204020204" charset="-122"/>
              <a:ea typeface="微软雅黑" panose="020B0503020204020204" charset="-122"/>
            </a:endParaRPr>
          </a:p>
          <a:p>
            <a:endParaRPr lang="zh-CN" altLang="en-US" sz="2800" b="1" dirty="0">
              <a:solidFill>
                <a:srgbClr val="FF0000"/>
              </a:solidFill>
              <a:latin typeface="微软雅黑" panose="020B0503020204020204" charset="-122"/>
              <a:ea typeface="微软雅黑" panose="020B0503020204020204" charset="-122"/>
            </a:endParaRPr>
          </a:p>
          <a:p>
            <a:endParaRPr lang="zh-CN" altLang="en-US" sz="2800" b="1" dirty="0">
              <a:solidFill>
                <a:srgbClr val="FF0000"/>
              </a:solidFill>
              <a:latin typeface="微软雅黑" panose="020B0503020204020204" charset="-122"/>
              <a:ea typeface="微软雅黑" panose="020B0503020204020204" charset="-122"/>
            </a:endParaRPr>
          </a:p>
          <a:p>
            <a:endParaRPr lang="zh-CN" altLang="en-US" sz="2800" b="1" dirty="0">
              <a:solidFill>
                <a:srgbClr val="FF0000"/>
              </a:solidFill>
              <a:latin typeface="微软雅黑" panose="020B0503020204020204" charset="-122"/>
              <a:ea typeface="微软雅黑" panose="020B0503020204020204" charset="-122"/>
            </a:endParaRPr>
          </a:p>
          <a:p>
            <a:r>
              <a:rPr lang="en-US" altLang="zh-CN" sz="2800" b="1">
                <a:solidFill>
                  <a:srgbClr val="FF0000"/>
                </a:solidFill>
                <a:latin typeface="微软雅黑" panose="020B0503020204020204" charset="-122"/>
                <a:ea typeface="微软雅黑" panose="020B0503020204020204" charset="-122"/>
              </a:rPr>
              <a:t>3.</a:t>
            </a:r>
            <a:r>
              <a:rPr lang="zh-CN" altLang="en-US" sz="2800" b="1" dirty="0">
                <a:solidFill>
                  <a:srgbClr val="FF0000"/>
                </a:solidFill>
                <a:latin typeface="微软雅黑" panose="020B0503020204020204" charset="-122"/>
                <a:ea typeface="微软雅黑" panose="020B0503020204020204" charset="-122"/>
              </a:rPr>
              <a:t>思想：</a:t>
            </a:r>
            <a:endParaRPr lang="zh-CN" altLang="en-US" sz="2800" b="1" dirty="0">
              <a:solidFill>
                <a:srgbClr val="FF0000"/>
              </a:solidFill>
              <a:latin typeface="微软雅黑" panose="020B0503020204020204" charset="-122"/>
              <a:ea typeface="微软雅黑" panose="020B0503020204020204" charset="-122"/>
            </a:endParaRPr>
          </a:p>
        </p:txBody>
      </p:sp>
      <p:sp>
        <p:nvSpPr>
          <p:cNvPr id="33811" name="Rectangle 19"/>
          <p:cNvSpPr/>
          <p:nvPr/>
        </p:nvSpPr>
        <p:spPr>
          <a:xfrm>
            <a:off x="6084570" y="4977130"/>
            <a:ext cx="6015990" cy="1383665"/>
          </a:xfrm>
          <a:prstGeom prst="rect">
            <a:avLst/>
          </a:prstGeom>
          <a:noFill/>
          <a:ln w="9525">
            <a:noFill/>
          </a:ln>
        </p:spPr>
        <p:txBody>
          <a:bodyPr wrap="square">
            <a:spAutoFit/>
          </a:bodyPr>
          <a:p>
            <a:r>
              <a:rPr lang="en-US" altLang="zh-CN" sz="2800" b="1">
                <a:solidFill>
                  <a:schemeClr val="tx1"/>
                </a:solidFill>
                <a:latin typeface="微软雅黑" panose="020B0503020204020204" charset="-122"/>
                <a:ea typeface="微软雅黑" panose="020B0503020204020204" charset="-122"/>
              </a:rPr>
              <a:t>3.</a:t>
            </a:r>
            <a:r>
              <a:rPr lang="zh-CN" altLang="en-US" sz="2800" b="1" dirty="0">
                <a:solidFill>
                  <a:schemeClr val="tx1"/>
                </a:solidFill>
                <a:latin typeface="微软雅黑" panose="020B0503020204020204" charset="-122"/>
                <a:ea typeface="微软雅黑" panose="020B0503020204020204" charset="-122"/>
              </a:rPr>
              <a:t>西方文化进一步传入，促进了中国社会发展（如维新变法思想、民主革命、民主共和、民主科学思想等）</a:t>
            </a:r>
            <a:endParaRPr lang="zh-CN" altLang="en-US" sz="2800" b="1" dirty="0">
              <a:solidFill>
                <a:schemeClr val="tx1"/>
              </a:solidFill>
              <a:latin typeface="微软雅黑" panose="020B0503020204020204" charset="-122"/>
              <a:ea typeface="微软雅黑" panose="020B0503020204020204" charset="-122"/>
            </a:endParaRPr>
          </a:p>
        </p:txBody>
      </p:sp>
      <p:sp>
        <p:nvSpPr>
          <p:cNvPr id="33814" name="Text Box 22"/>
          <p:cNvSpPr txBox="1"/>
          <p:nvPr/>
        </p:nvSpPr>
        <p:spPr>
          <a:xfrm>
            <a:off x="2351405" y="3052445"/>
            <a:ext cx="3804285" cy="1814830"/>
          </a:xfrm>
          <a:prstGeom prst="rect">
            <a:avLst/>
          </a:prstGeom>
          <a:noFill/>
          <a:ln w="9525">
            <a:noFill/>
          </a:ln>
        </p:spPr>
        <p:txBody>
          <a:bodyPr wrap="square">
            <a:spAutoFit/>
          </a:bodyPr>
          <a:p>
            <a:r>
              <a:rPr lang="zh-CN" altLang="en-US" sz="2800" b="1" dirty="0">
                <a:solidFill>
                  <a:srgbClr val="0000CC"/>
                </a:solidFill>
                <a:latin typeface="微软雅黑" panose="020B0503020204020204" charset="-122"/>
                <a:ea typeface="微软雅黑" panose="020B0503020204020204" charset="-122"/>
              </a:rPr>
              <a:t>自然经济</a:t>
            </a:r>
            <a:r>
              <a:rPr lang="zh-CN" altLang="en-US" sz="2800" b="1" dirty="0">
                <a:solidFill>
                  <a:schemeClr val="tx1"/>
                </a:solidFill>
                <a:latin typeface="微软雅黑" panose="020B0503020204020204" charset="-122"/>
                <a:ea typeface="微软雅黑" panose="020B0503020204020204" charset="-122"/>
              </a:rPr>
              <a:t>开始解体</a:t>
            </a:r>
            <a:r>
              <a:rPr lang="en-US" altLang="zh-CN" sz="2800" b="1" dirty="0">
                <a:solidFill>
                  <a:schemeClr val="tx1"/>
                </a:solidFill>
                <a:latin typeface="微软雅黑" panose="020B0503020204020204" charset="-122"/>
                <a:ea typeface="微软雅黑" panose="020B0503020204020204" charset="-122"/>
              </a:rPr>
              <a:t>;</a:t>
            </a:r>
            <a:endParaRPr lang="en-US" altLang="zh-CN" sz="2800" b="1" dirty="0">
              <a:solidFill>
                <a:schemeClr val="tx1"/>
              </a:solidFill>
              <a:latin typeface="微软雅黑" panose="020B0503020204020204" charset="-122"/>
              <a:ea typeface="微软雅黑" panose="020B0503020204020204" charset="-122"/>
            </a:endParaRPr>
          </a:p>
          <a:p>
            <a:r>
              <a:rPr lang="zh-CN" altLang="en-US" sz="2800" b="1" dirty="0">
                <a:solidFill>
                  <a:schemeClr val="tx1"/>
                </a:solidFill>
                <a:latin typeface="微软雅黑" panose="020B0503020204020204" charset="-122"/>
                <a:ea typeface="微软雅黑" panose="020B0503020204020204" charset="-122"/>
              </a:rPr>
              <a:t>被卷入资本主义世界市场</a:t>
            </a:r>
            <a:r>
              <a:rPr lang="en-US" altLang="zh-CN" sz="2800" b="1" dirty="0">
                <a:solidFill>
                  <a:schemeClr val="tx1"/>
                </a:solidFill>
                <a:latin typeface="微软雅黑" panose="020B0503020204020204" charset="-122"/>
                <a:ea typeface="微软雅黑" panose="020B0503020204020204" charset="-122"/>
              </a:rPr>
              <a:t>;</a:t>
            </a:r>
            <a:endParaRPr lang="en-US" altLang="zh-CN" sz="2800" b="1" dirty="0">
              <a:solidFill>
                <a:schemeClr val="tx1"/>
              </a:solidFill>
              <a:latin typeface="微软雅黑" panose="020B0503020204020204" charset="-122"/>
              <a:ea typeface="微软雅黑" panose="020B0503020204020204" charset="-122"/>
            </a:endParaRPr>
          </a:p>
          <a:p>
            <a:r>
              <a:rPr lang="zh-CN" altLang="en-US" sz="2800" b="1" dirty="0">
                <a:solidFill>
                  <a:schemeClr val="tx1"/>
                </a:solidFill>
                <a:latin typeface="微软雅黑" panose="020B0503020204020204" charset="-122"/>
                <a:ea typeface="微软雅黑" panose="020B0503020204020204" charset="-122"/>
              </a:rPr>
              <a:t>产生资本主义。</a:t>
            </a:r>
            <a:endParaRPr lang="zh-CN" altLang="en-US" sz="2800" b="1" dirty="0">
              <a:solidFill>
                <a:schemeClr val="tx1"/>
              </a:solidFill>
              <a:latin typeface="微软雅黑" panose="020B0503020204020204" charset="-122"/>
              <a:ea typeface="微软雅黑" panose="020B0503020204020204" charset="-122"/>
            </a:endParaRPr>
          </a:p>
        </p:txBody>
      </p:sp>
      <p:sp>
        <p:nvSpPr>
          <p:cNvPr id="33815" name="Text Box 23"/>
          <p:cNvSpPr txBox="1"/>
          <p:nvPr/>
        </p:nvSpPr>
        <p:spPr>
          <a:xfrm>
            <a:off x="2312670" y="4977130"/>
            <a:ext cx="3455988" cy="953135"/>
          </a:xfrm>
          <a:prstGeom prst="rect">
            <a:avLst/>
          </a:prstGeom>
          <a:noFill/>
          <a:ln w="9525">
            <a:noFill/>
          </a:ln>
        </p:spPr>
        <p:txBody>
          <a:bodyPr>
            <a:spAutoFit/>
          </a:bodyPr>
          <a:p>
            <a:r>
              <a:rPr lang="zh-CN" altLang="en-US" sz="2800" b="1" dirty="0">
                <a:solidFill>
                  <a:schemeClr val="tx1"/>
                </a:solidFill>
                <a:latin typeface="微软雅黑" panose="020B0503020204020204" charset="-122"/>
                <a:ea typeface="微软雅黑" panose="020B0503020204020204" charset="-122"/>
              </a:rPr>
              <a:t> </a:t>
            </a:r>
            <a:r>
              <a:rPr lang="zh-CN" altLang="en-US" sz="2800" b="1" dirty="0">
                <a:solidFill>
                  <a:srgbClr val="0000CC"/>
                </a:solidFill>
                <a:latin typeface="微软雅黑" panose="020B0503020204020204" charset="-122"/>
                <a:ea typeface="微软雅黑" panose="020B0503020204020204" charset="-122"/>
              </a:rPr>
              <a:t>新思潮萌发；</a:t>
            </a:r>
            <a:endParaRPr lang="zh-CN" altLang="en-US" sz="2800" b="1" dirty="0">
              <a:solidFill>
                <a:srgbClr val="0000CC"/>
              </a:solidFill>
              <a:latin typeface="微软雅黑" panose="020B0503020204020204" charset="-122"/>
              <a:ea typeface="微软雅黑" panose="020B0503020204020204" charset="-122"/>
            </a:endParaRPr>
          </a:p>
          <a:p>
            <a:r>
              <a:rPr lang="zh-CN" altLang="en-US" sz="2800" b="1" dirty="0">
                <a:solidFill>
                  <a:srgbClr val="0000CC"/>
                </a:solidFill>
                <a:latin typeface="微软雅黑" panose="020B0503020204020204" charset="-122"/>
                <a:ea typeface="微软雅黑" panose="020B0503020204020204" charset="-122"/>
              </a:rPr>
              <a:t>中体西用</a:t>
            </a:r>
            <a:r>
              <a:rPr lang="zh-CN" altLang="en-US" sz="2800" b="1" dirty="0">
                <a:solidFill>
                  <a:schemeClr val="tx1"/>
                </a:solidFill>
                <a:latin typeface="微软雅黑" panose="020B0503020204020204" charset="-122"/>
                <a:ea typeface="微软雅黑" panose="020B0503020204020204" charset="-122"/>
              </a:rPr>
              <a:t>。</a:t>
            </a:r>
            <a:endParaRPr lang="zh-CN" altLang="en-US" sz="2800" b="1" dirty="0">
              <a:solidFill>
                <a:schemeClr val="tx1"/>
              </a:solidFill>
              <a:latin typeface="微软雅黑" panose="020B0503020204020204" charset="-122"/>
              <a:ea typeface="微软雅黑" panose="020B0503020204020204" charset="-122"/>
            </a:endParaRPr>
          </a:p>
        </p:txBody>
      </p:sp>
      <p:sp>
        <p:nvSpPr>
          <p:cNvPr id="33816" name="Text Box 24"/>
          <p:cNvSpPr txBox="1"/>
          <p:nvPr/>
        </p:nvSpPr>
        <p:spPr>
          <a:xfrm>
            <a:off x="5973445" y="1758950"/>
            <a:ext cx="6035675" cy="953135"/>
          </a:xfrm>
          <a:prstGeom prst="rect">
            <a:avLst/>
          </a:prstGeom>
          <a:noFill/>
          <a:ln w="9525">
            <a:noFill/>
          </a:ln>
        </p:spPr>
        <p:txBody>
          <a:bodyPr wrap="square">
            <a:spAutoFit/>
          </a:bodyPr>
          <a:p>
            <a:r>
              <a:rPr lang="en-US" altLang="zh-CN" sz="2800" b="1">
                <a:solidFill>
                  <a:schemeClr val="tx1"/>
                </a:solidFill>
                <a:latin typeface="微软雅黑" panose="020B0503020204020204" charset="-122"/>
                <a:ea typeface="微软雅黑" panose="020B0503020204020204" charset="-122"/>
              </a:rPr>
              <a:t>1.</a:t>
            </a:r>
            <a:r>
              <a:rPr lang="zh-CN" altLang="en-US" sz="2800" b="1" dirty="0">
                <a:solidFill>
                  <a:schemeClr val="tx1"/>
                </a:solidFill>
                <a:latin typeface="微软雅黑" panose="020B0503020204020204" charset="-122"/>
                <a:ea typeface="微软雅黑" panose="020B0503020204020204" charset="-122"/>
              </a:rPr>
              <a:t>帝国主义侵略加剧，中国完全沦为半殖半封社会</a:t>
            </a:r>
            <a:endParaRPr lang="zh-CN" altLang="en-US" sz="2800" b="1" dirty="0">
              <a:solidFill>
                <a:schemeClr val="tx1"/>
              </a:solidFill>
              <a:latin typeface="微软雅黑" panose="020B0503020204020204" charset="-122"/>
              <a:ea typeface="微软雅黑" panose="020B0503020204020204" charset="-122"/>
            </a:endParaRPr>
          </a:p>
        </p:txBody>
      </p:sp>
      <p:sp>
        <p:nvSpPr>
          <p:cNvPr id="33817" name="Text Box 25"/>
          <p:cNvSpPr txBox="1"/>
          <p:nvPr/>
        </p:nvSpPr>
        <p:spPr>
          <a:xfrm>
            <a:off x="5972810" y="2837180"/>
            <a:ext cx="6127750" cy="1814830"/>
          </a:xfrm>
          <a:prstGeom prst="rect">
            <a:avLst/>
          </a:prstGeom>
          <a:noFill/>
          <a:ln w="9525">
            <a:noFill/>
          </a:ln>
        </p:spPr>
        <p:txBody>
          <a:bodyPr wrap="square">
            <a:spAutoFit/>
          </a:bodyPr>
          <a:p>
            <a:r>
              <a:rPr lang="en-US" altLang="zh-CN" sz="2800" b="1">
                <a:solidFill>
                  <a:schemeClr val="tx1"/>
                </a:solidFill>
                <a:latin typeface="微软雅黑" panose="020B0503020204020204" charset="-122"/>
                <a:ea typeface="微软雅黑" panose="020B0503020204020204" charset="-122"/>
              </a:rPr>
              <a:t>2.</a:t>
            </a:r>
            <a:r>
              <a:rPr lang="zh-CN" altLang="en-US" sz="2800" b="1" dirty="0">
                <a:solidFill>
                  <a:schemeClr val="tx1"/>
                </a:solidFill>
                <a:latin typeface="微软雅黑" panose="020B0503020204020204" charset="-122"/>
                <a:ea typeface="微软雅黑" panose="020B0503020204020204" charset="-122"/>
              </a:rPr>
              <a:t>自然经济进一步解体，客观上促进了民族资本主义发展，但资本输出和掠夺原料，严重阻碍中国民族资本主义发展。</a:t>
            </a:r>
            <a:endParaRPr lang="zh-CN" altLang="en-US" sz="2800" b="1"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2279650" y="1884045"/>
            <a:ext cx="3693795" cy="1383665"/>
          </a:xfrm>
          <a:prstGeom prst="rect">
            <a:avLst/>
          </a:prstGeom>
          <a:noFill/>
        </p:spPr>
        <p:txBody>
          <a:bodyPr wrap="square" rtlCol="0" anchor="t">
            <a:spAutoFit/>
          </a:bodyPr>
          <a:p>
            <a:r>
              <a:rPr lang="zh-CN" altLang="en-US" sz="2800" b="1" dirty="0">
                <a:solidFill>
                  <a:schemeClr val="tx1"/>
                </a:solidFill>
                <a:latin typeface="微软雅黑" panose="020B0503020204020204" charset="-122"/>
                <a:ea typeface="微软雅黑" panose="020B0503020204020204" charset="-122"/>
                <a:sym typeface="+mn-ea"/>
              </a:rPr>
              <a:t> 中国</a:t>
            </a:r>
            <a:r>
              <a:rPr lang="zh-CN" altLang="en-US" sz="2800" b="1" dirty="0">
                <a:solidFill>
                  <a:srgbClr val="0000CC"/>
                </a:solidFill>
                <a:latin typeface="微软雅黑" panose="020B0503020204020204" charset="-122"/>
                <a:ea typeface="微软雅黑" panose="020B0503020204020204" charset="-122"/>
                <a:sym typeface="+mn-ea"/>
              </a:rPr>
              <a:t>开始沦为</a:t>
            </a:r>
            <a:r>
              <a:rPr lang="zh-CN" altLang="en-US" sz="2800" b="1" dirty="0">
                <a:solidFill>
                  <a:schemeClr val="tx1"/>
                </a:solidFill>
                <a:latin typeface="微软雅黑" panose="020B0503020204020204" charset="-122"/>
                <a:ea typeface="微软雅黑" panose="020B0503020204020204" charset="-122"/>
                <a:sym typeface="+mn-ea"/>
              </a:rPr>
              <a:t>半殖民地半封建社会（鸦片战争；洋务运动）</a:t>
            </a:r>
            <a:endParaRPr lang="zh-CN" altLang="en-US" sz="28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813"/>
                                        </p:tgtEl>
                                        <p:attrNameLst>
                                          <p:attrName>style.visibility</p:attrName>
                                        </p:attrNameLst>
                                      </p:cBhvr>
                                      <p:to>
                                        <p:strVal val="visible"/>
                                      </p:to>
                                    </p:set>
                                    <p:animEffect transition="in" filter="blinds(horizontal)">
                                      <p:cBhvr>
                                        <p:cTn id="7" dur="500"/>
                                        <p:tgtEl>
                                          <p:spTgt spid="338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816"/>
                                        </p:tgtEl>
                                        <p:attrNameLst>
                                          <p:attrName>style.visibility</p:attrName>
                                        </p:attrNameLst>
                                      </p:cBhvr>
                                      <p:to>
                                        <p:strVal val="visible"/>
                                      </p:to>
                                    </p:set>
                                    <p:animEffect transition="in" filter="blinds(horizontal)">
                                      <p:cBhvr>
                                        <p:cTn id="12" dur="500"/>
                                        <p:tgtEl>
                                          <p:spTgt spid="338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817"/>
                                        </p:tgtEl>
                                        <p:attrNameLst>
                                          <p:attrName>style.visibility</p:attrName>
                                        </p:attrNameLst>
                                      </p:cBhvr>
                                      <p:to>
                                        <p:strVal val="visible"/>
                                      </p:to>
                                    </p:set>
                                    <p:animEffect transition="in" filter="blinds(horizontal)">
                                      <p:cBhvr>
                                        <p:cTn id="17" dur="500"/>
                                        <p:tgtEl>
                                          <p:spTgt spid="338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811"/>
                                        </p:tgtEl>
                                        <p:attrNameLst>
                                          <p:attrName>style.visibility</p:attrName>
                                        </p:attrNameLst>
                                      </p:cBhvr>
                                      <p:to>
                                        <p:strVal val="visible"/>
                                      </p:to>
                                    </p:set>
                                    <p:animEffect transition="in" filter="blinds(horizontal)">
                                      <p:cBhvr>
                                        <p:cTn id="22" dur="500"/>
                                        <p:tgtEl>
                                          <p:spTgt spid="33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3" grpId="0"/>
      <p:bldP spid="33811" grpId="0"/>
      <p:bldP spid="33816" grpId="0"/>
      <p:bldP spid="33817"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graphicFrame>
        <p:nvGraphicFramePr>
          <p:cNvPr id="5" name="表格 4"/>
          <p:cNvGraphicFramePr/>
          <p:nvPr/>
        </p:nvGraphicFramePr>
        <p:xfrm>
          <a:off x="193675" y="897255"/>
          <a:ext cx="11988165" cy="5821680"/>
        </p:xfrm>
        <a:graphic>
          <a:graphicData uri="http://schemas.openxmlformats.org/drawingml/2006/table">
            <a:tbl>
              <a:tblPr firstRow="1" bandRow="1">
                <a:tableStyleId>{5C22544A-7EE6-4342-B048-85BDC9FD1C3A}</a:tableStyleId>
              </a:tblPr>
              <a:tblGrid>
                <a:gridCol w="535305"/>
                <a:gridCol w="1080135"/>
                <a:gridCol w="5400040"/>
                <a:gridCol w="4972685"/>
              </a:tblGrid>
              <a:tr h="243205">
                <a:tc gridSpan="2">
                  <a:txBody>
                    <a:bodyPr/>
                    <a:p>
                      <a:pPr algn="ctr">
                        <a:buNone/>
                      </a:pPr>
                      <a:endParaRPr lang="zh-CN" altLang="en-US" sz="3200" b="1">
                        <a:latin typeface="微软雅黑" panose="020B0503020204020204" charset="-122"/>
                        <a:ea typeface="微软雅黑" panose="020B0503020204020204" charset="-122"/>
                      </a:endParaRPr>
                    </a:p>
                  </a:txBody>
                  <a:tcPr/>
                </a:tc>
                <a:tc hMerge="1">
                  <a:tcPr/>
                </a:tc>
                <a:tc>
                  <a:txBody>
                    <a:bodyPr/>
                    <a:p>
                      <a:pPr algn="ctr">
                        <a:buNone/>
                      </a:pPr>
                      <a:r>
                        <a:rPr lang="zh-CN" altLang="en-US" sz="3200" b="1">
                          <a:solidFill>
                            <a:srgbClr val="FF0000"/>
                          </a:solidFill>
                          <a:latin typeface="微软雅黑" panose="020B0503020204020204" charset="-122"/>
                          <a:ea typeface="微软雅黑" panose="020B0503020204020204" charset="-122"/>
                        </a:rPr>
                        <a:t>工厂制度</a:t>
                      </a:r>
                      <a:endParaRPr lang="zh-CN" altLang="en-US" sz="3200" b="1">
                        <a:solidFill>
                          <a:srgbClr val="FF0000"/>
                        </a:solidFill>
                        <a:latin typeface="微软雅黑" panose="020B0503020204020204" charset="-122"/>
                        <a:ea typeface="微软雅黑" panose="020B0503020204020204" charset="-122"/>
                      </a:endParaRPr>
                    </a:p>
                  </a:txBody>
                  <a:tcPr/>
                </a:tc>
                <a:tc>
                  <a:txBody>
                    <a:bodyPr/>
                    <a:p>
                      <a:pPr algn="ctr">
                        <a:buNone/>
                      </a:pPr>
                      <a:r>
                        <a:rPr lang="zh-CN" altLang="en-US" sz="3200" b="1">
                          <a:solidFill>
                            <a:srgbClr val="FF0000"/>
                          </a:solidFill>
                          <a:latin typeface="微软雅黑" panose="020B0503020204020204" charset="-122"/>
                          <a:ea typeface="微软雅黑" panose="020B0503020204020204" charset="-122"/>
                        </a:rPr>
                        <a:t>垄断组织</a:t>
                      </a:r>
                      <a:endParaRPr lang="zh-CN" altLang="en-US" sz="3200" b="1">
                        <a:solidFill>
                          <a:srgbClr val="FF0000"/>
                        </a:solidFill>
                        <a:latin typeface="微软雅黑" panose="020B0503020204020204" charset="-122"/>
                        <a:ea typeface="微软雅黑" panose="020B0503020204020204" charset="-122"/>
                      </a:endParaRPr>
                    </a:p>
                  </a:txBody>
                  <a:tcPr/>
                </a:tc>
              </a:tr>
              <a:tr h="381000">
                <a:tc rowSpan="4">
                  <a:txBody>
                    <a:bodyPr/>
                    <a:p>
                      <a:pPr algn="ctr">
                        <a:buNone/>
                      </a:pPr>
                      <a:endParaRPr lang="zh-CN" altLang="en-US" sz="3200" b="1">
                        <a:solidFill>
                          <a:srgbClr val="0000CC"/>
                        </a:solidFill>
                        <a:latin typeface="微软雅黑" panose="020B0503020204020204" charset="-122"/>
                        <a:ea typeface="微软雅黑" panose="020B0503020204020204" charset="-122"/>
                      </a:endParaRPr>
                    </a:p>
                    <a:p>
                      <a:pPr algn="ctr">
                        <a:buNone/>
                      </a:pPr>
                      <a:endParaRPr lang="zh-CN" altLang="en-US" sz="3200" b="1">
                        <a:solidFill>
                          <a:srgbClr val="0000CC"/>
                        </a:solidFill>
                        <a:latin typeface="微软雅黑" panose="020B0503020204020204" charset="-122"/>
                        <a:ea typeface="微软雅黑" panose="020B0503020204020204" charset="-122"/>
                      </a:endParaRPr>
                    </a:p>
                    <a:p>
                      <a:pPr algn="ctr">
                        <a:buNone/>
                      </a:pPr>
                      <a:endParaRPr lang="zh-CN" altLang="en-US" sz="3200" b="1">
                        <a:solidFill>
                          <a:srgbClr val="0000CC"/>
                        </a:solidFill>
                        <a:latin typeface="微软雅黑" panose="020B0503020204020204" charset="-122"/>
                        <a:ea typeface="微软雅黑" panose="020B0503020204020204" charset="-122"/>
                      </a:endParaRPr>
                    </a:p>
                    <a:p>
                      <a:pPr algn="ctr">
                        <a:buNone/>
                      </a:pPr>
                      <a:r>
                        <a:rPr lang="zh-CN" altLang="en-US" sz="3200" b="1">
                          <a:solidFill>
                            <a:srgbClr val="0000CC"/>
                          </a:solidFill>
                          <a:latin typeface="微软雅黑" panose="020B0503020204020204" charset="-122"/>
                          <a:ea typeface="微软雅黑" panose="020B0503020204020204" charset="-122"/>
                        </a:rPr>
                        <a:t>区别</a:t>
                      </a:r>
                      <a:endParaRPr lang="zh-CN" altLang="en-US" sz="3200" b="1">
                        <a:solidFill>
                          <a:srgbClr val="0000CC"/>
                        </a:solidFill>
                        <a:latin typeface="微软雅黑" panose="020B0503020204020204" charset="-122"/>
                        <a:ea typeface="微软雅黑" panose="020B0503020204020204" charset="-122"/>
                      </a:endParaRPr>
                    </a:p>
                  </a:txBody>
                  <a:tcPr/>
                </a:tc>
                <a:tc>
                  <a:txBody>
                    <a:bodyPr/>
                    <a:p>
                      <a:pPr algn="ctr">
                        <a:buNone/>
                      </a:pPr>
                      <a:r>
                        <a:rPr lang="zh-CN" altLang="en-US" sz="3200" b="1">
                          <a:solidFill>
                            <a:srgbClr val="0000CC"/>
                          </a:solidFill>
                          <a:latin typeface="微软雅黑" panose="020B0503020204020204" charset="-122"/>
                          <a:ea typeface="微软雅黑" panose="020B0503020204020204" charset="-122"/>
                        </a:rPr>
                        <a:t>时期</a:t>
                      </a:r>
                      <a:endParaRPr lang="zh-CN" altLang="en-US" sz="3200" b="1">
                        <a:solidFill>
                          <a:srgbClr val="0000CC"/>
                        </a:solidFill>
                        <a:latin typeface="微软雅黑" panose="020B0503020204020204" charset="-122"/>
                        <a:ea typeface="微软雅黑" panose="020B0503020204020204" charset="-122"/>
                      </a:endParaRPr>
                    </a:p>
                  </a:txBody>
                  <a:tcPr/>
                </a:tc>
                <a:tc>
                  <a:txBody>
                    <a:bodyPr/>
                    <a:p>
                      <a:pPr algn="ctr">
                        <a:buNone/>
                      </a:pPr>
                      <a:r>
                        <a:rPr lang="zh-CN" altLang="en-US" sz="3200" b="1">
                          <a:latin typeface="微软雅黑" panose="020B0503020204020204" charset="-122"/>
                          <a:ea typeface="微软雅黑" panose="020B0503020204020204" charset="-122"/>
                        </a:rPr>
                        <a:t>工业革命时期</a:t>
                      </a:r>
                      <a:endParaRPr lang="zh-CN" altLang="en-US" sz="3200" b="1">
                        <a:latin typeface="微软雅黑" panose="020B0503020204020204" charset="-122"/>
                        <a:ea typeface="微软雅黑" panose="020B0503020204020204" charset="-122"/>
                      </a:endParaRPr>
                    </a:p>
                  </a:txBody>
                  <a:tcPr/>
                </a:tc>
                <a:tc>
                  <a:txBody>
                    <a:bodyPr/>
                    <a:p>
                      <a:pPr algn="ctr">
                        <a:buNone/>
                      </a:pPr>
                      <a:r>
                        <a:rPr lang="zh-CN" altLang="en-US" sz="3200" b="1">
                          <a:latin typeface="微软雅黑" panose="020B0503020204020204" charset="-122"/>
                          <a:ea typeface="微软雅黑" panose="020B0503020204020204" charset="-122"/>
                        </a:rPr>
                        <a:t>第二次工业革命时期</a:t>
                      </a:r>
                      <a:endParaRPr lang="zh-CN" altLang="en-US" sz="3200" b="1">
                        <a:latin typeface="微软雅黑" panose="020B0503020204020204" charset="-122"/>
                        <a:ea typeface="微软雅黑" panose="020B0503020204020204" charset="-122"/>
                      </a:endParaRPr>
                    </a:p>
                  </a:txBody>
                  <a:tcPr/>
                </a:tc>
              </a:tr>
              <a:tr h="990600">
                <a:tc vMerge="1">
                  <a:tcPr/>
                </a:tc>
                <a:tc>
                  <a:txBody>
                    <a:bodyPr/>
                    <a:p>
                      <a:pPr algn="ctr">
                        <a:buNone/>
                      </a:pPr>
                      <a:r>
                        <a:rPr lang="zh-CN" altLang="en-US" sz="3200" b="1">
                          <a:solidFill>
                            <a:srgbClr val="0000CC"/>
                          </a:solidFill>
                          <a:latin typeface="微软雅黑" panose="020B0503020204020204" charset="-122"/>
                          <a:ea typeface="微软雅黑" panose="020B0503020204020204" charset="-122"/>
                        </a:rPr>
                        <a:t>生产手段</a:t>
                      </a:r>
                      <a:endParaRPr lang="zh-CN" altLang="en-US" sz="3200" b="1">
                        <a:solidFill>
                          <a:srgbClr val="0000CC"/>
                        </a:solidFill>
                        <a:latin typeface="微软雅黑" panose="020B0503020204020204" charset="-122"/>
                        <a:ea typeface="微软雅黑" panose="020B0503020204020204" charset="-122"/>
                      </a:endParaRPr>
                    </a:p>
                  </a:txBody>
                  <a:tcPr/>
                </a:tc>
                <a:tc>
                  <a:txBody>
                    <a:bodyPr/>
                    <a:p>
                      <a:pPr algn="ctr">
                        <a:buNone/>
                      </a:pPr>
                      <a:r>
                        <a:rPr lang="zh-CN" altLang="en-US" sz="3200" b="1">
                          <a:latin typeface="微软雅黑" panose="020B0503020204020204" charset="-122"/>
                          <a:ea typeface="微软雅黑" panose="020B0503020204020204" charset="-122"/>
                        </a:rPr>
                        <a:t>以机器大生产为基础</a:t>
                      </a:r>
                      <a:endParaRPr lang="zh-CN" altLang="en-US" sz="3200" b="1">
                        <a:latin typeface="微软雅黑" panose="020B0503020204020204" charset="-122"/>
                        <a:ea typeface="微软雅黑" panose="020B0503020204020204" charset="-122"/>
                      </a:endParaRPr>
                    </a:p>
                  </a:txBody>
                  <a:tcPr/>
                </a:tc>
                <a:tc>
                  <a:txBody>
                    <a:bodyPr/>
                    <a:p>
                      <a:pPr algn="ctr">
                        <a:buNone/>
                      </a:pPr>
                      <a:r>
                        <a:rPr lang="zh-CN" altLang="en-US" sz="3200" b="1">
                          <a:latin typeface="微软雅黑" panose="020B0503020204020204" charset="-122"/>
                          <a:ea typeface="微软雅黑" panose="020B0503020204020204" charset="-122"/>
                        </a:rPr>
                        <a:t>主要依靠科技提高生产率</a:t>
                      </a:r>
                      <a:endParaRPr lang="zh-CN" altLang="en-US" sz="3200" b="1">
                        <a:latin typeface="微软雅黑" panose="020B0503020204020204" charset="-122"/>
                        <a:ea typeface="微软雅黑" panose="020B0503020204020204" charset="-122"/>
                      </a:endParaRPr>
                    </a:p>
                  </a:txBody>
                  <a:tcPr/>
                </a:tc>
              </a:tr>
              <a:tr h="1767205">
                <a:tc vMerge="1">
                  <a:tcPr/>
                </a:tc>
                <a:tc>
                  <a:txBody>
                    <a:bodyPr/>
                    <a:p>
                      <a:pPr algn="ctr">
                        <a:buNone/>
                      </a:pPr>
                      <a:endParaRPr lang="zh-CN" altLang="en-US" sz="3200" b="1">
                        <a:solidFill>
                          <a:srgbClr val="0000CC"/>
                        </a:solidFill>
                        <a:latin typeface="微软雅黑" panose="020B0503020204020204" charset="-122"/>
                        <a:ea typeface="微软雅黑" panose="020B0503020204020204" charset="-122"/>
                      </a:endParaRPr>
                    </a:p>
                    <a:p>
                      <a:pPr algn="ctr">
                        <a:buNone/>
                      </a:pPr>
                      <a:r>
                        <a:rPr lang="zh-CN" altLang="en-US" sz="3200" b="1">
                          <a:solidFill>
                            <a:srgbClr val="0000CC"/>
                          </a:solidFill>
                          <a:latin typeface="微软雅黑" panose="020B0503020204020204" charset="-122"/>
                          <a:ea typeface="微软雅黑" panose="020B0503020204020204" charset="-122"/>
                        </a:rPr>
                        <a:t>规模</a:t>
                      </a:r>
                      <a:endParaRPr lang="zh-CN" altLang="en-US" sz="3200" b="1">
                        <a:solidFill>
                          <a:srgbClr val="0000CC"/>
                        </a:solidFill>
                        <a:latin typeface="微软雅黑" panose="020B0503020204020204" charset="-122"/>
                        <a:ea typeface="微软雅黑" panose="020B0503020204020204" charset="-122"/>
                      </a:endParaRPr>
                    </a:p>
                  </a:txBody>
                  <a:tcPr/>
                </a:tc>
                <a:tc>
                  <a:txBody>
                    <a:bodyPr/>
                    <a:p>
                      <a:pPr algn="ctr">
                        <a:buNone/>
                      </a:pPr>
                      <a:endParaRPr lang="zh-CN" altLang="en-US" sz="3200" b="1">
                        <a:latin typeface="微软雅黑" panose="020B0503020204020204" charset="-122"/>
                        <a:ea typeface="微软雅黑" panose="020B0503020204020204" charset="-122"/>
                      </a:endParaRPr>
                    </a:p>
                  </a:txBody>
                  <a:tcPr/>
                </a:tc>
                <a:tc>
                  <a:txBody>
                    <a:bodyPr/>
                    <a:p>
                      <a:pPr algn="ctr">
                        <a:buNone/>
                      </a:pPr>
                      <a:endParaRPr lang="zh-CN" altLang="en-US" sz="3200" b="1">
                        <a:latin typeface="微软雅黑" panose="020B0503020204020204" charset="-122"/>
                        <a:ea typeface="微软雅黑" panose="020B0503020204020204" charset="-122"/>
                      </a:endParaRPr>
                    </a:p>
                    <a:p>
                      <a:pPr algn="ctr">
                        <a:buNone/>
                      </a:pPr>
                      <a:endParaRPr lang="zh-CN" altLang="en-US" sz="2800" b="1">
                        <a:latin typeface="微软雅黑" panose="020B0503020204020204" charset="-122"/>
                        <a:ea typeface="微软雅黑" panose="020B0503020204020204" charset="-122"/>
                      </a:endParaRPr>
                    </a:p>
                    <a:p>
                      <a:pPr algn="ctr">
                        <a:buNone/>
                      </a:pPr>
                      <a:endParaRPr lang="zh-CN" altLang="en-US" sz="2800" b="1">
                        <a:latin typeface="微软雅黑" panose="020B0503020204020204" charset="-122"/>
                        <a:ea typeface="微软雅黑" panose="020B0503020204020204" charset="-122"/>
                      </a:endParaRPr>
                    </a:p>
                    <a:p>
                      <a:pPr algn="ctr">
                        <a:buNone/>
                      </a:pPr>
                      <a:endParaRPr lang="zh-CN" altLang="en-US" sz="3200" b="1">
                        <a:latin typeface="微软雅黑" panose="020B0503020204020204" charset="-122"/>
                        <a:ea typeface="微软雅黑" panose="020B0503020204020204" charset="-122"/>
                      </a:endParaRPr>
                    </a:p>
                  </a:txBody>
                  <a:tcPr/>
                </a:tc>
              </a:tr>
              <a:tr h="381000">
                <a:tc vMerge="1">
                  <a:tcPr/>
                </a:tc>
                <a:tc>
                  <a:txBody>
                    <a:bodyPr/>
                    <a:p>
                      <a:pPr algn="ctr">
                        <a:buNone/>
                      </a:pPr>
                      <a:endParaRPr lang="zh-CN" altLang="en-US" sz="3200" b="1">
                        <a:solidFill>
                          <a:srgbClr val="0000CC"/>
                        </a:solidFill>
                        <a:latin typeface="微软雅黑" panose="020B0503020204020204" charset="-122"/>
                        <a:ea typeface="微软雅黑" panose="020B0503020204020204" charset="-122"/>
                      </a:endParaRPr>
                    </a:p>
                    <a:p>
                      <a:pPr algn="ctr">
                        <a:buNone/>
                      </a:pPr>
                      <a:r>
                        <a:rPr lang="zh-CN" altLang="en-US" sz="3200" b="1">
                          <a:solidFill>
                            <a:srgbClr val="0000CC"/>
                          </a:solidFill>
                          <a:latin typeface="微软雅黑" panose="020B0503020204020204" charset="-122"/>
                          <a:ea typeface="微软雅黑" panose="020B0503020204020204" charset="-122"/>
                        </a:rPr>
                        <a:t>影响</a:t>
                      </a:r>
                      <a:endParaRPr lang="zh-CN" altLang="en-US" sz="3200" b="1">
                        <a:solidFill>
                          <a:srgbClr val="0000CC"/>
                        </a:solidFill>
                        <a:latin typeface="微软雅黑" panose="020B0503020204020204" charset="-122"/>
                        <a:ea typeface="微软雅黑" panose="020B0503020204020204" charset="-122"/>
                      </a:endParaRPr>
                    </a:p>
                  </a:txBody>
                  <a:tcPr/>
                </a:tc>
                <a:tc>
                  <a:txBody>
                    <a:bodyPr/>
                    <a:p>
                      <a:pPr algn="ctr">
                        <a:buNone/>
                      </a:pPr>
                      <a:endParaRPr lang="zh-CN" altLang="en-US" sz="3200" b="1">
                        <a:latin typeface="微软雅黑" panose="020B0503020204020204" charset="-122"/>
                        <a:ea typeface="微软雅黑" panose="020B0503020204020204" charset="-122"/>
                      </a:endParaRPr>
                    </a:p>
                  </a:txBody>
                  <a:tcPr/>
                </a:tc>
                <a:tc>
                  <a:txBody>
                    <a:bodyPr/>
                    <a:p>
                      <a:pPr algn="ctr">
                        <a:buNone/>
                      </a:pPr>
                      <a:endParaRPr lang="zh-CN" altLang="en-US" sz="3200" b="1">
                        <a:latin typeface="微软雅黑" panose="020B0503020204020204" charset="-122"/>
                        <a:ea typeface="微软雅黑" panose="020B0503020204020204" charset="-122"/>
                      </a:endParaRPr>
                    </a:p>
                    <a:p>
                      <a:pPr algn="ctr">
                        <a:buNone/>
                      </a:pPr>
                      <a:endParaRPr lang="zh-CN" altLang="en-US" sz="3200" b="1">
                        <a:latin typeface="微软雅黑" panose="020B0503020204020204" charset="-122"/>
                        <a:ea typeface="微软雅黑" panose="020B0503020204020204" charset="-122"/>
                      </a:endParaRPr>
                    </a:p>
                    <a:p>
                      <a:pPr algn="ctr">
                        <a:buNone/>
                      </a:pPr>
                      <a:endParaRPr lang="zh-CN" altLang="en-US" sz="3200" b="1">
                        <a:latin typeface="微软雅黑" panose="020B0503020204020204" charset="-122"/>
                        <a:ea typeface="微软雅黑" panose="020B0503020204020204" charset="-122"/>
                      </a:endParaRPr>
                    </a:p>
                  </a:txBody>
                  <a:tcPr/>
                </a:tc>
              </a:tr>
            </a:tbl>
          </a:graphicData>
        </a:graphic>
      </p:graphicFrame>
      <p:sp>
        <p:nvSpPr>
          <p:cNvPr id="10243" name="Rectangle 3"/>
          <p:cNvSpPr>
            <a:spLocks noGrp="1"/>
          </p:cNvSpPr>
          <p:nvPr/>
        </p:nvSpPr>
        <p:spPr>
          <a:xfrm>
            <a:off x="1981200" y="-145415"/>
            <a:ext cx="8775700" cy="765175"/>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buNone/>
            </a:pPr>
            <a:r>
              <a:rPr lang="zh-CN" altLang="en-US" sz="3600" b="1" dirty="0">
                <a:solidFill>
                  <a:srgbClr val="0000CC"/>
                </a:solidFill>
                <a:latin typeface="微软雅黑" panose="020B0503020204020204" charset="-122"/>
                <a:ea typeface="微软雅黑" panose="020B0503020204020204" charset="-122"/>
              </a:rPr>
              <a:t>工厂制度和垄断组织的区别与联系</a:t>
            </a:r>
            <a:endParaRPr lang="zh-CN" altLang="en-US" sz="3600" b="1" dirty="0">
              <a:solidFill>
                <a:srgbClr val="0000CC"/>
              </a:solidFill>
              <a:latin typeface="微软雅黑" panose="020B0503020204020204" charset="-122"/>
              <a:ea typeface="微软雅黑" panose="020B0503020204020204" charset="-122"/>
            </a:endParaRPr>
          </a:p>
          <a:p>
            <a:pPr eaLnBrk="1" hangingPunct="1">
              <a:lnSpc>
                <a:spcPct val="150000"/>
              </a:lnSpc>
              <a:buNone/>
            </a:pPr>
            <a:endParaRPr lang="zh-CN" altLang="en-US" sz="3600" b="1" dirty="0">
              <a:solidFill>
                <a:srgbClr val="0000CC"/>
              </a:solidFill>
              <a:latin typeface="微软雅黑" panose="020B0503020204020204" charset="-122"/>
              <a:ea typeface="微软雅黑" panose="020B0503020204020204" charset="-122"/>
            </a:endParaRPr>
          </a:p>
        </p:txBody>
      </p:sp>
      <p:sp>
        <p:nvSpPr>
          <p:cNvPr id="7" name="文本框 6"/>
          <p:cNvSpPr txBox="1"/>
          <p:nvPr/>
        </p:nvSpPr>
        <p:spPr>
          <a:xfrm>
            <a:off x="1981200" y="3274060"/>
            <a:ext cx="5476240" cy="1198880"/>
          </a:xfrm>
          <a:prstGeom prst="rect">
            <a:avLst/>
          </a:prstGeom>
          <a:noFill/>
        </p:spPr>
        <p:txBody>
          <a:bodyPr wrap="square" rtlCol="0" anchor="t">
            <a:spAutoFit/>
          </a:bodyPr>
          <a:p>
            <a:r>
              <a:rPr lang="zh-CN" altLang="en-US" sz="3600" b="1">
                <a:latin typeface="微软雅黑" panose="020B0503020204020204" charset="-122"/>
                <a:ea typeface="微软雅黑" panose="020B0503020204020204" charset="-122"/>
              </a:rPr>
              <a:t>相对于工场手工业，规模较大，工人集中</a:t>
            </a:r>
            <a:endParaRPr lang="zh-CN" altLang="en-US" sz="3600" b="1">
              <a:latin typeface="微软雅黑" panose="020B0503020204020204" charset="-122"/>
              <a:ea typeface="微软雅黑" panose="020B0503020204020204" charset="-122"/>
            </a:endParaRPr>
          </a:p>
        </p:txBody>
      </p:sp>
      <p:sp>
        <p:nvSpPr>
          <p:cNvPr id="8" name="文本框 7"/>
          <p:cNvSpPr txBox="1"/>
          <p:nvPr/>
        </p:nvSpPr>
        <p:spPr>
          <a:xfrm>
            <a:off x="7457440" y="3152140"/>
            <a:ext cx="4724400" cy="1714500"/>
          </a:xfrm>
          <a:prstGeom prst="rect">
            <a:avLst/>
          </a:prstGeom>
          <a:noFill/>
        </p:spPr>
        <p:txBody>
          <a:bodyPr wrap="square" rtlCol="0" anchor="t">
            <a:spAutoFit/>
          </a:bodyPr>
          <a:p>
            <a:pPr>
              <a:lnSpc>
                <a:spcPct val="110000"/>
              </a:lnSpc>
            </a:pPr>
            <a:r>
              <a:rPr lang="zh-CN" altLang="en-US" sz="3200" b="1">
                <a:latin typeface="微软雅黑" panose="020B0503020204020204" charset="-122"/>
                <a:ea typeface="微软雅黑" panose="020B0503020204020204" charset="-122"/>
              </a:rPr>
              <a:t>垄断组织是通过大企业兼并中小企业或强强联合形成的，规模空前强大</a:t>
            </a:r>
            <a:endParaRPr lang="zh-CN" altLang="en-US" sz="3200" b="1">
              <a:latin typeface="微软雅黑" panose="020B0503020204020204" charset="-122"/>
              <a:ea typeface="微软雅黑" panose="020B0503020204020204" charset="-122"/>
            </a:endParaRPr>
          </a:p>
        </p:txBody>
      </p:sp>
      <p:sp>
        <p:nvSpPr>
          <p:cNvPr id="9" name="文本框 8"/>
          <p:cNvSpPr txBox="1"/>
          <p:nvPr/>
        </p:nvSpPr>
        <p:spPr>
          <a:xfrm>
            <a:off x="7311390" y="5120005"/>
            <a:ext cx="5016500" cy="1568450"/>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促进了生产力的发展，使资本主义世界市场最终形成</a:t>
            </a:r>
            <a:endParaRPr lang="zh-CN" altLang="en-US" sz="3200" b="1">
              <a:latin typeface="微软雅黑" panose="020B0503020204020204" charset="-122"/>
              <a:ea typeface="微软雅黑" panose="020B0503020204020204" charset="-122"/>
            </a:endParaRPr>
          </a:p>
        </p:txBody>
      </p:sp>
      <p:sp>
        <p:nvSpPr>
          <p:cNvPr id="10" name="文本框 9"/>
          <p:cNvSpPr txBox="1"/>
          <p:nvPr/>
        </p:nvSpPr>
        <p:spPr>
          <a:xfrm>
            <a:off x="1858645" y="5028565"/>
            <a:ext cx="5307330" cy="1568450"/>
          </a:xfrm>
          <a:prstGeom prst="rect">
            <a:avLst/>
          </a:prstGeom>
          <a:noFill/>
        </p:spPr>
        <p:txBody>
          <a:bodyPr wrap="square" rtlCol="0" anchor="t">
            <a:spAutoFit/>
          </a:bodyPr>
          <a:p>
            <a:r>
              <a:rPr lang="zh-CN" altLang="en-US" sz="3200" b="1">
                <a:latin typeface="微软雅黑" panose="020B0503020204020204" charset="-122"/>
                <a:ea typeface="微软雅黑" panose="020B0503020204020204" charset="-122"/>
              </a:rPr>
              <a:t>促进了机器的普及和推广，使资本主义世界市场初步形成</a:t>
            </a:r>
            <a:endParaRPr lang="zh-CN" altLang="en-US" sz="32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42240" y="48895"/>
            <a:ext cx="11884660" cy="1198880"/>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年新课标Ⅱ卷文综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33</a:t>
            </a:r>
            <a:r>
              <a:rPr lang="zh-CN" sz="3600" b="1">
                <a:latin typeface="微软雅黑" panose="020B0503020204020204" charset="-122"/>
                <a:ea typeface="微软雅黑" panose="020B0503020204020204" charset="-122"/>
                <a:cs typeface="微软雅黑" panose="020B0503020204020204" charset="-122"/>
              </a:rPr>
              <a:t>）表</a:t>
            </a:r>
            <a:r>
              <a:rPr lang="en-US" sz="3600" b="1">
                <a:latin typeface="微软雅黑" panose="020B0503020204020204" charset="-122"/>
                <a:ea typeface="微软雅黑" panose="020B0503020204020204" charset="-122"/>
                <a:cs typeface="微软雅黑" panose="020B0503020204020204" charset="-122"/>
              </a:rPr>
              <a:t>1 </a:t>
            </a:r>
            <a:r>
              <a:rPr lang="zh-CN" sz="3600" b="1">
                <a:latin typeface="微软雅黑" panose="020B0503020204020204" charset="-122"/>
                <a:ea typeface="微软雅黑" panose="020B0503020204020204" charset="-122"/>
                <a:cs typeface="微软雅黑" panose="020B0503020204020204" charset="-122"/>
              </a:rPr>
              <a:t>英、美、法、德工业生产总和在世界工业生产中所占比例表</a:t>
            </a:r>
            <a:endParaRPr lang="zh-CN" altLang="en-US" sz="36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nvGraphicFramePr>
        <p:xfrm>
          <a:off x="1704975" y="1460500"/>
          <a:ext cx="8347710" cy="1645920"/>
        </p:xfrm>
        <a:graphic>
          <a:graphicData uri="http://schemas.openxmlformats.org/drawingml/2006/table">
            <a:tbl>
              <a:tblPr firstRow="1" bandRow="1">
                <a:tableStyleId>{5940675A-B579-460E-94D1-54222C63F5DA}</a:tableStyleId>
              </a:tblPr>
              <a:tblGrid>
                <a:gridCol w="2086610"/>
                <a:gridCol w="2085340"/>
                <a:gridCol w="2677160"/>
                <a:gridCol w="1498600"/>
              </a:tblGrid>
              <a:tr h="1097280">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年代</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1870</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1896—1900</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1913</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比例</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78%</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74%</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1">
                          <a:solidFill>
                            <a:srgbClr val="0000CC"/>
                          </a:solidFill>
                          <a:latin typeface="微软雅黑" panose="020B0503020204020204" charset="-122"/>
                          <a:ea typeface="微软雅黑" panose="020B0503020204020204" charset="-122"/>
                          <a:cs typeface="宋体" panose="02010600030101010101" pitchFamily="2" charset="-122"/>
                        </a:rPr>
                        <a:t>72%</a:t>
                      </a:r>
                      <a:endParaRPr lang="en-US" altLang="en-US" sz="3600" b="1">
                        <a:solidFill>
                          <a:srgbClr val="0000CC"/>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42240" y="3319145"/>
            <a:ext cx="11231245" cy="4076700"/>
          </a:xfrm>
          <a:prstGeom prst="rect">
            <a:avLst/>
          </a:prstGeom>
          <a:noFill/>
          <a:ln w="9525">
            <a:noFill/>
          </a:ln>
        </p:spPr>
        <p:txBody>
          <a:bodyPr wrap="square">
            <a:spAutoFit/>
          </a:bodyPr>
          <a:p>
            <a:pPr indent="0">
              <a:lnSpc>
                <a:spcPct val="120000"/>
              </a:lnSpc>
            </a:pPr>
            <a:r>
              <a:rPr lang="zh-CN" sz="3600" b="1">
                <a:latin typeface="微软雅黑" panose="020B0503020204020204" charset="-122"/>
                <a:ea typeface="微软雅黑" panose="020B0503020204020204" charset="-122"/>
                <a:cs typeface="微软雅黑" panose="020B0503020204020204" charset="-122"/>
              </a:rPr>
              <a:t>由表</a:t>
            </a:r>
            <a:r>
              <a:rPr lang="en-US" sz="3600" b="1">
                <a:latin typeface="微软雅黑" panose="020B0503020204020204" charset="-122"/>
                <a:ea typeface="微软雅黑" panose="020B0503020204020204" charset="-122"/>
                <a:cs typeface="微软雅黑" panose="020B0503020204020204" charset="-122"/>
              </a:rPr>
              <a:t>1</a:t>
            </a:r>
            <a:r>
              <a:rPr lang="zh-CN" sz="3600" b="1">
                <a:latin typeface="微软雅黑" panose="020B0503020204020204" charset="-122"/>
                <a:ea typeface="微软雅黑" panose="020B0503020204020204" charset="-122"/>
                <a:cs typeface="微软雅黑" panose="020B0503020204020204" charset="-122"/>
              </a:rPr>
              <a:t>可以推知，</a:t>
            </a:r>
            <a:r>
              <a:rPr lang="en-US" sz="3600" b="1">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70</a:t>
            </a:r>
            <a:r>
              <a:rPr lang="zh-CN" sz="3600" b="1">
                <a:latin typeface="微软雅黑" panose="020B0503020204020204" charset="-122"/>
                <a:ea typeface="微软雅黑" panose="020B0503020204020204" charset="-122"/>
                <a:cs typeface="微软雅黑" panose="020B0503020204020204" charset="-122"/>
              </a:rPr>
              <a:t>年代到</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世纪初（</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．欧美发达国家已经开始盛极而衰</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．世界各地的工业化有所发展</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．世界各国工业发展差距明显缩小</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．世界经济结构发生重大变化</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491980" y="6089015"/>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graphicFrame>
        <p:nvGraphicFramePr>
          <p:cNvPr id="5" name="表格 4"/>
          <p:cNvGraphicFramePr/>
          <p:nvPr/>
        </p:nvGraphicFramePr>
        <p:xfrm>
          <a:off x="55880" y="1952625"/>
          <a:ext cx="12035155" cy="3265170"/>
        </p:xfrm>
        <a:graphic>
          <a:graphicData uri="http://schemas.openxmlformats.org/drawingml/2006/table">
            <a:tbl>
              <a:tblPr firstRow="1" bandRow="1">
                <a:tableStyleId>{5C22544A-7EE6-4342-B048-85BDC9FD1C3A}</a:tableStyleId>
              </a:tblPr>
              <a:tblGrid>
                <a:gridCol w="1975485"/>
                <a:gridCol w="10059670"/>
              </a:tblGrid>
              <a:tr h="3265170">
                <a:tc>
                  <a:txBody>
                    <a:bodyPr/>
                    <a:p>
                      <a:pPr algn="ctr">
                        <a:buNone/>
                      </a:pPr>
                      <a:endParaRPr lang="zh-CN" altLang="en-US" sz="3600" b="1">
                        <a:solidFill>
                          <a:srgbClr val="0000CC"/>
                        </a:solidFill>
                        <a:latin typeface="微软雅黑" panose="020B0503020204020204" charset="-122"/>
                        <a:ea typeface="微软雅黑" panose="020B0503020204020204" charset="-122"/>
                      </a:endParaRPr>
                    </a:p>
                    <a:p>
                      <a:pPr algn="ctr">
                        <a:buNone/>
                      </a:pPr>
                      <a:endParaRPr lang="zh-CN" altLang="en-US" sz="3600" b="1">
                        <a:solidFill>
                          <a:srgbClr val="0000CC"/>
                        </a:solidFill>
                        <a:latin typeface="微软雅黑" panose="020B0503020204020204" charset="-122"/>
                        <a:ea typeface="微软雅黑" panose="020B0503020204020204" charset="-122"/>
                      </a:endParaRPr>
                    </a:p>
                    <a:p>
                      <a:pPr algn="ctr">
                        <a:buNone/>
                      </a:pPr>
                      <a:r>
                        <a:rPr lang="zh-CN" altLang="en-US" sz="3600" b="1">
                          <a:solidFill>
                            <a:srgbClr val="0000CC"/>
                          </a:solidFill>
                          <a:latin typeface="微软雅黑" panose="020B0503020204020204" charset="-122"/>
                          <a:ea typeface="微软雅黑" panose="020B0503020204020204" charset="-122"/>
                        </a:rPr>
                        <a:t>联系</a:t>
                      </a:r>
                      <a:endParaRPr lang="zh-CN" altLang="en-US" sz="3600" b="1">
                        <a:solidFill>
                          <a:srgbClr val="0000CC"/>
                        </a:solidFill>
                        <a:latin typeface="微软雅黑" panose="020B0503020204020204" charset="-122"/>
                        <a:ea typeface="微软雅黑" panose="020B0503020204020204" charset="-122"/>
                      </a:endParaRPr>
                    </a:p>
                  </a:txBody>
                  <a:tcPr>
                    <a:solidFill>
                      <a:schemeClr val="bg1">
                        <a:lumMod val="95000"/>
                      </a:schemeClr>
                    </a:solidFill>
                  </a:tcPr>
                </a:tc>
                <a:tc>
                  <a:txBody>
                    <a:bodyPr/>
                    <a:p>
                      <a:pPr algn="ctr">
                        <a:buNone/>
                      </a:pPr>
                      <a:endParaRPr lang="zh-CN" altLang="en-US" sz="3600" b="1">
                        <a:solidFill>
                          <a:schemeClr val="tx1"/>
                        </a:solidFill>
                        <a:latin typeface="微软雅黑" panose="020B0503020204020204" charset="-122"/>
                        <a:ea typeface="微软雅黑" panose="020B0503020204020204" charset="-122"/>
                        <a:sym typeface="+mn-ea"/>
                      </a:endParaRPr>
                    </a:p>
                  </a:txBody>
                  <a:tcPr>
                    <a:solidFill>
                      <a:schemeClr val="bg1">
                        <a:lumMod val="95000"/>
                      </a:schemeClr>
                    </a:solidFill>
                  </a:tcPr>
                </a:tc>
              </a:tr>
            </a:tbl>
          </a:graphicData>
        </a:graphic>
      </p:graphicFrame>
      <p:sp>
        <p:nvSpPr>
          <p:cNvPr id="10243" name="Rectangle 3"/>
          <p:cNvSpPr>
            <a:spLocks noGrp="1"/>
          </p:cNvSpPr>
          <p:nvPr/>
        </p:nvSpPr>
        <p:spPr>
          <a:xfrm>
            <a:off x="1981200" y="-69215"/>
            <a:ext cx="8775700" cy="765175"/>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ct val="150000"/>
              </a:lnSpc>
              <a:buNone/>
            </a:pPr>
            <a:r>
              <a:rPr lang="zh-CN" altLang="en-US" sz="3600" b="1" dirty="0">
                <a:solidFill>
                  <a:srgbClr val="0000CC"/>
                </a:solidFill>
                <a:latin typeface="微软雅黑" panose="020B0503020204020204" charset="-122"/>
                <a:ea typeface="微软雅黑" panose="020B0503020204020204" charset="-122"/>
              </a:rPr>
              <a:t>工厂制度和垄断组织的区别与联系</a:t>
            </a:r>
            <a:endParaRPr lang="zh-CN" altLang="en-US" sz="3600" b="1" dirty="0">
              <a:solidFill>
                <a:srgbClr val="0000CC"/>
              </a:solidFill>
              <a:latin typeface="微软雅黑" panose="020B0503020204020204" charset="-122"/>
              <a:ea typeface="微软雅黑" panose="020B0503020204020204" charset="-122"/>
            </a:endParaRPr>
          </a:p>
          <a:p>
            <a:pPr eaLnBrk="1" hangingPunct="1">
              <a:lnSpc>
                <a:spcPct val="150000"/>
              </a:lnSpc>
              <a:buNone/>
            </a:pPr>
            <a:endParaRPr lang="zh-CN" altLang="en-US" sz="3600" b="1" dirty="0">
              <a:solidFill>
                <a:srgbClr val="0000CC"/>
              </a:solidFill>
              <a:latin typeface="微软雅黑" panose="020B0503020204020204" charset="-122"/>
              <a:ea typeface="微软雅黑" panose="020B0503020204020204" charset="-122"/>
            </a:endParaRPr>
          </a:p>
        </p:txBody>
      </p:sp>
      <p:sp>
        <p:nvSpPr>
          <p:cNvPr id="2" name="文本框 1"/>
          <p:cNvSpPr txBox="1"/>
          <p:nvPr/>
        </p:nvSpPr>
        <p:spPr>
          <a:xfrm>
            <a:off x="2416175" y="2099310"/>
            <a:ext cx="9576435" cy="2971800"/>
          </a:xfrm>
          <a:prstGeom prst="rect">
            <a:avLst/>
          </a:prstGeom>
          <a:noFill/>
        </p:spPr>
        <p:txBody>
          <a:bodyPr wrap="square" rtlCol="0" anchor="t">
            <a:spAutoFit/>
          </a:bodyPr>
          <a:p>
            <a:pPr>
              <a:lnSpc>
                <a:spcPct val="130000"/>
              </a:lnSpc>
            </a:pPr>
            <a:r>
              <a:rPr lang="zh-CN" altLang="en-US" sz="3600" b="1">
                <a:latin typeface="微软雅黑" panose="020B0503020204020204" charset="-122"/>
                <a:ea typeface="微软雅黑" panose="020B0503020204020204" charset="-122"/>
              </a:rPr>
              <a:t>①都是资本主义生产力发展的必然结果，都是资本主义生产关系变化的重要表现。</a:t>
            </a:r>
            <a:endParaRPr lang="zh-CN" altLang="en-US" sz="3600" b="1">
              <a:latin typeface="微软雅黑" panose="020B0503020204020204" charset="-122"/>
              <a:ea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rPr>
              <a:t>②都是资本主义生产的重要组织形式，都促进了资本主义的迅速发展</a:t>
            </a:r>
            <a:endParaRPr lang="zh-CN" altLang="en-US" sz="3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4513" name="Rectangle 2"/>
          <p:cNvSpPr>
            <a:spLocks noGrp="1"/>
          </p:cNvSpPr>
          <p:nvPr>
            <p:ph type="title"/>
          </p:nvPr>
        </p:nvSpPr>
        <p:spPr>
          <a:xfrm>
            <a:off x="1524000" y="71438"/>
            <a:ext cx="9144000" cy="690562"/>
          </a:xfrm>
          <a:solidFill>
            <a:srgbClr val="FFFF00"/>
          </a:solidFill>
        </p:spPr>
        <p:txBody>
          <a:bodyPr wrap="square" lIns="91440" tIns="45720" rIns="91440" bIns="45720" anchor="ctr"/>
          <a:p>
            <a:pPr algn="l" eaLnBrk="1" hangingPunct="1"/>
            <a:r>
              <a:rPr lang="zh-CN" altLang="zh-CN" sz="3600" b="1" dirty="0">
                <a:solidFill>
                  <a:srgbClr val="FF0000"/>
                </a:solidFill>
                <a:latin typeface="微软雅黑" panose="020B0503020204020204" charset="-122"/>
                <a:ea typeface="微软雅黑" panose="020B0503020204020204" charset="-122"/>
              </a:rPr>
              <a:t>第二次工业革命对中国的影响</a:t>
            </a:r>
            <a:endParaRPr lang="zh-CN" altLang="zh-CN" sz="3600" b="1" dirty="0">
              <a:solidFill>
                <a:srgbClr val="FF0000"/>
              </a:solidFill>
              <a:latin typeface="微软雅黑" panose="020B0503020204020204" charset="-122"/>
              <a:ea typeface="微软雅黑" panose="020B0503020204020204" charset="-122"/>
            </a:endParaRPr>
          </a:p>
        </p:txBody>
      </p:sp>
      <p:sp>
        <p:nvSpPr>
          <p:cNvPr id="105475" name="Text Box 3"/>
          <p:cNvSpPr txBox="1"/>
          <p:nvPr/>
        </p:nvSpPr>
        <p:spPr>
          <a:xfrm>
            <a:off x="483870" y="763905"/>
            <a:ext cx="10811510" cy="5939155"/>
          </a:xfrm>
          <a:prstGeom prst="rect">
            <a:avLst/>
          </a:prstGeom>
          <a:noFill/>
          <a:ln w="9525">
            <a:noFill/>
          </a:ln>
        </p:spPr>
        <p:txBody>
          <a:bodyPr wrap="square" anchor="t">
            <a:spAutoFit/>
          </a:bodyPr>
          <a:p>
            <a:r>
              <a:rPr lang="zh-CN" altLang="en-US" sz="3200" b="1" dirty="0">
                <a:solidFill>
                  <a:srgbClr val="002060"/>
                </a:solidFill>
                <a:latin typeface="华文中宋" panose="02010600040101010101" pitchFamily="2" charset="-122"/>
                <a:ea typeface="华文中宋" panose="02010600040101010101" pitchFamily="2" charset="-122"/>
              </a:rPr>
              <a:t>（</a:t>
            </a:r>
            <a:r>
              <a:rPr lang="en-US" altLang="zh-CN" sz="3200" b="1" dirty="0">
                <a:solidFill>
                  <a:srgbClr val="002060"/>
                </a:solidFill>
                <a:latin typeface="华文中宋" panose="02010600040101010101" pitchFamily="2" charset="-122"/>
                <a:ea typeface="华文中宋" panose="02010600040101010101" pitchFamily="2" charset="-122"/>
              </a:rPr>
              <a:t>1</a:t>
            </a:r>
            <a:r>
              <a:rPr lang="zh-CN" altLang="en-US" sz="3200" b="1" dirty="0">
                <a:solidFill>
                  <a:srgbClr val="002060"/>
                </a:solidFill>
                <a:latin typeface="华文中宋" panose="02010600040101010101" pitchFamily="2" charset="-122"/>
                <a:ea typeface="华文中宋" panose="02010600040101010101" pitchFamily="2" charset="-122"/>
              </a:rPr>
              <a:t>）政治：</a:t>
            </a:r>
            <a:endParaRPr lang="zh-CN" altLang="en-US" sz="3200" b="1" dirty="0">
              <a:solidFill>
                <a:srgbClr val="002060"/>
              </a:solidFill>
              <a:latin typeface="华文中宋" panose="02010600040101010101" pitchFamily="2" charset="-122"/>
              <a:ea typeface="华文中宋" panose="02010600040101010101" pitchFamily="2" charset="-122"/>
            </a:endParaRPr>
          </a:p>
          <a:p>
            <a:r>
              <a:rPr lang="zh-CN" altLang="en-US" sz="2800" b="1" dirty="0">
                <a:solidFill>
                  <a:srgbClr val="000000"/>
                </a:solidFill>
                <a:latin typeface="微软雅黑" panose="020B0503020204020204" charset="-122"/>
                <a:ea typeface="微软雅黑" panose="020B0503020204020204" charset="-122"/>
              </a:rPr>
              <a:t>①帝国主义掀起瓜分中国的狂潮，中国</a:t>
            </a:r>
            <a:r>
              <a:rPr lang="zh-CN" altLang="en-US" sz="2800" b="1" dirty="0">
                <a:solidFill>
                  <a:srgbClr val="FF0000"/>
                </a:solidFill>
                <a:latin typeface="微软雅黑" panose="020B0503020204020204" charset="-122"/>
                <a:ea typeface="微软雅黑" panose="020B0503020204020204" charset="-122"/>
              </a:rPr>
              <a:t>完全沦为半殖民地半封建社会</a:t>
            </a:r>
            <a:r>
              <a:rPr lang="zh-CN" altLang="en-US" sz="2800" b="1" dirty="0">
                <a:solidFill>
                  <a:srgbClr val="000000"/>
                </a:solidFill>
                <a:latin typeface="微软雅黑" panose="020B0503020204020204" charset="-122"/>
                <a:ea typeface="微软雅黑" panose="020B0503020204020204" charset="-122"/>
              </a:rPr>
              <a:t>；</a:t>
            </a:r>
            <a:endParaRPr lang="en-US" altLang="zh-CN" sz="2800" b="1" dirty="0">
              <a:solidFill>
                <a:srgbClr val="000000"/>
              </a:solidFill>
              <a:latin typeface="微软雅黑" panose="020B0503020204020204" charset="-122"/>
              <a:ea typeface="微软雅黑" panose="020B0503020204020204" charset="-122"/>
            </a:endParaRPr>
          </a:p>
          <a:p>
            <a:r>
              <a:rPr lang="zh-CN" altLang="en-US" sz="2800" b="1" dirty="0">
                <a:solidFill>
                  <a:srgbClr val="000000"/>
                </a:solidFill>
                <a:latin typeface="微软雅黑" panose="020B0503020204020204" charset="-122"/>
                <a:ea typeface="微软雅黑" panose="020B0503020204020204" charset="-122"/>
              </a:rPr>
              <a:t>②救亡图存图存运动高涨（维新变法运动、义和团运动、辛亥革命）；</a:t>
            </a:r>
            <a:endParaRPr lang="zh-CN" altLang="en-US" sz="2800" b="1" dirty="0">
              <a:solidFill>
                <a:srgbClr val="000000"/>
              </a:solidFill>
              <a:latin typeface="微软雅黑" panose="020B0503020204020204" charset="-122"/>
              <a:ea typeface="微软雅黑" panose="020B0503020204020204" charset="-122"/>
            </a:endParaRPr>
          </a:p>
          <a:p>
            <a:r>
              <a:rPr lang="zh-CN" altLang="en-US" sz="2800" b="1" dirty="0">
                <a:solidFill>
                  <a:srgbClr val="000000"/>
                </a:solidFill>
                <a:latin typeface="微软雅黑" panose="020B0503020204020204" charset="-122"/>
                <a:ea typeface="微软雅黑" panose="020B0503020204020204" charset="-122"/>
              </a:rPr>
              <a:t>③清政府推行新政和预备立宪；</a:t>
            </a:r>
            <a:endParaRPr lang="zh-CN" altLang="en-US" sz="2800" b="1" dirty="0">
              <a:solidFill>
                <a:srgbClr val="000000"/>
              </a:solidFill>
              <a:latin typeface="微软雅黑" panose="020B0503020204020204" charset="-122"/>
              <a:ea typeface="微软雅黑" panose="020B0503020204020204" charset="-122"/>
            </a:endParaRPr>
          </a:p>
          <a:p>
            <a:endParaRPr lang="zh-CN" altLang="en-US" sz="2800" b="1" dirty="0">
              <a:solidFill>
                <a:srgbClr val="000000"/>
              </a:solidFill>
              <a:latin typeface="微软雅黑" panose="020B0503020204020204" charset="-122"/>
              <a:ea typeface="微软雅黑" panose="020B0503020204020204" charset="-122"/>
            </a:endParaRPr>
          </a:p>
          <a:p>
            <a:r>
              <a:rPr lang="zh-CN" altLang="en-US" sz="3200" b="1" dirty="0">
                <a:solidFill>
                  <a:srgbClr val="002060"/>
                </a:solidFill>
                <a:latin typeface="华文中宋" panose="02010600040101010101" pitchFamily="2" charset="-122"/>
                <a:ea typeface="华文中宋" panose="02010600040101010101" pitchFamily="2" charset="-122"/>
              </a:rPr>
              <a:t>（</a:t>
            </a:r>
            <a:r>
              <a:rPr lang="en-US" altLang="zh-CN" sz="3200" b="1" dirty="0">
                <a:solidFill>
                  <a:srgbClr val="002060"/>
                </a:solidFill>
                <a:latin typeface="华文中宋" panose="02010600040101010101" pitchFamily="2" charset="-122"/>
                <a:ea typeface="华文中宋" panose="02010600040101010101" pitchFamily="2" charset="-122"/>
              </a:rPr>
              <a:t>2</a:t>
            </a:r>
            <a:r>
              <a:rPr lang="zh-CN" altLang="en-US" sz="3200" b="1" dirty="0">
                <a:solidFill>
                  <a:srgbClr val="002060"/>
                </a:solidFill>
                <a:latin typeface="华文中宋" panose="02010600040101010101" pitchFamily="2" charset="-122"/>
                <a:ea typeface="华文中宋" panose="02010600040101010101" pitchFamily="2" charset="-122"/>
              </a:rPr>
              <a:t>）经济：</a:t>
            </a:r>
            <a:endParaRPr lang="zh-CN" altLang="en-US" sz="3200" b="1" dirty="0">
              <a:solidFill>
                <a:srgbClr val="002060"/>
              </a:solidFill>
              <a:latin typeface="华文中宋" panose="02010600040101010101" pitchFamily="2" charset="-122"/>
              <a:ea typeface="华文中宋" panose="02010600040101010101" pitchFamily="2" charset="-122"/>
            </a:endParaRPr>
          </a:p>
          <a:p>
            <a:r>
              <a:rPr lang="zh-CN" altLang="en-US" sz="2800" b="1" dirty="0">
                <a:solidFill>
                  <a:srgbClr val="000000"/>
                </a:solidFill>
                <a:latin typeface="微软雅黑" panose="020B0503020204020204" charset="-122"/>
                <a:ea typeface="微软雅黑" panose="020B0503020204020204" charset="-122"/>
              </a:rPr>
              <a:t>①列强</a:t>
            </a:r>
            <a:r>
              <a:rPr lang="zh-CN" altLang="en-US" sz="2800" b="1" dirty="0">
                <a:solidFill>
                  <a:srgbClr val="FF0000"/>
                </a:solidFill>
                <a:latin typeface="微软雅黑" panose="020B0503020204020204" charset="-122"/>
                <a:ea typeface="微软雅黑" panose="020B0503020204020204" charset="-122"/>
              </a:rPr>
              <a:t>资本输出</a:t>
            </a:r>
            <a:r>
              <a:rPr lang="zh-CN" altLang="en-US" sz="2800" b="1" dirty="0">
                <a:solidFill>
                  <a:srgbClr val="000000"/>
                </a:solidFill>
                <a:latin typeface="微软雅黑" panose="020B0503020204020204" charset="-122"/>
                <a:ea typeface="微软雅黑" panose="020B0503020204020204" charset="-122"/>
              </a:rPr>
              <a:t>、扩张加剧；②自然经济进一步瓦解；</a:t>
            </a:r>
            <a:endParaRPr lang="en-US" altLang="zh-CN" sz="2800" b="1" dirty="0">
              <a:solidFill>
                <a:srgbClr val="000000"/>
              </a:solidFill>
              <a:latin typeface="微软雅黑" panose="020B0503020204020204" charset="-122"/>
              <a:ea typeface="微软雅黑" panose="020B0503020204020204" charset="-122"/>
            </a:endParaRPr>
          </a:p>
          <a:p>
            <a:r>
              <a:rPr lang="zh-CN" altLang="en-US" sz="2800" b="1" dirty="0">
                <a:solidFill>
                  <a:srgbClr val="000000"/>
                </a:solidFill>
                <a:latin typeface="微软雅黑" panose="020B0503020204020204" charset="-122"/>
                <a:ea typeface="微软雅黑" panose="020B0503020204020204" charset="-122"/>
              </a:rPr>
              <a:t>③民族资本主义初步 发展；</a:t>
            </a:r>
            <a:endParaRPr lang="en-US" altLang="zh-CN" sz="2800" b="1" dirty="0">
              <a:solidFill>
                <a:srgbClr val="000000"/>
              </a:solidFill>
              <a:latin typeface="微软雅黑" panose="020B0503020204020204" charset="-122"/>
              <a:ea typeface="微软雅黑" panose="020B0503020204020204" charset="-122"/>
            </a:endParaRPr>
          </a:p>
          <a:p>
            <a:endParaRPr lang="zh-CN" altLang="en-US" sz="3200" b="1" dirty="0">
              <a:solidFill>
                <a:srgbClr val="002060"/>
              </a:solidFill>
              <a:latin typeface="华文中宋" panose="02010600040101010101" pitchFamily="2" charset="-122"/>
              <a:ea typeface="华文中宋" panose="02010600040101010101" pitchFamily="2" charset="-122"/>
            </a:endParaRPr>
          </a:p>
          <a:p>
            <a:r>
              <a:rPr lang="zh-CN" altLang="en-US" sz="3200" b="1" dirty="0">
                <a:solidFill>
                  <a:srgbClr val="002060"/>
                </a:solidFill>
                <a:latin typeface="华文中宋" panose="02010600040101010101" pitchFamily="2" charset="-122"/>
                <a:ea typeface="华文中宋" panose="02010600040101010101" pitchFamily="2" charset="-122"/>
              </a:rPr>
              <a:t>（</a:t>
            </a:r>
            <a:r>
              <a:rPr lang="en-US" altLang="zh-CN" sz="3200" b="1" dirty="0">
                <a:solidFill>
                  <a:srgbClr val="002060"/>
                </a:solidFill>
                <a:latin typeface="华文中宋" panose="02010600040101010101" pitchFamily="2" charset="-122"/>
                <a:ea typeface="华文中宋" panose="02010600040101010101" pitchFamily="2" charset="-122"/>
              </a:rPr>
              <a:t>3</a:t>
            </a:r>
            <a:r>
              <a:rPr lang="zh-CN" altLang="en-US" sz="3200" b="1" dirty="0">
                <a:solidFill>
                  <a:srgbClr val="002060"/>
                </a:solidFill>
                <a:latin typeface="华文中宋" panose="02010600040101010101" pitchFamily="2" charset="-122"/>
                <a:ea typeface="华文中宋" panose="02010600040101010101" pitchFamily="2" charset="-122"/>
              </a:rPr>
              <a:t>）文化：</a:t>
            </a:r>
            <a:endParaRPr lang="zh-CN" altLang="en-US" sz="3200" b="1" dirty="0">
              <a:solidFill>
                <a:srgbClr val="002060"/>
              </a:solidFill>
              <a:latin typeface="华文中宋" panose="02010600040101010101" pitchFamily="2" charset="-122"/>
              <a:ea typeface="华文中宋" panose="02010600040101010101" pitchFamily="2" charset="-122"/>
            </a:endParaRPr>
          </a:p>
          <a:p>
            <a:r>
              <a:rPr lang="zh-CN" altLang="en-US" sz="2800" b="1" dirty="0">
                <a:solidFill>
                  <a:srgbClr val="000000"/>
                </a:solidFill>
                <a:latin typeface="微软雅黑" panose="020B0503020204020204" charset="-122"/>
                <a:ea typeface="微软雅黑" panose="020B0503020204020204" charset="-122"/>
              </a:rPr>
              <a:t>①实业救国思潮；②新文化运动；③五四运动；</a:t>
            </a:r>
            <a:endParaRPr lang="zh-CN" altLang="en-US" sz="3200" b="1" dirty="0">
              <a:solidFill>
                <a:srgbClr val="000000"/>
              </a:solidFill>
              <a:latin typeface="Calibri" panose="020F050202020403020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475"/>
                                        </p:tgtEl>
                                        <p:attrNameLst>
                                          <p:attrName>style.visibility</p:attrName>
                                        </p:attrNameLst>
                                      </p:cBhvr>
                                      <p:to>
                                        <p:strVal val="visible"/>
                                      </p:to>
                                    </p:set>
                                    <p:animEffect transition="in" filter="blinds(horizontal)">
                                      <p:cBhvr>
                                        <p:cTn id="7" dur="500"/>
                                        <p:tgtEl>
                                          <p:spTgt spid="105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6875" y="270510"/>
            <a:ext cx="4754880" cy="706755"/>
          </a:xfrm>
          <a:prstGeom prst="rect">
            <a:avLst/>
          </a:prstGeom>
          <a:noFill/>
        </p:spPr>
        <p:txBody>
          <a:bodyPr wrap="none" rtlCol="0">
            <a:spAutoFit/>
          </a:bodyPr>
          <a:p>
            <a:r>
              <a:rPr lang="zh-CN" altLang="en-US" sz="4000" b="1">
                <a:solidFill>
                  <a:srgbClr val="0000CC"/>
                </a:solidFill>
                <a:latin typeface="微软雅黑" panose="020B0503020204020204" charset="-122"/>
                <a:ea typeface="微软雅黑" panose="020B0503020204020204" charset="-122"/>
              </a:rPr>
              <a:t>一、重点问题自测：</a:t>
            </a:r>
            <a:endParaRPr lang="zh-CN" altLang="en-US" sz="4000" b="1">
              <a:solidFill>
                <a:srgbClr val="0000CC"/>
              </a:solidFill>
              <a:latin typeface="微软雅黑" panose="020B0503020204020204" charset="-122"/>
              <a:ea typeface="微软雅黑" panose="020B0503020204020204" charset="-122"/>
            </a:endParaRPr>
          </a:p>
        </p:txBody>
      </p:sp>
      <p:sp>
        <p:nvSpPr>
          <p:cNvPr id="3" name="文本框 2"/>
          <p:cNvSpPr txBox="1"/>
          <p:nvPr/>
        </p:nvSpPr>
        <p:spPr>
          <a:xfrm>
            <a:off x="1158875" y="2372995"/>
            <a:ext cx="8903970" cy="1753235"/>
          </a:xfrm>
          <a:prstGeom prst="rect">
            <a:avLst/>
          </a:prstGeom>
          <a:noFill/>
        </p:spPr>
        <p:txBody>
          <a:bodyPr wrap="square" rtlCol="0" anchor="t">
            <a:spAutoFit/>
          </a:bodyPr>
          <a:p>
            <a:pPr algn="l">
              <a:lnSpc>
                <a:spcPct val="110000"/>
              </a:lnSpc>
              <a:spcBef>
                <a:spcPct val="50000"/>
              </a:spcBef>
              <a:buClr>
                <a:schemeClr val="bg1"/>
              </a:buClr>
            </a:pPr>
            <a:r>
              <a:rPr lang="en-US" altLang="zh-CN" sz="4000" b="1" dirty="0">
                <a:latin typeface="微软雅黑" panose="020B0503020204020204" charset="-122"/>
                <a:ea typeface="微软雅黑" panose="020B0503020204020204" charset="-122"/>
                <a:sym typeface="+mn-ea"/>
              </a:rPr>
              <a:t>1</a:t>
            </a:r>
            <a:r>
              <a:rPr lang="zh-CN" altLang="en-US" sz="4000" b="1" dirty="0">
                <a:latin typeface="微软雅黑" panose="020B0503020204020204" charset="-122"/>
                <a:ea typeface="微软雅黑" panose="020B0503020204020204" charset="-122"/>
                <a:sym typeface="+mn-ea"/>
              </a:rPr>
              <a:t>、第二次工业革命兴起的背景</a:t>
            </a:r>
            <a:r>
              <a:rPr lang="en-US" altLang="zh-CN" sz="4000" b="1" dirty="0">
                <a:latin typeface="微软雅黑" panose="020B0503020204020204" charset="-122"/>
                <a:ea typeface="微软雅黑" panose="020B0503020204020204" charset="-122"/>
                <a:sym typeface="+mn-ea"/>
              </a:rPr>
              <a:t>(</a:t>
            </a:r>
            <a:r>
              <a:rPr lang="zh-CN" altLang="en-US" sz="4000" b="1" dirty="0">
                <a:latin typeface="微软雅黑" panose="020B0503020204020204" charset="-122"/>
                <a:ea typeface="微软雅黑" panose="020B0503020204020204" charset="-122"/>
                <a:sym typeface="+mn-ea"/>
              </a:rPr>
              <a:t>条件</a:t>
            </a:r>
            <a:r>
              <a:rPr lang="en-US" altLang="zh-CN" sz="4000" b="1">
                <a:latin typeface="微软雅黑" panose="020B0503020204020204" charset="-122"/>
                <a:ea typeface="微软雅黑" panose="020B0503020204020204" charset="-122"/>
                <a:sym typeface="+mn-ea"/>
              </a:rPr>
              <a:t>)</a:t>
            </a:r>
            <a:endParaRPr lang="en-US" altLang="zh-CN" sz="4000" b="1">
              <a:latin typeface="微软雅黑" panose="020B0503020204020204" charset="-122"/>
              <a:ea typeface="微软雅黑" panose="020B0503020204020204" charset="-122"/>
              <a:sym typeface="+mn-ea"/>
            </a:endParaRPr>
          </a:p>
          <a:p>
            <a:pPr algn="l">
              <a:lnSpc>
                <a:spcPct val="110000"/>
              </a:lnSpc>
              <a:spcBef>
                <a:spcPct val="50000"/>
              </a:spcBef>
              <a:buClr>
                <a:schemeClr val="bg1"/>
              </a:buClr>
            </a:pPr>
            <a:r>
              <a:rPr lang="en-US" altLang="zh-CN" sz="4000" b="1">
                <a:latin typeface="微软雅黑" panose="020B0503020204020204" charset="-122"/>
                <a:ea typeface="微软雅黑" panose="020B0503020204020204" charset="-122"/>
              </a:rPr>
              <a:t>2</a:t>
            </a:r>
            <a:r>
              <a:rPr lang="zh-CN" altLang="en-US" sz="4000" b="1">
                <a:latin typeface="微软雅黑" panose="020B0503020204020204" charset="-122"/>
                <a:ea typeface="微软雅黑" panose="020B0503020204020204" charset="-122"/>
              </a:rPr>
              <a:t>、</a:t>
            </a:r>
            <a:r>
              <a:rPr lang="zh-CN" altLang="en-US" sz="4000" b="1" dirty="0">
                <a:latin typeface="微软雅黑" panose="020B0503020204020204" charset="-122"/>
                <a:ea typeface="微软雅黑" panose="020B0503020204020204" charset="-122"/>
                <a:sym typeface="+mn-ea"/>
              </a:rPr>
              <a:t>第二次工业革命的成就</a:t>
            </a:r>
            <a:endParaRPr lang="zh-CN" altLang="en-US" sz="4000" b="1" dirty="0">
              <a:latin typeface="微软雅黑" panose="020B0503020204020204" charset="-122"/>
              <a:ea typeface="微软雅黑" panose="020B050302020402020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ChangeArrowheads="1"/>
          </p:cNvSpPr>
          <p:nvPr/>
        </p:nvSpPr>
        <p:spPr bwMode="auto">
          <a:xfrm>
            <a:off x="2151380" y="99378"/>
            <a:ext cx="9144000" cy="706437"/>
          </a:xfrm>
          <a:prstGeom prst="rect">
            <a:avLst/>
          </a:prstGeom>
          <a:noFill/>
          <a:ln>
            <a:noFill/>
          </a:ln>
          <a:effectLst>
            <a:outerShdw dist="35921" dir="2700000" algn="ctr" rotWithShape="0">
              <a:schemeClr val="bg2"/>
            </a:outerShdw>
          </a:effectLst>
        </p:spPr>
        <p:txBody>
          <a:bodyPr anchor="b"/>
          <a:lstStyle>
            <a:lvl1pPr algn="ctr" eaLnBrk="0" hangingPunct="0">
              <a:defRPr sz="4400">
                <a:solidFill>
                  <a:schemeClr val="tx2"/>
                </a:solidFill>
                <a:latin typeface="Arial" panose="020B0604020202020204" pitchFamily="34" charset="0"/>
                <a:ea typeface="宋体" panose="02010600030101010101" pitchFamily="2" charset="-122"/>
              </a:defRPr>
            </a:lvl1pPr>
            <a:lvl2pPr algn="ctr" eaLnBrk="0" hangingPunct="0">
              <a:defRPr sz="4400">
                <a:solidFill>
                  <a:schemeClr val="tx2"/>
                </a:solidFill>
                <a:latin typeface="Arial" panose="020B0604020202020204" pitchFamily="34" charset="0"/>
                <a:ea typeface="宋体" panose="02010600030101010101" pitchFamily="2" charset="-122"/>
              </a:defRPr>
            </a:lvl2pPr>
            <a:lvl3pPr algn="ctr" eaLnBrk="0" hangingPunct="0">
              <a:defRPr sz="4400">
                <a:solidFill>
                  <a:schemeClr val="tx2"/>
                </a:solidFill>
                <a:latin typeface="Arial" panose="020B0604020202020204" pitchFamily="34" charset="0"/>
                <a:ea typeface="宋体" panose="02010600030101010101" pitchFamily="2" charset="-122"/>
              </a:defRPr>
            </a:lvl3pPr>
            <a:lvl4pPr algn="ctr" eaLnBrk="0" hangingPunct="0">
              <a:defRPr sz="4400">
                <a:solidFill>
                  <a:schemeClr val="tx2"/>
                </a:solidFill>
                <a:latin typeface="Arial" panose="020B0604020202020204" pitchFamily="34" charset="0"/>
                <a:ea typeface="宋体" panose="02010600030101010101" pitchFamily="2" charset="-122"/>
              </a:defRPr>
            </a:lvl4pPr>
            <a:lvl5pPr algn="ctr" eaLnBrk="0" hangingPunct="0">
              <a:defRPr sz="4400">
                <a:solidFill>
                  <a:schemeClr val="tx2"/>
                </a:solidFill>
                <a:latin typeface="Arial" panose="020B0604020202020204" pitchFamily="34" charset="0"/>
                <a:ea typeface="宋体" panose="02010600030101010101" pitchFamily="2" charset="-122"/>
              </a:defRPr>
            </a:lvl5pPr>
            <a:lvl6pPr marL="4572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rtl="1" fontAlgn="auto">
              <a:spcBef>
                <a:spcPts val="0"/>
              </a:spcBef>
              <a:spcAft>
                <a:spcPts val="0"/>
              </a:spcAft>
              <a:defRPr/>
            </a:pPr>
            <a:r>
              <a:rPr lang="zh-CN" altLang="en-US" sz="4000" b="1" dirty="0">
                <a:solidFill>
                  <a:srgbClr val="0000FF"/>
                </a:solidFill>
                <a:latin typeface="微软雅黑" panose="020B0503020204020204" charset="-122"/>
                <a:ea typeface="微软雅黑" panose="020B0503020204020204" charset="-122"/>
              </a:rPr>
              <a:t>第二次工业革命兴起的背景（条件）</a:t>
            </a:r>
            <a:endParaRPr lang="zh-CN" altLang="en-US" sz="4000" b="1" dirty="0">
              <a:solidFill>
                <a:srgbClr val="0000FF"/>
              </a:solidFill>
              <a:latin typeface="微软雅黑" panose="020B0503020204020204" charset="-122"/>
              <a:ea typeface="微软雅黑" panose="020B0503020204020204" charset="-122"/>
            </a:endParaRPr>
          </a:p>
        </p:txBody>
      </p:sp>
      <p:sp>
        <p:nvSpPr>
          <p:cNvPr id="17410" name="Text Box 4"/>
          <p:cNvSpPr txBox="1">
            <a:spLocks noChangeArrowheads="1"/>
          </p:cNvSpPr>
          <p:nvPr/>
        </p:nvSpPr>
        <p:spPr bwMode="auto">
          <a:xfrm>
            <a:off x="868680" y="1446530"/>
            <a:ext cx="2578735" cy="645160"/>
          </a:xfrm>
          <a:prstGeom prst="rect">
            <a:avLst/>
          </a:prstGeom>
          <a:noFill/>
          <a:ln w="9525">
            <a:noFill/>
            <a:miter lim="800000"/>
          </a:ln>
        </p:spPr>
        <p:txBody>
          <a:bodyPr wrap="square">
            <a:spAutoFit/>
          </a:bodyPr>
          <a:lstStyle/>
          <a:p>
            <a:pPr>
              <a:spcBef>
                <a:spcPct val="50000"/>
              </a:spcBef>
            </a:pPr>
            <a:r>
              <a:rPr lang="en-US" altLang="zh-CN" sz="3600" b="1">
                <a:solidFill>
                  <a:srgbClr val="FF0000"/>
                </a:solidFill>
                <a:latin typeface="微软雅黑" panose="020B0503020204020204" charset="-122"/>
                <a:ea typeface="微软雅黑" panose="020B0503020204020204" charset="-122"/>
              </a:rPr>
              <a:t>1</a:t>
            </a:r>
            <a:r>
              <a:rPr lang="zh-CN" altLang="en-US" sz="3600" b="1">
                <a:solidFill>
                  <a:srgbClr val="FF0000"/>
                </a:solidFill>
                <a:latin typeface="微软雅黑" panose="020B0503020204020204" charset="-122"/>
                <a:ea typeface="微软雅黑" panose="020B0503020204020204" charset="-122"/>
              </a:rPr>
              <a:t>、政治：</a:t>
            </a:r>
            <a:endParaRPr lang="zh-CN" altLang="en-US" sz="3600" b="1">
              <a:solidFill>
                <a:srgbClr val="FF0000"/>
              </a:solidFill>
              <a:latin typeface="微软雅黑" panose="020B0503020204020204" charset="-122"/>
              <a:ea typeface="微软雅黑" panose="020B0503020204020204" charset="-122"/>
            </a:endParaRPr>
          </a:p>
        </p:txBody>
      </p:sp>
      <p:sp>
        <p:nvSpPr>
          <p:cNvPr id="20483" name="Text Box 6"/>
          <p:cNvSpPr txBox="1">
            <a:spLocks noChangeArrowheads="1"/>
          </p:cNvSpPr>
          <p:nvPr/>
        </p:nvSpPr>
        <p:spPr bwMode="auto">
          <a:xfrm>
            <a:off x="903605" y="5516880"/>
            <a:ext cx="2482850" cy="645160"/>
          </a:xfrm>
          <a:prstGeom prst="rect">
            <a:avLst/>
          </a:prstGeom>
          <a:noFill/>
          <a:ln w="9525">
            <a:noFill/>
            <a:miter lim="800000"/>
          </a:ln>
        </p:spPr>
        <p:txBody>
          <a:bodyPr wrap="square">
            <a:spAutoFit/>
          </a:bodyPr>
          <a:lstStyle/>
          <a:p>
            <a:pPr>
              <a:spcBef>
                <a:spcPct val="50000"/>
              </a:spcBef>
            </a:pPr>
            <a:r>
              <a:rPr lang="en-US" altLang="zh-CN" sz="3600" b="1">
                <a:solidFill>
                  <a:srgbClr val="FF0000"/>
                </a:solidFill>
                <a:latin typeface="微软雅黑" panose="020B0503020204020204" charset="-122"/>
                <a:ea typeface="微软雅黑" panose="020B0503020204020204" charset="-122"/>
              </a:rPr>
              <a:t>4</a:t>
            </a:r>
            <a:r>
              <a:rPr lang="zh-CN" altLang="en-US" sz="3600" b="1">
                <a:solidFill>
                  <a:srgbClr val="FF0000"/>
                </a:solidFill>
                <a:latin typeface="微软雅黑" panose="020B0503020204020204" charset="-122"/>
                <a:ea typeface="微软雅黑" panose="020B0503020204020204" charset="-122"/>
              </a:rPr>
              <a:t>、资金：</a:t>
            </a:r>
            <a:endParaRPr lang="zh-CN" altLang="en-US" sz="3600" b="1">
              <a:solidFill>
                <a:srgbClr val="FF0000"/>
              </a:solidFill>
              <a:latin typeface="微软雅黑" panose="020B0503020204020204" charset="-122"/>
              <a:ea typeface="微软雅黑" panose="020B0503020204020204" charset="-122"/>
            </a:endParaRPr>
          </a:p>
        </p:txBody>
      </p:sp>
      <p:sp>
        <p:nvSpPr>
          <p:cNvPr id="414727" name="Text Box 7"/>
          <p:cNvSpPr txBox="1">
            <a:spLocks noChangeArrowheads="1"/>
          </p:cNvSpPr>
          <p:nvPr/>
        </p:nvSpPr>
        <p:spPr bwMode="auto">
          <a:xfrm>
            <a:off x="868680" y="4076700"/>
            <a:ext cx="2996565" cy="645160"/>
          </a:xfrm>
          <a:prstGeom prst="rect">
            <a:avLst/>
          </a:prstGeom>
          <a:noFill/>
          <a:ln w="9525">
            <a:noFill/>
            <a:miter lim="800000"/>
          </a:ln>
        </p:spPr>
        <p:txBody>
          <a:bodyPr wrap="square">
            <a:spAutoFit/>
          </a:bodyPr>
          <a:lstStyle/>
          <a:p>
            <a:pPr>
              <a:spcBef>
                <a:spcPct val="50000"/>
              </a:spcBef>
            </a:pPr>
            <a:r>
              <a:rPr lang="en-US" altLang="zh-CN" sz="3600" b="1">
                <a:solidFill>
                  <a:srgbClr val="FF0000"/>
                </a:solidFill>
                <a:latin typeface="微软雅黑" panose="020B0503020204020204" charset="-122"/>
                <a:ea typeface="微软雅黑" panose="020B0503020204020204" charset="-122"/>
              </a:rPr>
              <a:t>3</a:t>
            </a:r>
            <a:r>
              <a:rPr lang="zh-CN" altLang="en-US" sz="3600" b="1">
                <a:solidFill>
                  <a:srgbClr val="FF0000"/>
                </a:solidFill>
                <a:latin typeface="微软雅黑" panose="020B0503020204020204" charset="-122"/>
                <a:ea typeface="微软雅黑" panose="020B0503020204020204" charset="-122"/>
              </a:rPr>
              <a:t>、市场：</a:t>
            </a:r>
            <a:endParaRPr lang="zh-CN" altLang="en-US" sz="3600" b="1">
              <a:solidFill>
                <a:srgbClr val="FF0000"/>
              </a:solidFill>
              <a:latin typeface="微软雅黑" panose="020B0503020204020204" charset="-122"/>
              <a:ea typeface="微软雅黑" panose="020B0503020204020204" charset="-122"/>
            </a:endParaRPr>
          </a:p>
        </p:txBody>
      </p:sp>
      <p:sp>
        <p:nvSpPr>
          <p:cNvPr id="17413" name="Text Box 8"/>
          <p:cNvSpPr txBox="1">
            <a:spLocks noChangeArrowheads="1"/>
          </p:cNvSpPr>
          <p:nvPr/>
        </p:nvSpPr>
        <p:spPr bwMode="auto">
          <a:xfrm>
            <a:off x="868680" y="2743200"/>
            <a:ext cx="2632710" cy="645160"/>
          </a:xfrm>
          <a:prstGeom prst="rect">
            <a:avLst/>
          </a:prstGeom>
          <a:noFill/>
          <a:ln w="9525">
            <a:noFill/>
            <a:miter lim="800000"/>
          </a:ln>
        </p:spPr>
        <p:txBody>
          <a:bodyPr wrap="square">
            <a:spAutoFit/>
          </a:bodyPr>
          <a:lstStyle/>
          <a:p>
            <a:pPr>
              <a:spcBef>
                <a:spcPct val="50000"/>
              </a:spcBef>
            </a:pPr>
            <a:r>
              <a:rPr lang="en-US" altLang="zh-CN" sz="3600" b="1">
                <a:solidFill>
                  <a:srgbClr val="FF0000"/>
                </a:solidFill>
                <a:latin typeface="微软雅黑" panose="020B0503020204020204" charset="-122"/>
                <a:ea typeface="微软雅黑" panose="020B0503020204020204" charset="-122"/>
              </a:rPr>
              <a:t>2</a:t>
            </a:r>
            <a:r>
              <a:rPr lang="zh-CN" altLang="en-US" sz="3600" b="1">
                <a:solidFill>
                  <a:srgbClr val="FF0000"/>
                </a:solidFill>
                <a:latin typeface="微软雅黑" panose="020B0503020204020204" charset="-122"/>
                <a:ea typeface="微软雅黑" panose="020B0503020204020204" charset="-122"/>
              </a:rPr>
              <a:t>、科技：</a:t>
            </a:r>
            <a:endParaRPr lang="zh-CN" altLang="en-US" sz="3600" b="1">
              <a:solidFill>
                <a:srgbClr val="FF0000"/>
              </a:solidFill>
              <a:latin typeface="微软雅黑" panose="020B0503020204020204" charset="-122"/>
              <a:ea typeface="微软雅黑" panose="020B0503020204020204" charset="-122"/>
            </a:endParaRPr>
          </a:p>
        </p:txBody>
      </p:sp>
      <p:sp>
        <p:nvSpPr>
          <p:cNvPr id="17414" name="Text Box 9"/>
          <p:cNvSpPr txBox="1">
            <a:spLocks noChangeArrowheads="1"/>
          </p:cNvSpPr>
          <p:nvPr/>
        </p:nvSpPr>
        <p:spPr bwMode="auto">
          <a:xfrm>
            <a:off x="2992755" y="1196975"/>
            <a:ext cx="8394700" cy="1198880"/>
          </a:xfrm>
          <a:prstGeom prst="rect">
            <a:avLst/>
          </a:prstGeom>
          <a:noFill/>
          <a:ln w="38100">
            <a:solidFill>
              <a:srgbClr val="0000FF"/>
            </a:solidFill>
            <a:prstDash val="sysDot"/>
            <a:miter lim="800000"/>
          </a:ln>
        </p:spPr>
        <p:txBody>
          <a:bodyPr wrap="square">
            <a:spAutoFit/>
          </a:bodyPr>
          <a:lstStyle/>
          <a:p>
            <a:pPr eaLnBrk="0" hangingPunct="0"/>
            <a:r>
              <a:rPr lang="en-US" altLang="zh-CN" sz="3600" b="1">
                <a:solidFill>
                  <a:srgbClr val="000000"/>
                </a:solidFill>
                <a:latin typeface="微软雅黑" panose="020B0503020204020204" charset="-122"/>
                <a:ea typeface="微软雅黑" panose="020B0503020204020204" charset="-122"/>
              </a:rPr>
              <a:t>19</a:t>
            </a:r>
            <a:r>
              <a:rPr lang="zh-CN" altLang="en-US" sz="3600" b="1">
                <a:solidFill>
                  <a:srgbClr val="000000"/>
                </a:solidFill>
                <a:latin typeface="微软雅黑" panose="020B0503020204020204" charset="-122"/>
                <a:ea typeface="微软雅黑" panose="020B0503020204020204" charset="-122"/>
              </a:rPr>
              <a:t>世纪六七十年代，资本主义制度在世界范围最终确立</a:t>
            </a:r>
            <a:endParaRPr lang="zh-CN" altLang="en-US" sz="3600" b="1">
              <a:solidFill>
                <a:srgbClr val="000000"/>
              </a:solidFill>
              <a:latin typeface="微软雅黑" panose="020B0503020204020204" charset="-122"/>
              <a:ea typeface="微软雅黑" panose="020B0503020204020204" charset="-122"/>
            </a:endParaRPr>
          </a:p>
        </p:txBody>
      </p:sp>
      <p:sp>
        <p:nvSpPr>
          <p:cNvPr id="20487" name="Text Box 10"/>
          <p:cNvSpPr txBox="1">
            <a:spLocks noChangeArrowheads="1"/>
          </p:cNvSpPr>
          <p:nvPr/>
        </p:nvSpPr>
        <p:spPr bwMode="auto">
          <a:xfrm>
            <a:off x="3135630" y="5516880"/>
            <a:ext cx="8214995" cy="1198880"/>
          </a:xfrm>
          <a:prstGeom prst="rect">
            <a:avLst/>
          </a:prstGeom>
          <a:noFill/>
          <a:ln w="38100">
            <a:solidFill>
              <a:srgbClr val="FF00FF"/>
            </a:solidFill>
            <a:prstDash val="sysDot"/>
            <a:miter lim="800000"/>
          </a:ln>
        </p:spPr>
        <p:txBody>
          <a:bodyPr wrap="square">
            <a:spAutoFit/>
          </a:bodyPr>
          <a:lstStyle/>
          <a:p>
            <a:pPr eaLnBrk="0" hangingPunct="0"/>
            <a:r>
              <a:rPr lang="zh-CN" altLang="en-US" sz="3600" b="1">
                <a:solidFill>
                  <a:srgbClr val="000000"/>
                </a:solidFill>
                <a:latin typeface="微软雅黑" panose="020B0503020204020204" charset="-122"/>
                <a:ea typeface="微软雅黑" panose="020B0503020204020204" charset="-122"/>
              </a:rPr>
              <a:t>第一次工业革命以来资本的积累和对殖民地的长期掠夺</a:t>
            </a:r>
            <a:endParaRPr lang="zh-CN" altLang="en-US" sz="3600" b="1">
              <a:solidFill>
                <a:srgbClr val="000000"/>
              </a:solidFill>
              <a:latin typeface="微软雅黑" panose="020B0503020204020204" charset="-122"/>
              <a:ea typeface="微软雅黑" panose="020B0503020204020204" charset="-122"/>
            </a:endParaRPr>
          </a:p>
        </p:txBody>
      </p:sp>
      <p:sp>
        <p:nvSpPr>
          <p:cNvPr id="20488" name="Text Box 12"/>
          <p:cNvSpPr txBox="1">
            <a:spLocks noChangeArrowheads="1"/>
          </p:cNvSpPr>
          <p:nvPr/>
        </p:nvSpPr>
        <p:spPr bwMode="auto">
          <a:xfrm>
            <a:off x="3064510" y="3644900"/>
            <a:ext cx="8306435" cy="1753235"/>
          </a:xfrm>
          <a:prstGeom prst="rect">
            <a:avLst/>
          </a:prstGeom>
          <a:noFill/>
          <a:ln w="38100">
            <a:solidFill>
              <a:srgbClr val="800080"/>
            </a:solidFill>
            <a:prstDash val="sysDot"/>
            <a:miter lim="800000"/>
          </a:ln>
        </p:spPr>
        <p:txBody>
          <a:bodyPr wrap="square">
            <a:spAutoFit/>
          </a:bodyPr>
          <a:lstStyle/>
          <a:p>
            <a:pPr eaLnBrk="0" hangingPunct="0"/>
            <a:r>
              <a:rPr lang="zh-CN" altLang="en-US" sz="3600" b="1">
                <a:solidFill>
                  <a:srgbClr val="000000"/>
                </a:solidFill>
                <a:latin typeface="微软雅黑" panose="020B0503020204020204" charset="-122"/>
                <a:ea typeface="微软雅黑" panose="020B0503020204020204" charset="-122"/>
              </a:rPr>
              <a:t>国内统一市场的开辟和资本主义世界市场的初步形成（国外市场），不断刺激工业发展</a:t>
            </a:r>
            <a:endParaRPr lang="zh-CN" altLang="en-US" sz="3600" b="1">
              <a:solidFill>
                <a:srgbClr val="000000"/>
              </a:solidFill>
              <a:latin typeface="微软雅黑" panose="020B0503020204020204" charset="-122"/>
              <a:ea typeface="微软雅黑" panose="020B0503020204020204" charset="-122"/>
            </a:endParaRPr>
          </a:p>
        </p:txBody>
      </p:sp>
      <p:sp>
        <p:nvSpPr>
          <p:cNvPr id="17417" name="Text Box 13"/>
          <p:cNvSpPr txBox="1">
            <a:spLocks noChangeArrowheads="1"/>
          </p:cNvSpPr>
          <p:nvPr/>
        </p:nvSpPr>
        <p:spPr bwMode="auto">
          <a:xfrm>
            <a:off x="3078480" y="2743200"/>
            <a:ext cx="8286750" cy="645160"/>
          </a:xfrm>
          <a:prstGeom prst="rect">
            <a:avLst/>
          </a:prstGeom>
          <a:noFill/>
          <a:ln w="38100">
            <a:solidFill>
              <a:schemeClr val="folHlink"/>
            </a:solidFill>
            <a:prstDash val="sysDot"/>
            <a:miter lim="800000"/>
          </a:ln>
        </p:spPr>
        <p:txBody>
          <a:bodyPr wrap="square">
            <a:spAutoFit/>
          </a:bodyPr>
          <a:lstStyle/>
          <a:p>
            <a:pPr eaLnBrk="0" hangingPunct="0"/>
            <a:r>
              <a:rPr lang="zh-CN" altLang="en-US" sz="3600" b="1">
                <a:solidFill>
                  <a:srgbClr val="000000"/>
                </a:solidFill>
                <a:latin typeface="微软雅黑" panose="020B0503020204020204" charset="-122"/>
                <a:ea typeface="微软雅黑" panose="020B0503020204020204" charset="-122"/>
              </a:rPr>
              <a:t>自然科学研究取得突破性进展</a:t>
            </a:r>
            <a:endParaRPr lang="zh-CN" altLang="en-US" sz="3600" b="1">
              <a:solidFill>
                <a:srgbClr val="00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Rectangle 5"/>
          <p:cNvSpPr/>
          <p:nvPr/>
        </p:nvSpPr>
        <p:spPr>
          <a:xfrm>
            <a:off x="147955" y="244475"/>
            <a:ext cx="11789410" cy="630872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spcBef>
                <a:spcPct val="0"/>
              </a:spcBef>
              <a:buNone/>
            </a:pPr>
            <a:r>
              <a:rPr lang="zh-CN" altLang="en-US" b="1" dirty="0">
                <a:latin typeface="黑体" panose="02010609060101010101" pitchFamily="2" charset="-122"/>
                <a:ea typeface="黑体" panose="02010609060101010101" pitchFamily="2" charset="-122"/>
              </a:rPr>
              <a:t>（</a:t>
            </a:r>
            <a:r>
              <a:rPr lang="en-US" altLang="zh-CN" b="1" dirty="0">
                <a:solidFill>
                  <a:srgbClr val="FF0000"/>
                </a:solidFill>
                <a:latin typeface="黑体" panose="02010609060101010101" pitchFamily="2" charset="-122"/>
                <a:ea typeface="黑体" panose="02010609060101010101" pitchFamily="2" charset="-122"/>
              </a:rPr>
              <a:t>2015</a:t>
            </a:r>
            <a:r>
              <a:rPr lang="zh-CN" altLang="en-US" b="1" dirty="0">
                <a:solidFill>
                  <a:srgbClr val="FF0000"/>
                </a:solidFill>
                <a:latin typeface="黑体" panose="02010609060101010101" pitchFamily="2" charset="-122"/>
                <a:ea typeface="黑体" panose="02010609060101010101" pitchFamily="2" charset="-122"/>
              </a:rPr>
              <a:t>新课标</a:t>
            </a:r>
            <a:r>
              <a:rPr lang="en-US" altLang="zh-CN" b="1" dirty="0">
                <a:solidFill>
                  <a:srgbClr val="FF0000"/>
                </a:solidFill>
                <a:latin typeface="黑体" panose="02010609060101010101" pitchFamily="2" charset="-122"/>
                <a:ea typeface="黑体" panose="02010609060101010101" pitchFamily="2" charset="-122"/>
              </a:rPr>
              <a:t>41</a:t>
            </a:r>
            <a:r>
              <a:rPr lang="zh-CN" altLang="en-US" b="1" dirty="0">
                <a:latin typeface="黑体" panose="02010609060101010101" pitchFamily="2" charset="-122"/>
                <a:ea typeface="黑体" panose="02010609060101010101" pitchFamily="2" charset="-122"/>
              </a:rPr>
              <a:t>）（</a:t>
            </a:r>
            <a:r>
              <a:rPr lang="en-US" altLang="zh-CN" b="1" dirty="0">
                <a:latin typeface="黑体" panose="02010609060101010101" pitchFamily="2" charset="-122"/>
                <a:ea typeface="黑体" panose="02010609060101010101" pitchFamily="2" charset="-122"/>
              </a:rPr>
              <a:t>12</a:t>
            </a:r>
            <a:r>
              <a:rPr lang="zh-CN" altLang="en-US" b="1" dirty="0">
                <a:latin typeface="黑体" panose="02010609060101010101" pitchFamily="2" charset="-122"/>
                <a:ea typeface="黑体" panose="02010609060101010101" pitchFamily="2" charset="-122"/>
              </a:rPr>
              <a:t>分）</a:t>
            </a:r>
            <a:r>
              <a:rPr lang="zh-CN" altLang="en-US" sz="2400" b="1" dirty="0">
                <a:latin typeface="黑体" panose="02010609060101010101" pitchFamily="2" charset="-122"/>
                <a:ea typeface="黑体" panose="02010609060101010101" pitchFamily="2" charset="-122"/>
              </a:rPr>
              <a:t>阅读材料，完成下列要求。</a:t>
            </a:r>
            <a:endParaRPr lang="zh-CN" altLang="en-US" sz="2400" b="1" dirty="0">
              <a:latin typeface="黑体" panose="02010609060101010101" pitchFamily="2" charset="-122"/>
              <a:ea typeface="黑体" panose="02010609060101010101" pitchFamily="2" charset="-122"/>
            </a:endParaRPr>
          </a:p>
          <a:p>
            <a:pPr marL="0" lvl="0" indent="0" eaLnBrk="1" hangingPunct="1">
              <a:spcBef>
                <a:spcPct val="0"/>
              </a:spcBef>
              <a:buNone/>
            </a:pPr>
            <a:r>
              <a:rPr lang="zh-CN" altLang="en-US" sz="2400" b="1" dirty="0">
                <a:latin typeface="黑体" panose="02010609060101010101" pitchFamily="2" charset="-122"/>
                <a:ea typeface="黑体" panose="02010609060101010101" pitchFamily="2" charset="-122"/>
              </a:rPr>
              <a:t>材料  有历史学者为说明近代以来科学技术在生产力发展中的作用，引用了如下公式：</a:t>
            </a:r>
            <a:endParaRPr lang="zh-CN" altLang="en-US" sz="2400" b="1" dirty="0">
              <a:latin typeface="黑体" panose="02010609060101010101" pitchFamily="2" charset="-122"/>
              <a:ea typeface="黑体" panose="02010609060101010101" pitchFamily="2" charset="-122"/>
            </a:endParaRPr>
          </a:p>
          <a:p>
            <a:pPr marL="0" lvl="0" indent="0" eaLnBrk="1" hangingPunct="1">
              <a:spcBef>
                <a:spcPct val="0"/>
              </a:spcBef>
              <a:buNone/>
            </a:pPr>
            <a:r>
              <a:rPr lang="zh-CN" altLang="en-US" sz="3600" b="1" dirty="0">
                <a:solidFill>
                  <a:srgbClr val="FF0000"/>
                </a:solidFill>
                <a:latin typeface="黑体" panose="02010609060101010101" pitchFamily="2" charset="-122"/>
                <a:ea typeface="黑体" panose="02010609060101010101" pitchFamily="2" charset="-122"/>
              </a:rPr>
              <a:t>生产力</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科学技术</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（劳动力</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劳动工具</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劳动对象</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生产管理）</a:t>
            </a:r>
            <a:endParaRPr lang="zh-CN" altLang="en-US" sz="3600" b="1" dirty="0">
              <a:solidFill>
                <a:srgbClr val="FF0000"/>
              </a:solidFill>
              <a:latin typeface="黑体" panose="02010609060101010101" pitchFamily="2" charset="-122"/>
              <a:ea typeface="黑体" panose="02010609060101010101" pitchFamily="2" charset="-122"/>
            </a:endParaRPr>
          </a:p>
          <a:p>
            <a:pPr marL="0" lvl="0" indent="0" eaLnBrk="1" hangingPunct="1">
              <a:spcBef>
                <a:spcPct val="0"/>
              </a:spcBef>
              <a:buNone/>
            </a:pPr>
            <a:r>
              <a:rPr lang="zh-CN" altLang="en-US" sz="3600" b="1" dirty="0">
                <a:solidFill>
                  <a:srgbClr val="0000CC"/>
                </a:solidFill>
                <a:latin typeface="黑体" panose="02010609060101010101" pitchFamily="2" charset="-122"/>
                <a:ea typeface="黑体" panose="02010609060101010101" pitchFamily="2" charset="-122"/>
              </a:rPr>
              <a:t>这一公式表明，科学技术有乘法效应，它能放大生产力诸要素。</a:t>
            </a:r>
            <a:endParaRPr lang="zh-CN" altLang="en-US" sz="3600" b="1" dirty="0">
              <a:solidFill>
                <a:srgbClr val="0000CC"/>
              </a:solidFill>
              <a:latin typeface="黑体" panose="02010609060101010101" pitchFamily="2" charset="-122"/>
              <a:ea typeface="黑体" panose="02010609060101010101" pitchFamily="2" charset="-122"/>
            </a:endParaRPr>
          </a:p>
          <a:p>
            <a:pPr marL="0" lvl="0" indent="0" eaLnBrk="1" hangingPunct="1">
              <a:spcBef>
                <a:spcPct val="0"/>
              </a:spcBef>
              <a:buNone/>
            </a:pPr>
            <a:r>
              <a:rPr lang="en-US" altLang="zh-CN" sz="2400" b="1" dirty="0">
                <a:latin typeface="黑体" panose="02010609060101010101" pitchFamily="2" charset="-122"/>
                <a:ea typeface="黑体" panose="02010609060101010101" pitchFamily="2" charset="-122"/>
              </a:rPr>
              <a:t>                     </a:t>
            </a:r>
            <a:r>
              <a:rPr lang="en-US" altLang="zh-CN" sz="2400" b="1" dirty="0">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摘编自齐世荣总主编</a:t>
            </a:r>
            <a:r>
              <a:rPr lang="en-US" altLang="zh-CN" sz="2400" b="1" dirty="0">
                <a:latin typeface="黑体" panose="02010609060101010101" pitchFamily="2" charset="-122"/>
                <a:ea typeface="黑体" panose="02010609060101010101" pitchFamily="2" charset="-122"/>
              </a:rPr>
              <a:t>《</a:t>
            </a:r>
            <a:r>
              <a:rPr lang="zh-CN" altLang="en-US" sz="2400" b="1" dirty="0">
                <a:latin typeface="黑体" panose="02010609060101010101" pitchFamily="2" charset="-122"/>
                <a:ea typeface="黑体" panose="02010609060101010101" pitchFamily="2" charset="-122"/>
              </a:rPr>
              <a:t>世界史</a:t>
            </a:r>
            <a:r>
              <a:rPr lang="en-US" altLang="zh-CN" sz="2400" b="1" dirty="0">
                <a:latin typeface="黑体" panose="02010609060101010101" pitchFamily="2" charset="-122"/>
                <a:ea typeface="黑体" panose="02010609060101010101" pitchFamily="2" charset="-122"/>
              </a:rPr>
              <a:t>》</a:t>
            </a:r>
            <a:endParaRPr lang="en-US" altLang="zh-CN" sz="2400" b="1" dirty="0">
              <a:latin typeface="黑体" panose="02010609060101010101" pitchFamily="2" charset="-122"/>
              <a:ea typeface="黑体" panose="02010609060101010101" pitchFamily="2" charset="-122"/>
            </a:endParaRPr>
          </a:p>
          <a:p>
            <a:pPr marL="0" lvl="0" indent="0" eaLnBrk="1" hangingPunct="1">
              <a:spcBef>
                <a:spcPct val="0"/>
              </a:spcBef>
              <a:buNone/>
            </a:pPr>
            <a:r>
              <a:rPr lang="zh-CN" altLang="en-US" sz="3600" b="1" dirty="0">
                <a:latin typeface="华文楷体" panose="02010600040101010101" pitchFamily="2" charset="-122"/>
                <a:ea typeface="华文楷体" panose="02010600040101010101" pitchFamily="2" charset="-122"/>
              </a:rPr>
              <a:t>运用世界近现代史的史实，对上述公式进行探讨。</a:t>
            </a:r>
            <a:endParaRPr lang="zh-CN" altLang="en-US" sz="3600" b="1" dirty="0">
              <a:latin typeface="华文楷体" panose="02010600040101010101" pitchFamily="2" charset="-122"/>
              <a:ea typeface="华文楷体" panose="02010600040101010101" pitchFamily="2" charset="-122"/>
            </a:endParaRPr>
          </a:p>
          <a:p>
            <a:pPr marL="0" lvl="0" indent="0" eaLnBrk="1" hangingPunct="1">
              <a:spcBef>
                <a:spcPct val="0"/>
              </a:spcBef>
              <a:buNone/>
            </a:pPr>
            <a:r>
              <a:rPr lang="zh-CN" altLang="en-US" sz="3600" b="1" dirty="0">
                <a:latin typeface="华文楷体" panose="02010600040101010101" pitchFamily="2" charset="-122"/>
                <a:ea typeface="华文楷体" panose="02010600040101010101" pitchFamily="2" charset="-122"/>
              </a:rPr>
              <a:t>（说明：可以就科学技术与公式中一个或多个要素之间的关系进行论证；也可以对公式进行修改、补充、否定或提出新公式，并加以论述，要求观点明确、史论结合、史实准确。）</a:t>
            </a:r>
            <a:endParaRPr lang="zh-CN" altLang="en-US" sz="3600" b="1" dirty="0">
              <a:latin typeface="华文楷体" panose="02010600040101010101" pitchFamily="2" charset="-122"/>
              <a:ea typeface="华文楷体" panose="0201060004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矩形 1"/>
          <p:cNvSpPr/>
          <p:nvPr/>
        </p:nvSpPr>
        <p:spPr>
          <a:xfrm>
            <a:off x="56515" y="60325"/>
            <a:ext cx="12078970" cy="64903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30000"/>
              </a:lnSpc>
              <a:spcBef>
                <a:spcPct val="0"/>
              </a:spcBef>
              <a:buNone/>
            </a:pPr>
            <a:r>
              <a:rPr lang="zh-CN" altLang="en-US" b="1" dirty="0">
                <a:solidFill>
                  <a:srgbClr val="FF0000"/>
                </a:solidFill>
                <a:latin typeface="微软雅黑" panose="020B0503020204020204" charset="-122"/>
                <a:ea typeface="微软雅黑" panose="020B0503020204020204" charset="-122"/>
              </a:rPr>
              <a:t>参考答案一</a:t>
            </a:r>
            <a:r>
              <a:rPr lang="zh-CN" altLang="en-US" b="1" dirty="0">
                <a:latin typeface="微软雅黑" panose="020B0503020204020204" charset="-122"/>
                <a:ea typeface="微软雅黑" panose="020B0503020204020204" charset="-122"/>
              </a:rPr>
              <a:t>：</a:t>
            </a:r>
            <a:r>
              <a:rPr lang="zh-CN" altLang="en-US" b="1" dirty="0">
                <a:solidFill>
                  <a:srgbClr val="0000CC"/>
                </a:solidFill>
                <a:latin typeface="微软雅黑" panose="020B0503020204020204" charset="-122"/>
                <a:ea typeface="微软雅黑" panose="020B0503020204020204" charset="-122"/>
              </a:rPr>
              <a:t>科学技术促进了劳动工具的改进，有利于生产力提高。（</a:t>
            </a:r>
            <a:r>
              <a:rPr lang="en-US" altLang="zh-CN" b="1" dirty="0">
                <a:solidFill>
                  <a:srgbClr val="0000CC"/>
                </a:solidFill>
                <a:latin typeface="微软雅黑" panose="020B0503020204020204" charset="-122"/>
                <a:ea typeface="微软雅黑" panose="020B0503020204020204" charset="-122"/>
              </a:rPr>
              <a:t>3</a:t>
            </a:r>
            <a:r>
              <a:rPr lang="zh-CN" altLang="en-US" b="1" dirty="0">
                <a:solidFill>
                  <a:srgbClr val="0000CC"/>
                </a:solidFill>
                <a:latin typeface="微软雅黑" panose="020B0503020204020204" charset="-122"/>
                <a:ea typeface="微软雅黑" panose="020B0503020204020204" charset="-122"/>
              </a:rPr>
              <a:t>分）</a:t>
            </a:r>
            <a:endParaRPr lang="zh-CN" altLang="en-US" b="1" dirty="0">
              <a:solidFill>
                <a:srgbClr val="0000CC"/>
              </a:solidFill>
              <a:latin typeface="微软雅黑" panose="020B0503020204020204" charset="-122"/>
              <a:ea typeface="微软雅黑" panose="020B0503020204020204" charset="-122"/>
            </a:endParaRPr>
          </a:p>
          <a:p>
            <a:pPr marL="0" lvl="0" indent="0" eaLnBrk="1" hangingPunct="1">
              <a:lnSpc>
                <a:spcPct val="130000"/>
              </a:lnSpc>
              <a:spcBef>
                <a:spcPct val="0"/>
              </a:spcBef>
              <a:buNone/>
            </a:pPr>
            <a:r>
              <a:rPr lang="zh-CN" altLang="en-US" b="1" dirty="0">
                <a:latin typeface="微软雅黑" panose="020B0503020204020204" charset="-122"/>
                <a:ea typeface="微软雅黑" panose="020B0503020204020204" charset="-122"/>
              </a:rPr>
              <a:t>① 第一次工业革命中瓦特改良蒸汽机，解决了工业发展中的动力问题，出现了发明和使用机器的热潮，新式交通运输工具蒸汽轮船、火车的发明，使得各地经济文化交流更加密切。（</a:t>
            </a:r>
            <a:r>
              <a:rPr lang="en-US" altLang="zh-CN" b="1" dirty="0">
                <a:latin typeface="微软雅黑" panose="020B0503020204020204" charset="-122"/>
                <a:ea typeface="微软雅黑" panose="020B0503020204020204" charset="-122"/>
              </a:rPr>
              <a:t>3</a:t>
            </a:r>
            <a:r>
              <a:rPr lang="zh-CN" altLang="en-US" b="1" dirty="0">
                <a:latin typeface="微软雅黑" panose="020B0503020204020204" charset="-122"/>
                <a:ea typeface="微软雅黑" panose="020B0503020204020204" charset="-122"/>
              </a:rPr>
              <a:t>分）</a:t>
            </a:r>
            <a:endParaRPr lang="zh-CN" altLang="en-US" b="1" dirty="0">
              <a:latin typeface="微软雅黑" panose="020B0503020204020204" charset="-122"/>
              <a:ea typeface="微软雅黑" panose="020B0503020204020204" charset="-122"/>
            </a:endParaRPr>
          </a:p>
          <a:p>
            <a:pPr marL="0" lvl="0" indent="0" eaLnBrk="1" hangingPunct="1">
              <a:lnSpc>
                <a:spcPct val="130000"/>
              </a:lnSpc>
              <a:spcBef>
                <a:spcPct val="0"/>
              </a:spcBef>
              <a:buNone/>
            </a:pPr>
            <a:r>
              <a:rPr lang="zh-CN" altLang="en-US" b="1" dirty="0">
                <a:latin typeface="微软雅黑" panose="020B0503020204020204" charset="-122"/>
                <a:ea typeface="微软雅黑" panose="020B0503020204020204" charset="-122"/>
              </a:rPr>
              <a:t>②第二次工业革命中电力的发明和应用，使得人类社会进入电气时代，内燃机的发明和应用，出现了汽车、飞机等新式发明，极大地提高了社会生产力，改善了人们的生活方式。（</a:t>
            </a:r>
            <a:r>
              <a:rPr lang="en-US" altLang="zh-CN" b="1" dirty="0">
                <a:latin typeface="微软雅黑" panose="020B0503020204020204" charset="-122"/>
                <a:ea typeface="微软雅黑" panose="020B0503020204020204" charset="-122"/>
              </a:rPr>
              <a:t>3</a:t>
            </a:r>
            <a:r>
              <a:rPr lang="zh-CN" altLang="en-US" b="1" dirty="0">
                <a:latin typeface="微软雅黑" panose="020B0503020204020204" charset="-122"/>
                <a:ea typeface="微软雅黑" panose="020B0503020204020204" charset="-122"/>
              </a:rPr>
              <a:t>分）</a:t>
            </a:r>
            <a:endParaRPr lang="zh-CN" altLang="en-US" b="1" dirty="0">
              <a:latin typeface="微软雅黑" panose="020B0503020204020204" charset="-122"/>
              <a:ea typeface="微软雅黑" panose="020B0503020204020204" charset="-122"/>
            </a:endParaRPr>
          </a:p>
          <a:p>
            <a:pPr marL="0" lvl="0" indent="0" eaLnBrk="1" hangingPunct="1">
              <a:lnSpc>
                <a:spcPct val="130000"/>
              </a:lnSpc>
              <a:spcBef>
                <a:spcPct val="0"/>
              </a:spcBef>
              <a:buNone/>
            </a:pPr>
            <a:r>
              <a:rPr lang="zh-CN" altLang="en-US" b="1" dirty="0">
                <a:latin typeface="微软雅黑" panose="020B0503020204020204" charset="-122"/>
                <a:ea typeface="微软雅黑" panose="020B0503020204020204" charset="-122"/>
              </a:rPr>
              <a:t>③第三次科技革命电子计算机和信息技术的发展，电脑与互联网的广泛运用，极大提高了生产效率，人类社会进入信息时代。（</a:t>
            </a:r>
            <a:r>
              <a:rPr lang="en-US" altLang="zh-CN" b="1" dirty="0">
                <a:latin typeface="微软雅黑" panose="020B0503020204020204" charset="-122"/>
                <a:ea typeface="微软雅黑" panose="020B0503020204020204" charset="-122"/>
              </a:rPr>
              <a:t>3</a:t>
            </a:r>
            <a:r>
              <a:rPr lang="zh-CN" altLang="en-US" b="1" dirty="0">
                <a:latin typeface="微软雅黑" panose="020B0503020204020204" charset="-122"/>
                <a:ea typeface="微软雅黑" panose="020B0503020204020204" charset="-122"/>
              </a:rPr>
              <a:t>分）</a:t>
            </a:r>
            <a:endParaRPr lang="zh-CN" altLang="en-US" b="1" dirty="0">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1"/>
          <p:cNvSpPr/>
          <p:nvPr/>
        </p:nvSpPr>
        <p:spPr>
          <a:xfrm>
            <a:off x="139065" y="142875"/>
            <a:ext cx="11913235" cy="65722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30000"/>
              </a:lnSpc>
              <a:spcBef>
                <a:spcPct val="0"/>
              </a:spcBef>
              <a:buNone/>
            </a:pPr>
            <a:r>
              <a:rPr lang="zh-CN" altLang="en-US" sz="3600" b="1" dirty="0">
                <a:solidFill>
                  <a:srgbClr val="FF0000"/>
                </a:solidFill>
                <a:latin typeface="微软雅黑" panose="020B0503020204020204" charset="-122"/>
                <a:ea typeface="微软雅黑" panose="020B0503020204020204" charset="-122"/>
              </a:rPr>
              <a:t>参考答案二</a:t>
            </a:r>
            <a:r>
              <a:rPr lang="zh-CN" altLang="en-US" sz="3600" b="1" dirty="0">
                <a:latin typeface="微软雅黑" panose="020B0503020204020204" charset="-122"/>
                <a:ea typeface="微软雅黑" panose="020B0503020204020204" charset="-122"/>
              </a:rPr>
              <a:t>：</a:t>
            </a:r>
            <a:r>
              <a:rPr lang="zh-CN" altLang="en-US" sz="3600" b="1" dirty="0">
                <a:solidFill>
                  <a:srgbClr val="0000CC"/>
                </a:solidFill>
                <a:latin typeface="微软雅黑" panose="020B0503020204020204" charset="-122"/>
                <a:ea typeface="微软雅黑" panose="020B0503020204020204" charset="-122"/>
              </a:rPr>
              <a:t>科学技术推动了生产管理水平的提高，有利于生产力发展。（</a:t>
            </a:r>
            <a:r>
              <a:rPr lang="en-US" altLang="zh-CN" sz="3600" b="1" dirty="0">
                <a:solidFill>
                  <a:srgbClr val="0000CC"/>
                </a:solidFill>
                <a:latin typeface="微软雅黑" panose="020B0503020204020204" charset="-122"/>
                <a:ea typeface="微软雅黑" panose="020B0503020204020204" charset="-122"/>
              </a:rPr>
              <a:t>3</a:t>
            </a:r>
            <a:r>
              <a:rPr lang="zh-CN" altLang="en-US" sz="3600" b="1" dirty="0">
                <a:solidFill>
                  <a:srgbClr val="0000CC"/>
                </a:solidFill>
                <a:latin typeface="微软雅黑" panose="020B0503020204020204" charset="-122"/>
                <a:ea typeface="微软雅黑" panose="020B0503020204020204" charset="-122"/>
              </a:rPr>
              <a:t>分）</a:t>
            </a:r>
            <a:endParaRPr lang="zh-CN" altLang="en-US" sz="3600" b="1" dirty="0">
              <a:solidFill>
                <a:srgbClr val="0000CC"/>
              </a:solidFill>
              <a:latin typeface="微软雅黑" panose="020B0503020204020204" charset="-122"/>
              <a:ea typeface="微软雅黑" panose="020B0503020204020204" charset="-122"/>
            </a:endParaRPr>
          </a:p>
          <a:p>
            <a:pPr marL="0" lvl="0" indent="0" eaLnBrk="1" hangingPunct="1">
              <a:lnSpc>
                <a:spcPct val="130000"/>
              </a:lnSpc>
              <a:spcBef>
                <a:spcPct val="0"/>
              </a:spcBef>
              <a:buNone/>
            </a:pPr>
            <a:r>
              <a:rPr lang="zh-CN" altLang="en-US" sz="3600" b="1" dirty="0">
                <a:latin typeface="微软雅黑" panose="020B0503020204020204" charset="-122"/>
                <a:ea typeface="微软雅黑" panose="020B0503020204020204" charset="-122"/>
              </a:rPr>
              <a:t>① 第一次工业革命后，</a:t>
            </a:r>
            <a:r>
              <a:rPr lang="zh-CN" altLang="en-US" sz="3600" b="1" dirty="0">
                <a:solidFill>
                  <a:srgbClr val="FF0000"/>
                </a:solidFill>
                <a:latin typeface="微软雅黑" panose="020B0503020204020204" charset="-122"/>
                <a:ea typeface="微软雅黑" panose="020B0503020204020204" charset="-122"/>
              </a:rPr>
              <a:t>工厂制度</a:t>
            </a:r>
            <a:r>
              <a:rPr lang="zh-CN" altLang="en-US" sz="3600" b="1" dirty="0">
                <a:latin typeface="微软雅黑" panose="020B0503020204020204" charset="-122"/>
                <a:ea typeface="微软雅黑" panose="020B0503020204020204" charset="-122"/>
              </a:rPr>
              <a:t>确立起来，大大提高了社会生产力的发展。（</a:t>
            </a:r>
            <a:r>
              <a:rPr lang="en-US" altLang="zh-CN" sz="3600" b="1" dirty="0">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分）</a:t>
            </a:r>
            <a:endParaRPr lang="zh-CN" altLang="en-US" sz="3600" b="1" dirty="0">
              <a:latin typeface="微软雅黑" panose="020B0503020204020204" charset="-122"/>
              <a:ea typeface="微软雅黑" panose="020B0503020204020204" charset="-122"/>
            </a:endParaRPr>
          </a:p>
          <a:p>
            <a:pPr marL="0" lvl="0" indent="0" eaLnBrk="1" hangingPunct="1">
              <a:lnSpc>
                <a:spcPct val="130000"/>
              </a:lnSpc>
              <a:spcBef>
                <a:spcPct val="0"/>
              </a:spcBef>
              <a:buNone/>
            </a:pPr>
            <a:r>
              <a:rPr lang="zh-CN" altLang="en-US" sz="3600" b="1" dirty="0">
                <a:latin typeface="微软雅黑" panose="020B0503020204020204" charset="-122"/>
                <a:ea typeface="微软雅黑" panose="020B0503020204020204" charset="-122"/>
              </a:rPr>
              <a:t>② 第二次工业革命后，生产和资本的高度集中形成</a:t>
            </a:r>
            <a:r>
              <a:rPr lang="zh-CN" altLang="en-US" sz="3600" b="1" dirty="0">
                <a:solidFill>
                  <a:srgbClr val="FF0000"/>
                </a:solidFill>
                <a:latin typeface="微软雅黑" panose="020B0503020204020204" charset="-122"/>
                <a:ea typeface="微软雅黑" panose="020B0503020204020204" charset="-122"/>
              </a:rPr>
              <a:t>了垄断组织</a:t>
            </a:r>
            <a:r>
              <a:rPr lang="zh-CN" altLang="en-US" sz="3600" b="1" dirty="0">
                <a:latin typeface="微软雅黑" panose="020B0503020204020204" charset="-122"/>
                <a:ea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rPr>
              <a:t>流水线作业</a:t>
            </a:r>
            <a:r>
              <a:rPr lang="zh-CN" altLang="en-US" sz="3600" b="1" dirty="0">
                <a:latin typeface="微软雅黑" panose="020B0503020204020204" charset="-122"/>
                <a:ea typeface="微软雅黑" panose="020B0503020204020204" charset="-122"/>
              </a:rPr>
              <a:t>等</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提高了生产管理水平。（</a:t>
            </a:r>
            <a:r>
              <a:rPr lang="en-US" altLang="zh-CN" sz="3600" b="1" dirty="0">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分）</a:t>
            </a:r>
            <a:endParaRPr lang="zh-CN" altLang="en-US" sz="3600" b="1" dirty="0">
              <a:latin typeface="微软雅黑" panose="020B0503020204020204" charset="-122"/>
              <a:ea typeface="微软雅黑" panose="020B0503020204020204" charset="-122"/>
            </a:endParaRPr>
          </a:p>
          <a:p>
            <a:pPr marL="0" lvl="0" indent="0" eaLnBrk="1" hangingPunct="1">
              <a:lnSpc>
                <a:spcPct val="130000"/>
              </a:lnSpc>
              <a:spcBef>
                <a:spcPct val="0"/>
              </a:spcBef>
              <a:buNone/>
            </a:pPr>
            <a:r>
              <a:rPr lang="zh-CN" altLang="en-US" sz="3600" b="1" dirty="0">
                <a:latin typeface="微软雅黑" panose="020B0503020204020204" charset="-122"/>
                <a:ea typeface="微软雅黑" panose="020B0503020204020204" charset="-122"/>
              </a:rPr>
              <a:t>③第三次科技革命后推动了</a:t>
            </a:r>
            <a:r>
              <a:rPr lang="zh-CN" altLang="en-US" sz="3600" b="1" dirty="0">
                <a:solidFill>
                  <a:srgbClr val="FF0000"/>
                </a:solidFill>
                <a:latin typeface="微软雅黑" panose="020B0503020204020204" charset="-122"/>
                <a:ea typeface="微软雅黑" panose="020B0503020204020204" charset="-122"/>
              </a:rPr>
              <a:t>经营者革命</a:t>
            </a:r>
            <a:r>
              <a:rPr lang="zh-CN" altLang="en-US" sz="3600" b="1" dirty="0">
                <a:latin typeface="微软雅黑" panose="020B0503020204020204" charset="-122"/>
                <a:ea typeface="微软雅黑" panose="020B0503020204020204" charset="-122"/>
              </a:rPr>
              <a:t>，即专门的经理人开始出现，使得管理日益科学化</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垄断企业进一步发展，出现了</a:t>
            </a:r>
            <a:r>
              <a:rPr lang="zh-CN" altLang="en-US" sz="3600" b="1" dirty="0">
                <a:solidFill>
                  <a:srgbClr val="FF0000"/>
                </a:solidFill>
                <a:latin typeface="微软雅黑" panose="020B0503020204020204" charset="-122"/>
                <a:ea typeface="微软雅黑" panose="020B0503020204020204" charset="-122"/>
              </a:rPr>
              <a:t>跨国公司</a:t>
            </a:r>
            <a:r>
              <a:rPr lang="en-US" altLang="zh-CN" sz="3600" b="1" dirty="0">
                <a:solidFill>
                  <a:srgbClr val="FF0000"/>
                </a:solidFill>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极大提高了生产力发展。（</a:t>
            </a:r>
            <a:r>
              <a:rPr lang="en-US" altLang="zh-CN" sz="3600" b="1" dirty="0">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分）</a:t>
            </a:r>
            <a:endParaRPr lang="zh-CN" altLang="en-US" sz="3600" b="1" dirty="0">
              <a:latin typeface="微软雅黑" panose="020B0503020204020204" charset="-122"/>
              <a:ea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04800" y="59055"/>
            <a:ext cx="11687810" cy="6739255"/>
          </a:xfrm>
          <a:prstGeom prst="rect">
            <a:avLst/>
          </a:prstGeom>
          <a:noFill/>
          <a:ln w="9525">
            <a:noFill/>
          </a:ln>
        </p:spPr>
        <p:txBody>
          <a:bodyPr wrap="square">
            <a:spAutoFit/>
          </a:bodyPr>
          <a:p>
            <a:pPr indent="0">
              <a:lnSpc>
                <a:spcPct val="15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12</a:t>
            </a:r>
            <a:r>
              <a:rPr lang="zh-CN" sz="3600" b="1">
                <a:latin typeface="微软雅黑" panose="020B0503020204020204" charset="-122"/>
                <a:ea typeface="微软雅黑" panose="020B0503020204020204" charset="-122"/>
                <a:cs typeface="微软雅黑" panose="020B0503020204020204" charset="-122"/>
              </a:rPr>
              <a:t>）据统计，</a:t>
            </a:r>
            <a:r>
              <a:rPr lang="en-US" sz="3600" b="1">
                <a:latin typeface="微软雅黑" panose="020B0503020204020204" charset="-122"/>
                <a:ea typeface="微软雅黑" panose="020B0503020204020204" charset="-122"/>
                <a:cs typeface="微软雅黑" panose="020B0503020204020204" charset="-122"/>
              </a:rPr>
              <a:t>1850</a:t>
            </a:r>
            <a:r>
              <a:rPr lang="zh-CN" sz="3600" b="1">
                <a:latin typeface="微软雅黑" panose="020B0503020204020204" charset="-122"/>
                <a:ea typeface="微软雅黑" panose="020B0503020204020204" charset="-122"/>
                <a:cs typeface="微软雅黑" panose="020B0503020204020204" charset="-122"/>
              </a:rPr>
              <a:t>年德国的专利授予数目为</a:t>
            </a:r>
            <a:r>
              <a:rPr lang="en-US" sz="3600" b="1">
                <a:latin typeface="微软雅黑" panose="020B0503020204020204" charset="-122"/>
                <a:ea typeface="微软雅黑" panose="020B0503020204020204" charset="-122"/>
                <a:cs typeface="微软雅黑" panose="020B0503020204020204" charset="-122"/>
              </a:rPr>
              <a:t>243</a:t>
            </a:r>
            <a:r>
              <a:rPr lang="zh-CN" sz="3600" b="1">
                <a:latin typeface="微软雅黑" panose="020B0503020204020204" charset="-122"/>
                <a:ea typeface="微软雅黑" panose="020B0503020204020204" charset="-122"/>
                <a:cs typeface="微软雅黑" panose="020B0503020204020204" charset="-122"/>
              </a:rPr>
              <a:t>项，</a:t>
            </a:r>
            <a:r>
              <a:rPr lang="en-US" sz="3600" b="1">
                <a:latin typeface="微软雅黑" panose="020B0503020204020204" charset="-122"/>
                <a:ea typeface="微软雅黑" panose="020B0503020204020204" charset="-122"/>
                <a:cs typeface="微软雅黑" panose="020B0503020204020204" charset="-122"/>
              </a:rPr>
              <a:t>1870</a:t>
            </a:r>
            <a:r>
              <a:rPr lang="zh-CN" sz="3600" b="1">
                <a:latin typeface="微软雅黑" panose="020B0503020204020204" charset="-122"/>
                <a:ea typeface="微软雅黑" panose="020B0503020204020204" charset="-122"/>
                <a:cs typeface="微软雅黑" panose="020B0503020204020204" charset="-122"/>
              </a:rPr>
              <a:t>年为</a:t>
            </a:r>
            <a:r>
              <a:rPr lang="en-US" sz="3600" b="1">
                <a:latin typeface="微软雅黑" panose="020B0503020204020204" charset="-122"/>
                <a:ea typeface="微软雅黑" panose="020B0503020204020204" charset="-122"/>
                <a:cs typeface="微软雅黑" panose="020B0503020204020204" charset="-122"/>
              </a:rPr>
              <a:t>4132</a:t>
            </a:r>
            <a:r>
              <a:rPr lang="zh-CN" sz="3600" b="1">
                <a:latin typeface="微软雅黑" panose="020B0503020204020204" charset="-122"/>
                <a:ea typeface="微软雅黑" panose="020B0503020204020204" charset="-122"/>
                <a:cs typeface="微软雅黑" panose="020B0503020204020204" charset="-122"/>
              </a:rPr>
              <a:t>项，</a:t>
            </a:r>
            <a:r>
              <a:rPr lang="en-US" sz="3600" b="1">
                <a:latin typeface="微软雅黑" panose="020B0503020204020204" charset="-122"/>
                <a:ea typeface="微软雅黑" panose="020B0503020204020204" charset="-122"/>
                <a:cs typeface="微软雅黑" panose="020B0503020204020204" charset="-122"/>
              </a:rPr>
              <a:t>1900</a:t>
            </a:r>
            <a:r>
              <a:rPr lang="zh-CN" sz="3600" b="1">
                <a:latin typeface="微软雅黑" panose="020B0503020204020204" charset="-122"/>
                <a:ea typeface="微软雅黑" panose="020B0503020204020204" charset="-122"/>
                <a:cs typeface="微软雅黑" panose="020B0503020204020204" charset="-122"/>
              </a:rPr>
              <a:t>年达到</a:t>
            </a:r>
            <a:r>
              <a:rPr lang="en-US" sz="3600" b="1">
                <a:latin typeface="微软雅黑" panose="020B0503020204020204" charset="-122"/>
                <a:ea typeface="微软雅黑" panose="020B0503020204020204" charset="-122"/>
                <a:cs typeface="微软雅黑" panose="020B0503020204020204" charset="-122"/>
              </a:rPr>
              <a:t>8784</a:t>
            </a:r>
            <a:r>
              <a:rPr lang="zh-CN" sz="3600" b="1">
                <a:latin typeface="微软雅黑" panose="020B0503020204020204" charset="-122"/>
                <a:ea typeface="微软雅黑" panose="020B0503020204020204" charset="-122"/>
                <a:cs typeface="微软雅黑" panose="020B0503020204020204" charset="-122"/>
              </a:rPr>
              <a:t>项。这反映出德国（</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．海外市场的拓展主导着科技发明</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．在整体科技实力上遥遥领先于他国</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．政府在科技发展中扮演重要角色</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．从欧洲其他国家大量引进技术发明</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03690" y="5730875"/>
            <a:ext cx="2319655" cy="811530"/>
          </a:xfrm>
          <a:prstGeom prst="rect">
            <a:avLst/>
          </a:prstGeom>
          <a:noFill/>
        </p:spPr>
        <p:txBody>
          <a:bodyPr wrap="none" rtlCol="0" anchor="t">
            <a:spAutoFit/>
          </a:bodyPr>
          <a:p>
            <a:pPr algn="l">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TEMPLATE_INDEX" val="115"/>
  <p:tag name="KSO_WM_TEMPLATE_CATEGORY" val="custo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5474</Words>
  <Application>WPS 演示</Application>
  <PresentationFormat>宽屏</PresentationFormat>
  <Paragraphs>458</Paragraphs>
  <Slides>31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31</vt:i4>
      </vt:variant>
    </vt:vector>
  </HeadingPairs>
  <TitlesOfParts>
    <vt:vector size="45" baseType="lpstr">
      <vt:lpstr>Arial</vt:lpstr>
      <vt:lpstr>宋体</vt:lpstr>
      <vt:lpstr>Wingdings</vt:lpstr>
      <vt:lpstr>Calibri</vt:lpstr>
      <vt:lpstr>微软雅黑</vt:lpstr>
      <vt:lpstr>黑体</vt:lpstr>
      <vt:lpstr>华文楷体</vt:lpstr>
      <vt:lpstr>Arial Unicode MS</vt:lpstr>
      <vt:lpstr>Calibri Light</vt:lpstr>
      <vt:lpstr>Times New Roman</vt:lpstr>
      <vt:lpstr>Wingdings 2</vt:lpstr>
      <vt:lpstr>华文中宋</vt:lpstr>
      <vt:lpstr>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第二次工业革命的主要成就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对经济的影响</vt:lpstr>
      <vt:lpstr>对政治的影响</vt:lpstr>
      <vt:lpstr>对思想文化的影响</vt:lpstr>
      <vt:lpstr>对世界的影响</vt:lpstr>
      <vt:lpstr>PowerPoint 演示文稿</vt:lpstr>
      <vt:lpstr>PowerPoint 演示文稿</vt:lpstr>
      <vt:lpstr>PowerPoint 演示文稿</vt:lpstr>
      <vt:lpstr>PowerPoint 演示文稿</vt:lpstr>
      <vt:lpstr>第二次工业革命对中国的影响</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54</cp:revision>
  <dcterms:created xsi:type="dcterms:W3CDTF">2015-05-05T08:02:00Z</dcterms:created>
  <dcterms:modified xsi:type="dcterms:W3CDTF">2018-07-03T01:01:30Z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