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330" r:id="rId3"/>
    <p:sldId id="606" r:id="rId4"/>
    <p:sldId id="605" r:id="rId5"/>
    <p:sldId id="604" r:id="rId6"/>
    <p:sldId id="570" r:id="rId7"/>
    <p:sldId id="569" r:id="rId8"/>
    <p:sldId id="371" r:id="rId9"/>
    <p:sldId id="554" r:id="rId10"/>
    <p:sldId id="552" r:id="rId11"/>
    <p:sldId id="553" r:id="rId12"/>
    <p:sldId id="555" r:id="rId13"/>
    <p:sldId id="556" r:id="rId14"/>
    <p:sldId id="412" r:id="rId15"/>
    <p:sldId id="287" r:id="rId16"/>
    <p:sldId id="557" r:id="rId17"/>
    <p:sldId id="288" r:id="rId18"/>
    <p:sldId id="289" r:id="rId19"/>
    <p:sldId id="558" r:id="rId20"/>
    <p:sldId id="563" r:id="rId21"/>
    <p:sldId id="414" r:id="rId22"/>
    <p:sldId id="455" r:id="rId23"/>
    <p:sldId id="454" r:id="rId24"/>
    <p:sldId id="459" r:id="rId25"/>
    <p:sldId id="567" r:id="rId26"/>
    <p:sldId id="568" r:id="rId27"/>
    <p:sldId id="559" r:id="rId28"/>
    <p:sldId id="565" r:id="rId29"/>
    <p:sldId id="560" r:id="rId30"/>
    <p:sldId id="561" r:id="rId31"/>
    <p:sldId id="562" r:id="rId32"/>
    <p:sldId id="460" r:id="rId33"/>
    <p:sldId id="498" r:id="rId34"/>
    <p:sldId id="572" r:id="rId35"/>
    <p:sldId id="499" r:id="rId36"/>
    <p:sldId id="571" r:id="rId37"/>
    <p:sldId id="464"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66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auto"/>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楷体_GB2312" pitchFamily="49"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00" b="0" i="0" u="none" strike="noStrike" kern="1200" cap="none" spc="0" normalizeH="0" baseline="0" noProof="0">
              <a:ln>
                <a:noFill/>
              </a:ln>
              <a:solidFill>
                <a:schemeClr val="tx1"/>
              </a:solidFill>
              <a:effectLst/>
              <a:uLnTx/>
              <a:uFillTx/>
              <a:latin typeface="Arial" panose="020B0604020202020204" pitchFamily="34" charset="0"/>
              <a:ea typeface="楷体_GB2312" pitchFamily="49"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000" strike="noStrike" noProof="1" dirty="0">
                <a:latin typeface="Arial" panose="020B0604020202020204" pitchFamily="34" charset="0"/>
                <a:ea typeface="楷体_GB2312" pitchFamily="49" charset="-122"/>
                <a:cs typeface="+mn-ea"/>
              </a:rPr>
            </a:fld>
            <a:endParaRPr lang="zh-CN" altLang="zh-CN" sz="1000" strike="noStrike" noProof="1"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showMasterSp="0">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301625"/>
            <a:ext cx="10363200" cy="57943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42" name="日期占位符 2"/>
          <p:cNvSpPr>
            <a:spLocks noGrp="1"/>
          </p:cNvSpPr>
          <p:nvPr>
            <p:ph type="dt" sz="half" idx="2"/>
          </p:nvPr>
        </p:nvSpPr>
        <p:spPr bwMode="auto">
          <a:xfrm>
            <a:off x="914400" y="6248400"/>
            <a:ext cx="25400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43" name="页脚占位符 3"/>
          <p:cNvSpPr>
            <a:spLocks noGrp="1"/>
          </p:cNvSpPr>
          <p:nvPr>
            <p:ph type="ftr" sz="quarter" idx="3"/>
          </p:nvPr>
        </p:nvSpPr>
        <p:spPr bwMode="auto">
          <a:xfrm>
            <a:off x="4165600" y="6248400"/>
            <a:ext cx="3860800" cy="457200"/>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44" name="灯片编号占位符 4"/>
          <p:cNvSpPr>
            <a:spLocks noGrp="1"/>
          </p:cNvSpPr>
          <p:nvPr>
            <p:ph type="sldNum" sz="quarter" idx="4"/>
          </p:nvPr>
        </p:nvSpPr>
        <p:spPr bwMode="auto">
          <a:xfrm>
            <a:off x="8737600" y="6248400"/>
            <a:ext cx="2540000" cy="457200"/>
          </a:xfrm>
          <a:prstGeom prst="rect">
            <a:avLst/>
          </a:prstGeom>
          <a:noFill/>
          <a:ln>
            <a:miter lim="800000"/>
          </a:ln>
        </p:spPr>
        <p:txBody>
          <a:bodyPr vert="horz" wrap="square" lIns="91440" tIns="45720" rIns="91440" bIns="45720" numCol="1" anchor="t" anchorCtr="0" compatLnSpc="1"/>
          <a:p>
            <a:pPr algn="r"/>
            <a:fld id="{9A0DB2DC-4C9A-4742-B13C-FB6460FD3503}" type="slidenum">
              <a:rPr lang="zh-CN" altLang="zh-CN" dirty="0">
                <a:latin typeface="Arial Black" panose="020B0A04020102020204" pitchFamily="34" charset="0"/>
              </a:rPr>
            </a:fld>
            <a:endParaRPr lang="zh-CN" altLang="zh-CN" dirty="0">
              <a:latin typeface="Arial Black" panose="020B0A040201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22555" y="1400175"/>
            <a:ext cx="12454890" cy="2611120"/>
          </a:xfrm>
          <a:prstGeom prst="rect">
            <a:avLst/>
          </a:prstGeom>
          <a:noFill/>
        </p:spPr>
        <p:txBody>
          <a:bodyPr wrap="none" rtlCol="0" anchor="t">
            <a:spAutoFit/>
          </a:bodyPr>
          <a:p>
            <a:pPr algn="l">
              <a:lnSpc>
                <a:spcPct val="130000"/>
              </a:lnSpc>
            </a:pPr>
            <a:r>
              <a:rPr lang="zh-CN" altLang="en-US" sz="6000" b="1" u="sng">
                <a:latin typeface="微软雅黑" panose="020B0503020204020204" charset="-122"/>
                <a:ea typeface="微软雅黑" panose="020B0503020204020204" charset="-122"/>
                <a:cs typeface="微软雅黑" panose="020B0503020204020204" charset="-122"/>
                <a:sym typeface="+mn-ea"/>
              </a:rPr>
              <a:t>第</a:t>
            </a:r>
            <a:r>
              <a:rPr lang="en-US" altLang="zh-CN" sz="7200" b="1" u="sng">
                <a:solidFill>
                  <a:srgbClr val="FF0000"/>
                </a:solidFill>
                <a:latin typeface="微软雅黑" panose="020B0503020204020204" charset="-122"/>
                <a:ea typeface="微软雅黑" panose="020B0503020204020204" charset="-122"/>
                <a:cs typeface="微软雅黑" panose="020B0503020204020204" charset="-122"/>
                <a:sym typeface="+mn-ea"/>
              </a:rPr>
              <a:t>44</a:t>
            </a:r>
            <a:r>
              <a:rPr lang="zh-CN" altLang="en-US" sz="6000" b="1" u="sng">
                <a:latin typeface="微软雅黑" panose="020B0503020204020204" charset="-122"/>
                <a:ea typeface="微软雅黑" panose="020B0503020204020204" charset="-122"/>
                <a:cs typeface="微软雅黑" panose="020B0503020204020204" charset="-122"/>
                <a:sym typeface="+mn-ea"/>
              </a:rPr>
              <a:t>讲</a:t>
            </a:r>
            <a:endParaRPr lang="zh-CN" altLang="en-US" sz="5400" b="1">
              <a:latin typeface="微软雅黑" panose="020B0503020204020204" charset="-122"/>
              <a:ea typeface="微软雅黑" panose="020B0503020204020204" charset="-122"/>
              <a:cs typeface="微软雅黑" panose="020B0503020204020204" charset="-122"/>
              <a:sym typeface="+mn-ea"/>
            </a:endParaRPr>
          </a:p>
          <a:p>
            <a:pPr algn="l">
              <a:lnSpc>
                <a:spcPct val="130000"/>
              </a:lnSpc>
            </a:pPr>
            <a:r>
              <a:rPr lang="zh-CN" altLang="en-US" sz="5400" b="1">
                <a:latin typeface="微软雅黑" panose="020B0503020204020204" charset="-122"/>
                <a:ea typeface="微软雅黑" panose="020B0503020204020204" charset="-122"/>
                <a:cs typeface="微软雅黑" panose="020B0503020204020204" charset="-122"/>
              </a:rPr>
              <a:t>   从</a:t>
            </a:r>
            <a:r>
              <a:rPr lang="en-US" altLang="zh-CN" sz="5400" b="1">
                <a:latin typeface="微软雅黑" panose="020B0503020204020204" charset="-122"/>
                <a:ea typeface="微软雅黑" panose="020B0503020204020204" charset="-122"/>
                <a:cs typeface="微软雅黑" panose="020B0503020204020204" charset="-122"/>
              </a:rPr>
              <a:t>“</a:t>
            </a:r>
            <a:r>
              <a:rPr lang="zh-CN" altLang="en-US" sz="5400" b="1">
                <a:latin typeface="微软雅黑" panose="020B0503020204020204" charset="-122"/>
                <a:ea typeface="微软雅黑" panose="020B0503020204020204" charset="-122"/>
                <a:cs typeface="微软雅黑" panose="020B0503020204020204" charset="-122"/>
              </a:rPr>
              <a:t>战时共产主义</a:t>
            </a:r>
            <a:r>
              <a:rPr lang="en-US" altLang="zh-CN" sz="5400" b="1">
                <a:latin typeface="微软雅黑" panose="020B0503020204020204" charset="-122"/>
                <a:ea typeface="微软雅黑" panose="020B0503020204020204" charset="-122"/>
                <a:cs typeface="微软雅黑" panose="020B0503020204020204" charset="-122"/>
              </a:rPr>
              <a:t>”</a:t>
            </a:r>
            <a:r>
              <a:rPr lang="zh-CN" altLang="en-US" sz="5400" b="1">
                <a:latin typeface="微软雅黑" panose="020B0503020204020204" charset="-122"/>
                <a:ea typeface="微软雅黑" panose="020B0503020204020204" charset="-122"/>
                <a:cs typeface="微软雅黑" panose="020B0503020204020204" charset="-122"/>
              </a:rPr>
              <a:t>到</a:t>
            </a:r>
            <a:r>
              <a:rPr lang="en-US" altLang="zh-CN" sz="5400" b="1">
                <a:latin typeface="微软雅黑" panose="020B0503020204020204" charset="-122"/>
                <a:ea typeface="微软雅黑" panose="020B0503020204020204" charset="-122"/>
                <a:cs typeface="微软雅黑" panose="020B0503020204020204" charset="-122"/>
              </a:rPr>
              <a:t>“</a:t>
            </a:r>
            <a:r>
              <a:rPr lang="zh-CN" altLang="en-US" sz="5400" b="1">
                <a:latin typeface="微软雅黑" panose="020B0503020204020204" charset="-122"/>
                <a:ea typeface="微软雅黑" panose="020B0503020204020204" charset="-122"/>
                <a:cs typeface="微软雅黑" panose="020B0503020204020204" charset="-122"/>
                <a:sym typeface="+mn-ea"/>
              </a:rPr>
              <a:t>斯大林模式</a:t>
            </a:r>
            <a:r>
              <a:rPr lang="en-US" altLang="zh-CN" sz="5400" b="1">
                <a:latin typeface="微软雅黑" panose="020B0503020204020204" charset="-122"/>
                <a:ea typeface="微软雅黑" panose="020B0503020204020204" charset="-122"/>
                <a:cs typeface="微软雅黑" panose="020B0503020204020204" charset="-122"/>
              </a:rPr>
              <a:t>”</a:t>
            </a:r>
            <a:endParaRPr lang="en-US" altLang="zh-CN" sz="5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7640" y="-31115"/>
            <a:ext cx="11857355" cy="6739255"/>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）美国有一位企业家哈默博士，年轻时曾与列宁领导的苏俄交往，进行贸易活动；年老时应邓小平邀请，来中国投资设公司。哈默之所以能这样做，在于（</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．苏俄、中国都实行开放政策</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．苏俄、中国都与美国保持友好关系</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．苏俄、中国都愿意发展资本主义</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．哈默敢于冲破美国政府的阻挠</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29725" y="5896610"/>
            <a:ext cx="2355215"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3995" y="-97790"/>
            <a:ext cx="11764010"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17</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1924</a:t>
            </a:r>
            <a:r>
              <a:rPr lang="zh-CN" sz="3600" b="1">
                <a:latin typeface="微软雅黑" panose="020B0503020204020204" charset="-122"/>
                <a:ea typeface="微软雅黑" panose="020B0503020204020204" charset="-122"/>
                <a:cs typeface="微软雅黑" panose="020B0503020204020204" charset="-122"/>
              </a:rPr>
              <a:t>年，季诺维也夫在俄共（布）十三大上所作的政治报告中强调“不会再有因新经济政策而采取的新的退却”。此后，党的许多领导人也纷纷表示，反对“扼杀社会主义因素而复活资本主义”。这表明当时他们认为，新经济政策（</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．已经完成了恢复经济的任务</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．是特殊时期被迫做出的暂时妥协</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．是建设社会主义的正确道路</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．应该为战时共产主义政策所取代</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61475" y="5845810"/>
            <a:ext cx="2324100"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13030" y="-19050"/>
            <a:ext cx="11344910" cy="6294120"/>
          </a:xfrm>
          <a:prstGeom prst="rect">
            <a:avLst/>
          </a:prstGeom>
          <a:noFill/>
          <a:ln w="9525">
            <a:noFill/>
          </a:ln>
        </p:spPr>
        <p:txBody>
          <a:bodyPr wrap="square">
            <a:spAutoFit/>
          </a:bodyPr>
          <a:p>
            <a:pPr indent="0">
              <a:lnSpc>
                <a:spcPct val="16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年全国新课标</a:t>
            </a:r>
            <a:r>
              <a:rPr lang="en-US" sz="3600" b="1">
                <a:solidFill>
                  <a:srgbClr val="FF0000"/>
                </a:solidFill>
                <a:latin typeface="微软雅黑" panose="020B0503020204020204" charset="-122"/>
                <a:ea typeface="微软雅黑" panose="020B0503020204020204" charset="-122"/>
                <a:cs typeface="微软雅黑" panose="020B0503020204020204" charset="-122"/>
              </a:rPr>
              <a:t>2</a:t>
            </a:r>
            <a:r>
              <a:rPr lang="zh-CN" sz="3600" b="1">
                <a:solidFill>
                  <a:srgbClr val="FF0000"/>
                </a:solidFill>
                <a:latin typeface="微软雅黑" panose="020B0503020204020204" charset="-122"/>
                <a:ea typeface="微软雅黑" panose="020B0503020204020204" charset="-122"/>
                <a:cs typeface="微软雅黑" panose="020B0503020204020204" charset="-122"/>
              </a:rPr>
              <a:t>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34</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1928</a:t>
            </a:r>
            <a:r>
              <a:rPr lang="zh-CN" sz="3600" b="1">
                <a:latin typeface="微软雅黑" panose="020B0503020204020204" charset="-122"/>
                <a:ea typeface="微软雅黑" panose="020B0503020204020204" charset="-122"/>
                <a:cs typeface="微软雅黑" panose="020B0503020204020204" charset="-122"/>
              </a:rPr>
              <a:t>年，苏联开始实施第一个五年计划，并未受到美国人的关注，四年以后这种情况发生变化，美国出版了大量关于苏联的著作，如《俄罗斯的黎明》《俄国今日：我们从中学到什么？》。当时苏联吸引美国人的主要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经济危机造成的破坏较小</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工业化取得显著成就</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农业集体化保证城市供应</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公有制显示出优越性</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54820" y="6026785"/>
            <a:ext cx="2324100" cy="977265"/>
          </a:xfrm>
          <a:prstGeom prst="rect">
            <a:avLst/>
          </a:prstGeom>
          <a:noFill/>
        </p:spPr>
        <p:txBody>
          <a:bodyPr wrap="none" rtlCol="0" anchor="t">
            <a:spAutoFit/>
          </a:bodyPr>
          <a:p>
            <a:pPr algn="l">
              <a:lnSpc>
                <a:spcPct val="16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5260" y="7620"/>
            <a:ext cx="11778615" cy="4399915"/>
          </a:xfrm>
          <a:prstGeom prst="rect">
            <a:avLst/>
          </a:prstGeom>
          <a:noFill/>
        </p:spPr>
        <p:txBody>
          <a:bodyPr wrap="square" rtlCol="0">
            <a:spAutoFit/>
          </a:bodyPr>
          <a:p>
            <a:pPr>
              <a:lnSpc>
                <a:spcPct val="14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自测</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请你分别写出</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战时共产主义</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政策、新经济政策、</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斯大林模式</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的</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背景（原因）、内容、特点与作用（评价）。</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40000"/>
              </a:lnSpc>
            </a:pP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要求：</a:t>
            </a:r>
            <a:r>
              <a:rPr lang="en-US" altLang="zh-CN" sz="4000" b="1">
                <a:solidFill>
                  <a:srgbClr val="0766D4"/>
                </a:solidFill>
                <a:latin typeface="微软雅黑" panose="020B0503020204020204" charset="-122"/>
                <a:ea typeface="微软雅黑" panose="020B0503020204020204" charset="-122"/>
                <a:cs typeface="微软雅黑" panose="020B0503020204020204" charset="-122"/>
              </a:rPr>
              <a:t>10</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分钟内独立完成</a:t>
            </a:r>
            <a:endParaRPr lang="zh-CN" altLang="en-US" sz="40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2"/>
          <p:cNvSpPr txBox="1"/>
          <p:nvPr/>
        </p:nvSpPr>
        <p:spPr>
          <a:xfrm>
            <a:off x="111760" y="685800"/>
            <a:ext cx="12031980" cy="645160"/>
          </a:xfrm>
          <a:prstGeom prst="rect">
            <a:avLst/>
          </a:prstGeom>
          <a:noFill/>
          <a:ln w="9525">
            <a:noFill/>
          </a:ln>
        </p:spPr>
        <p:txBody>
          <a:bodyPr wrap="square" anchor="t">
            <a:spAutoFit/>
          </a:bodyPr>
          <a:p>
            <a:pPr>
              <a:spcBef>
                <a:spcPct val="50000"/>
              </a:spcBef>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、背景</a:t>
            </a:r>
            <a:r>
              <a:rPr lang="zh-CN" altLang="en-US" sz="3600" b="1" dirty="0">
                <a:latin typeface="微软雅黑" panose="020B0503020204020204" charset="-122"/>
                <a:ea typeface="微软雅黑" panose="020B0503020204020204" charset="-122"/>
                <a:cs typeface="微软雅黑" panose="020B0503020204020204" charset="-122"/>
                <a:sym typeface="+mn-ea"/>
              </a:rPr>
              <a:t>：</a:t>
            </a: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苏维埃政权遭到国内外敌人的进攻</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146" name="Text Box 3"/>
          <p:cNvSpPr txBox="1"/>
          <p:nvPr/>
        </p:nvSpPr>
        <p:spPr>
          <a:xfrm>
            <a:off x="120015" y="1405255"/>
            <a:ext cx="11765915" cy="1835785"/>
          </a:xfrm>
          <a:prstGeom prst="rect">
            <a:avLst/>
          </a:prstGeom>
          <a:noFill/>
          <a:ln w="9525">
            <a:noFill/>
          </a:ln>
        </p:spPr>
        <p:txBody>
          <a:bodyPr wrap="square" anchor="t">
            <a:spAutoFit/>
          </a:bodyPr>
          <a:p>
            <a:pPr>
              <a:lnSpc>
                <a:spcPct val="105000"/>
              </a:lnSpc>
              <a:spcBef>
                <a:spcPct val="25000"/>
              </a:spcBef>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、内容：</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农业：</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实行余粮征集制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工业：</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普遍实行工业国有化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商业：</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取消商品贸易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劳动制度：</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普遍义务劳动制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分配：</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实物分配制</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147" name="Text Box 4"/>
          <p:cNvSpPr txBox="1"/>
          <p:nvPr/>
        </p:nvSpPr>
        <p:spPr>
          <a:xfrm>
            <a:off x="116205" y="5182235"/>
            <a:ext cx="11958955" cy="1630045"/>
          </a:xfrm>
          <a:prstGeom prst="rect">
            <a:avLst/>
          </a:prstGeom>
          <a:noFill/>
          <a:ln w="9525">
            <a:noFill/>
          </a:ln>
        </p:spPr>
        <p:txBody>
          <a:bodyPr wrap="square" anchor="t">
            <a:spAutoFit/>
          </a:bodyPr>
          <a:p>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、作用：</a:t>
            </a:r>
            <a:endParaRPr lang="zh-CN" altLang="en-US" sz="3600" b="1" dirty="0">
              <a:latin typeface="微软雅黑" panose="020B0503020204020204" charset="-122"/>
              <a:ea typeface="微软雅黑" panose="020B0503020204020204" charset="-122"/>
              <a:cs typeface="微软雅黑" panose="020B0503020204020204" charset="-122"/>
            </a:endParaRPr>
          </a:p>
          <a:p>
            <a:r>
              <a:rPr lang="zh-CN" altLang="en-US" sz="3200" b="1" dirty="0">
                <a:solidFill>
                  <a:srgbClr val="000099"/>
                </a:solidFill>
                <a:latin typeface="微软雅黑" panose="020B0503020204020204" charset="-122"/>
                <a:ea typeface="微软雅黑" panose="020B0503020204020204" charset="-122"/>
                <a:cs typeface="微软雅黑" panose="020B0503020204020204" charset="-122"/>
              </a:rPr>
              <a:t>巩固了苏维埃政权</a:t>
            </a:r>
            <a:r>
              <a:rPr lang="en-US" altLang="zh-CN" sz="3200" b="1" dirty="0">
                <a:solidFill>
                  <a:srgbClr val="000099"/>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99"/>
                </a:solidFill>
                <a:latin typeface="微软雅黑" panose="020B0503020204020204" charset="-122"/>
                <a:ea typeface="微软雅黑" panose="020B0503020204020204" charset="-122"/>
                <a:cs typeface="微软雅黑" panose="020B0503020204020204" charset="-122"/>
              </a:rPr>
              <a:t>但</a:t>
            </a:r>
            <a:r>
              <a:rPr lang="zh-CN" altLang="en-US" sz="3200" b="1" dirty="0">
                <a:solidFill>
                  <a:srgbClr val="000066"/>
                </a:solidFill>
                <a:latin typeface="微软雅黑" panose="020B0503020204020204" charset="-122"/>
                <a:ea typeface="微软雅黑" panose="020B0503020204020204" charset="-122"/>
                <a:cs typeface="微软雅黑" panose="020B0503020204020204" charset="-122"/>
              </a:rPr>
              <a:t>超出了当时生产力发展水平</a:t>
            </a:r>
            <a:r>
              <a:rPr lang="en-US" altLang="zh-CN" sz="3200" b="1" dirty="0">
                <a:solidFill>
                  <a:srgbClr val="000066"/>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66"/>
                </a:solidFill>
                <a:latin typeface="微软雅黑" panose="020B0503020204020204" charset="-122"/>
                <a:ea typeface="微软雅黑" panose="020B0503020204020204" charset="-122"/>
                <a:cs typeface="微软雅黑" panose="020B0503020204020204" charset="-122"/>
              </a:rPr>
              <a:t>损害了农民利益</a:t>
            </a:r>
            <a:r>
              <a:rPr lang="en-US" altLang="zh-CN" sz="3200" b="1" dirty="0">
                <a:solidFill>
                  <a:srgbClr val="000066"/>
                </a:solidFill>
                <a:latin typeface="微软雅黑" panose="020B0503020204020204" charset="-122"/>
                <a:ea typeface="微软雅黑" panose="020B0503020204020204" charset="-122"/>
                <a:cs typeface="微软雅黑" panose="020B0503020204020204" charset="-122"/>
              </a:rPr>
              <a:t>,</a:t>
            </a:r>
            <a:r>
              <a:rPr lang="zh-CN" altLang="en-US" sz="3200" b="1" dirty="0">
                <a:solidFill>
                  <a:srgbClr val="000066"/>
                </a:solidFill>
                <a:latin typeface="微软雅黑" panose="020B0503020204020204" charset="-122"/>
                <a:ea typeface="微软雅黑" panose="020B0503020204020204" charset="-122"/>
                <a:cs typeface="微软雅黑" panose="020B0503020204020204" charset="-122"/>
              </a:rPr>
              <a:t>最终引发经济政治危机</a:t>
            </a:r>
            <a:r>
              <a:rPr lang="zh-CN" altLang="en-US" sz="3200" b="1" dirty="0">
                <a:latin typeface="微软雅黑" panose="020B0503020204020204" charset="-122"/>
                <a:ea typeface="微软雅黑" panose="020B0503020204020204" charset="-122"/>
                <a:cs typeface="微软雅黑" panose="020B0503020204020204" charset="-122"/>
              </a:rPr>
              <a:t>不是向社会主义过渡的正确途径</a:t>
            </a:r>
            <a:endParaRPr lang="zh-CN" altLang="en-US" sz="3200" b="1" dirty="0">
              <a:solidFill>
                <a:srgbClr val="000066"/>
              </a:solidFill>
              <a:latin typeface="微软雅黑" panose="020B0503020204020204" charset="-122"/>
              <a:ea typeface="微软雅黑" panose="020B0503020204020204" charset="-122"/>
              <a:cs typeface="微软雅黑" panose="020B0503020204020204" charset="-122"/>
            </a:endParaRPr>
          </a:p>
        </p:txBody>
      </p:sp>
      <p:sp>
        <p:nvSpPr>
          <p:cNvPr id="6149" name="Text Box 6"/>
          <p:cNvSpPr txBox="1"/>
          <p:nvPr/>
        </p:nvSpPr>
        <p:spPr>
          <a:xfrm>
            <a:off x="1073150" y="-82550"/>
            <a:ext cx="10649585" cy="768350"/>
          </a:xfrm>
          <a:prstGeom prst="rect">
            <a:avLst/>
          </a:prstGeom>
          <a:noFill/>
          <a:ln w="9525">
            <a:noFill/>
          </a:ln>
        </p:spPr>
        <p:txBody>
          <a:bodyPr wrap="square" anchor="t">
            <a:spAutoFit/>
          </a:bodyPr>
          <a:p>
            <a:pPr>
              <a:spcBef>
                <a:spcPct val="50000"/>
              </a:spcBef>
            </a:pPr>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战时共产主义政策（</a:t>
            </a:r>
            <a:r>
              <a:rPr lang="en-US" altLang="zh-CN" sz="4400" b="1" dirty="0">
                <a:solidFill>
                  <a:srgbClr val="FF0000"/>
                </a:solidFill>
                <a:latin typeface="微软雅黑" panose="020B0503020204020204" charset="-122"/>
                <a:ea typeface="微软雅黑" panose="020B0503020204020204" charset="-122"/>
                <a:cs typeface="微软雅黑" panose="020B0503020204020204" charset="-122"/>
              </a:rPr>
              <a:t>1918</a:t>
            </a:r>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a:t>
            </a:r>
            <a:r>
              <a:rPr lang="en-US" altLang="zh-CN" sz="4400" b="1" dirty="0">
                <a:solidFill>
                  <a:srgbClr val="FF0000"/>
                </a:solidFill>
                <a:latin typeface="微软雅黑" panose="020B0503020204020204" charset="-122"/>
                <a:ea typeface="微软雅黑" panose="020B0503020204020204" charset="-122"/>
                <a:cs typeface="微软雅黑" panose="020B0503020204020204" charset="-122"/>
              </a:rPr>
              <a:t>1921</a:t>
            </a:r>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rPr>
              <a:t>年）</a:t>
            </a:r>
            <a:endParaRPr lang="zh-CN" altLang="en-US" sz="44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6155" name="Text Box 12"/>
          <p:cNvSpPr txBox="1"/>
          <p:nvPr/>
        </p:nvSpPr>
        <p:spPr>
          <a:xfrm>
            <a:off x="120015" y="3429000"/>
            <a:ext cx="12023725" cy="1753235"/>
          </a:xfrm>
          <a:prstGeom prst="rect">
            <a:avLst/>
          </a:prstGeom>
          <a:noFill/>
          <a:ln w="9525">
            <a:noFill/>
          </a:ln>
        </p:spPr>
        <p:txBody>
          <a:bodyPr wrap="square" anchor="t">
            <a:spAutoFit/>
          </a:bodyPr>
          <a:p>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、特点：</a:t>
            </a:r>
            <a:endParaRPr lang="zh-CN" altLang="en-US" sz="3600" b="1" dirty="0">
              <a:latin typeface="微软雅黑" panose="020B0503020204020204" charset="-122"/>
              <a:ea typeface="微软雅黑" panose="020B0503020204020204" charset="-122"/>
              <a:cs typeface="微软雅黑" panose="020B0503020204020204" charset="-122"/>
            </a:endParaRPr>
          </a:p>
          <a:p>
            <a:r>
              <a:rPr lang="zh-CN" altLang="zh-CN" sz="3600" b="1" dirty="0">
                <a:solidFill>
                  <a:srgbClr val="0000FF"/>
                </a:solidFill>
                <a:latin typeface="微软雅黑" panose="020B0503020204020204" charset="-122"/>
                <a:ea typeface="微软雅黑" panose="020B0503020204020204" charset="-122"/>
                <a:cs typeface="微软雅黑" panose="020B0503020204020204" charset="-122"/>
              </a:rPr>
              <a:t>兼有“</a:t>
            </a:r>
            <a:r>
              <a:rPr lang="zh-CN" altLang="zh-CN" sz="3600" b="1" dirty="0">
                <a:solidFill>
                  <a:srgbClr val="FF0000"/>
                </a:solidFill>
                <a:latin typeface="微软雅黑" panose="020B0503020204020204" charset="-122"/>
                <a:ea typeface="微软雅黑" panose="020B0503020204020204" charset="-122"/>
                <a:cs typeface="微软雅黑" panose="020B0503020204020204" charset="-122"/>
              </a:rPr>
              <a:t>战时</a:t>
            </a:r>
            <a:r>
              <a:rPr lang="zh-CN" altLang="zh-CN" sz="3600" b="1" dirty="0">
                <a:solidFill>
                  <a:srgbClr val="0000FF"/>
                </a:solidFill>
                <a:latin typeface="微软雅黑" panose="020B0503020204020204" charset="-122"/>
                <a:ea typeface="微软雅黑" panose="020B0503020204020204" charset="-122"/>
                <a:cs typeface="微软雅黑" panose="020B0503020204020204" charset="-122"/>
              </a:rPr>
              <a:t>”和“</a:t>
            </a:r>
            <a:r>
              <a:rPr lang="zh-CN" altLang="zh-CN" sz="3600" b="1" dirty="0">
                <a:solidFill>
                  <a:srgbClr val="FF0000"/>
                </a:solidFill>
                <a:latin typeface="微软雅黑" panose="020B0503020204020204" charset="-122"/>
                <a:ea typeface="微软雅黑" panose="020B0503020204020204" charset="-122"/>
                <a:cs typeface="微软雅黑" panose="020B0503020204020204" charset="-122"/>
              </a:rPr>
              <a:t>共产主义</a:t>
            </a:r>
            <a:r>
              <a:rPr lang="zh-CN" altLang="zh-CN" sz="3600" b="1" dirty="0">
                <a:solidFill>
                  <a:srgbClr val="0000FF"/>
                </a:solidFill>
                <a:latin typeface="微软雅黑" panose="020B0503020204020204" charset="-122"/>
                <a:ea typeface="微软雅黑" panose="020B0503020204020204" charset="-122"/>
                <a:cs typeface="微软雅黑" panose="020B0503020204020204" charset="-122"/>
              </a:rPr>
              <a:t>”两种特点</a:t>
            </a:r>
            <a:r>
              <a:rPr lang="en-US" altLang="zh-CN" sz="3600" b="1" dirty="0">
                <a:solidFill>
                  <a:srgbClr val="0000FF"/>
                </a:solidFill>
                <a:latin typeface="微软雅黑" panose="020B0503020204020204" charset="-122"/>
                <a:ea typeface="微软雅黑" panose="020B0503020204020204" charset="-122"/>
                <a:cs typeface="微软雅黑" panose="020B0503020204020204" charset="-122"/>
              </a:rPr>
              <a:t>,</a:t>
            </a:r>
            <a:r>
              <a:rPr lang="zh-CN" altLang="zh-CN" sz="3600" b="1" dirty="0">
                <a:solidFill>
                  <a:srgbClr val="0000FF"/>
                </a:solidFill>
                <a:latin typeface="微软雅黑" panose="020B0503020204020204" charset="-122"/>
                <a:ea typeface="微软雅黑" panose="020B0503020204020204" charset="-122"/>
                <a:cs typeface="微软雅黑" panose="020B0503020204020204" charset="-122"/>
              </a:rPr>
              <a:t>战时用</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行政和军事</a:t>
            </a:r>
            <a:r>
              <a:rPr lang="zh-CN" altLang="zh-CN" sz="3600" b="1" dirty="0">
                <a:solidFill>
                  <a:srgbClr val="0000FF"/>
                </a:solidFill>
                <a:latin typeface="微软雅黑" panose="020B0503020204020204" charset="-122"/>
                <a:ea typeface="微软雅黑" panose="020B0503020204020204" charset="-122"/>
                <a:cs typeface="微软雅黑" panose="020B0503020204020204" charset="-122"/>
              </a:rPr>
              <a:t>手段来管理经济</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a:t>
            </a: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67970" y="67310"/>
            <a:ext cx="11903710" cy="590804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安徽文综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列宁指出：“在经济战线上，由于我们企图过渡到共产主义，到</a:t>
            </a:r>
            <a:r>
              <a:rPr lang="en-US" sz="3600" b="1">
                <a:latin typeface="微软雅黑" panose="020B0503020204020204" charset="-122"/>
                <a:ea typeface="微软雅黑" panose="020B0503020204020204" charset="-122"/>
                <a:cs typeface="微软雅黑" panose="020B0503020204020204" charset="-122"/>
              </a:rPr>
              <a:t>1921</a:t>
            </a:r>
            <a:r>
              <a:rPr lang="zh-CN" sz="3600" b="1">
                <a:latin typeface="微软雅黑" panose="020B0503020204020204" charset="-122"/>
                <a:ea typeface="微软雅黑" panose="020B0503020204020204" charset="-122"/>
                <a:cs typeface="微软雅黑" panose="020B0503020204020204" charset="-122"/>
              </a:rPr>
              <a:t>年春天我们就遭到了严重的失败。”此“严重的失败”的主要原因是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．苏维埃政权农业税过重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．苏俄政策严重脱离现实</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．分配领域的实物配给制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．苏俄敌对势力十分强大</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457565" y="5520690"/>
            <a:ext cx="2799715"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 Box 2"/>
          <p:cNvSpPr txBox="1"/>
          <p:nvPr/>
        </p:nvSpPr>
        <p:spPr>
          <a:xfrm>
            <a:off x="282575" y="770255"/>
            <a:ext cx="11800840" cy="3026410"/>
          </a:xfrm>
          <a:prstGeom prst="rect">
            <a:avLst/>
          </a:prstGeom>
          <a:noFill/>
          <a:ln w="9525">
            <a:noFill/>
          </a:ln>
        </p:spPr>
        <p:txBody>
          <a:bodyPr wrap="square" anchor="t">
            <a:spAutoFit/>
          </a:bodyPr>
          <a:p>
            <a:pPr>
              <a:spcBef>
                <a:spcPct val="10000"/>
              </a:spcBef>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、背景：</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spcBef>
                <a:spcPct val="10000"/>
              </a:spcBef>
            </a:pPr>
            <a:r>
              <a:rPr lang="en-US" altLang="zh-CN" sz="3600" b="1" dirty="0">
                <a:solidFill>
                  <a:srgbClr val="000066"/>
                </a:solidFill>
                <a:latin typeface="微软雅黑" panose="020B0503020204020204" charset="-122"/>
                <a:ea typeface="微软雅黑" panose="020B0503020204020204" charset="-122"/>
                <a:cs typeface="微软雅黑" panose="020B0503020204020204" charset="-122"/>
              </a:rPr>
              <a:t>①</a:t>
            </a:r>
            <a:r>
              <a:rPr lang="zh-CN" altLang="zh-CN" sz="3600" b="1" dirty="0">
                <a:solidFill>
                  <a:srgbClr val="000066"/>
                </a:solidFill>
                <a:latin typeface="微软雅黑" panose="020B0503020204020204" charset="-122"/>
                <a:ea typeface="微软雅黑" panose="020B0503020204020204" charset="-122"/>
                <a:cs typeface="微软雅黑" panose="020B0503020204020204" charset="-122"/>
              </a:rPr>
              <a:t>经济、政治危机</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（直接原因）</a:t>
            </a:r>
            <a:endParaRPr lang="zh-CN" altLang="en-US" sz="3600" b="1" dirty="0">
              <a:solidFill>
                <a:srgbClr val="000066"/>
              </a:solidFill>
              <a:latin typeface="微软雅黑" panose="020B0503020204020204" charset="-122"/>
              <a:ea typeface="微软雅黑" panose="020B0503020204020204" charset="-122"/>
              <a:cs typeface="微软雅黑" panose="020B0503020204020204" charset="-122"/>
            </a:endParaRPr>
          </a:p>
          <a:p>
            <a:pPr>
              <a:spcBef>
                <a:spcPct val="10000"/>
              </a:spcBef>
            </a:pPr>
            <a:r>
              <a:rPr lang="en-US" altLang="zh-CN" sz="3600" b="1" dirty="0">
                <a:solidFill>
                  <a:srgbClr val="000066"/>
                </a:solidFill>
                <a:latin typeface="微软雅黑" panose="020B0503020204020204" charset="-122"/>
                <a:ea typeface="微软雅黑" panose="020B0503020204020204" charset="-122"/>
                <a:cs typeface="微软雅黑" panose="020B0503020204020204" charset="-122"/>
                <a:sym typeface="+mn-ea"/>
              </a:rPr>
              <a:t>②</a:t>
            </a:r>
            <a:r>
              <a:rPr lang="zh-CN" altLang="zh-CN" sz="3600" b="1" dirty="0">
                <a:solidFill>
                  <a:srgbClr val="000066"/>
                </a:solidFill>
                <a:latin typeface="微软雅黑" panose="020B0503020204020204" charset="-122"/>
                <a:ea typeface="微软雅黑" panose="020B0503020204020204" charset="-122"/>
                <a:cs typeface="微软雅黑" panose="020B0503020204020204" charset="-122"/>
                <a:sym typeface="+mn-ea"/>
              </a:rPr>
              <a:t>战时共产主义政</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sym typeface="+mn-ea"/>
              </a:rPr>
              <a:t>不适应当时的生产力水平，不符合国情。</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（根本原因）</a:t>
            </a:r>
            <a:endParaRPr lang="zh-CN" altLang="zh-CN" sz="3600" b="1" dirty="0">
              <a:solidFill>
                <a:srgbClr val="000066"/>
              </a:solidFill>
              <a:latin typeface="微软雅黑" panose="020B0503020204020204" charset="-122"/>
              <a:ea typeface="微软雅黑" panose="020B0503020204020204" charset="-122"/>
              <a:cs typeface="微软雅黑" panose="020B0503020204020204" charset="-122"/>
            </a:endParaRPr>
          </a:p>
          <a:p>
            <a:pPr>
              <a:spcBef>
                <a:spcPct val="10000"/>
              </a:spcBef>
            </a:pPr>
            <a:endParaRPr lang="zh-CN" altLang="zh-CN" sz="3600" b="1" dirty="0">
              <a:solidFill>
                <a:srgbClr val="000066"/>
              </a:solidFill>
              <a:latin typeface="微软雅黑" panose="020B0503020204020204" charset="-122"/>
              <a:ea typeface="微软雅黑" panose="020B0503020204020204" charset="-122"/>
              <a:cs typeface="微软雅黑" panose="020B0503020204020204" charset="-122"/>
            </a:endParaRPr>
          </a:p>
        </p:txBody>
      </p:sp>
      <p:sp>
        <p:nvSpPr>
          <p:cNvPr id="7170" name="Text Box 3"/>
          <p:cNvSpPr txBox="1"/>
          <p:nvPr/>
        </p:nvSpPr>
        <p:spPr>
          <a:xfrm>
            <a:off x="2893060" y="3811270"/>
            <a:ext cx="1316038" cy="1957705"/>
          </a:xfrm>
          <a:prstGeom prst="rect">
            <a:avLst/>
          </a:prstGeom>
          <a:noFill/>
          <a:ln w="9525">
            <a:noFill/>
          </a:ln>
        </p:spPr>
        <p:txBody>
          <a:bodyPr anchor="t">
            <a:spAutoFit/>
          </a:bodyPr>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sz="1200"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sz="1000"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sz="1000" dirty="0">
              <a:solidFill>
                <a:schemeClr val="tx2"/>
              </a:solidFill>
              <a:latin typeface="黑体" panose="02010609060101010101" pitchFamily="49" charset="-122"/>
              <a:ea typeface="黑体" panose="02010609060101010101" pitchFamily="49" charset="-122"/>
            </a:endParaRPr>
          </a:p>
          <a:p>
            <a:pPr>
              <a:lnSpc>
                <a:spcPct val="65000"/>
              </a:lnSpc>
              <a:spcBef>
                <a:spcPct val="25000"/>
              </a:spcBef>
            </a:pPr>
            <a:endParaRPr lang="zh-CN" altLang="en-US" dirty="0">
              <a:solidFill>
                <a:schemeClr val="tx2"/>
              </a:solidFill>
              <a:latin typeface="黑体" panose="02010609060101010101" pitchFamily="49" charset="-122"/>
              <a:ea typeface="黑体" panose="02010609060101010101" pitchFamily="49" charset="-122"/>
            </a:endParaRPr>
          </a:p>
        </p:txBody>
      </p:sp>
      <p:sp>
        <p:nvSpPr>
          <p:cNvPr id="7172" name="Text Box 5"/>
          <p:cNvSpPr txBox="1"/>
          <p:nvPr/>
        </p:nvSpPr>
        <p:spPr>
          <a:xfrm>
            <a:off x="1802765" y="63183"/>
            <a:ext cx="8027988" cy="706755"/>
          </a:xfrm>
          <a:prstGeom prst="rect">
            <a:avLst/>
          </a:prstGeom>
          <a:noFill/>
          <a:ln w="9525">
            <a:noFill/>
          </a:ln>
        </p:spPr>
        <p:txBody>
          <a:bodyPr anchor="t">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新经济政策（</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1921</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r>
              <a:rPr lang="en-US" sz="4000" b="1" dirty="0">
                <a:solidFill>
                  <a:srgbClr val="FF0000"/>
                </a:solidFill>
                <a:latin typeface="微软雅黑" panose="020B0503020204020204" charset="-122"/>
                <a:ea typeface="微软雅黑" panose="020B0503020204020204" charset="-122"/>
                <a:cs typeface="微软雅黑" panose="020B0503020204020204" charset="-122"/>
              </a:rPr>
              <a:t>1928</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175" name="Text Box 8"/>
          <p:cNvSpPr txBox="1"/>
          <p:nvPr/>
        </p:nvSpPr>
        <p:spPr>
          <a:xfrm>
            <a:off x="282575" y="3348355"/>
            <a:ext cx="11429365" cy="3414395"/>
          </a:xfrm>
          <a:prstGeom prst="rect">
            <a:avLst/>
          </a:prstGeom>
          <a:noFill/>
          <a:ln w="9525">
            <a:noFill/>
          </a:ln>
        </p:spPr>
        <p:txBody>
          <a:bodyPr wrap="square" anchor="t">
            <a:spAutoFit/>
          </a:bodyPr>
          <a:p>
            <a:pPr>
              <a:lnSpc>
                <a:spcPct val="80000"/>
              </a:lnSpc>
              <a:spcBef>
                <a:spcPct val="50000"/>
              </a:spcBef>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、内容：</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a:p>
            <a:pPr>
              <a:lnSpc>
                <a:spcPct val="80000"/>
              </a:lnSpc>
              <a:spcBef>
                <a:spcPct val="50000"/>
              </a:spcBef>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农业：</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sym typeface="+mn-ea"/>
              </a:rPr>
              <a:t>以固定的粮食税代替余粮收集制</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80000"/>
              </a:lnSpc>
              <a:spcBef>
                <a:spcPct val="50000"/>
              </a:spcBef>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工业：</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sym typeface="+mn-ea"/>
              </a:rPr>
              <a:t>国有为主，私有并存</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80000"/>
              </a:lnSpc>
              <a:spcBef>
                <a:spcPct val="50000"/>
              </a:spcBef>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商业：</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sym typeface="+mn-ea"/>
              </a:rPr>
              <a:t>恢复商品交换和货币流通</a:t>
            </a:r>
            <a:endParaRPr lang="zh-CN" altLang="en-US" sz="3600" b="1" dirty="0">
              <a:solidFill>
                <a:srgbClr val="000066"/>
              </a:solidFill>
              <a:latin typeface="微软雅黑" panose="020B0503020204020204" charset="-122"/>
              <a:ea typeface="微软雅黑" panose="020B0503020204020204" charset="-122"/>
              <a:cs typeface="微软雅黑" panose="020B0503020204020204" charset="-122"/>
            </a:endParaRPr>
          </a:p>
          <a:p>
            <a:pPr>
              <a:lnSpc>
                <a:spcPct val="80000"/>
              </a:lnSpc>
              <a:spcBef>
                <a:spcPct val="50000"/>
              </a:spcBef>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分配：</a:t>
            </a:r>
            <a:r>
              <a:rPr lang="zh-CN" altLang="en-US" sz="3600" b="1" dirty="0">
                <a:solidFill>
                  <a:srgbClr val="000066"/>
                </a:solidFill>
                <a:latin typeface="微软雅黑" panose="020B0503020204020204" charset="-122"/>
                <a:ea typeface="微软雅黑" panose="020B0503020204020204" charset="-122"/>
                <a:cs typeface="微软雅黑" panose="020B0503020204020204" charset="-122"/>
                <a:sym typeface="+mn-ea"/>
              </a:rPr>
              <a:t>废除配给制，实行按劳分配的工资制</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 Box 2"/>
          <p:cNvSpPr txBox="1"/>
          <p:nvPr/>
        </p:nvSpPr>
        <p:spPr>
          <a:xfrm>
            <a:off x="114935" y="894080"/>
            <a:ext cx="11904980" cy="2527935"/>
          </a:xfrm>
          <a:prstGeom prst="rect">
            <a:avLst/>
          </a:prstGeom>
          <a:noFill/>
          <a:ln w="9525">
            <a:noFill/>
          </a:ln>
        </p:spPr>
        <p:txBody>
          <a:bodyPr wrap="square" anchor="t">
            <a:spAutoFit/>
          </a:bodyPr>
          <a:p>
            <a:pPr>
              <a:lnSpc>
                <a:spcPct val="11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、特点：</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  一定限度内恢复资本主义，利用市场和商品货币关系来扩大生产，发展商品经济；建立社会主义经济基础，逐步过渡到社会主义</a:t>
            </a:r>
            <a:endParaRPr lang="en-US" altLang="zh-CN" sz="3600" b="1" dirty="0">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194" name="Text Box 3"/>
          <p:cNvSpPr txBox="1"/>
          <p:nvPr/>
        </p:nvSpPr>
        <p:spPr>
          <a:xfrm>
            <a:off x="114935" y="3569335"/>
            <a:ext cx="11733530" cy="3136900"/>
          </a:xfrm>
          <a:prstGeom prst="rect">
            <a:avLst/>
          </a:prstGeom>
          <a:noFill/>
          <a:ln w="9525">
            <a:noFill/>
          </a:ln>
        </p:spPr>
        <p:txBody>
          <a:bodyPr wrap="square" anchor="t">
            <a:spAutoFit/>
          </a:bodyPr>
          <a:p>
            <a:pPr>
              <a:lnSpc>
                <a:spcPct val="11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、作用：</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3600" b="1" dirty="0">
                <a:solidFill>
                  <a:srgbClr val="000000"/>
                </a:solidFill>
                <a:latin typeface="微软雅黑" panose="020B0503020204020204" charset="-122"/>
                <a:ea typeface="微软雅黑" panose="020B0503020204020204" charset="-122"/>
                <a:cs typeface="微软雅黑" panose="020B0503020204020204" charset="-122"/>
              </a:rPr>
              <a:t>①</a:t>
            </a: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提高了人民的生产积极性，促进了经济的迅速恢复，</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10000"/>
              </a:lnSpc>
            </a:pPr>
            <a:r>
              <a:rPr lang="zh-CN" altLang="en-US" sz="3600" b="1" dirty="0">
                <a:solidFill>
                  <a:srgbClr val="000000"/>
                </a:solidFill>
                <a:latin typeface="微软雅黑" panose="020B0503020204020204" charset="-122"/>
                <a:ea typeface="微软雅黑" panose="020B0503020204020204" charset="-122"/>
                <a:cs typeface="微软雅黑" panose="020B0503020204020204" charset="-122"/>
              </a:rPr>
              <a:t>②稳定了政治形势。</a:t>
            </a:r>
            <a:endParaRPr lang="zh-CN" altLang="en-US" sz="36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1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③表明列宁找到了一条在小农占优势的落后的俄国向社会主义过渡的正确途径，发展了马克思主义理论。</a:t>
            </a:r>
            <a:endParaRPr lang="zh-CN" altLang="en-US" sz="3600" b="1" dirty="0">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7172" name="Text Box 5"/>
          <p:cNvSpPr txBox="1"/>
          <p:nvPr/>
        </p:nvSpPr>
        <p:spPr>
          <a:xfrm>
            <a:off x="1802765" y="63183"/>
            <a:ext cx="8027988" cy="706755"/>
          </a:xfrm>
          <a:prstGeom prst="rect">
            <a:avLst/>
          </a:prstGeom>
          <a:noFill/>
          <a:ln w="9525">
            <a:noFill/>
          </a:ln>
        </p:spPr>
        <p:txBody>
          <a:bodyPr anchor="t">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新经济政策（</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1921</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r>
              <a:rPr lang="en-US" sz="4000" b="1" dirty="0">
                <a:solidFill>
                  <a:srgbClr val="FF0000"/>
                </a:solidFill>
                <a:latin typeface="微软雅黑" panose="020B0503020204020204" charset="-122"/>
                <a:ea typeface="微软雅黑" panose="020B0503020204020204" charset="-122"/>
                <a:cs typeface="微软雅黑" panose="020B0503020204020204" charset="-122"/>
              </a:rPr>
              <a:t>1928</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4145" y="52070"/>
            <a:ext cx="11594465"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广东文综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·17</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毛泽东在中共七大上说：“俄国在十月革命胜利以后，还有一个时期让资本主义作为部分经济而存在，而且还是很大的一部分……我们的同志在这方面是太急了。”毛泽东旨在</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．强调应坚持新民主主义路线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．批评新经济政策不合时宜</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．重申农村包围城市的革命道路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．说明社会主义改造的迫切性</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457565" y="5520690"/>
            <a:ext cx="2799715"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58750" y="114300"/>
            <a:ext cx="11687810" cy="1753235"/>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·15</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下表据《一个大国的崛起与崩溃》相关内容编制。阅读该表，造成苏俄（联）农民年平均税款变化的主要原因是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nvGraphicFramePr>
        <p:xfrm>
          <a:off x="304800" y="1867535"/>
          <a:ext cx="11395710" cy="2194560"/>
        </p:xfrm>
        <a:graphic>
          <a:graphicData uri="http://schemas.openxmlformats.org/drawingml/2006/table">
            <a:tbl>
              <a:tblPr firstRow="1" bandRow="1">
                <a:tableStyleId>{5940675A-B579-460E-94D1-54222C63F5DA}</a:tableStyleId>
              </a:tblPr>
              <a:tblGrid>
                <a:gridCol w="2842895"/>
                <a:gridCol w="2418715"/>
                <a:gridCol w="2044065"/>
                <a:gridCol w="2045970"/>
                <a:gridCol w="2044065"/>
              </a:tblGrid>
              <a:tr h="0">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年份</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1920～1921</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1921～1922</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1922～1923</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1923～1924</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905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平均税款（卢布）</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t">
                    <a:lnL w="1905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10．30</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6．11</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3．98</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3．06</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905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905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763905" y="4178300"/>
            <a:ext cx="6444615" cy="2527935"/>
          </a:xfrm>
          <a:prstGeom prst="rect">
            <a:avLst/>
          </a:prstGeom>
          <a:noFill/>
          <a:ln w="9525">
            <a:noFill/>
          </a:ln>
        </p:spPr>
        <p:txBody>
          <a:bodyPr wrap="square">
            <a:spAutoFit/>
          </a:bodyPr>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．余粮收集制的推行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．固定粮食税的实施</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．实物配给制的废除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．农业集体化的实现</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457565" y="5520690"/>
            <a:ext cx="2799715"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5885" y="-49530"/>
            <a:ext cx="11859895" cy="6400800"/>
          </a:xfrm>
          <a:prstGeom prst="rect">
            <a:avLst/>
          </a:prstGeom>
          <a:noFill/>
        </p:spPr>
        <p:txBody>
          <a:bodyPr wrap="squar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2017·</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全国新课标卷</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I</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文综</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·34</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3600" b="1">
                <a:latin typeface="微软雅黑" panose="020B0503020204020204" charset="-122"/>
                <a:ea typeface="微软雅黑" panose="020B0503020204020204" charset="-122"/>
                <a:cs typeface="微软雅黑" panose="020B0503020204020204" charset="-122"/>
              </a:rPr>
              <a:t>如图是苏联时期的一幅漫画《又是斯大林格勒》．该漫画表明（　　）</a:t>
            </a:r>
            <a:endParaRPr lang="zh-CN" altLang="en-US" sz="3600" b="1">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r>
              <a:rPr lang="zh-CN" altLang="en-US" sz="3600" b="1">
                <a:latin typeface="微软雅黑" panose="020B0503020204020204" charset="-122"/>
                <a:ea typeface="微软雅黑" panose="020B0503020204020204" charset="-122"/>
                <a:cs typeface="微软雅黑" panose="020B0503020204020204" charset="-122"/>
              </a:rPr>
              <a:t>A. 外国对苏俄的武装干涉彻底失败</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r>
              <a:rPr lang="zh-CN" altLang="en-US" sz="3600" b="1">
                <a:latin typeface="微软雅黑" panose="020B0503020204020204" charset="-122"/>
                <a:ea typeface="微软雅黑" panose="020B0503020204020204" charset="-122"/>
                <a:cs typeface="微软雅黑" panose="020B0503020204020204" charset="-122"/>
              </a:rPr>
              <a:t>B. 苏联在帝国主义包围中仍实现工业化</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r>
              <a:rPr lang="zh-CN" altLang="en-US" sz="3600" b="1">
                <a:latin typeface="微软雅黑" panose="020B0503020204020204" charset="-122"/>
                <a:ea typeface="微软雅黑" panose="020B0503020204020204" charset="-122"/>
                <a:cs typeface="微软雅黑" panose="020B0503020204020204" charset="-122"/>
              </a:rPr>
              <a:t>C. 二战期间苏联经济建设并未停滞</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70000"/>
              </a:lnSpc>
            </a:pPr>
            <a:r>
              <a:rPr lang="zh-CN" altLang="en-US" sz="3600" b="1">
                <a:latin typeface="微软雅黑" panose="020B0503020204020204" charset="-122"/>
                <a:ea typeface="微软雅黑" panose="020B0503020204020204" charset="-122"/>
                <a:cs typeface="微软雅黑" panose="020B0503020204020204" charset="-122"/>
              </a:rPr>
              <a:t>D. 遏制政策未能阻止苏联经济的发展</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1"/>
          <a:stretch>
            <a:fillRect/>
          </a:stretch>
        </p:blipFill>
        <p:spPr>
          <a:xfrm>
            <a:off x="7447280" y="1162050"/>
            <a:ext cx="4508500" cy="2936240"/>
          </a:xfrm>
          <a:prstGeom prst="rect">
            <a:avLst/>
          </a:prstGeom>
        </p:spPr>
      </p:pic>
      <p:sp>
        <p:nvSpPr>
          <p:cNvPr id="4" name="文本框 3"/>
          <p:cNvSpPr txBox="1"/>
          <p:nvPr/>
        </p:nvSpPr>
        <p:spPr>
          <a:xfrm>
            <a:off x="8721725" y="5800090"/>
            <a:ext cx="3045460"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92475" y="-189865"/>
            <a:ext cx="3738880" cy="1014730"/>
          </a:xfrm>
          <a:prstGeom prst="rect">
            <a:avLst/>
          </a:prstGeom>
          <a:noFill/>
        </p:spPr>
        <p:txBody>
          <a:bodyPr wrap="none" rtlCol="0" anchor="t">
            <a:spAutoFit/>
          </a:bodyPr>
          <a:p>
            <a:pPr eaLnBrk="1" hangingPunct="1">
              <a:lnSpc>
                <a:spcPct val="150000"/>
              </a:lnSpc>
              <a:buNone/>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“斯大林模式”</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250825" y="539750"/>
            <a:ext cx="12000230" cy="2748280"/>
          </a:xfrm>
          <a:prstGeom prst="rect">
            <a:avLst/>
          </a:prstGeom>
          <a:noFill/>
        </p:spPr>
        <p:txBody>
          <a:bodyPr wrap="square" rtlCol="0" anchor="t">
            <a:spAutoFit/>
          </a:bodyPr>
          <a:p>
            <a:pPr>
              <a:lnSpc>
                <a:spcPct val="12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、原因：</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(1)苏联成立，受到帝国主义包围威胁，</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(2)苏俄落后的经济文化状况(小农经济占优势)；</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a:latin typeface="微软雅黑" panose="020B0503020204020204" charset="-122"/>
                <a:ea typeface="微软雅黑" panose="020B0503020204020204" charset="-122"/>
                <a:cs typeface="微软雅黑" panose="020B0503020204020204" charset="-122"/>
              </a:rPr>
              <a:t>(3)斯大林个人因素。(</a:t>
            </a:r>
            <a:r>
              <a:rPr lang="zh-CN" altLang="en-US" sz="3200" b="1">
                <a:latin typeface="微软雅黑" panose="020B0503020204020204" charset="-122"/>
                <a:ea typeface="微软雅黑" panose="020B0503020204020204" charset="-122"/>
                <a:cs typeface="微软雅黑" panose="020B0503020204020204" charset="-122"/>
              </a:rPr>
              <a:t>追求形式——公有制和计划经济、速度</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50825" y="3632200"/>
            <a:ext cx="10834370" cy="2748280"/>
          </a:xfrm>
          <a:prstGeom prst="rect">
            <a:avLst/>
          </a:prstGeom>
          <a:noFill/>
        </p:spPr>
        <p:txBody>
          <a:bodyPr wrap="none" rtlCol="0" anchor="t">
            <a:spAutoFit/>
          </a:bodyPr>
          <a:p>
            <a:pPr algn="l">
              <a:lnSpc>
                <a:spcPct val="12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、内容：</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工业：</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优先发展重工业  </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农业：</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农业集体化 </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经济体制：</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建立单一的公有制和高度集中的计划经济 </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100" name="Rectangle 4"/>
          <p:cNvSpPr/>
          <p:nvPr/>
        </p:nvSpPr>
        <p:spPr>
          <a:xfrm>
            <a:off x="1851660" y="1926590"/>
            <a:ext cx="9518650" cy="5407660"/>
          </a:xfrm>
          <a:prstGeom prst="rect">
            <a:avLst/>
          </a:prstGeom>
          <a:noFill/>
          <a:ln w="9525">
            <a:noFill/>
          </a:ln>
        </p:spPr>
        <p:txBody>
          <a:bodyPr wrap="square" anchor="ctr">
            <a:spAutoFit/>
          </a:bodyPr>
          <a:p>
            <a:pPr>
              <a:lnSpc>
                <a:spcPct val="14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经济建设方针：</a:t>
            </a:r>
            <a:r>
              <a:rPr lang="zh-CN" altLang="en-US" sz="3600" b="1" dirty="0">
                <a:latin typeface="微软雅黑" panose="020B0503020204020204" charset="-122"/>
                <a:ea typeface="微软雅黑" panose="020B0503020204020204" charset="-122"/>
                <a:cs typeface="微软雅黑" panose="020B0503020204020204" charset="-122"/>
              </a:rPr>
              <a:t>优先发展重工业</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所有制方面：</a:t>
            </a:r>
            <a:r>
              <a:rPr lang="zh-CN" altLang="en-US" sz="3600" b="1" dirty="0">
                <a:latin typeface="微软雅黑" panose="020B0503020204020204" charset="-122"/>
                <a:ea typeface="微软雅黑" panose="020B0503020204020204" charset="-122"/>
                <a:cs typeface="微软雅黑" panose="020B0503020204020204" charset="-122"/>
              </a:rPr>
              <a:t>实行单一的公有制    </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管理体制上：</a:t>
            </a:r>
            <a:r>
              <a:rPr lang="zh-CN" altLang="en-US" sz="3600" b="1" dirty="0">
                <a:latin typeface="微软雅黑" panose="020B0503020204020204" charset="-122"/>
                <a:ea typeface="微软雅黑" panose="020B0503020204020204" charset="-122"/>
                <a:cs typeface="微软雅黑" panose="020B0503020204020204" charset="-122"/>
              </a:rPr>
              <a:t>实行高度集中的计划经济</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sym typeface="+mn-ea"/>
              </a:rPr>
              <a:t>政治上：高度集权、干部任命制和终身制</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sym typeface="+mn-ea"/>
              </a:rPr>
              <a:t>文化上：高度单一、个人崇拜</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endParaRPr lang="zh-CN" altLang="en-US" sz="3600" b="1">
              <a:latin typeface="微软雅黑" panose="020B0503020204020204" charset="-122"/>
              <a:ea typeface="微软雅黑" panose="020B0503020204020204" charset="-122"/>
              <a:cs typeface="微软雅黑" panose="020B0503020204020204" charset="-122"/>
            </a:endParaRPr>
          </a:p>
          <a:p>
            <a:pPr>
              <a:lnSpc>
                <a:spcPct val="140000"/>
              </a:lnSpc>
            </a:pP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8674" name="Rectangle 6"/>
          <p:cNvSpPr/>
          <p:nvPr/>
        </p:nvSpPr>
        <p:spPr>
          <a:xfrm>
            <a:off x="1405890" y="1022985"/>
            <a:ext cx="6324600" cy="706755"/>
          </a:xfrm>
          <a:prstGeom prst="rect">
            <a:avLst/>
          </a:prstGeom>
          <a:noFill/>
          <a:ln w="9525">
            <a:noFill/>
          </a:ln>
        </p:spPr>
        <p:txBody>
          <a:bodyPr anchor="t">
            <a:spAutoFit/>
          </a:bodyPr>
          <a:p>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、特点：</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92475" y="-189865"/>
            <a:ext cx="3738880" cy="1014730"/>
          </a:xfrm>
          <a:prstGeom prst="rect">
            <a:avLst/>
          </a:prstGeom>
          <a:noFill/>
        </p:spPr>
        <p:txBody>
          <a:bodyPr wrap="none" rtlCol="0" anchor="t">
            <a:spAutoFit/>
          </a:bodyPr>
          <a:p>
            <a:pPr eaLnBrk="1" hangingPunct="1">
              <a:lnSpc>
                <a:spcPct val="150000"/>
              </a:lnSpc>
              <a:buNone/>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“斯大林模式”</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Effect transition="in" filter="wipe(up)">
                                      <p:cBhvr>
                                        <p:cTn id="7" dur="500"/>
                                        <p:tgtEl>
                                          <p:spTgt spid="132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92475" y="-189865"/>
            <a:ext cx="3738880" cy="1014730"/>
          </a:xfrm>
          <a:prstGeom prst="rect">
            <a:avLst/>
          </a:prstGeom>
          <a:noFill/>
        </p:spPr>
        <p:txBody>
          <a:bodyPr wrap="none" rtlCol="0" anchor="t">
            <a:spAutoFit/>
          </a:bodyPr>
          <a:p>
            <a:pPr eaLnBrk="1" hangingPunct="1">
              <a:lnSpc>
                <a:spcPct val="150000"/>
              </a:lnSpc>
              <a:buNone/>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“斯大林模式”</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1506" name="Rectangle 3"/>
          <p:cNvSpPr/>
          <p:nvPr/>
        </p:nvSpPr>
        <p:spPr>
          <a:xfrm>
            <a:off x="380365" y="824865"/>
            <a:ext cx="12031345" cy="5908040"/>
          </a:xfrm>
          <a:prstGeom prst="rect">
            <a:avLst/>
          </a:prstGeom>
          <a:noFill/>
          <a:ln w="9525">
            <a:noFill/>
          </a:ln>
        </p:spPr>
        <p:txBody>
          <a:bodyPr wrap="square" anchor="ctr">
            <a:spAutoFit/>
          </a:bodyPr>
          <a:p>
            <a:pPr>
              <a:lnSpc>
                <a:spcPct val="150000"/>
              </a:lnSpc>
            </a:pPr>
            <a:r>
              <a:rPr lang="en-US" altLang="zh-CN" sz="3600" b="1" dirty="0">
                <a:solidFill>
                  <a:srgbClr val="FF0000"/>
                </a:solidFill>
                <a:latin typeface="微软雅黑" panose="020B0503020204020204" charset="-122"/>
                <a:ea typeface="微软雅黑" panose="020B0503020204020204" charset="-122"/>
                <a:sym typeface="微软雅黑" panose="020B0503020204020204" charset="-122"/>
              </a:rPr>
              <a:t>4</a:t>
            </a:r>
            <a:r>
              <a:rPr lang="zh-CN" altLang="en-US" sz="3600" b="1" dirty="0">
                <a:solidFill>
                  <a:srgbClr val="FF0000"/>
                </a:solidFill>
                <a:latin typeface="微软雅黑" panose="020B0503020204020204" charset="-122"/>
                <a:ea typeface="微软雅黑" panose="020B0503020204020204" charset="-122"/>
                <a:sym typeface="微软雅黑" panose="020B0503020204020204" charset="-122"/>
              </a:rPr>
              <a:t>、作用</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FF0000"/>
                </a:solidFill>
                <a:latin typeface="微软雅黑" panose="020B0503020204020204" charset="-122"/>
                <a:ea typeface="微软雅黑" panose="020B0503020204020204" charset="-122"/>
                <a:sym typeface="微软雅黑" panose="020B0503020204020204" charset="-122"/>
              </a:rPr>
              <a:t>积极：</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0766D4"/>
                </a:solidFill>
                <a:latin typeface="微软雅黑" panose="020B0503020204020204" charset="-122"/>
                <a:ea typeface="微软雅黑" panose="020B0503020204020204" charset="-122"/>
                <a:sym typeface="微软雅黑" panose="020B0503020204020204" charset="-122"/>
              </a:rPr>
              <a:t>①对苏联：</a:t>
            </a: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迅速实现工业化（</a:t>
            </a:r>
            <a:r>
              <a:rPr lang="en-US" altLang="zh-CN" sz="3600" b="1" dirty="0">
                <a:solidFill>
                  <a:srgbClr val="002060"/>
                </a:solidFill>
                <a:latin typeface="微软雅黑" panose="020B0503020204020204" charset="-122"/>
                <a:ea typeface="微软雅黑" panose="020B0503020204020204" charset="-122"/>
                <a:sym typeface="微软雅黑" panose="020B0503020204020204" charset="-122"/>
              </a:rPr>
              <a:t>1937</a:t>
            </a: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），成为工业强国。</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0766D4"/>
                </a:solidFill>
                <a:latin typeface="微软雅黑" panose="020B0503020204020204" charset="-122"/>
                <a:ea typeface="微软雅黑" panose="020B0503020204020204" charset="-122"/>
                <a:sym typeface="微软雅黑" panose="020B0503020204020204" charset="-122"/>
              </a:rPr>
              <a:t>②对世界：</a:t>
            </a: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为反法西斯战争的胜利奠定物质基础。</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0766D4"/>
                </a:solidFill>
                <a:latin typeface="微软雅黑" panose="020B0503020204020204" charset="-122"/>
                <a:ea typeface="微软雅黑" panose="020B0503020204020204" charset="-122"/>
                <a:sym typeface="微软雅黑" panose="020B0503020204020204" charset="-122"/>
              </a:rPr>
              <a:t>③对他国：</a:t>
            </a: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开辟了一种计划经济体制和新型的工业化</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                 模式，是对社会主义建设道路的探索和创新。</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r>
              <a:rPr lang="zh-CN" altLang="en-US" sz="3600" b="1" dirty="0">
                <a:solidFill>
                  <a:srgbClr val="0766D4"/>
                </a:solidFill>
                <a:latin typeface="微软雅黑" panose="020B0503020204020204" charset="-122"/>
                <a:ea typeface="微软雅黑" panose="020B0503020204020204" charset="-122"/>
                <a:sym typeface="微软雅黑" panose="020B0503020204020204" charset="-122"/>
              </a:rPr>
              <a:t>④对马克思主义</a:t>
            </a:r>
            <a:r>
              <a:rPr lang="zh-CN" altLang="en-US" sz="3600" b="1" dirty="0">
                <a:solidFill>
                  <a:srgbClr val="002060"/>
                </a:solidFill>
                <a:latin typeface="微软雅黑" panose="020B0503020204020204" charset="-122"/>
                <a:ea typeface="微软雅黑" panose="020B0503020204020204" charset="-122"/>
                <a:sym typeface="微软雅黑" panose="020B0503020204020204" charset="-122"/>
              </a:rPr>
              <a:t>：是一种丰富和发展。</a:t>
            </a:r>
            <a:endParaRPr lang="zh-CN" alt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filter="fade">
                                      <p:cBhvr>
                                        <p:cTn id="7" dur="192" decel="100000"/>
                                        <p:tgtEl>
                                          <p:spTgt spid="21506"/>
                                        </p:tgtEl>
                                      </p:cBhvr>
                                    </p:animEffect>
                                    <p:animScale>
                                      <p:cBhvr>
                                        <p:cTn id="8" dur="192" decel="100000"/>
                                        <p:tgtEl>
                                          <p:spTgt spid="21506"/>
                                        </p:tgtEl>
                                      </p:cBhvr>
                                      <p:from x="10000" y="10000"/>
                                      <p:to x="200000" y="450000"/>
                                    </p:animScale>
                                    <p:animScale>
                                      <p:cBhvr>
                                        <p:cTn id="9" dur="308" accel="100000" fill="hold">
                                          <p:stCondLst>
                                            <p:cond delay="192"/>
                                          </p:stCondLst>
                                        </p:cTn>
                                        <p:tgtEl>
                                          <p:spTgt spid="21506"/>
                                        </p:tgtEl>
                                      </p:cBhvr>
                                      <p:from x="200000" y="450000"/>
                                      <p:to x="100000" y="100000"/>
                                    </p:animScale>
                                    <p:set>
                                      <p:cBhvr>
                                        <p:cTn id="10" dur="192" fill="hold"/>
                                        <p:tgtEl>
                                          <p:spTgt spid="21506"/>
                                        </p:tgtEl>
                                        <p:attrNameLst>
                                          <p:attrName>ppt_x</p:attrName>
                                        </p:attrNameLst>
                                      </p:cBhvr>
                                      <p:to>
                                        <p:strVal val="(0.5)"/>
                                      </p:to>
                                    </p:set>
                                    <p:anim from="(0.5)" to="(#ppt_x)" calcmode="lin" valueType="num">
                                      <p:cBhvr>
                                        <p:cTn id="11" dur="308" accel="100000" fill="hold">
                                          <p:stCondLst>
                                            <p:cond delay="192"/>
                                          </p:stCondLst>
                                        </p:cTn>
                                        <p:tgtEl>
                                          <p:spTgt spid="21506"/>
                                        </p:tgtEl>
                                        <p:attrNameLst>
                                          <p:attrName>ppt_x</p:attrName>
                                        </p:attrNameLst>
                                      </p:cBhvr>
                                    </p:anim>
                                    <p:set>
                                      <p:cBhvr>
                                        <p:cTn id="12" dur="192" fill="hold"/>
                                        <p:tgtEl>
                                          <p:spTgt spid="21506"/>
                                        </p:tgtEl>
                                        <p:attrNameLst>
                                          <p:attrName>ppt_y</p:attrName>
                                        </p:attrNameLst>
                                      </p:cBhvr>
                                      <p:to>
                                        <p:strVal val="(#ppt_y+0.4)"/>
                                      </p:to>
                                    </p:set>
                                    <p:anim from="(#ppt_y+0.4)" to="(#ppt_y)" calcmode="lin" valueType="num">
                                      <p:cBhvr>
                                        <p:cTn id="13" dur="308" accel="100000" fill="hold">
                                          <p:stCondLst>
                                            <p:cond delay="192"/>
                                          </p:stCondLst>
                                        </p:cTn>
                                        <p:tgtEl>
                                          <p:spTgt spid="2150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p:nvPr/>
        </p:nvSpPr>
        <p:spPr>
          <a:xfrm>
            <a:off x="227965" y="2325053"/>
            <a:ext cx="11736705" cy="1753235"/>
          </a:xfrm>
          <a:prstGeom prst="rect">
            <a:avLst/>
          </a:prstGeom>
          <a:noFill/>
          <a:ln w="9525">
            <a:noFill/>
          </a:ln>
        </p:spPr>
        <p:txBody>
          <a:bodyPr wrap="square" anchor="ctr">
            <a:spAutoFit/>
          </a:bodyPr>
          <a:p>
            <a:pPr>
              <a:lnSpc>
                <a:spcPct val="150000"/>
              </a:lnSpc>
            </a:pPr>
            <a:r>
              <a:rPr lang="zh-CN" altLang="en-US" sz="3600" b="1" dirty="0">
                <a:solidFill>
                  <a:srgbClr val="FF0000"/>
                </a:solidFill>
                <a:latin typeface="微软雅黑" panose="020B0503020204020204" charset="-122"/>
                <a:ea typeface="微软雅黑" panose="020B0503020204020204" charset="-122"/>
                <a:sym typeface="微软雅黑" panose="020B0503020204020204" charset="-122"/>
              </a:rPr>
              <a:t>弊端：</a:t>
            </a:r>
            <a:endParaRPr lang="zh-CN" altLang="en-US" sz="3600" b="1" dirty="0">
              <a:solidFill>
                <a:srgbClr val="002060"/>
              </a:solidFill>
              <a:latin typeface="微软雅黑" panose="020B0503020204020204" charset="-122"/>
              <a:ea typeface="微软雅黑" panose="020B0503020204020204" charset="-122"/>
              <a:sym typeface="微软雅黑" panose="020B0503020204020204" charset="-122"/>
            </a:endParaRPr>
          </a:p>
          <a:p>
            <a:pPr>
              <a:lnSpc>
                <a:spcPct val="150000"/>
              </a:lnSpc>
            </a:pPr>
            <a:endParaRPr lang="zh-CN" altLang="en-US" sz="3600" b="1" dirty="0"/>
          </a:p>
        </p:txBody>
      </p:sp>
      <p:sp>
        <p:nvSpPr>
          <p:cNvPr id="4" name="文本框 3"/>
          <p:cNvSpPr txBox="1"/>
          <p:nvPr/>
        </p:nvSpPr>
        <p:spPr>
          <a:xfrm>
            <a:off x="3292475" y="-189865"/>
            <a:ext cx="3738880" cy="1014730"/>
          </a:xfrm>
          <a:prstGeom prst="rect">
            <a:avLst/>
          </a:prstGeom>
          <a:noFill/>
        </p:spPr>
        <p:txBody>
          <a:bodyPr wrap="none" rtlCol="0" anchor="t">
            <a:spAutoFit/>
          </a:bodyPr>
          <a:p>
            <a:pPr eaLnBrk="1" hangingPunct="1">
              <a:lnSpc>
                <a:spcPct val="150000"/>
              </a:lnSpc>
              <a:buNone/>
            </a:pP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rPr>
              <a:t>“斯大林模式”</a:t>
            </a:r>
            <a:endParaRPr lang="zh-CN" altLang="en-US" sz="4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212090" y="685165"/>
            <a:ext cx="2019935" cy="706755"/>
          </a:xfrm>
          <a:prstGeom prst="rect">
            <a:avLst/>
          </a:prstGeom>
          <a:noFill/>
        </p:spPr>
        <p:txBody>
          <a:bodyPr wrap="none" rtlCol="0" anchor="t">
            <a:spAutoFit/>
          </a:bodyPr>
          <a:p>
            <a:r>
              <a:rPr lang="en-US" altLang="zh-CN" sz="4000" b="1" dirty="0">
                <a:solidFill>
                  <a:srgbClr val="FF0000"/>
                </a:solidFill>
                <a:latin typeface="微软雅黑" panose="020B0503020204020204" charset="-122"/>
                <a:ea typeface="微软雅黑" panose="020B0503020204020204" charset="-122"/>
                <a:sym typeface="微软雅黑" panose="020B0503020204020204" charset="-122"/>
              </a:rPr>
              <a:t>4</a:t>
            </a:r>
            <a:r>
              <a:rPr lang="zh-CN" altLang="en-US" sz="4000" b="1" dirty="0">
                <a:solidFill>
                  <a:srgbClr val="FF0000"/>
                </a:solidFill>
                <a:latin typeface="微软雅黑" panose="020B0503020204020204" charset="-122"/>
                <a:ea typeface="微软雅黑" panose="020B0503020204020204" charset="-122"/>
                <a:sym typeface="微软雅黑" panose="020B0503020204020204" charset="-122"/>
              </a:rPr>
              <a:t>、作用</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filter="fade">
                                      <p:cBhvr>
                                        <p:cTn id="7" dur="192" decel="100000"/>
                                        <p:tgtEl>
                                          <p:spTgt spid="21506"/>
                                        </p:tgtEl>
                                      </p:cBhvr>
                                    </p:animEffect>
                                    <p:animScale>
                                      <p:cBhvr>
                                        <p:cTn id="8" dur="192" decel="100000"/>
                                        <p:tgtEl>
                                          <p:spTgt spid="21506"/>
                                        </p:tgtEl>
                                      </p:cBhvr>
                                      <p:from x="10000" y="10000"/>
                                      <p:to x="200000" y="450000"/>
                                    </p:animScale>
                                    <p:animScale>
                                      <p:cBhvr>
                                        <p:cTn id="9" dur="308" accel="100000" fill="hold">
                                          <p:stCondLst>
                                            <p:cond delay="192"/>
                                          </p:stCondLst>
                                        </p:cTn>
                                        <p:tgtEl>
                                          <p:spTgt spid="21506"/>
                                        </p:tgtEl>
                                      </p:cBhvr>
                                      <p:from x="200000" y="450000"/>
                                      <p:to x="100000" y="100000"/>
                                    </p:animScale>
                                    <p:set>
                                      <p:cBhvr>
                                        <p:cTn id="10" dur="192" fill="hold"/>
                                        <p:tgtEl>
                                          <p:spTgt spid="21506"/>
                                        </p:tgtEl>
                                        <p:attrNameLst>
                                          <p:attrName>ppt_x</p:attrName>
                                        </p:attrNameLst>
                                      </p:cBhvr>
                                      <p:to>
                                        <p:strVal val="(0.5)"/>
                                      </p:to>
                                    </p:set>
                                    <p:anim from="(0.5)" to="(#ppt_x)" calcmode="lin" valueType="num">
                                      <p:cBhvr>
                                        <p:cTn id="11" dur="308" accel="100000" fill="hold">
                                          <p:stCondLst>
                                            <p:cond delay="192"/>
                                          </p:stCondLst>
                                        </p:cTn>
                                        <p:tgtEl>
                                          <p:spTgt spid="21506"/>
                                        </p:tgtEl>
                                        <p:attrNameLst>
                                          <p:attrName>ppt_x</p:attrName>
                                        </p:attrNameLst>
                                      </p:cBhvr>
                                    </p:anim>
                                    <p:set>
                                      <p:cBhvr>
                                        <p:cTn id="12" dur="192" fill="hold"/>
                                        <p:tgtEl>
                                          <p:spTgt spid="21506"/>
                                        </p:tgtEl>
                                        <p:attrNameLst>
                                          <p:attrName>ppt_y</p:attrName>
                                        </p:attrNameLst>
                                      </p:cBhvr>
                                      <p:to>
                                        <p:strVal val="(#ppt_y+0.4)"/>
                                      </p:to>
                                    </p:set>
                                    <p:anim from="(#ppt_y+0.4)" to="(#ppt_y)" calcmode="lin" valueType="num">
                                      <p:cBhvr>
                                        <p:cTn id="13" dur="308" accel="100000" fill="hold">
                                          <p:stCondLst>
                                            <p:cond delay="192"/>
                                          </p:stCondLst>
                                        </p:cTn>
                                        <p:tgtEl>
                                          <p:spTgt spid="2150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05740" y="88265"/>
            <a:ext cx="11670665" cy="6734175"/>
          </a:xfrm>
          <a:prstGeom prst="rect">
            <a:avLst/>
          </a:prstGeom>
          <a:noFill/>
          <a:ln w="9525">
            <a:noFill/>
          </a:ln>
        </p:spPr>
        <p:txBody>
          <a:bodyPr wrap="square">
            <a:spAutoFit/>
          </a:bodyPr>
          <a:p>
            <a:pPr indent="0">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2013·</a:t>
            </a:r>
            <a:r>
              <a:rPr lang="zh-CN" sz="36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36</a:t>
            </a:r>
            <a:r>
              <a:rPr lang="zh-CN" sz="3600" b="1">
                <a:latin typeface="微软雅黑" panose="020B0503020204020204" charset="-122"/>
                <a:ea typeface="微软雅黑" panose="020B0503020204020204" charset="-122"/>
                <a:cs typeface="微软雅黑" panose="020B0503020204020204" charset="-122"/>
              </a:rPr>
              <a:t>分）</a:t>
            </a:r>
            <a:r>
              <a:rPr lang="zh-CN" sz="3600" b="1">
                <a:solidFill>
                  <a:srgbClr val="FF0000"/>
                </a:solidFill>
                <a:latin typeface="微软雅黑" panose="020B0503020204020204" charset="-122"/>
                <a:ea typeface="微软雅黑" panose="020B0503020204020204" charset="-122"/>
                <a:cs typeface="微软雅黑" panose="020B0503020204020204" charset="-122"/>
              </a:rPr>
              <a:t>材料一</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增加财富、建立社会主义社会的真正和唯一的基础只有一个，这就是大工业。如果没有资本主义的大工厂，没有高度发达的大工业，那就根本谈不上社会主义，而对于一个农民国家来说更谈不上社会主义了……不挽救重工业，不恢复重工业，我们就不能建成任何工业，而没有工业，我们就会灭亡而不成其为独立国家。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摘自《列宁全集》</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a:t>
            </a:r>
            <a:r>
              <a:rPr lang="zh-CN" sz="3600" b="1">
                <a:solidFill>
                  <a:srgbClr val="0766D4"/>
                </a:solidFill>
                <a:latin typeface="微软雅黑" panose="020B0503020204020204" charset="-122"/>
                <a:ea typeface="微软雅黑" panose="020B0503020204020204" charset="-122"/>
                <a:cs typeface="微软雅黑" panose="020B0503020204020204" charset="-122"/>
              </a:rPr>
              <a:t>）据材料一并结合所学知识，说明当时苏维埃政权为什么要实现快速工业化战略。（</a:t>
            </a:r>
            <a:r>
              <a:rPr lang="en-US" sz="3600" b="1">
                <a:solidFill>
                  <a:srgbClr val="0766D4"/>
                </a:solidFill>
                <a:latin typeface="微软雅黑" panose="020B0503020204020204" charset="-122"/>
                <a:ea typeface="微软雅黑" panose="020B0503020204020204" charset="-122"/>
                <a:cs typeface="微软雅黑" panose="020B0503020204020204" charset="-122"/>
              </a:rPr>
              <a:t>9</a:t>
            </a:r>
            <a:r>
              <a:rPr lang="zh-CN" sz="3600" b="1">
                <a:solidFill>
                  <a:srgbClr val="0766D4"/>
                </a:solidFill>
                <a:latin typeface="微软雅黑" panose="020B0503020204020204" charset="-122"/>
                <a:ea typeface="微软雅黑" panose="020B0503020204020204" charset="-122"/>
                <a:cs typeface="微软雅黑" panose="020B0503020204020204" charset="-122"/>
              </a:rPr>
              <a:t>分）</a:t>
            </a:r>
            <a:endParaRPr lang="zh-CN" sz="3600" b="1">
              <a:solidFill>
                <a:srgbClr val="0766D4"/>
              </a:solidFill>
              <a:latin typeface="微软雅黑" panose="020B0503020204020204" charset="-122"/>
              <a:ea typeface="微软雅黑" panose="020B0503020204020204" charset="-122"/>
              <a:cs typeface="微软雅黑" panose="020B0503020204020204" charset="-122"/>
            </a:endParaRPr>
          </a:p>
          <a:p>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005" y="187960"/>
            <a:ext cx="12111990" cy="4246245"/>
          </a:xfrm>
          <a:prstGeom prst="rect">
            <a:avLst/>
          </a:prstGeom>
          <a:solidFill>
            <a:schemeClr val="accent3">
              <a:lumMod val="20000"/>
              <a:lumOff val="80000"/>
            </a:schemeClr>
          </a:solidFill>
          <a:ln w="9525">
            <a:noFill/>
          </a:ln>
        </p:spPr>
        <p:txBody>
          <a:bodyPr wrap="square">
            <a:spAutoFit/>
          </a:bodyPr>
          <a:p>
            <a:pPr marL="66675" indent="-66675">
              <a:lnSpc>
                <a:spcPct val="15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苏维埃政权是当时唯一的社会主义国家，处于敌对势力包围中；</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pPr marL="66675" indent="-66675">
              <a:lnSpc>
                <a:spcPct val="15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经济技术落后，国防薄弱；</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pPr marL="66675" indent="-66675">
              <a:lnSpc>
                <a:spcPct val="15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如不快速发展重工业、实现工业化，经济、技术就不能独立，政权将被扼杀。</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655" y="46355"/>
            <a:ext cx="12014835" cy="3081655"/>
          </a:xfrm>
          <a:prstGeom prst="rect">
            <a:avLst/>
          </a:prstGeom>
          <a:noFill/>
        </p:spPr>
        <p:txBody>
          <a:bodyPr wrap="square" rtlCol="0" anchor="t">
            <a:spAutoFit/>
          </a:bodyPr>
          <a:p>
            <a:pPr>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材料二</a:t>
            </a:r>
            <a:r>
              <a:rPr lang="en-US" sz="3600" b="1">
                <a:latin typeface="微软雅黑" panose="020B0503020204020204" charset="-122"/>
                <a:ea typeface="微软雅黑" panose="020B0503020204020204" charset="-122"/>
                <a:cs typeface="微软雅黑" panose="020B0503020204020204" charset="-122"/>
                <a:sym typeface="+mn-ea"/>
              </a:rPr>
              <a:t>  </a:t>
            </a:r>
            <a:r>
              <a:rPr lang="zh-CN" sz="3600" b="1">
                <a:latin typeface="微软雅黑" panose="020B0503020204020204" charset="-122"/>
                <a:ea typeface="微软雅黑" panose="020B0503020204020204" charset="-122"/>
                <a:cs typeface="微软雅黑" panose="020B0503020204020204" charset="-122"/>
                <a:sym typeface="+mn-ea"/>
              </a:rPr>
              <a:t>苏维埃国家在原则上不能靠采取劫掠殖民地或战败国人民一类的龌龊办法吸收工业化资金的。至于借用外债的这种办法，苏联却没有加以利用的机会，因为资本主义国家拒绝贷款给苏联。     </a:t>
            </a:r>
            <a:r>
              <a:rPr lang="en-US" sz="3600" b="1">
                <a:latin typeface="微软雅黑" panose="020B0503020204020204" charset="-122"/>
                <a:ea typeface="微软雅黑" panose="020B0503020204020204" charset="-122"/>
                <a:cs typeface="微软雅黑" panose="020B0503020204020204" charset="-122"/>
                <a:sym typeface="+mn-ea"/>
              </a:rPr>
              <a:t>——</a:t>
            </a:r>
            <a:r>
              <a:rPr lang="zh-CN" sz="3600" b="1">
                <a:latin typeface="微软雅黑" panose="020B0503020204020204" charset="-122"/>
                <a:ea typeface="微软雅黑" panose="020B0503020204020204" charset="-122"/>
                <a:cs typeface="微软雅黑" panose="020B0503020204020204" charset="-122"/>
                <a:sym typeface="+mn-ea"/>
              </a:rPr>
              <a:t>摘自《斯大林选集》</a:t>
            </a:r>
            <a:endParaRPr lang="zh-CN" sz="3600" b="1">
              <a:latin typeface="微软雅黑" panose="020B0503020204020204" charset="-122"/>
              <a:ea typeface="微软雅黑" panose="020B0503020204020204" charset="-122"/>
              <a:cs typeface="微软雅黑" panose="020B0503020204020204" charset="-122"/>
              <a:sym typeface="+mn-ea"/>
            </a:endParaRPr>
          </a:p>
          <a:p>
            <a:endParaRPr lang="zh-CN" altLang="en-US" sz="3600"/>
          </a:p>
        </p:txBody>
      </p:sp>
      <p:sp>
        <p:nvSpPr>
          <p:cNvPr id="3" name="文本框 2"/>
          <p:cNvSpPr txBox="1"/>
          <p:nvPr/>
        </p:nvSpPr>
        <p:spPr>
          <a:xfrm>
            <a:off x="33655" y="2552700"/>
            <a:ext cx="12015470" cy="1309370"/>
          </a:xfrm>
          <a:prstGeom prst="rect">
            <a:avLst/>
          </a:prstGeom>
          <a:noFill/>
        </p:spPr>
        <p:txBody>
          <a:bodyPr wrap="square" rtlCol="0" anchor="t">
            <a:spAutoFit/>
          </a:bodyPr>
          <a:p>
            <a:pPr indent="0">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）据材料二并结合所学知识，分析十月革命胜利后苏维埃政权是如何为工业化打基础并找到资金的。（</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10</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8100" y="3912870"/>
            <a:ext cx="12086590" cy="2748280"/>
          </a:xfrm>
          <a:prstGeom prst="rect">
            <a:avLst/>
          </a:prstGeom>
          <a:noFill/>
        </p:spPr>
        <p:txBody>
          <a:bodyPr wrap="square" rtlCol="0" anchor="t">
            <a:spAutoFit/>
          </a:bodyPr>
          <a:p>
            <a:pPr marL="66675" indent="-66675">
              <a:lnSpc>
                <a:spcPct val="12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实行企业国有化、农业集体化；</a:t>
            </a:r>
            <a:endParaRPr lang="zh-CN" sz="3600" b="1">
              <a:solidFill>
                <a:srgbClr val="0766D4"/>
              </a:solidFill>
              <a:latin typeface="微软雅黑" panose="020B0503020204020204" charset="-122"/>
              <a:ea typeface="微软雅黑" panose="020B0503020204020204" charset="-122"/>
              <a:cs typeface="微软雅黑" panose="020B0503020204020204" charset="-122"/>
              <a:sym typeface="+mn-ea"/>
            </a:endParaRPr>
          </a:p>
          <a:p>
            <a:pPr marL="66675" indent="-66675">
              <a:lnSpc>
                <a:spcPct val="12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政府把国有企业利润集中收缴；</a:t>
            </a:r>
            <a:endParaRPr lang="zh-CN" sz="3600" b="1">
              <a:solidFill>
                <a:srgbClr val="0766D4"/>
              </a:solidFill>
              <a:latin typeface="微软雅黑" panose="020B0503020204020204" charset="-122"/>
              <a:ea typeface="微软雅黑" panose="020B0503020204020204" charset="-122"/>
              <a:cs typeface="微软雅黑" panose="020B0503020204020204" charset="-122"/>
              <a:sym typeface="+mn-ea"/>
            </a:endParaRPr>
          </a:p>
          <a:p>
            <a:pPr marL="66675" indent="-66675">
              <a:lnSpc>
                <a:spcPct val="12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征收农业税；</a:t>
            </a:r>
            <a:endParaRPr lang="zh-CN" sz="3600" b="1">
              <a:solidFill>
                <a:srgbClr val="0766D4"/>
              </a:solidFill>
              <a:latin typeface="微软雅黑" panose="020B0503020204020204" charset="-122"/>
              <a:ea typeface="微软雅黑" panose="020B0503020204020204" charset="-122"/>
              <a:cs typeface="微软雅黑" panose="020B0503020204020204" charset="-122"/>
              <a:sym typeface="+mn-ea"/>
            </a:endParaRPr>
          </a:p>
          <a:p>
            <a:pPr marL="66675" indent="-66675">
              <a:lnSpc>
                <a:spcPct val="12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以艰苦奋斗、厉行节约等方式筹集工业化资金。</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1615" y="88265"/>
            <a:ext cx="11748135" cy="1309370"/>
          </a:xfrm>
          <a:prstGeom prst="rect">
            <a:avLst/>
          </a:prstGeom>
          <a:noFill/>
          <a:ln w="9525">
            <a:noFill/>
          </a:ln>
        </p:spPr>
        <p:txBody>
          <a:bodyPr wrap="square">
            <a:spAutoFit/>
          </a:bodyPr>
          <a:p>
            <a:pPr indent="0">
              <a:lnSpc>
                <a:spcPct val="11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年浙江卷文综历史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latin typeface="微软雅黑" panose="020B0503020204020204" charset="-122"/>
                <a:ea typeface="微软雅黑" panose="020B0503020204020204" charset="-122"/>
                <a:cs typeface="微软雅黑" panose="020B0503020204020204" charset="-122"/>
              </a:rPr>
              <a:t>）下图所示为苏联某一时期社会结构的前后变化。它集中反映了</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779145" y="1397635"/>
            <a:ext cx="9677400" cy="3030220"/>
          </a:xfrm>
          <a:prstGeom prst="rect">
            <a:avLst/>
          </a:prstGeom>
          <a:noFill/>
          <a:ln w="9525">
            <a:noFill/>
          </a:ln>
        </p:spPr>
      </p:pic>
      <p:sp>
        <p:nvSpPr>
          <p:cNvPr id="101" name="文本框 100"/>
          <p:cNvSpPr txBox="1"/>
          <p:nvPr/>
        </p:nvSpPr>
        <p:spPr>
          <a:xfrm>
            <a:off x="-12065" y="4427855"/>
            <a:ext cx="11981815" cy="1641475"/>
          </a:xfrm>
          <a:prstGeom prst="rect">
            <a:avLst/>
          </a:prstGeom>
          <a:noFill/>
          <a:ln w="9525">
            <a:noFill/>
          </a:ln>
        </p:spPr>
        <p:txBody>
          <a:bodyPr wrap="square">
            <a:spAutoFit/>
          </a:bodyPr>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．战时共产主义政策的影响</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．新经济政策的结果</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．斯大林模式的确立</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．赫鲁晓夫改革的后果</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335135" y="5959475"/>
            <a:ext cx="2455545"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13030" y="20320"/>
            <a:ext cx="11577955" cy="657225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全国大纲卷</a:t>
            </a:r>
            <a:r>
              <a:rPr lang="en-US" sz="3600" b="1">
                <a:solidFill>
                  <a:srgbClr val="FF0000"/>
                </a:solidFill>
                <a:latin typeface="微软雅黑" panose="020B0503020204020204" charset="-122"/>
                <a:ea typeface="微软雅黑" panose="020B0503020204020204" charset="-122"/>
                <a:cs typeface="微软雅黑" panose="020B0503020204020204" charset="-122"/>
              </a:rPr>
              <a:t>·21</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1928</a:t>
            </a:r>
            <a:r>
              <a:rPr lang="zh-CN" sz="3600" b="1">
                <a:latin typeface="微软雅黑" panose="020B0503020204020204" charset="-122"/>
                <a:ea typeface="微软雅黑" panose="020B0503020204020204" charset="-122"/>
                <a:cs typeface="微软雅黑" panose="020B0503020204020204" charset="-122"/>
              </a:rPr>
              <a:t>年初，斯大林视察西伯利亚农村后说，苏维埃制度不能长久建立在两种不同的基础上，即“联合的社会主义工业化的工业和以生产资料私有制为基础的个体小农经济”。这种认识在实践中体现为</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．提出了第一个五年计划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．建立城乡市场交换关系</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．实行农业生产关系改造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．加快重工业的发展速度</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721725" y="5800090"/>
            <a:ext cx="3045460"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C</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1280" y="62230"/>
            <a:ext cx="11903075"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）第一个五年计划期间，苏联政府在各地组建了数千个拖拉机站。每个站配备一批拖拉机和联合收割机，农业机械化水平大大提高，但在接下来的几年里，农业并没有明显增产。造成这一后果的主要原因是（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．农村缺少机械操作员</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．农业正在进行集体化</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．农民缺乏生产积极性</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．农庄没有土地所有权</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558020" y="5889625"/>
            <a:ext cx="2319655"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14325" y="44450"/>
            <a:ext cx="11718290" cy="6292850"/>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年新课标Ⅱ卷文综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34</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1930</a:t>
            </a:r>
            <a:r>
              <a:rPr lang="zh-CN" sz="3600" b="1">
                <a:latin typeface="微软雅黑" panose="020B0503020204020204" charset="-122"/>
                <a:ea typeface="微软雅黑" panose="020B0503020204020204" charset="-122"/>
                <a:cs typeface="微软雅黑" panose="020B0503020204020204" charset="-122"/>
              </a:rPr>
              <a:t>年苏联粮食产量为</a:t>
            </a:r>
            <a:r>
              <a:rPr lang="en-US" sz="3600" b="1">
                <a:latin typeface="微软雅黑" panose="020B0503020204020204" charset="-122"/>
                <a:ea typeface="微软雅黑" panose="020B0503020204020204" charset="-122"/>
                <a:cs typeface="微软雅黑" panose="020B0503020204020204" charset="-122"/>
              </a:rPr>
              <a:t>835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4</a:t>
            </a:r>
            <a:r>
              <a:rPr lang="zh-CN" sz="3600" b="1">
                <a:latin typeface="微软雅黑" panose="020B0503020204020204" charset="-122"/>
                <a:ea typeface="微软雅黑" panose="020B0503020204020204" charset="-122"/>
                <a:cs typeface="微软雅黑" panose="020B0503020204020204" charset="-122"/>
              </a:rPr>
              <a:t>亿千克，</a:t>
            </a:r>
            <a:r>
              <a:rPr lang="en-US" sz="3600" b="1">
                <a:latin typeface="微软雅黑" panose="020B0503020204020204" charset="-122"/>
                <a:ea typeface="微软雅黑" panose="020B0503020204020204" charset="-122"/>
                <a:cs typeface="微软雅黑" panose="020B0503020204020204" charset="-122"/>
              </a:rPr>
              <a:t>1931</a:t>
            </a:r>
            <a:r>
              <a:rPr lang="zh-CN" sz="3600" b="1">
                <a:latin typeface="微软雅黑" panose="020B0503020204020204" charset="-122"/>
                <a:ea typeface="微软雅黑" panose="020B0503020204020204" charset="-122"/>
                <a:cs typeface="微软雅黑" panose="020B0503020204020204" charset="-122"/>
              </a:rPr>
              <a:t>年降至</a:t>
            </a:r>
            <a:r>
              <a:rPr lang="en-US" sz="3600" b="1">
                <a:latin typeface="微软雅黑" panose="020B0503020204020204" charset="-122"/>
                <a:ea typeface="微软雅黑" panose="020B0503020204020204" charset="-122"/>
                <a:cs typeface="微软雅黑" panose="020B0503020204020204" charset="-122"/>
              </a:rPr>
              <a:t>694</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亿千克；</a:t>
            </a:r>
            <a:r>
              <a:rPr lang="en-US" sz="3600" b="1">
                <a:latin typeface="微软雅黑" panose="020B0503020204020204" charset="-122"/>
                <a:ea typeface="微软雅黑" panose="020B0503020204020204" charset="-122"/>
                <a:cs typeface="微软雅黑" panose="020B0503020204020204" charset="-122"/>
              </a:rPr>
              <a:t>1930</a:t>
            </a:r>
            <a:r>
              <a:rPr lang="zh-CN" sz="3600" b="1">
                <a:latin typeface="微软雅黑" panose="020B0503020204020204" charset="-122"/>
                <a:ea typeface="微软雅黑" panose="020B0503020204020204" charset="-122"/>
                <a:cs typeface="微软雅黑" panose="020B0503020204020204" charset="-122"/>
              </a:rPr>
              <a:t>年苏联粮食出口</a:t>
            </a:r>
            <a:r>
              <a:rPr lang="en-US" sz="3600" b="1">
                <a:latin typeface="微软雅黑" panose="020B0503020204020204" charset="-122"/>
                <a:ea typeface="微软雅黑" panose="020B0503020204020204" charset="-122"/>
                <a:cs typeface="微软雅黑" panose="020B0503020204020204" charset="-122"/>
              </a:rPr>
              <a:t>483</a:t>
            </a:r>
            <a:r>
              <a:rPr lang="zh-CN" sz="3600" b="1">
                <a:latin typeface="微软雅黑" panose="020B0503020204020204" charset="-122"/>
                <a:ea typeface="微软雅黑" panose="020B0503020204020204" charset="-122"/>
                <a:cs typeface="微软雅黑" panose="020B0503020204020204" charset="-122"/>
              </a:rPr>
              <a:t>亿千克，</a:t>
            </a:r>
            <a:r>
              <a:rPr lang="en-US" sz="3600" b="1">
                <a:latin typeface="微软雅黑" panose="020B0503020204020204" charset="-122"/>
                <a:ea typeface="微软雅黑" panose="020B0503020204020204" charset="-122"/>
                <a:cs typeface="微软雅黑" panose="020B0503020204020204" charset="-122"/>
              </a:rPr>
              <a:t>1931</a:t>
            </a:r>
            <a:r>
              <a:rPr lang="zh-CN" sz="3600" b="1">
                <a:latin typeface="微软雅黑" panose="020B0503020204020204" charset="-122"/>
                <a:ea typeface="微软雅黑" panose="020B0503020204020204" charset="-122"/>
                <a:cs typeface="微软雅黑" panose="020B0503020204020204" charset="-122"/>
              </a:rPr>
              <a:t>年增至</a:t>
            </a:r>
            <a:r>
              <a:rPr lang="en-US" sz="3600" b="1">
                <a:latin typeface="微软雅黑" panose="020B0503020204020204" charset="-122"/>
                <a:ea typeface="微软雅黑" panose="020B0503020204020204" charset="-122"/>
                <a:cs typeface="微软雅黑" panose="020B0503020204020204" charset="-122"/>
              </a:rPr>
              <a:t>518</a:t>
            </a:r>
            <a:r>
              <a:rPr lang="zh-CN" sz="3600" b="1">
                <a:latin typeface="微软雅黑" panose="020B0503020204020204" charset="-122"/>
                <a:ea typeface="微软雅黑" panose="020B0503020204020204" charset="-122"/>
                <a:cs typeface="微软雅黑" panose="020B0503020204020204" charset="-122"/>
              </a:rPr>
              <a:t>亿千克。这表明苏联（</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．人民为国家工业化建设作出贡献</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．农业投入不足造成粮食供不应求</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．粮食减产严重制约工业发展速度</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．农业集体化影响农民生产积极性</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16415" y="5471160"/>
            <a:ext cx="2355215" cy="866140"/>
          </a:xfrm>
          <a:prstGeom prst="rect">
            <a:avLst/>
          </a:prstGeom>
          <a:noFill/>
        </p:spPr>
        <p:txBody>
          <a:bodyPr wrap="none" rtlCol="0" anchor="t">
            <a:spAutoFit/>
          </a:bodyPr>
          <a:p>
            <a:pPr algn="l">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13030" y="61595"/>
            <a:ext cx="11966575" cy="6734175"/>
          </a:xfrm>
          <a:prstGeom prst="rect">
            <a:avLst/>
          </a:prstGeom>
          <a:noFill/>
          <a:ln w="9525">
            <a:noFill/>
          </a:ln>
        </p:spPr>
        <p:txBody>
          <a:bodyPr wrap="square">
            <a:spAutoFit/>
          </a:bodyPr>
          <a:p>
            <a:pPr marL="266700" indent="-266700">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2013·</a:t>
            </a:r>
            <a:r>
              <a:rPr lang="zh-CN" sz="3600" b="1">
                <a:solidFill>
                  <a:srgbClr val="FF0000"/>
                </a:solidFill>
                <a:latin typeface="微软雅黑" panose="020B0503020204020204" charset="-122"/>
                <a:ea typeface="微软雅黑" panose="020B0503020204020204" charset="-122"/>
                <a:cs typeface="微软雅黑" panose="020B0503020204020204" charset="-122"/>
              </a:rPr>
              <a:t>全国新课标卷</a:t>
            </a:r>
            <a:r>
              <a:rPr lang="en-US" sz="3600" b="1">
                <a:solidFill>
                  <a:srgbClr val="FF0000"/>
                </a:solidFill>
                <a:latin typeface="微软雅黑" panose="020B0503020204020204" charset="-122"/>
                <a:ea typeface="微软雅黑" panose="020B0503020204020204" charset="-122"/>
                <a:cs typeface="微软雅黑" panose="020B0503020204020204" charset="-122"/>
              </a:rPr>
              <a:t>I</a:t>
            </a:r>
            <a:r>
              <a:rPr lang="zh-CN" sz="3600" b="1">
                <a:solidFill>
                  <a:srgbClr val="FF0000"/>
                </a:solidFill>
                <a:latin typeface="微软雅黑" panose="020B0503020204020204" charset="-122"/>
                <a:ea typeface="微软雅黑" panose="020B0503020204020204" charset="-122"/>
                <a:cs typeface="微软雅黑" panose="020B0503020204020204" charset="-122"/>
              </a:rPr>
              <a:t>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1952</a:t>
            </a:r>
            <a:r>
              <a:rPr lang="zh-CN" sz="3600" b="1">
                <a:solidFill>
                  <a:srgbClr val="000000"/>
                </a:solidFill>
                <a:latin typeface="微软雅黑" panose="020B0503020204020204" charset="-122"/>
                <a:ea typeface="微软雅黑" panose="020B0503020204020204" charset="-122"/>
                <a:cs typeface="微软雅黑" panose="020B0503020204020204" charset="-122"/>
              </a:rPr>
              <a:t>年，苏共领导人马林科夫在十九大的政治报告上指出：“今年谷物的总收获量达到</a:t>
            </a:r>
            <a:r>
              <a:rPr lang="en-US" sz="3600" b="1">
                <a:solidFill>
                  <a:srgbClr val="000000"/>
                </a:solidFill>
                <a:latin typeface="微软雅黑" panose="020B0503020204020204" charset="-122"/>
                <a:ea typeface="微软雅黑" panose="020B0503020204020204" charset="-122"/>
                <a:cs typeface="微软雅黑" panose="020B0503020204020204" charset="-122"/>
              </a:rPr>
              <a:t>80</a:t>
            </a:r>
            <a:r>
              <a:rPr lang="zh-CN" sz="3600" b="1">
                <a:solidFill>
                  <a:srgbClr val="000000"/>
                </a:solidFill>
                <a:latin typeface="微软雅黑" panose="020B0503020204020204" charset="-122"/>
                <a:ea typeface="微软雅黑" panose="020B0503020204020204" charset="-122"/>
                <a:cs typeface="微软雅黑" panose="020B0503020204020204" charset="-122"/>
              </a:rPr>
              <a:t>亿普特，而最主要的粮食作物小麦总收获量比</a:t>
            </a:r>
            <a:r>
              <a:rPr lang="en-US" sz="3600" b="1">
                <a:solidFill>
                  <a:srgbClr val="000000"/>
                </a:solidFill>
                <a:latin typeface="微软雅黑" panose="020B0503020204020204" charset="-122"/>
                <a:ea typeface="微软雅黑" panose="020B0503020204020204" charset="-122"/>
                <a:cs typeface="微软雅黑" panose="020B0503020204020204" charset="-122"/>
              </a:rPr>
              <a:t>1940</a:t>
            </a:r>
            <a:r>
              <a:rPr lang="zh-CN" sz="3600" b="1">
                <a:solidFill>
                  <a:srgbClr val="000000"/>
                </a:solidFill>
                <a:latin typeface="微软雅黑" panose="020B0503020204020204" charset="-122"/>
                <a:ea typeface="微软雅黑" panose="020B0503020204020204" charset="-122"/>
                <a:cs typeface="微软雅黑" panose="020B0503020204020204" charset="-122"/>
              </a:rPr>
              <a:t>年增加了</a:t>
            </a:r>
            <a:r>
              <a:rPr lang="en-US" sz="3600" b="1">
                <a:solidFill>
                  <a:srgbClr val="000000"/>
                </a:solidFill>
                <a:latin typeface="微软雅黑" panose="020B0503020204020204" charset="-122"/>
                <a:ea typeface="微软雅黑" panose="020B0503020204020204" charset="-122"/>
                <a:cs typeface="微软雅黑" panose="020B0503020204020204" charset="-122"/>
              </a:rPr>
              <a:t>48% </a:t>
            </a:r>
            <a:r>
              <a:rPr lang="zh-CN" sz="3600" b="1">
                <a:solidFill>
                  <a:srgbClr val="000000"/>
                </a:solidFill>
                <a:latin typeface="微软雅黑" panose="020B0503020204020204" charset="-122"/>
                <a:ea typeface="微软雅黑" panose="020B0503020204020204" charset="-122"/>
                <a:cs typeface="微软雅黑" panose="020B0503020204020204" charset="-122"/>
              </a:rPr>
              <a:t>。以前认为是最尖锐、最严重的问题</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谷物问题，就这样顺利地解决了</a:t>
            </a:r>
            <a:r>
              <a:rPr lang="zh-CN" sz="3600" b="1">
                <a:latin typeface="微软雅黑" panose="020B0503020204020204" charset="-122"/>
                <a:ea typeface="微软雅黑" panose="020B0503020204020204" charset="-122"/>
                <a:cs typeface="微软雅黑" panose="020B0503020204020204" charset="-122"/>
              </a:rPr>
              <a:t>，彻底而永远地解决了。”这一论断</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．与实际情况完全相符</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．成为加快工业化的依据</a:t>
            </a:r>
            <a:endParaRPr lang="zh-CN" sz="3600" b="1">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．是对农业改革的肯定</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．是对斯大林模式的维护</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721725" y="5800090"/>
            <a:ext cx="3045460"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05740" y="88265"/>
            <a:ext cx="11563350" cy="729234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50</a:t>
            </a:r>
            <a:r>
              <a:rPr lang="zh-CN" sz="3600" b="1">
                <a:latin typeface="微软雅黑" panose="020B0503020204020204" charset="-122"/>
                <a:ea typeface="微软雅黑" panose="020B0503020204020204" charset="-122"/>
                <a:cs typeface="微软雅黑" panose="020B0503020204020204" charset="-122"/>
              </a:rPr>
              <a:t>年代，苏联科技人员发明了连续铸钢法，铸出的钢锭比传统方法质地均匀，且能将产量提高</a:t>
            </a:r>
            <a:r>
              <a:rPr lang="en-US" sz="3600" b="1">
                <a:latin typeface="微软雅黑" panose="020B0503020204020204" charset="-122"/>
                <a:ea typeface="微软雅黑" panose="020B0503020204020204" charset="-122"/>
                <a:cs typeface="微软雅黑" panose="020B0503020204020204" charset="-122"/>
              </a:rPr>
              <a:t>1/10</a:t>
            </a:r>
            <a:r>
              <a:rPr lang="zh-CN" sz="3600" b="1">
                <a:latin typeface="微软雅黑" panose="020B0503020204020204" charset="-122"/>
                <a:ea typeface="微软雅黑" panose="020B0503020204020204" charset="-122"/>
                <a:cs typeface="微软雅黑" panose="020B0503020204020204" charset="-122"/>
              </a:rPr>
              <a:t>到</a:t>
            </a:r>
            <a:r>
              <a:rPr lang="en-US" sz="3600" b="1">
                <a:latin typeface="微软雅黑" panose="020B0503020204020204" charset="-122"/>
                <a:ea typeface="微软雅黑" panose="020B0503020204020204" charset="-122"/>
                <a:cs typeface="微软雅黑" panose="020B0503020204020204" charset="-122"/>
              </a:rPr>
              <a:t>1/5</a:t>
            </a:r>
            <a:r>
              <a:rPr lang="zh-CN" sz="3600" b="1">
                <a:latin typeface="微软雅黑" panose="020B0503020204020204" charset="-122"/>
                <a:ea typeface="微软雅黑" panose="020B0503020204020204" charset="-122"/>
                <a:cs typeface="微软雅黑" panose="020B0503020204020204" charset="-122"/>
              </a:rPr>
              <a:t>，因而被</a:t>
            </a:r>
            <a:r>
              <a:rPr lang="en-US" sz="3600" b="1">
                <a:latin typeface="微软雅黑" panose="020B0503020204020204" charset="-122"/>
                <a:ea typeface="微软雅黑" panose="020B0503020204020204" charset="-122"/>
                <a:cs typeface="微软雅黑" panose="020B0503020204020204" charset="-122"/>
              </a:rPr>
              <a:t>28</a:t>
            </a:r>
            <a:r>
              <a:rPr lang="zh-CN" sz="3600" b="1">
                <a:latin typeface="微软雅黑" panose="020B0503020204020204" charset="-122"/>
                <a:ea typeface="微软雅黑" panose="020B0503020204020204" charset="-122"/>
                <a:cs typeface="微软雅黑" panose="020B0503020204020204" charset="-122"/>
              </a:rPr>
              <a:t>个国家买去专利。但直到</a:t>
            </a:r>
            <a:r>
              <a:rPr lang="en-US" sz="3600" b="1">
                <a:latin typeface="微软雅黑" panose="020B0503020204020204" charset="-122"/>
                <a:ea typeface="微软雅黑" panose="020B0503020204020204" charset="-122"/>
                <a:cs typeface="微软雅黑" panose="020B0503020204020204" charset="-122"/>
              </a:rPr>
              <a:t>1980</a:t>
            </a:r>
            <a:r>
              <a:rPr lang="zh-CN" sz="3600" b="1">
                <a:latin typeface="微软雅黑" panose="020B0503020204020204" charset="-122"/>
                <a:ea typeface="微软雅黑" panose="020B0503020204020204" charset="-122"/>
                <a:cs typeface="微软雅黑" panose="020B0503020204020204" charset="-122"/>
              </a:rPr>
              <a:t>年，苏联自身只有</a:t>
            </a:r>
            <a:r>
              <a:rPr lang="en-US" sz="3600" b="1">
                <a:latin typeface="微软雅黑" panose="020B0503020204020204" charset="-122"/>
                <a:ea typeface="微软雅黑" panose="020B0503020204020204" charset="-122"/>
                <a:cs typeface="微软雅黑" panose="020B0503020204020204" charset="-122"/>
              </a:rPr>
              <a:t>11%</a:t>
            </a:r>
            <a:r>
              <a:rPr lang="zh-CN" sz="3600" b="1">
                <a:latin typeface="微软雅黑" panose="020B0503020204020204" charset="-122"/>
                <a:ea typeface="微软雅黑" panose="020B0503020204020204" charset="-122"/>
                <a:cs typeface="微软雅黑" panose="020B0503020204020204" charset="-122"/>
              </a:rPr>
              <a:t>的钢锭采用此项技术生产。”对材料解读最准确的是（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．制度变革激发技术创新</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．计划经济制约技术转化</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．科技交流不受冷战影响</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．经济模式决定科研方向</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34220" y="5898515"/>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5575" y="59690"/>
            <a:ext cx="12039600" cy="1691640"/>
          </a:xfrm>
          <a:prstGeom prst="rect">
            <a:avLst/>
          </a:prstGeom>
          <a:noFill/>
        </p:spPr>
        <p:txBody>
          <a:bodyPr wrap="square" rtlCol="0" anchor="t">
            <a:spAutoFit/>
          </a:bodyPr>
          <a:p>
            <a:pPr indent="0" algn="l">
              <a:lnSpc>
                <a:spcPct val="130000"/>
              </a:lnSpc>
              <a:spcBef>
                <a:spcPts val="1000"/>
              </a:spcBef>
              <a:buFont typeface="Arial" panose="020B0604020202020204" pitchFamily="34" charset="0"/>
              <a:buNone/>
            </a:pPr>
            <a:r>
              <a:rPr lang="zh-CN" altLang="en-US" sz="4000" b="1" dirty="0">
                <a:solidFill>
                  <a:srgbClr val="FF0000"/>
                </a:solidFill>
                <a:latin typeface="微软雅黑" panose="020B0503020204020204" charset="-122"/>
                <a:ea typeface="微软雅黑" panose="020B0503020204020204" charset="-122"/>
                <a:sym typeface="+mn-ea"/>
              </a:rPr>
              <a:t>探究</a:t>
            </a:r>
            <a:r>
              <a:rPr lang="en-US" altLang="zh-CN" sz="4000" b="1" dirty="0">
                <a:solidFill>
                  <a:srgbClr val="FF0000"/>
                </a:solidFill>
                <a:latin typeface="微软雅黑" panose="020B0503020204020204" charset="-122"/>
                <a:ea typeface="微软雅黑" panose="020B0503020204020204" charset="-122"/>
                <a:sym typeface="+mn-ea"/>
              </a:rPr>
              <a:t>1</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0766D4"/>
                </a:solidFill>
                <a:latin typeface="微软雅黑" panose="020B0503020204020204" charset="-122"/>
                <a:ea typeface="微软雅黑" panose="020B0503020204020204" charset="-122"/>
                <a:sym typeface="+mn-ea"/>
              </a:rPr>
              <a:t>新经济政策与战时共产主义政策相比有哪几方面的改变？</a:t>
            </a:r>
            <a:endParaRPr lang="zh-CN" altLang="en-US" sz="4000" b="1" dirty="0">
              <a:solidFill>
                <a:srgbClr val="0766D4"/>
              </a:solidFill>
              <a:latin typeface="微软雅黑" panose="020B0503020204020204" charset="-122"/>
              <a:ea typeface="微软雅黑" panose="020B0503020204020204" charset="-122"/>
              <a:sym typeface="+mn-ea"/>
            </a:endParaRPr>
          </a:p>
        </p:txBody>
      </p:sp>
      <p:sp>
        <p:nvSpPr>
          <p:cNvPr id="3" name="文本框 2"/>
          <p:cNvSpPr txBox="1"/>
          <p:nvPr/>
        </p:nvSpPr>
        <p:spPr>
          <a:xfrm>
            <a:off x="546100" y="1812290"/>
            <a:ext cx="11333480" cy="3967480"/>
          </a:xfrm>
          <a:prstGeom prst="rect">
            <a:avLst/>
          </a:prstGeom>
          <a:noFill/>
        </p:spPr>
        <p:txBody>
          <a:bodyPr wrap="square" rtlCol="0" anchor="t">
            <a:spAutoFit/>
          </a:bodyPr>
          <a:p>
            <a:pPr>
              <a:lnSpc>
                <a:spcPct val="140000"/>
              </a:lnSpc>
            </a:pPr>
            <a:r>
              <a:rPr lang="en-US" altLang="zh-CN" sz="3600" b="1">
                <a:solidFill>
                  <a:srgbClr val="0766D4"/>
                </a:solidFill>
                <a:latin typeface="微软雅黑" panose="020B0503020204020204" charset="-122"/>
                <a:ea typeface="微软雅黑" panose="020B0503020204020204" charset="-122"/>
              </a:rPr>
              <a:t>1</a:t>
            </a:r>
            <a:r>
              <a:rPr lang="zh-CN" altLang="en-US" sz="3600" b="1">
                <a:solidFill>
                  <a:srgbClr val="0766D4"/>
                </a:solidFill>
                <a:latin typeface="微软雅黑" panose="020B0503020204020204" charset="-122"/>
                <a:ea typeface="微软雅黑" panose="020B0503020204020204" charset="-122"/>
              </a:rPr>
              <a:t>、对市场和商品货币关系态度：</a:t>
            </a:r>
            <a:r>
              <a:rPr lang="zh-CN" altLang="en-US" sz="3600" b="1">
                <a:latin typeface="微软雅黑" panose="020B0503020204020204" charset="-122"/>
                <a:ea typeface="微软雅黑" panose="020B0503020204020204" charset="-122"/>
              </a:rPr>
              <a:t>由排斥到利用。</a:t>
            </a:r>
            <a:endParaRPr lang="zh-CN" altLang="en-US" sz="3600" b="1">
              <a:latin typeface="微软雅黑" panose="020B0503020204020204" charset="-122"/>
              <a:ea typeface="微软雅黑" panose="020B0503020204020204" charset="-122"/>
            </a:endParaRPr>
          </a:p>
          <a:p>
            <a:pPr>
              <a:lnSpc>
                <a:spcPct val="140000"/>
              </a:lnSpc>
            </a:pPr>
            <a:r>
              <a:rPr lang="en-US" altLang="zh-CN" sz="3600" b="1">
                <a:solidFill>
                  <a:srgbClr val="0766D4"/>
                </a:solidFill>
                <a:latin typeface="微软雅黑" panose="020B0503020204020204" charset="-122"/>
                <a:ea typeface="微软雅黑" panose="020B0503020204020204" charset="-122"/>
              </a:rPr>
              <a:t>2</a:t>
            </a:r>
            <a:r>
              <a:rPr lang="zh-CN" altLang="en-US" sz="3600" b="1">
                <a:solidFill>
                  <a:srgbClr val="0766D4"/>
                </a:solidFill>
                <a:latin typeface="微软雅黑" panose="020B0503020204020204" charset="-122"/>
                <a:ea typeface="微软雅黑" panose="020B0503020204020204" charset="-122"/>
              </a:rPr>
              <a:t>、工业经济成分：</a:t>
            </a:r>
            <a:r>
              <a:rPr lang="zh-CN" altLang="en-US" sz="3600" b="1">
                <a:latin typeface="微软雅黑" panose="020B0503020204020204" charset="-122"/>
                <a:ea typeface="微软雅黑" panose="020B0503020204020204" charset="-122"/>
              </a:rPr>
              <a:t>由单一国有到多种成分并存。　　</a:t>
            </a:r>
            <a:endParaRPr lang="zh-CN" altLang="en-US" sz="3600" b="1">
              <a:latin typeface="微软雅黑" panose="020B0503020204020204" charset="-122"/>
              <a:ea typeface="微软雅黑" panose="020B0503020204020204" charset="-122"/>
            </a:endParaRPr>
          </a:p>
          <a:p>
            <a:pPr>
              <a:lnSpc>
                <a:spcPct val="140000"/>
              </a:lnSpc>
            </a:pPr>
            <a:r>
              <a:rPr lang="en-US" altLang="zh-CN" sz="3600" b="1">
                <a:solidFill>
                  <a:srgbClr val="0766D4"/>
                </a:solidFill>
                <a:latin typeface="微软雅黑" panose="020B0503020204020204" charset="-122"/>
                <a:ea typeface="微软雅黑" panose="020B0503020204020204" charset="-122"/>
              </a:rPr>
              <a:t>3</a:t>
            </a:r>
            <a:r>
              <a:rPr lang="zh-CN" altLang="en-US" sz="3600" b="1">
                <a:solidFill>
                  <a:srgbClr val="0766D4"/>
                </a:solidFill>
                <a:latin typeface="微软雅黑" panose="020B0503020204020204" charset="-122"/>
                <a:ea typeface="微软雅黑" panose="020B0503020204020204" charset="-122"/>
              </a:rPr>
              <a:t>、分配方式：</a:t>
            </a:r>
            <a:r>
              <a:rPr lang="zh-CN" altLang="en-US" sz="3600" b="1">
                <a:latin typeface="微软雅黑" panose="020B0503020204020204" charset="-122"/>
                <a:ea typeface="微软雅黑" panose="020B0503020204020204" charset="-122"/>
              </a:rPr>
              <a:t>由配给制到工资制。</a:t>
            </a:r>
            <a:endParaRPr lang="zh-CN" altLang="en-US" sz="3600" b="1">
              <a:latin typeface="微软雅黑" panose="020B0503020204020204" charset="-122"/>
              <a:ea typeface="微软雅黑" panose="020B0503020204020204" charset="-122"/>
            </a:endParaRPr>
          </a:p>
          <a:p>
            <a:pPr>
              <a:lnSpc>
                <a:spcPct val="140000"/>
              </a:lnSpc>
            </a:pPr>
            <a:r>
              <a:rPr lang="en-US" altLang="zh-CN" sz="3600" b="1">
                <a:solidFill>
                  <a:srgbClr val="0766D4"/>
                </a:solidFill>
                <a:latin typeface="微软雅黑" panose="020B0503020204020204" charset="-122"/>
                <a:ea typeface="微软雅黑" panose="020B0503020204020204" charset="-122"/>
              </a:rPr>
              <a:t>4</a:t>
            </a:r>
            <a:r>
              <a:rPr lang="zh-CN" altLang="en-US" sz="3600" b="1">
                <a:solidFill>
                  <a:srgbClr val="0766D4"/>
                </a:solidFill>
                <a:latin typeface="微软雅黑" panose="020B0503020204020204" charset="-122"/>
                <a:ea typeface="微软雅黑" panose="020B0503020204020204" charset="-122"/>
              </a:rPr>
              <a:t>、过渡方式：</a:t>
            </a:r>
            <a:r>
              <a:rPr lang="zh-CN" altLang="en-US" sz="3600" b="1">
                <a:latin typeface="微软雅黑" panose="020B0503020204020204" charset="-122"/>
                <a:ea typeface="微软雅黑" panose="020B0503020204020204" charset="-122"/>
              </a:rPr>
              <a:t>改变了战时共产主义政策</a:t>
            </a:r>
            <a:r>
              <a:rPr lang="zh-CN" altLang="en-US" sz="3600" b="1">
                <a:solidFill>
                  <a:srgbClr val="FF0000"/>
                </a:solidFill>
                <a:latin typeface="微软雅黑" panose="020B0503020204020204" charset="-122"/>
                <a:ea typeface="微软雅黑" panose="020B0503020204020204" charset="-122"/>
              </a:rPr>
              <a:t>直接</a:t>
            </a:r>
            <a:r>
              <a:rPr lang="zh-CN" altLang="en-US" sz="3600" b="1">
                <a:latin typeface="微软雅黑" panose="020B0503020204020204" charset="-122"/>
                <a:ea typeface="微软雅黑" panose="020B0503020204020204" charset="-122"/>
              </a:rPr>
              <a:t>向社会主义过渡的路线，实行</a:t>
            </a:r>
            <a:r>
              <a:rPr lang="zh-CN" altLang="en-US" sz="3600" b="1">
                <a:solidFill>
                  <a:srgbClr val="FF0000"/>
                </a:solidFill>
                <a:latin typeface="微软雅黑" panose="020B0503020204020204" charset="-122"/>
                <a:ea typeface="微软雅黑" panose="020B0503020204020204" charset="-122"/>
              </a:rPr>
              <a:t>间接</a:t>
            </a:r>
            <a:r>
              <a:rPr lang="zh-CN" altLang="en-US" sz="3600" b="1">
                <a:latin typeface="微软雅黑" panose="020B0503020204020204" charset="-122"/>
                <a:ea typeface="微软雅黑" panose="020B0503020204020204" charset="-122"/>
              </a:rPr>
              <a:t>过渡；</a:t>
            </a:r>
            <a:endParaRPr lang="zh-CN" altLang="en-US" sz="36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8260" y="83185"/>
            <a:ext cx="12341860" cy="1322070"/>
          </a:xfrm>
          <a:prstGeom prst="rect">
            <a:avLst/>
          </a:prstGeom>
          <a:noFill/>
          <a:ln w="9525">
            <a:noFill/>
          </a:ln>
        </p:spPr>
        <p:txBody>
          <a:bodyPr wrap="square">
            <a:spAutoFit/>
          </a:bodyPr>
          <a:p>
            <a:pPr indent="0"/>
            <a:r>
              <a:rPr lang="zh-CN" sz="4000" b="1">
                <a:solidFill>
                  <a:srgbClr val="FF0000"/>
                </a:solidFill>
                <a:latin typeface="微软雅黑" panose="020B0503020204020204" charset="-122"/>
                <a:ea typeface="微软雅黑" panose="020B0503020204020204" charset="-122"/>
                <a:cs typeface="微软雅黑" panose="020B0503020204020204" charset="-122"/>
              </a:rPr>
              <a:t>探究</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a:t>
            </a:r>
            <a:r>
              <a:rPr lang="zh-CN" sz="4000" b="1">
                <a:solidFill>
                  <a:srgbClr val="0766D4"/>
                </a:solidFill>
                <a:latin typeface="微软雅黑" panose="020B0503020204020204" charset="-122"/>
                <a:ea typeface="微软雅黑" panose="020B0503020204020204" charset="-122"/>
                <a:cs typeface="微软雅黑" panose="020B0503020204020204" charset="-122"/>
              </a:rPr>
              <a:t>斯大林的经济政策</a:t>
            </a:r>
            <a:r>
              <a:rPr lang="zh-CN" sz="4000" b="1">
                <a:solidFill>
                  <a:srgbClr val="0766D4"/>
                </a:solidFill>
                <a:latin typeface="微软雅黑" panose="020B0503020204020204" charset="-122"/>
                <a:ea typeface="微软雅黑" panose="020B0503020204020204" charset="-122"/>
                <a:cs typeface="微软雅黑" panose="020B0503020204020204" charset="-122"/>
                <a:sym typeface="+mn-ea"/>
              </a:rPr>
              <a:t>与新经济政策相比有哪些</a:t>
            </a:r>
            <a:r>
              <a:rPr lang="en-US" sz="40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zh-CN" sz="4000" b="1">
                <a:solidFill>
                  <a:srgbClr val="0766D4"/>
                </a:solidFill>
                <a:latin typeface="微软雅黑" panose="020B0503020204020204" charset="-122"/>
                <a:ea typeface="微软雅黑" panose="020B0503020204020204" charset="-122"/>
                <a:cs typeface="微软雅黑" panose="020B0503020204020204" charset="-122"/>
                <a:sym typeface="+mn-ea"/>
              </a:rPr>
              <a:t>改变</a:t>
            </a:r>
            <a:r>
              <a:rPr lang="en-US" sz="40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zh-CN" sz="4000" b="1">
                <a:solidFill>
                  <a:srgbClr val="0766D4"/>
                </a:solidFill>
                <a:latin typeface="微软雅黑" panose="020B0503020204020204" charset="-122"/>
                <a:ea typeface="微软雅黑" panose="020B0503020204020204" charset="-122"/>
                <a:cs typeface="微软雅黑" panose="020B0503020204020204" charset="-122"/>
                <a:sym typeface="+mn-ea"/>
              </a:rPr>
              <a:t>？</a:t>
            </a:r>
            <a:endParaRPr lang="zh-CN" altLang="en-US" sz="40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p:nvPr/>
        </p:nvPicPr>
        <p:blipFill>
          <a:blip r:embed="rId1"/>
          <a:stretch>
            <a:fillRect/>
          </a:stretch>
        </p:blipFill>
        <p:spPr>
          <a:xfrm>
            <a:off x="3556000" y="3419475"/>
            <a:ext cx="19050" cy="19050"/>
          </a:xfrm>
          <a:prstGeom prst="rect">
            <a:avLst/>
          </a:prstGeom>
          <a:noFill/>
          <a:ln w="9525">
            <a:noFill/>
          </a:ln>
        </p:spPr>
      </p:pic>
      <p:sp>
        <p:nvSpPr>
          <p:cNvPr id="5" name="文本框 4"/>
          <p:cNvSpPr txBox="1"/>
          <p:nvPr/>
        </p:nvSpPr>
        <p:spPr>
          <a:xfrm>
            <a:off x="198755" y="1887220"/>
            <a:ext cx="11794490" cy="4411980"/>
          </a:xfrm>
          <a:prstGeom prst="rect">
            <a:avLst/>
          </a:prstGeom>
          <a:noFill/>
          <a:ln w="9525">
            <a:noFill/>
          </a:ln>
        </p:spPr>
        <p:txBody>
          <a:bodyPr wrap="square">
            <a:spAutoFit/>
          </a:bodyPr>
          <a:p>
            <a:pPr marL="66675" indent="-66675">
              <a:lnSpc>
                <a:spcPct val="130000"/>
              </a:lnSpc>
            </a:pPr>
            <a:r>
              <a:rPr lang="zh-CN" sz="3600" b="1">
                <a:solidFill>
                  <a:srgbClr val="0766D4"/>
                </a:solidFill>
                <a:latin typeface="微软雅黑" panose="020B0503020204020204" charset="-122"/>
                <a:ea typeface="微软雅黑" panose="020B0503020204020204" charset="-122"/>
              </a:rPr>
              <a:t>过渡方式：</a:t>
            </a:r>
            <a:r>
              <a:rPr lang="zh-CN" sz="3600" b="1">
                <a:latin typeface="微软雅黑" panose="020B0503020204020204" charset="-122"/>
                <a:ea typeface="微软雅黑" panose="020B0503020204020204" charset="-122"/>
              </a:rPr>
              <a:t>改变了新经济政策</a:t>
            </a:r>
            <a:r>
              <a:rPr lang="zh-CN" sz="3600" b="1">
                <a:solidFill>
                  <a:srgbClr val="FF0000"/>
                </a:solidFill>
                <a:latin typeface="微软雅黑" panose="020B0503020204020204" charset="-122"/>
                <a:ea typeface="微软雅黑" panose="020B0503020204020204" charset="-122"/>
              </a:rPr>
              <a:t>间接</a:t>
            </a:r>
            <a:r>
              <a:rPr lang="zh-CN" sz="3600" b="1">
                <a:latin typeface="微软雅黑" panose="020B0503020204020204" charset="-122"/>
                <a:ea typeface="微软雅黑" panose="020B0503020204020204" charset="-122"/>
              </a:rPr>
              <a:t>向社会主义过渡的路</a:t>
            </a:r>
            <a:r>
              <a:rPr lang="zh-CN" sz="3600" b="1">
                <a:latin typeface="微软雅黑" panose="020B0503020204020204" charset="-122"/>
                <a:ea typeface="微软雅黑" panose="020B0503020204020204" charset="-122"/>
                <a:sym typeface="+mn-ea"/>
              </a:rPr>
              <a:t>线，实行</a:t>
            </a:r>
            <a:r>
              <a:rPr lang="zh-CN" sz="3600" b="1">
                <a:solidFill>
                  <a:srgbClr val="FF0000"/>
                </a:solidFill>
                <a:latin typeface="微软雅黑" panose="020B0503020204020204" charset="-122"/>
                <a:ea typeface="微软雅黑" panose="020B0503020204020204" charset="-122"/>
                <a:sym typeface="+mn-ea"/>
              </a:rPr>
              <a:t>直接</a:t>
            </a:r>
            <a:r>
              <a:rPr lang="zh-CN" sz="3600" b="1">
                <a:latin typeface="微软雅黑" panose="020B0503020204020204" charset="-122"/>
                <a:ea typeface="微软雅黑" panose="020B0503020204020204" charset="-122"/>
                <a:sym typeface="+mn-ea"/>
              </a:rPr>
              <a:t>过渡；</a:t>
            </a:r>
            <a:endParaRPr lang="zh-CN" sz="3600" b="1">
              <a:latin typeface="微软雅黑" panose="020B0503020204020204" charset="-122"/>
              <a:ea typeface="微软雅黑" panose="020B0503020204020204" charset="-122"/>
              <a:sym typeface="+mn-ea"/>
            </a:endParaRPr>
          </a:p>
          <a:p>
            <a:pPr marL="66675" indent="-66675">
              <a:lnSpc>
                <a:spcPct val="130000"/>
              </a:lnSpc>
            </a:pPr>
            <a:r>
              <a:rPr lang="zh-CN" sz="3600" b="1">
                <a:solidFill>
                  <a:srgbClr val="0766D4"/>
                </a:solidFill>
                <a:latin typeface="微软雅黑" panose="020B0503020204020204" charset="-122"/>
                <a:ea typeface="微软雅黑" panose="020B0503020204020204" charset="-122"/>
                <a:sym typeface="+mn-ea"/>
              </a:rPr>
              <a:t>所有制：</a:t>
            </a:r>
            <a:r>
              <a:rPr lang="zh-CN" sz="3600" b="1">
                <a:latin typeface="微软雅黑" panose="020B0503020204020204" charset="-122"/>
                <a:ea typeface="微软雅黑" panose="020B0503020204020204" charset="-122"/>
                <a:sym typeface="+mn-ea"/>
              </a:rPr>
              <a:t>改变了多种所有制并存的所有制形式，实行单一的公有制；</a:t>
            </a:r>
            <a:endParaRPr lang="zh-CN" sz="3600" b="1">
              <a:latin typeface="微软雅黑" panose="020B0503020204020204" charset="-122"/>
              <a:ea typeface="微软雅黑" panose="020B0503020204020204" charset="-122"/>
              <a:sym typeface="+mn-ea"/>
            </a:endParaRPr>
          </a:p>
          <a:p>
            <a:pPr marL="66675" indent="-66675">
              <a:lnSpc>
                <a:spcPct val="130000"/>
              </a:lnSpc>
            </a:pPr>
            <a:r>
              <a:rPr lang="zh-CN" sz="3600" b="1">
                <a:solidFill>
                  <a:srgbClr val="0766D4"/>
                </a:solidFill>
                <a:latin typeface="微软雅黑" panose="020B0503020204020204" charset="-122"/>
                <a:ea typeface="微软雅黑" panose="020B0503020204020204" charset="-122"/>
                <a:sym typeface="+mn-ea"/>
              </a:rPr>
              <a:t>经济体制：</a:t>
            </a:r>
            <a:r>
              <a:rPr lang="zh-CN" sz="3600" b="1">
                <a:latin typeface="微软雅黑" panose="020B0503020204020204" charset="-122"/>
                <a:ea typeface="微软雅黑" panose="020B0503020204020204" charset="-122"/>
                <a:sym typeface="+mn-ea"/>
              </a:rPr>
              <a:t>改变了计划和市场调节并存的模式，实行高度集中的计划经济体制。</a:t>
            </a:r>
            <a:endParaRPr lang="zh-CN" altLang="en-US" sz="3600" b="1">
              <a:latin typeface="微软雅黑" panose="020B0503020204020204" charset="-122"/>
              <a:ea typeface="微软雅黑" panose="020B0503020204020204" charset="-122"/>
            </a:endParaRPr>
          </a:p>
        </p:txBody>
      </p:sp>
      <p:pic>
        <p:nvPicPr>
          <p:cNvPr id="6" name="图片 5"/>
          <p:cNvPicPr/>
          <p:nvPr/>
        </p:nvPicPr>
        <p:blipFill>
          <a:blip r:embed="rId1"/>
          <a:stretch>
            <a:fillRect/>
          </a:stretch>
        </p:blipFill>
        <p:spPr>
          <a:xfrm>
            <a:off x="3556000" y="3338830"/>
            <a:ext cx="19050" cy="190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1970" y="3175"/>
            <a:ext cx="933704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探究</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4000" b="1">
                <a:latin typeface="微软雅黑" panose="020B0503020204020204" charset="-122"/>
                <a:ea typeface="微软雅黑" panose="020B0503020204020204" charset="-122"/>
                <a:cs typeface="微软雅黑" panose="020B0503020204020204" charset="-122"/>
                <a:sym typeface="+mn-ea"/>
              </a:rPr>
              <a:t>斯大林模式与罗斯福模式比较</a:t>
            </a:r>
            <a:endParaRPr lang="zh-CN" altLang="en-US" sz="4000" b="1">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3980" y="848995"/>
            <a:ext cx="11743690" cy="6000750"/>
          </a:xfrm>
          <a:prstGeom prst="rect">
            <a:avLst/>
          </a:prstGeom>
          <a:noFill/>
        </p:spPr>
        <p:txBody>
          <a:bodyPr wrap="square" rtlCol="0">
            <a:spAutoFit/>
          </a:bodyPr>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背景：</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罗：</a:t>
            </a:r>
            <a:r>
              <a:rPr lang="zh-CN" altLang="en-US" sz="4000" b="1">
                <a:latin typeface="微软雅黑" panose="020B0503020204020204" charset="-122"/>
                <a:ea typeface="微软雅黑" panose="020B0503020204020204" charset="-122"/>
                <a:cs typeface="微软雅黑" panose="020B0503020204020204" charset="-122"/>
              </a:rPr>
              <a:t>经济危机；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斯：</a:t>
            </a:r>
            <a:r>
              <a:rPr lang="zh-CN" altLang="en-US" sz="4000" b="1">
                <a:latin typeface="微软雅黑" panose="020B0503020204020204" charset="-122"/>
                <a:ea typeface="微软雅黑" panose="020B0503020204020204" charset="-122"/>
                <a:cs typeface="微软雅黑" panose="020B0503020204020204" charset="-122"/>
              </a:rPr>
              <a:t>帝国主义包围</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内容：</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罗：</a:t>
            </a:r>
            <a:r>
              <a:rPr lang="zh-CN" altLang="en-US" sz="4000" b="1">
                <a:latin typeface="微软雅黑" panose="020B0503020204020204" charset="-122"/>
                <a:ea typeface="微软雅黑" panose="020B0503020204020204" charset="-122"/>
                <a:cs typeface="微软雅黑" panose="020B0503020204020204" charset="-122"/>
              </a:rPr>
              <a:t>市场</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计划；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斯：</a:t>
            </a:r>
            <a:r>
              <a:rPr lang="zh-CN" altLang="en-US" sz="4000" b="1">
                <a:latin typeface="微软雅黑" panose="020B0503020204020204" charset="-122"/>
                <a:ea typeface="微软雅黑" panose="020B0503020204020204" charset="-122"/>
                <a:cs typeface="微软雅黑" panose="020B0503020204020204" charset="-122"/>
              </a:rPr>
              <a:t>计划；重工业</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本质：</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罗：</a:t>
            </a:r>
            <a:r>
              <a:rPr lang="zh-CN" altLang="en-US" sz="4000" b="1">
                <a:latin typeface="微软雅黑" panose="020B0503020204020204" charset="-122"/>
                <a:ea typeface="微软雅黑" panose="020B0503020204020204" charset="-122"/>
                <a:cs typeface="微软雅黑" panose="020B0503020204020204" charset="-122"/>
              </a:rPr>
              <a:t>资本主义经济政策；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斯：</a:t>
            </a:r>
            <a:r>
              <a:rPr lang="zh-CN" altLang="en-US" sz="4000" b="1">
                <a:latin typeface="微软雅黑" panose="020B0503020204020204" charset="-122"/>
                <a:ea typeface="微软雅黑" panose="020B0503020204020204" charset="-122"/>
                <a:cs typeface="微软雅黑" panose="020B0503020204020204" charset="-122"/>
              </a:rPr>
              <a:t>社会主义经济政策</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影响：</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罗：</a:t>
            </a:r>
            <a:r>
              <a:rPr lang="zh-CN" altLang="en-US" sz="4000" b="1">
                <a:latin typeface="微软雅黑" panose="020B0503020204020204" charset="-122"/>
                <a:ea typeface="微软雅黑" panose="020B0503020204020204" charset="-122"/>
                <a:cs typeface="微软雅黑" panose="020B0503020204020204" charset="-122"/>
              </a:rPr>
              <a:t>对资本主义国家         </a:t>
            </a:r>
            <a:r>
              <a:rPr lang="zh-CN" altLang="en-US" sz="4000" b="1">
                <a:solidFill>
                  <a:srgbClr val="0766D4"/>
                </a:solidFill>
                <a:latin typeface="微软雅黑" panose="020B0503020204020204" charset="-122"/>
                <a:ea typeface="微软雅黑" panose="020B0503020204020204" charset="-122"/>
                <a:cs typeface="微软雅黑" panose="020B0503020204020204" charset="-122"/>
              </a:rPr>
              <a:t>斯：</a:t>
            </a:r>
            <a:r>
              <a:rPr lang="zh-CN" altLang="en-US" sz="4000" b="1">
                <a:latin typeface="微软雅黑" panose="020B0503020204020204" charset="-122"/>
                <a:ea typeface="微软雅黑" panose="020B0503020204020204" charset="-122"/>
                <a:cs typeface="微软雅黑" panose="020B0503020204020204" charset="-122"/>
              </a:rPr>
              <a:t>对社会主义国家</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90830" y="91440"/>
            <a:ext cx="11376025" cy="1753235"/>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2012·山东文综·29</a:t>
            </a:r>
            <a:r>
              <a:rPr lang="zh-CN"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sym typeface="+mn-ea"/>
              </a:rPr>
              <a:t>材</a:t>
            </a:r>
            <a:r>
              <a:rPr lang="zh-CN" sz="3600" b="1">
                <a:latin typeface="微软雅黑" panose="020B0503020204020204" charset="-122"/>
                <a:ea typeface="微软雅黑" panose="020B0503020204020204" charset="-122"/>
                <a:cs typeface="微软雅黑" panose="020B0503020204020204" charset="-122"/>
              </a:rPr>
              <a:t>料三</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计划多一点还是市场多一点，不是社会主义与资本主义的本质区别。</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计划和市场都是经济手段。</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98450" y="2061210"/>
            <a:ext cx="11609705" cy="1198880"/>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据材料三，谈谈你对斯大林和罗斯福开创的两种经济运行模式的认识。（</a:t>
            </a:r>
            <a:r>
              <a:rPr lang="en-US" sz="3600" b="1">
                <a:latin typeface="微软雅黑" panose="020B0503020204020204" charset="-122"/>
                <a:ea typeface="微软雅黑" panose="020B0503020204020204" charset="-122"/>
                <a:cs typeface="微软雅黑" panose="020B0503020204020204" charset="-122"/>
              </a:rPr>
              <a:t>4</a:t>
            </a:r>
            <a:r>
              <a:rPr lang="zh-CN" sz="3600" b="1">
                <a:latin typeface="微软雅黑" panose="020B0503020204020204" charset="-122"/>
                <a:ea typeface="微软雅黑" panose="020B0503020204020204" charset="-122"/>
                <a:cs typeface="微软雅黑" panose="020B0503020204020204" charset="-122"/>
              </a:rPr>
              <a:t>分）</a:t>
            </a: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90830" y="3260090"/>
            <a:ext cx="11734165" cy="3538220"/>
          </a:xfrm>
          <a:prstGeom prst="rect">
            <a:avLst/>
          </a:prstGeom>
          <a:noFill/>
          <a:ln w="9525">
            <a:noFill/>
          </a:ln>
        </p:spPr>
        <p:txBody>
          <a:bodyPr wrap="square">
            <a:spAutoFit/>
          </a:bodyPr>
          <a:p>
            <a:pPr marL="66675" indent="-66675"/>
            <a:r>
              <a:rPr lang="zh-CN" sz="3200" b="1">
                <a:solidFill>
                  <a:srgbClr val="0766D4"/>
                </a:solidFill>
                <a:latin typeface="微软雅黑" panose="020B0503020204020204" charset="-122"/>
                <a:ea typeface="微软雅黑" panose="020B0503020204020204" charset="-122"/>
                <a:cs typeface="微软雅黑" panose="020B0503020204020204" charset="-122"/>
              </a:rPr>
              <a:t>（</a:t>
            </a:r>
            <a:r>
              <a:rPr lang="en-US" sz="3200" b="1">
                <a:solidFill>
                  <a:srgbClr val="0766D4"/>
                </a:solidFill>
                <a:latin typeface="微软雅黑" panose="020B0503020204020204" charset="-122"/>
                <a:ea typeface="微软雅黑" panose="020B0503020204020204" charset="-122"/>
                <a:cs typeface="微软雅黑" panose="020B0503020204020204" charset="-122"/>
              </a:rPr>
              <a:t>3</a:t>
            </a:r>
            <a:r>
              <a:rPr lang="zh-CN" sz="3200" b="1">
                <a:solidFill>
                  <a:srgbClr val="0766D4"/>
                </a:solidFill>
                <a:latin typeface="微软雅黑" panose="020B0503020204020204" charset="-122"/>
                <a:ea typeface="微软雅黑" panose="020B0503020204020204" charset="-122"/>
                <a:cs typeface="微软雅黑" panose="020B0503020204020204" charset="-122"/>
              </a:rPr>
              <a:t>）</a:t>
            </a:r>
            <a:r>
              <a:rPr lang="zh-CN" sz="3200" b="1">
                <a:solidFill>
                  <a:srgbClr val="FF0000"/>
                </a:solidFill>
                <a:latin typeface="微软雅黑" panose="020B0503020204020204" charset="-122"/>
                <a:ea typeface="微软雅黑" panose="020B0503020204020204" charset="-122"/>
                <a:cs typeface="微软雅黑" panose="020B0503020204020204" charset="-122"/>
              </a:rPr>
              <a:t>市场经济不是资本主义所固有的，社会主义也应有市场调节。</a:t>
            </a:r>
            <a:r>
              <a:rPr lang="zh-CN" sz="3200" b="1">
                <a:solidFill>
                  <a:srgbClr val="0766D4"/>
                </a:solidFill>
                <a:latin typeface="微软雅黑" panose="020B0503020204020204" charset="-122"/>
                <a:ea typeface="微软雅黑" panose="020B0503020204020204" charset="-122"/>
                <a:cs typeface="微软雅黑" panose="020B0503020204020204" charset="-122"/>
              </a:rPr>
              <a:t>斯大林实行单一的计划经济，取消市场调节，虽在短期内取得了经济建设的巨大成就，但从长期来看，束缚了社会生产力的发展，对社会主义建设产生了不利影响。</a:t>
            </a:r>
            <a:endParaRPr lang="zh-CN" sz="3200" b="1">
              <a:solidFill>
                <a:srgbClr val="0766D4"/>
              </a:solidFill>
              <a:latin typeface="微软雅黑" panose="020B0503020204020204" charset="-122"/>
              <a:ea typeface="微软雅黑" panose="020B0503020204020204" charset="-122"/>
              <a:cs typeface="微软雅黑" panose="020B0503020204020204" charset="-122"/>
            </a:endParaRPr>
          </a:p>
          <a:p>
            <a:pPr marL="66675" indent="-66675"/>
            <a:r>
              <a:rPr lang="zh-CN" sz="3200" b="1">
                <a:solidFill>
                  <a:srgbClr val="0766D4"/>
                </a:solidFill>
                <a:latin typeface="微软雅黑" panose="020B0503020204020204" charset="-122"/>
                <a:ea typeface="微软雅黑" panose="020B0503020204020204" charset="-122"/>
                <a:cs typeface="微软雅黑" panose="020B0503020204020204" charset="-122"/>
              </a:rPr>
              <a:t>    </a:t>
            </a:r>
            <a:r>
              <a:rPr lang="zh-CN" sz="3200" b="1">
                <a:solidFill>
                  <a:srgbClr val="FF0000"/>
                </a:solidFill>
                <a:latin typeface="微软雅黑" panose="020B0503020204020204" charset="-122"/>
                <a:ea typeface="微软雅黑" panose="020B0503020204020204" charset="-122"/>
                <a:cs typeface="微软雅黑" panose="020B0503020204020204" charset="-122"/>
              </a:rPr>
              <a:t>计划经济不是社会主义所特有的，资本主义也可以有计划。</a:t>
            </a:r>
            <a:r>
              <a:rPr lang="zh-CN" sz="3200" b="1">
                <a:solidFill>
                  <a:srgbClr val="0766D4"/>
                </a:solidFill>
                <a:latin typeface="微软雅黑" panose="020B0503020204020204" charset="-122"/>
                <a:ea typeface="微软雅黑" panose="020B0503020204020204" charset="-122"/>
                <a:cs typeface="微软雅黑" panose="020B0503020204020204" charset="-122"/>
              </a:rPr>
              <a:t>罗斯福在没有触动资本主义制度的前提下，采取国家干预的政策，增加经济中的计划成分，缓和了经济危机。</a:t>
            </a:r>
            <a:endParaRPr lang="zh-CN" altLang="en-US" sz="32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188595" y="163195"/>
            <a:ext cx="11814175" cy="5631180"/>
          </a:xfrm>
          <a:prstGeom prst="rect">
            <a:avLst/>
          </a:prstGeom>
          <a:noFill/>
        </p:spPr>
        <p:txBody>
          <a:bodyPr wrap="square" rtlCol="0" anchor="t">
            <a:spAutoFit/>
          </a:bodyPr>
          <a:p>
            <a:r>
              <a:rPr lang="en-US" altLang="zh-CN" sz="3600" b="1">
                <a:latin typeface="微软雅黑" panose="020B0503020204020204" charset="-122"/>
                <a:ea typeface="微软雅黑" panose="020B0503020204020204" charset="-122"/>
              </a:rPr>
              <a:t>   </a:t>
            </a:r>
            <a:r>
              <a:rPr lang="zh-CN" altLang="en-US" sz="3600" b="1">
                <a:latin typeface="微软雅黑" panose="020B0503020204020204" charset="-122"/>
                <a:ea typeface="微软雅黑" panose="020B0503020204020204" charset="-122"/>
              </a:rPr>
              <a:t>罗斯福新政是在坚持资本主义制度基础上加强国家干预经济，是对资本主义生产关系的局部调整。影响是渡过了经济危机，维护了社会稳定，开创了国家干预经济的新模式，并有助于反法西斯战争的胜利。</a:t>
            </a:r>
            <a:endParaRPr lang="zh-CN" altLang="en-US" sz="3600" b="1">
              <a:latin typeface="微软雅黑" panose="020B0503020204020204" charset="-122"/>
              <a:ea typeface="微软雅黑" panose="020B0503020204020204" charset="-122"/>
            </a:endParaRPr>
          </a:p>
          <a:p>
            <a:r>
              <a:rPr lang="zh-CN" altLang="en-US" sz="3600" b="1">
                <a:latin typeface="微软雅黑" panose="020B0503020204020204" charset="-122"/>
                <a:ea typeface="微软雅黑" panose="020B0503020204020204" charset="-122"/>
              </a:rPr>
              <a:t>   斯大林模式是高度集中的政治经济思想体制，经济上是生产分配都有严格的计划指令，政治上是权力高度集中在党中央书记手中，思想就是个人崇拜。造成的影响是苏联的农重轻比例严重失调，经济僵化，阻碍生产力发展（开始时一度和生产力相适应），损害生产积极性，不利于政治和思想文化的发展。</a:t>
            </a:r>
            <a:endParaRPr lang="zh-CN" altLang="en-US" sz="3600" b="1">
              <a:latin typeface="微软雅黑" panose="020B0503020204020204" charset="-122"/>
              <a:ea typeface="微软雅黑" panose="020B0503020204020204"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2529" name="Rectangle 2"/>
          <p:cNvSpPr/>
          <p:nvPr/>
        </p:nvSpPr>
        <p:spPr>
          <a:xfrm>
            <a:off x="4367213" y="-1905"/>
            <a:ext cx="3816350" cy="645160"/>
          </a:xfrm>
          <a:prstGeom prst="rect">
            <a:avLst/>
          </a:prstGeom>
          <a:noFill/>
          <a:ln w="9525">
            <a:noFill/>
          </a:ln>
        </p:spPr>
        <p:txBody>
          <a:bodyPr anchor="ctr">
            <a:spAutoFit/>
          </a:bodyPr>
          <a:p>
            <a:r>
              <a:rPr lang="zh-CN" altLang="en-US" sz="3600" dirty="0">
                <a:solidFill>
                  <a:srgbClr val="CC0000"/>
                </a:solidFill>
                <a:latin typeface="黑体" panose="02010609060101010101" pitchFamily="49" charset="-122"/>
                <a:ea typeface="黑体" panose="02010609060101010101" pitchFamily="49" charset="-122"/>
              </a:rPr>
              <a:t>三种现代化模式</a:t>
            </a:r>
            <a:endParaRPr lang="zh-CN" altLang="en-US" sz="3600" dirty="0">
              <a:solidFill>
                <a:srgbClr val="CC0000"/>
              </a:solidFill>
              <a:latin typeface="黑体" panose="02010609060101010101" pitchFamily="49" charset="-122"/>
              <a:ea typeface="黑体" panose="02010609060101010101" pitchFamily="49" charset="-122"/>
            </a:endParaRPr>
          </a:p>
        </p:txBody>
      </p:sp>
      <p:sp>
        <p:nvSpPr>
          <p:cNvPr id="168963" name="Rectangle 3"/>
          <p:cNvSpPr/>
          <p:nvPr/>
        </p:nvSpPr>
        <p:spPr>
          <a:xfrm>
            <a:off x="7391400" y="5665788"/>
            <a:ext cx="3276600" cy="1208087"/>
          </a:xfrm>
          <a:prstGeom prst="rect">
            <a:avLst/>
          </a:prstGeom>
          <a:noFill/>
          <a:ln w="9525">
            <a:noFill/>
          </a:ln>
        </p:spPr>
        <p:txBody>
          <a:bodyPr anchor="t"/>
          <a:p>
            <a:r>
              <a:rPr lang="zh-CN" altLang="en-US" sz="2400" dirty="0">
                <a:solidFill>
                  <a:srgbClr val="CC0000"/>
                </a:solidFill>
                <a:latin typeface="MingLiU" pitchFamily="49" charset="-120"/>
                <a:ea typeface="华文中宋" panose="02010600040101010101" pitchFamily="2" charset="-122"/>
              </a:rPr>
              <a:t>人民代表大会制度、中共领导下的多党合作和政治协商制度</a:t>
            </a:r>
            <a:endParaRPr lang="zh-CN" altLang="en-US" sz="2400" dirty="0">
              <a:solidFill>
                <a:srgbClr val="CC0000"/>
              </a:solidFill>
              <a:latin typeface="MingLiU" pitchFamily="49" charset="-120"/>
              <a:ea typeface="华文中宋" panose="02010600040101010101" pitchFamily="2" charset="-122"/>
            </a:endParaRPr>
          </a:p>
        </p:txBody>
      </p:sp>
      <p:sp>
        <p:nvSpPr>
          <p:cNvPr id="168964" name="Rectangle 4"/>
          <p:cNvSpPr/>
          <p:nvPr/>
        </p:nvSpPr>
        <p:spPr>
          <a:xfrm>
            <a:off x="4943475" y="5665788"/>
            <a:ext cx="2447925" cy="1208087"/>
          </a:xfrm>
          <a:prstGeom prst="rect">
            <a:avLst/>
          </a:prstGeom>
          <a:noFill/>
          <a:ln w="9525">
            <a:noFill/>
          </a:ln>
        </p:spPr>
        <p:txBody>
          <a:bodyPr anchor="t"/>
          <a:p>
            <a:r>
              <a:rPr lang="zh-CN" altLang="en-US" sz="2400" dirty="0">
                <a:solidFill>
                  <a:srgbClr val="0000FF"/>
                </a:solidFill>
                <a:latin typeface="MingLiU" pitchFamily="49" charset="-120"/>
                <a:ea typeface="华文中宋" panose="02010600040101010101" pitchFamily="2" charset="-122"/>
              </a:rPr>
              <a:t>苏维埃体制（高度集权）、一党制、终身制</a:t>
            </a:r>
            <a:endParaRPr lang="zh-CN" altLang="en-US" sz="2400" dirty="0">
              <a:solidFill>
                <a:srgbClr val="0000FF"/>
              </a:solidFill>
              <a:latin typeface="MingLiU" pitchFamily="49" charset="-120"/>
              <a:ea typeface="华文中宋" panose="02010600040101010101" pitchFamily="2" charset="-122"/>
            </a:endParaRPr>
          </a:p>
        </p:txBody>
      </p:sp>
      <p:sp>
        <p:nvSpPr>
          <p:cNvPr id="168965" name="Rectangle 5"/>
          <p:cNvSpPr/>
          <p:nvPr/>
        </p:nvSpPr>
        <p:spPr>
          <a:xfrm>
            <a:off x="2927350" y="5649913"/>
            <a:ext cx="1943100" cy="1208087"/>
          </a:xfrm>
          <a:prstGeom prst="rect">
            <a:avLst/>
          </a:prstGeom>
          <a:noFill/>
          <a:ln w="9525">
            <a:noFill/>
          </a:ln>
        </p:spPr>
        <p:txBody>
          <a:bodyPr anchor="t"/>
          <a:p>
            <a:r>
              <a:rPr lang="zh-CN" altLang="en-US" sz="2400" dirty="0">
                <a:latin typeface="华文中宋" panose="02010600040101010101" pitchFamily="2" charset="-122"/>
                <a:ea typeface="华文中宋" panose="02010600040101010101" pitchFamily="2" charset="-122"/>
              </a:rPr>
              <a:t>君主立宪制内阁制</a:t>
            </a:r>
            <a:endParaRPr lang="zh-CN" altLang="en-US" sz="2400" dirty="0">
              <a:latin typeface="华文中宋" panose="02010600040101010101" pitchFamily="2" charset="-122"/>
              <a:ea typeface="华文中宋" panose="02010600040101010101" pitchFamily="2" charset="-122"/>
            </a:endParaRPr>
          </a:p>
          <a:p>
            <a:r>
              <a:rPr lang="zh-CN" altLang="en-US" sz="2400" dirty="0">
                <a:latin typeface="华文中宋" panose="02010600040101010101" pitchFamily="2" charset="-122"/>
                <a:ea typeface="华文中宋" panose="02010600040101010101" pitchFamily="2" charset="-122"/>
              </a:rPr>
              <a:t>两党制</a:t>
            </a:r>
            <a:endParaRPr lang="zh-CN" altLang="en-US" sz="2400" dirty="0">
              <a:latin typeface="华文中宋" panose="02010600040101010101" pitchFamily="2" charset="-122"/>
              <a:ea typeface="华文中宋" panose="02010600040101010101" pitchFamily="2" charset="-122"/>
            </a:endParaRPr>
          </a:p>
        </p:txBody>
      </p:sp>
      <p:sp>
        <p:nvSpPr>
          <p:cNvPr id="22533" name="Rectangle 6"/>
          <p:cNvSpPr/>
          <p:nvPr/>
        </p:nvSpPr>
        <p:spPr>
          <a:xfrm>
            <a:off x="1524000" y="5665788"/>
            <a:ext cx="1116013" cy="1208087"/>
          </a:xfrm>
          <a:prstGeom prst="rect">
            <a:avLst/>
          </a:prstGeom>
          <a:noFill/>
          <a:ln w="9525">
            <a:noFill/>
          </a:ln>
        </p:spPr>
        <p:txBody>
          <a:bodyPr anchor="t"/>
          <a:p>
            <a:r>
              <a:rPr lang="zh-CN" altLang="en-US" dirty="0">
                <a:latin typeface="黑体" panose="02010609060101010101" pitchFamily="49" charset="-122"/>
                <a:ea typeface="黑体" panose="02010609060101010101" pitchFamily="49" charset="-122"/>
              </a:rPr>
              <a:t>政治制度</a:t>
            </a:r>
            <a:endParaRPr lang="zh-CN" altLang="en-US" dirty="0">
              <a:latin typeface="黑体" panose="02010609060101010101" pitchFamily="49" charset="-122"/>
              <a:ea typeface="黑体" panose="02010609060101010101" pitchFamily="49" charset="-122"/>
            </a:endParaRPr>
          </a:p>
        </p:txBody>
      </p:sp>
      <p:sp>
        <p:nvSpPr>
          <p:cNvPr id="168967" name="Rectangle 7"/>
          <p:cNvSpPr/>
          <p:nvPr/>
        </p:nvSpPr>
        <p:spPr>
          <a:xfrm>
            <a:off x="7751763" y="4797425"/>
            <a:ext cx="2520950" cy="863600"/>
          </a:xfrm>
          <a:prstGeom prst="rect">
            <a:avLst/>
          </a:prstGeom>
          <a:noFill/>
          <a:ln w="9525">
            <a:noFill/>
          </a:ln>
        </p:spPr>
        <p:txBody>
          <a:bodyPr anchor="t"/>
          <a:p>
            <a:r>
              <a:rPr lang="zh-CN" altLang="en-US" dirty="0">
                <a:solidFill>
                  <a:srgbClr val="CC0000"/>
                </a:solidFill>
                <a:latin typeface="华文中宋" panose="02010600040101010101" pitchFamily="2" charset="-122"/>
                <a:ea typeface="华文中宋" panose="02010600040101010101" pitchFamily="2" charset="-122"/>
              </a:rPr>
              <a:t>社会主义</a:t>
            </a:r>
            <a:endParaRPr lang="zh-CN" altLang="en-US" dirty="0">
              <a:solidFill>
                <a:srgbClr val="CC0000"/>
              </a:solidFill>
              <a:latin typeface="华文中宋" panose="02010600040101010101" pitchFamily="2" charset="-122"/>
              <a:ea typeface="华文中宋" panose="02010600040101010101" pitchFamily="2" charset="-122"/>
            </a:endParaRPr>
          </a:p>
          <a:p>
            <a:r>
              <a:rPr lang="zh-CN" altLang="en-US" dirty="0">
                <a:solidFill>
                  <a:srgbClr val="CC0000"/>
                </a:solidFill>
                <a:latin typeface="华文中宋" panose="02010600040101010101" pitchFamily="2" charset="-122"/>
                <a:ea typeface="华文中宋" panose="02010600040101010101" pitchFamily="2" charset="-122"/>
              </a:rPr>
              <a:t>市场经济体制</a:t>
            </a:r>
            <a:endParaRPr lang="zh-CN" altLang="en-US" dirty="0">
              <a:solidFill>
                <a:srgbClr val="CC0000"/>
              </a:solidFill>
              <a:latin typeface="华文中宋" panose="02010600040101010101" pitchFamily="2" charset="-122"/>
              <a:ea typeface="华文中宋" panose="02010600040101010101" pitchFamily="2" charset="-122"/>
            </a:endParaRPr>
          </a:p>
        </p:txBody>
      </p:sp>
      <p:sp>
        <p:nvSpPr>
          <p:cNvPr id="168968" name="Rectangle 8"/>
          <p:cNvSpPr/>
          <p:nvPr/>
        </p:nvSpPr>
        <p:spPr>
          <a:xfrm>
            <a:off x="4943475" y="4802188"/>
            <a:ext cx="2447925" cy="863600"/>
          </a:xfrm>
          <a:prstGeom prst="rect">
            <a:avLst/>
          </a:prstGeom>
          <a:noFill/>
          <a:ln w="9525">
            <a:noFill/>
          </a:ln>
        </p:spPr>
        <p:txBody>
          <a:bodyPr anchor="t"/>
          <a:p>
            <a:r>
              <a:rPr lang="zh-CN" altLang="en-US" dirty="0">
                <a:solidFill>
                  <a:srgbClr val="0000FF"/>
                </a:solidFill>
                <a:latin typeface="华文中宋" panose="02010600040101010101" pitchFamily="2" charset="-122"/>
                <a:ea typeface="华文中宋" panose="02010600040101010101" pitchFamily="2" charset="-122"/>
              </a:rPr>
              <a:t>高度集中的计划经济体制</a:t>
            </a:r>
            <a:endParaRPr lang="zh-CN" altLang="en-US" dirty="0">
              <a:solidFill>
                <a:srgbClr val="0000FF"/>
              </a:solidFill>
              <a:latin typeface="华文中宋" panose="02010600040101010101" pitchFamily="2" charset="-122"/>
              <a:ea typeface="华文中宋" panose="02010600040101010101" pitchFamily="2" charset="-122"/>
            </a:endParaRPr>
          </a:p>
        </p:txBody>
      </p:sp>
      <p:sp>
        <p:nvSpPr>
          <p:cNvPr id="168969" name="Rectangle 9"/>
          <p:cNvSpPr/>
          <p:nvPr/>
        </p:nvSpPr>
        <p:spPr>
          <a:xfrm>
            <a:off x="2640013" y="4941888"/>
            <a:ext cx="2376487" cy="642937"/>
          </a:xfrm>
          <a:prstGeom prst="rect">
            <a:avLst/>
          </a:prstGeom>
          <a:noFill/>
          <a:ln w="9525">
            <a:noFill/>
          </a:ln>
        </p:spPr>
        <p:txBody>
          <a:bodyPr anchor="t"/>
          <a:p>
            <a:r>
              <a:rPr lang="zh-CN" altLang="en-US" dirty="0">
                <a:latin typeface="华文中宋" panose="02010600040101010101" pitchFamily="2" charset="-122"/>
                <a:ea typeface="华文中宋" panose="02010600040101010101" pitchFamily="2" charset="-122"/>
              </a:rPr>
              <a:t>市场经济体制</a:t>
            </a:r>
            <a:endParaRPr lang="zh-CN" altLang="en-US" dirty="0">
              <a:latin typeface="华文中宋" panose="02010600040101010101" pitchFamily="2" charset="-122"/>
              <a:ea typeface="华文中宋" panose="02010600040101010101" pitchFamily="2" charset="-122"/>
            </a:endParaRPr>
          </a:p>
        </p:txBody>
      </p:sp>
      <p:sp>
        <p:nvSpPr>
          <p:cNvPr id="22537" name="Rectangle 10"/>
          <p:cNvSpPr/>
          <p:nvPr/>
        </p:nvSpPr>
        <p:spPr>
          <a:xfrm>
            <a:off x="1524000" y="4802188"/>
            <a:ext cx="1116013" cy="863600"/>
          </a:xfrm>
          <a:prstGeom prst="rect">
            <a:avLst/>
          </a:prstGeom>
          <a:noFill/>
          <a:ln w="9525">
            <a:noFill/>
          </a:ln>
        </p:spPr>
        <p:txBody>
          <a:bodyPr anchor="t"/>
          <a:p>
            <a:r>
              <a:rPr lang="zh-CN" altLang="en-US" dirty="0">
                <a:latin typeface="黑体" panose="02010609060101010101" pitchFamily="49" charset="-122"/>
                <a:ea typeface="黑体" panose="02010609060101010101" pitchFamily="49" charset="-122"/>
              </a:rPr>
              <a:t>经济体制</a:t>
            </a:r>
            <a:endParaRPr lang="zh-CN" altLang="en-US" dirty="0">
              <a:latin typeface="黑体" panose="02010609060101010101" pitchFamily="49" charset="-122"/>
              <a:ea typeface="黑体" panose="02010609060101010101" pitchFamily="49" charset="-122"/>
            </a:endParaRPr>
          </a:p>
        </p:txBody>
      </p:sp>
      <p:sp>
        <p:nvSpPr>
          <p:cNvPr id="168971" name="Rectangle 11"/>
          <p:cNvSpPr/>
          <p:nvPr/>
        </p:nvSpPr>
        <p:spPr>
          <a:xfrm>
            <a:off x="7751763" y="3933825"/>
            <a:ext cx="2449512" cy="862013"/>
          </a:xfrm>
          <a:prstGeom prst="rect">
            <a:avLst/>
          </a:prstGeom>
          <a:noFill/>
          <a:ln w="9525">
            <a:noFill/>
          </a:ln>
        </p:spPr>
        <p:txBody>
          <a:bodyPr anchor="t"/>
          <a:p>
            <a:r>
              <a:rPr lang="zh-CN" altLang="en-US" dirty="0">
                <a:solidFill>
                  <a:srgbClr val="CC0000"/>
                </a:solidFill>
                <a:latin typeface="华文中宋" panose="02010600040101010101" pitchFamily="2" charset="-122"/>
                <a:ea typeface="华文中宋" panose="02010600040101010101" pitchFamily="2" charset="-122"/>
              </a:rPr>
              <a:t>家庭联产承包</a:t>
            </a:r>
            <a:endParaRPr lang="zh-CN" altLang="en-US" dirty="0">
              <a:solidFill>
                <a:srgbClr val="CC0000"/>
              </a:solidFill>
              <a:latin typeface="华文中宋" panose="02010600040101010101" pitchFamily="2" charset="-122"/>
              <a:ea typeface="华文中宋" panose="02010600040101010101" pitchFamily="2" charset="-122"/>
            </a:endParaRPr>
          </a:p>
          <a:p>
            <a:r>
              <a:rPr lang="zh-CN" altLang="en-US" dirty="0">
                <a:solidFill>
                  <a:srgbClr val="CC0000"/>
                </a:solidFill>
                <a:latin typeface="华文中宋" panose="02010600040101010101" pitchFamily="2" charset="-122"/>
                <a:ea typeface="华文中宋" panose="02010600040101010101" pitchFamily="2" charset="-122"/>
              </a:rPr>
              <a:t>责任制</a:t>
            </a:r>
            <a:endParaRPr lang="zh-CN" altLang="en-US" dirty="0">
              <a:solidFill>
                <a:srgbClr val="CC0000"/>
              </a:solidFill>
              <a:latin typeface="华文中宋" panose="02010600040101010101" pitchFamily="2" charset="-122"/>
              <a:ea typeface="华文中宋" panose="02010600040101010101" pitchFamily="2" charset="-122"/>
            </a:endParaRPr>
          </a:p>
        </p:txBody>
      </p:sp>
      <p:sp>
        <p:nvSpPr>
          <p:cNvPr id="168972" name="Rectangle 12"/>
          <p:cNvSpPr/>
          <p:nvPr/>
        </p:nvSpPr>
        <p:spPr>
          <a:xfrm>
            <a:off x="4943475" y="4005263"/>
            <a:ext cx="2447925" cy="647700"/>
          </a:xfrm>
          <a:prstGeom prst="rect">
            <a:avLst/>
          </a:prstGeom>
          <a:noFill/>
          <a:ln w="9525">
            <a:noFill/>
          </a:ln>
        </p:spPr>
        <p:txBody>
          <a:bodyPr anchor="t"/>
          <a:p>
            <a:r>
              <a:rPr lang="zh-CN" altLang="en-US" dirty="0">
                <a:solidFill>
                  <a:srgbClr val="0000FF"/>
                </a:solidFill>
                <a:latin typeface="华文中宋" panose="02010600040101010101" pitchFamily="2" charset="-122"/>
                <a:ea typeface="华文中宋" panose="02010600040101010101" pitchFamily="2" charset="-122"/>
              </a:rPr>
              <a:t>全盘集体化</a:t>
            </a:r>
            <a:endParaRPr lang="zh-CN" altLang="en-US" dirty="0">
              <a:solidFill>
                <a:srgbClr val="0000FF"/>
              </a:solidFill>
              <a:latin typeface="华文中宋" panose="02010600040101010101" pitchFamily="2" charset="-122"/>
              <a:ea typeface="华文中宋" panose="02010600040101010101" pitchFamily="2" charset="-122"/>
            </a:endParaRPr>
          </a:p>
        </p:txBody>
      </p:sp>
      <p:sp>
        <p:nvSpPr>
          <p:cNvPr id="168973" name="Rectangle 13"/>
          <p:cNvSpPr/>
          <p:nvPr/>
        </p:nvSpPr>
        <p:spPr>
          <a:xfrm>
            <a:off x="2640013" y="3940175"/>
            <a:ext cx="2303462" cy="862013"/>
          </a:xfrm>
          <a:prstGeom prst="rect">
            <a:avLst/>
          </a:prstGeom>
          <a:noFill/>
          <a:ln w="9525">
            <a:noFill/>
          </a:ln>
        </p:spPr>
        <p:txBody>
          <a:bodyPr anchor="t"/>
          <a:p>
            <a:r>
              <a:rPr lang="zh-CN" altLang="en-US" dirty="0">
                <a:latin typeface="华文中宋" panose="02010600040101010101" pitchFamily="2" charset="-122"/>
                <a:ea typeface="华文中宋" panose="02010600040101010101" pitchFamily="2" charset="-122"/>
              </a:rPr>
              <a:t>资本主义大农场</a:t>
            </a:r>
            <a:endParaRPr lang="zh-CN" altLang="en-US" dirty="0">
              <a:latin typeface="华文中宋" panose="02010600040101010101" pitchFamily="2" charset="-122"/>
              <a:ea typeface="华文中宋" panose="02010600040101010101" pitchFamily="2" charset="-122"/>
            </a:endParaRPr>
          </a:p>
        </p:txBody>
      </p:sp>
      <p:sp>
        <p:nvSpPr>
          <p:cNvPr id="22541" name="Rectangle 14"/>
          <p:cNvSpPr/>
          <p:nvPr/>
        </p:nvSpPr>
        <p:spPr>
          <a:xfrm>
            <a:off x="1524000" y="3940175"/>
            <a:ext cx="1116013" cy="862013"/>
          </a:xfrm>
          <a:prstGeom prst="rect">
            <a:avLst/>
          </a:prstGeom>
          <a:noFill/>
          <a:ln w="9525">
            <a:noFill/>
          </a:ln>
        </p:spPr>
        <p:txBody>
          <a:bodyPr anchor="t"/>
          <a:p>
            <a:r>
              <a:rPr lang="zh-CN" altLang="en-US" dirty="0">
                <a:latin typeface="黑体" panose="02010609060101010101" pitchFamily="49" charset="-122"/>
                <a:ea typeface="黑体" panose="02010609060101010101" pitchFamily="49" charset="-122"/>
              </a:rPr>
              <a:t>农业制度</a:t>
            </a:r>
            <a:endParaRPr lang="zh-CN" altLang="en-US" dirty="0">
              <a:latin typeface="黑体" panose="02010609060101010101" pitchFamily="49" charset="-122"/>
              <a:ea typeface="黑体" panose="02010609060101010101" pitchFamily="49" charset="-122"/>
            </a:endParaRPr>
          </a:p>
        </p:txBody>
      </p:sp>
      <p:sp>
        <p:nvSpPr>
          <p:cNvPr id="168975" name="Rectangle 15"/>
          <p:cNvSpPr/>
          <p:nvPr/>
        </p:nvSpPr>
        <p:spPr>
          <a:xfrm>
            <a:off x="7896225" y="2924175"/>
            <a:ext cx="2449513" cy="820738"/>
          </a:xfrm>
          <a:prstGeom prst="rect">
            <a:avLst/>
          </a:prstGeom>
          <a:noFill/>
          <a:ln w="9525">
            <a:noFill/>
          </a:ln>
        </p:spPr>
        <p:txBody>
          <a:bodyPr anchor="t"/>
          <a:p>
            <a:r>
              <a:rPr lang="zh-CN" altLang="en-US" dirty="0">
                <a:solidFill>
                  <a:srgbClr val="CC0000"/>
                </a:solidFill>
                <a:latin typeface="华文中宋" panose="02010600040101010101" pitchFamily="2" charset="-122"/>
                <a:ea typeface="华文中宋" panose="02010600040101010101" pitchFamily="2" charset="-122"/>
              </a:rPr>
              <a:t>农、轻、重</a:t>
            </a:r>
            <a:endParaRPr lang="zh-CN" altLang="en-US" dirty="0">
              <a:solidFill>
                <a:srgbClr val="CC0000"/>
              </a:solidFill>
              <a:latin typeface="华文中宋" panose="02010600040101010101" pitchFamily="2" charset="-122"/>
              <a:ea typeface="华文中宋" panose="02010600040101010101" pitchFamily="2" charset="-122"/>
            </a:endParaRPr>
          </a:p>
          <a:p>
            <a:r>
              <a:rPr lang="zh-CN" altLang="en-US" dirty="0">
                <a:solidFill>
                  <a:srgbClr val="CC0000"/>
                </a:solidFill>
                <a:latin typeface="华文中宋" panose="02010600040101010101" pitchFamily="2" charset="-122"/>
                <a:ea typeface="华文中宋" panose="02010600040101010101" pitchFamily="2" charset="-122"/>
              </a:rPr>
              <a:t>协调发展</a:t>
            </a:r>
            <a:endParaRPr lang="zh-CN" altLang="en-US" dirty="0">
              <a:solidFill>
                <a:srgbClr val="CC0000"/>
              </a:solidFill>
              <a:latin typeface="华文中宋" panose="02010600040101010101" pitchFamily="2" charset="-122"/>
              <a:ea typeface="华文中宋" panose="02010600040101010101" pitchFamily="2" charset="-122"/>
            </a:endParaRPr>
          </a:p>
        </p:txBody>
      </p:sp>
      <p:sp>
        <p:nvSpPr>
          <p:cNvPr id="168976" name="Rectangle 16"/>
          <p:cNvSpPr/>
          <p:nvPr/>
        </p:nvSpPr>
        <p:spPr>
          <a:xfrm>
            <a:off x="5087938" y="2997200"/>
            <a:ext cx="2006600" cy="820738"/>
          </a:xfrm>
          <a:prstGeom prst="rect">
            <a:avLst/>
          </a:prstGeom>
          <a:noFill/>
          <a:ln w="9525">
            <a:noFill/>
          </a:ln>
        </p:spPr>
        <p:txBody>
          <a:bodyPr anchor="t"/>
          <a:p>
            <a:r>
              <a:rPr lang="zh-CN" altLang="en-US" dirty="0">
                <a:solidFill>
                  <a:srgbClr val="0000FF"/>
                </a:solidFill>
                <a:latin typeface="华文中宋" panose="02010600040101010101" pitchFamily="2" charset="-122"/>
                <a:ea typeface="华文中宋" panose="02010600040101010101" pitchFamily="2" charset="-122"/>
              </a:rPr>
              <a:t>优先发展</a:t>
            </a:r>
            <a:endParaRPr lang="zh-CN" altLang="en-US" dirty="0">
              <a:solidFill>
                <a:srgbClr val="0000FF"/>
              </a:solidFill>
              <a:latin typeface="华文中宋" panose="02010600040101010101" pitchFamily="2" charset="-122"/>
              <a:ea typeface="华文中宋" panose="02010600040101010101" pitchFamily="2" charset="-122"/>
            </a:endParaRPr>
          </a:p>
          <a:p>
            <a:r>
              <a:rPr lang="zh-CN" altLang="en-US" dirty="0">
                <a:solidFill>
                  <a:srgbClr val="0000FF"/>
                </a:solidFill>
                <a:latin typeface="华文中宋" panose="02010600040101010101" pitchFamily="2" charset="-122"/>
                <a:ea typeface="华文中宋" panose="02010600040101010101" pitchFamily="2" charset="-122"/>
              </a:rPr>
              <a:t>重工业</a:t>
            </a:r>
            <a:endParaRPr lang="zh-CN" altLang="en-US" dirty="0">
              <a:solidFill>
                <a:srgbClr val="0000FF"/>
              </a:solidFill>
              <a:latin typeface="华文中宋" panose="02010600040101010101" pitchFamily="2" charset="-122"/>
              <a:ea typeface="华文中宋" panose="02010600040101010101" pitchFamily="2" charset="-122"/>
            </a:endParaRPr>
          </a:p>
        </p:txBody>
      </p:sp>
      <p:sp>
        <p:nvSpPr>
          <p:cNvPr id="168977" name="Rectangle 17"/>
          <p:cNvSpPr/>
          <p:nvPr/>
        </p:nvSpPr>
        <p:spPr>
          <a:xfrm>
            <a:off x="2667000" y="2971800"/>
            <a:ext cx="2303463" cy="820738"/>
          </a:xfrm>
          <a:prstGeom prst="rect">
            <a:avLst/>
          </a:prstGeom>
          <a:noFill/>
          <a:ln w="9525">
            <a:noFill/>
          </a:ln>
        </p:spPr>
        <p:txBody>
          <a:bodyPr anchor="t"/>
          <a:p>
            <a:r>
              <a:rPr lang="zh-CN" altLang="en-US" dirty="0">
                <a:latin typeface="华文中宋" panose="02010600040101010101" pitchFamily="2" charset="-122"/>
                <a:ea typeface="华文中宋" panose="02010600040101010101" pitchFamily="2" charset="-122"/>
              </a:rPr>
              <a:t>先轻工业后重工业</a:t>
            </a:r>
            <a:endParaRPr lang="zh-CN" altLang="en-US" dirty="0">
              <a:latin typeface="华文中宋" panose="02010600040101010101" pitchFamily="2" charset="-122"/>
              <a:ea typeface="华文中宋" panose="02010600040101010101" pitchFamily="2" charset="-122"/>
            </a:endParaRPr>
          </a:p>
        </p:txBody>
      </p:sp>
      <p:sp>
        <p:nvSpPr>
          <p:cNvPr id="22545" name="Rectangle 18"/>
          <p:cNvSpPr/>
          <p:nvPr/>
        </p:nvSpPr>
        <p:spPr>
          <a:xfrm>
            <a:off x="1524000" y="2895600"/>
            <a:ext cx="1116013" cy="820738"/>
          </a:xfrm>
          <a:prstGeom prst="rect">
            <a:avLst/>
          </a:prstGeom>
          <a:noFill/>
          <a:ln w="9525">
            <a:noFill/>
          </a:ln>
        </p:spPr>
        <p:txBody>
          <a:bodyPr anchor="t"/>
          <a:p>
            <a:r>
              <a:rPr lang="zh-CN" altLang="en-US" sz="2400" dirty="0">
                <a:latin typeface="黑体" panose="02010609060101010101" pitchFamily="49" charset="-122"/>
                <a:ea typeface="黑体" panose="02010609060101010101" pitchFamily="49" charset="-122"/>
              </a:rPr>
              <a:t>工业化道路</a:t>
            </a:r>
            <a:endParaRPr lang="zh-CN" altLang="en-US" sz="2400" dirty="0">
              <a:latin typeface="黑体" panose="02010609060101010101" pitchFamily="49" charset="-122"/>
              <a:ea typeface="黑体" panose="02010609060101010101" pitchFamily="49" charset="-122"/>
            </a:endParaRPr>
          </a:p>
        </p:txBody>
      </p:sp>
      <p:sp>
        <p:nvSpPr>
          <p:cNvPr id="168979" name="Rectangle 19"/>
          <p:cNvSpPr/>
          <p:nvPr/>
        </p:nvSpPr>
        <p:spPr>
          <a:xfrm>
            <a:off x="7391400" y="1676400"/>
            <a:ext cx="3276600" cy="960438"/>
          </a:xfrm>
          <a:prstGeom prst="rect">
            <a:avLst/>
          </a:prstGeom>
          <a:noFill/>
          <a:ln w="9525">
            <a:noFill/>
          </a:ln>
        </p:spPr>
        <p:txBody>
          <a:bodyPr anchor="t"/>
          <a:p>
            <a:r>
              <a:rPr lang="zh-CN" altLang="en-US" sz="2400" dirty="0">
                <a:solidFill>
                  <a:srgbClr val="CC0000"/>
                </a:solidFill>
                <a:latin typeface="华文中宋" panose="02010600040101010101" pitchFamily="2" charset="-122"/>
                <a:ea typeface="华文中宋" panose="02010600040101010101" pitchFamily="2" charset="-122"/>
              </a:rPr>
              <a:t>以公有制为主导，</a:t>
            </a:r>
            <a:endParaRPr lang="zh-CN" altLang="en-US" sz="2400" dirty="0">
              <a:solidFill>
                <a:srgbClr val="CC0000"/>
              </a:solidFill>
              <a:latin typeface="华文中宋" panose="02010600040101010101" pitchFamily="2" charset="-122"/>
              <a:ea typeface="华文中宋" panose="02010600040101010101" pitchFamily="2" charset="-122"/>
            </a:endParaRPr>
          </a:p>
          <a:p>
            <a:r>
              <a:rPr lang="zh-CN" altLang="en-US" sz="2400" dirty="0">
                <a:solidFill>
                  <a:srgbClr val="CC0000"/>
                </a:solidFill>
                <a:latin typeface="华文中宋" panose="02010600040101010101" pitchFamily="2" charset="-122"/>
                <a:ea typeface="华文中宋" panose="02010600040101010101" pitchFamily="2" charset="-122"/>
              </a:rPr>
              <a:t>多种所有制成分并存</a:t>
            </a:r>
            <a:endParaRPr lang="zh-CN" altLang="en-US" sz="2400" b="0" dirty="0">
              <a:solidFill>
                <a:srgbClr val="CC0000"/>
              </a:solidFill>
              <a:latin typeface="MingLiU" pitchFamily="49" charset="-120"/>
              <a:ea typeface="MingLiU" pitchFamily="49" charset="-120"/>
            </a:endParaRPr>
          </a:p>
        </p:txBody>
      </p:sp>
      <p:sp>
        <p:nvSpPr>
          <p:cNvPr id="168980" name="Rectangle 20"/>
          <p:cNvSpPr/>
          <p:nvPr/>
        </p:nvSpPr>
        <p:spPr>
          <a:xfrm>
            <a:off x="4943475" y="1916113"/>
            <a:ext cx="2447925" cy="523875"/>
          </a:xfrm>
          <a:prstGeom prst="rect">
            <a:avLst/>
          </a:prstGeom>
          <a:noFill/>
          <a:ln w="9525">
            <a:noFill/>
          </a:ln>
        </p:spPr>
        <p:txBody>
          <a:bodyPr anchor="t"/>
          <a:p>
            <a:r>
              <a:rPr lang="zh-CN" altLang="en-US" dirty="0">
                <a:solidFill>
                  <a:srgbClr val="0000FF"/>
                </a:solidFill>
                <a:latin typeface="华文中宋" panose="02010600040101010101" pitchFamily="2" charset="-122"/>
                <a:ea typeface="华文中宋" panose="02010600040101010101" pitchFamily="2" charset="-122"/>
              </a:rPr>
              <a:t>单一公有制</a:t>
            </a:r>
            <a:endParaRPr lang="zh-CN" altLang="en-US" dirty="0">
              <a:solidFill>
                <a:srgbClr val="0000FF"/>
              </a:solidFill>
              <a:latin typeface="华文中宋" panose="02010600040101010101" pitchFamily="2" charset="-122"/>
              <a:ea typeface="华文中宋" panose="02010600040101010101" pitchFamily="2" charset="-122"/>
            </a:endParaRPr>
          </a:p>
        </p:txBody>
      </p:sp>
      <p:sp>
        <p:nvSpPr>
          <p:cNvPr id="168981" name="Rectangle 21"/>
          <p:cNvSpPr/>
          <p:nvPr/>
        </p:nvSpPr>
        <p:spPr>
          <a:xfrm>
            <a:off x="2855913" y="1989138"/>
            <a:ext cx="1655762" cy="596900"/>
          </a:xfrm>
          <a:prstGeom prst="rect">
            <a:avLst/>
          </a:prstGeom>
          <a:noFill/>
          <a:ln w="9525">
            <a:noFill/>
          </a:ln>
        </p:spPr>
        <p:txBody>
          <a:bodyPr anchor="t"/>
          <a:p>
            <a:r>
              <a:rPr lang="zh-CN" altLang="en-US" dirty="0">
                <a:latin typeface="华文中宋" panose="02010600040101010101" pitchFamily="2" charset="-122"/>
                <a:ea typeface="华文中宋" panose="02010600040101010101" pitchFamily="2" charset="-122"/>
              </a:rPr>
              <a:t>私有制</a:t>
            </a:r>
            <a:endParaRPr lang="zh-CN" altLang="en-US" dirty="0">
              <a:latin typeface="华文中宋" panose="02010600040101010101" pitchFamily="2" charset="-122"/>
              <a:ea typeface="华文中宋" panose="02010600040101010101" pitchFamily="2" charset="-122"/>
            </a:endParaRPr>
          </a:p>
        </p:txBody>
      </p:sp>
      <p:sp>
        <p:nvSpPr>
          <p:cNvPr id="22549" name="Rectangle 22"/>
          <p:cNvSpPr/>
          <p:nvPr/>
        </p:nvSpPr>
        <p:spPr>
          <a:xfrm>
            <a:off x="1524000" y="1676400"/>
            <a:ext cx="1116013" cy="1208088"/>
          </a:xfrm>
          <a:prstGeom prst="rect">
            <a:avLst/>
          </a:prstGeom>
          <a:noFill/>
          <a:ln w="9525">
            <a:noFill/>
          </a:ln>
        </p:spPr>
        <p:txBody>
          <a:bodyPr anchor="t"/>
          <a:p>
            <a:r>
              <a:rPr lang="zh-CN" altLang="en-US" sz="2400" dirty="0">
                <a:latin typeface="黑体" panose="02010609060101010101" pitchFamily="49" charset="-122"/>
                <a:ea typeface="黑体" panose="02010609060101010101" pitchFamily="49" charset="-122"/>
              </a:rPr>
              <a:t>生产资料所有制</a:t>
            </a:r>
            <a:endParaRPr lang="zh-CN" altLang="en-US" sz="2400" dirty="0">
              <a:latin typeface="黑体" panose="02010609060101010101" pitchFamily="49" charset="-122"/>
              <a:ea typeface="黑体" panose="02010609060101010101" pitchFamily="49" charset="-122"/>
            </a:endParaRPr>
          </a:p>
        </p:txBody>
      </p:sp>
      <p:sp>
        <p:nvSpPr>
          <p:cNvPr id="22550" name="Rectangle 23"/>
          <p:cNvSpPr/>
          <p:nvPr/>
        </p:nvSpPr>
        <p:spPr>
          <a:xfrm>
            <a:off x="7896225" y="692150"/>
            <a:ext cx="2520950" cy="1146175"/>
          </a:xfrm>
          <a:prstGeom prst="rect">
            <a:avLst/>
          </a:prstGeom>
          <a:noFill/>
          <a:ln w="9525">
            <a:noFill/>
          </a:ln>
        </p:spPr>
        <p:txBody>
          <a:bodyPr anchor="t"/>
          <a:p>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中国特色</a:t>
            </a:r>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社会主义模式</a:t>
            </a:r>
            <a:endParaRPr lang="zh-CN" altLang="en-US" dirty="0">
              <a:latin typeface="黑体" panose="02010609060101010101" pitchFamily="49" charset="-122"/>
              <a:ea typeface="黑体" panose="02010609060101010101" pitchFamily="49" charset="-122"/>
            </a:endParaRPr>
          </a:p>
        </p:txBody>
      </p:sp>
      <p:sp>
        <p:nvSpPr>
          <p:cNvPr id="22551" name="Rectangle 24"/>
          <p:cNvSpPr/>
          <p:nvPr/>
        </p:nvSpPr>
        <p:spPr>
          <a:xfrm>
            <a:off x="4943475" y="908050"/>
            <a:ext cx="2447925" cy="579438"/>
          </a:xfrm>
          <a:prstGeom prst="rect">
            <a:avLst/>
          </a:prstGeom>
          <a:noFill/>
          <a:ln w="9525">
            <a:noFill/>
          </a:ln>
        </p:spPr>
        <p:txBody>
          <a:bodyPr anchor="t"/>
          <a:p>
            <a:r>
              <a:rPr lang="en-US" altLang="zh-CN" sz="2400" b="0" dirty="0">
                <a:solidFill>
                  <a:srgbClr val="FFFFFF"/>
                </a:solidFill>
                <a:latin typeface="MingLiU" pitchFamily="49" charset="-120"/>
                <a:ea typeface="MingLiU" pitchFamily="49" charset="-120"/>
              </a:rPr>
              <a:t> </a:t>
            </a:r>
            <a:r>
              <a:rPr lang="zh-CN" altLang="en-US" dirty="0">
                <a:latin typeface="黑体" panose="02010609060101010101" pitchFamily="49" charset="-122"/>
                <a:ea typeface="黑体" panose="02010609060101010101" pitchFamily="49" charset="-122"/>
              </a:rPr>
              <a:t>斯大林模式</a:t>
            </a:r>
            <a:endParaRPr lang="zh-CN" altLang="en-US" dirty="0">
              <a:latin typeface="黑体" panose="02010609060101010101" pitchFamily="49" charset="-122"/>
              <a:ea typeface="黑体" panose="02010609060101010101" pitchFamily="49" charset="-122"/>
            </a:endParaRPr>
          </a:p>
        </p:txBody>
      </p:sp>
      <p:sp>
        <p:nvSpPr>
          <p:cNvPr id="22552" name="Rectangle 25"/>
          <p:cNvSpPr/>
          <p:nvPr/>
        </p:nvSpPr>
        <p:spPr>
          <a:xfrm>
            <a:off x="2927350" y="765175"/>
            <a:ext cx="2303463" cy="1146175"/>
          </a:xfrm>
          <a:prstGeom prst="rect">
            <a:avLst/>
          </a:prstGeom>
          <a:noFill/>
          <a:ln w="9525">
            <a:noFill/>
          </a:ln>
        </p:spPr>
        <p:txBody>
          <a:bodyPr anchor="t"/>
          <a:p>
            <a:r>
              <a:rPr lang="zh-CN" altLang="en-US" dirty="0">
                <a:latin typeface="黑体" panose="02010609060101010101" pitchFamily="49" charset="-122"/>
                <a:ea typeface="黑体" panose="02010609060101010101" pitchFamily="49" charset="-122"/>
              </a:rPr>
              <a:t>西方模式</a:t>
            </a:r>
            <a:endParaRPr lang="zh-CN" altLang="en-US" dirty="0">
              <a:latin typeface="黑体" panose="02010609060101010101" pitchFamily="49" charset="-122"/>
              <a:ea typeface="黑体" panose="02010609060101010101" pitchFamily="49" charset="-122"/>
            </a:endParaRPr>
          </a:p>
          <a:p>
            <a:r>
              <a:rPr lang="zh-CN" altLang="en-US" dirty="0">
                <a:latin typeface="黑体" panose="02010609060101010101" pitchFamily="49" charset="-122"/>
                <a:ea typeface="黑体" panose="02010609060101010101" pitchFamily="49" charset="-122"/>
              </a:rPr>
              <a:t>（英国）</a:t>
            </a:r>
            <a:endParaRPr lang="zh-CN" altLang="en-US" dirty="0">
              <a:latin typeface="黑体" panose="02010609060101010101" pitchFamily="49" charset="-122"/>
              <a:ea typeface="黑体" panose="02010609060101010101" pitchFamily="49" charset="-122"/>
            </a:endParaRPr>
          </a:p>
        </p:txBody>
      </p:sp>
      <p:sp>
        <p:nvSpPr>
          <p:cNvPr id="22553" name="Rectangle 26"/>
          <p:cNvSpPr/>
          <p:nvPr/>
        </p:nvSpPr>
        <p:spPr>
          <a:xfrm>
            <a:off x="1524000" y="765175"/>
            <a:ext cx="1116013" cy="1146175"/>
          </a:xfrm>
          <a:prstGeom prst="rect">
            <a:avLst/>
          </a:prstGeom>
          <a:noFill/>
          <a:ln w="9525">
            <a:noFill/>
          </a:ln>
        </p:spPr>
        <p:txBody>
          <a:bodyPr anchor="t"/>
          <a:p>
            <a:pPr>
              <a:spcBef>
                <a:spcPct val="20000"/>
              </a:spcBef>
            </a:pPr>
            <a:endParaRPr lang="zh-CN" altLang="zh-CN" sz="2400" b="0" dirty="0">
              <a:solidFill>
                <a:srgbClr val="FFFFFF"/>
              </a:solidFill>
              <a:latin typeface="MingLiU" pitchFamily="49" charset="-120"/>
              <a:ea typeface="MingLiU" pitchFamily="49" charset="-120"/>
            </a:endParaRPr>
          </a:p>
        </p:txBody>
      </p:sp>
      <p:sp>
        <p:nvSpPr>
          <p:cNvPr id="22554" name="Line 27"/>
          <p:cNvSpPr/>
          <p:nvPr/>
        </p:nvSpPr>
        <p:spPr>
          <a:xfrm>
            <a:off x="1524000" y="765175"/>
            <a:ext cx="9144000" cy="0"/>
          </a:xfrm>
          <a:prstGeom prst="line">
            <a:avLst/>
          </a:prstGeom>
          <a:ln w="12700" cap="rnd" cmpd="sng">
            <a:solidFill>
              <a:srgbClr val="000000"/>
            </a:solidFill>
            <a:prstDash val="solid"/>
            <a:round/>
            <a:headEnd type="none" w="med" len="med"/>
            <a:tailEnd type="none" w="med" len="med"/>
          </a:ln>
        </p:spPr>
      </p:sp>
      <p:sp>
        <p:nvSpPr>
          <p:cNvPr id="22555" name="Line 28"/>
          <p:cNvSpPr/>
          <p:nvPr/>
        </p:nvSpPr>
        <p:spPr>
          <a:xfrm>
            <a:off x="1524000" y="6873875"/>
            <a:ext cx="9144000" cy="0"/>
          </a:xfrm>
          <a:prstGeom prst="line">
            <a:avLst/>
          </a:prstGeom>
          <a:ln w="12700" cap="rnd" cmpd="sng">
            <a:solidFill>
              <a:srgbClr val="000000"/>
            </a:solidFill>
            <a:prstDash val="solid"/>
            <a:round/>
            <a:headEnd type="none" w="med" len="med"/>
            <a:tailEnd type="none" w="med" len="med"/>
          </a:ln>
        </p:spPr>
      </p:sp>
      <p:sp>
        <p:nvSpPr>
          <p:cNvPr id="22556" name="Line 29"/>
          <p:cNvSpPr/>
          <p:nvPr/>
        </p:nvSpPr>
        <p:spPr>
          <a:xfrm>
            <a:off x="1415415" y="749300"/>
            <a:ext cx="0" cy="6108700"/>
          </a:xfrm>
          <a:prstGeom prst="line">
            <a:avLst/>
          </a:prstGeom>
          <a:ln w="12700" cap="rnd" cmpd="sng">
            <a:solidFill>
              <a:srgbClr val="000000"/>
            </a:solidFill>
            <a:prstDash val="solid"/>
            <a:round/>
            <a:headEnd type="none" w="med" len="med"/>
            <a:tailEnd type="none" w="med" len="med"/>
          </a:ln>
        </p:spPr>
      </p:sp>
      <p:sp>
        <p:nvSpPr>
          <p:cNvPr id="22557" name="Line 30"/>
          <p:cNvSpPr/>
          <p:nvPr/>
        </p:nvSpPr>
        <p:spPr>
          <a:xfrm>
            <a:off x="10668000" y="765175"/>
            <a:ext cx="0" cy="6108700"/>
          </a:xfrm>
          <a:prstGeom prst="line">
            <a:avLst/>
          </a:prstGeom>
          <a:ln w="12700" cap="rnd" cmpd="sng">
            <a:solidFill>
              <a:srgbClr val="000000"/>
            </a:solidFill>
            <a:prstDash val="solid"/>
            <a:round/>
            <a:headEnd type="none" w="med" len="med"/>
            <a:tailEnd type="none" w="med" len="med"/>
          </a:ln>
        </p:spPr>
      </p:sp>
      <p:sp>
        <p:nvSpPr>
          <p:cNvPr id="22558" name="Line 31"/>
          <p:cNvSpPr/>
          <p:nvPr/>
        </p:nvSpPr>
        <p:spPr>
          <a:xfrm>
            <a:off x="1524000" y="1600200"/>
            <a:ext cx="9144000" cy="0"/>
          </a:xfrm>
          <a:prstGeom prst="line">
            <a:avLst/>
          </a:prstGeom>
          <a:ln w="12700" cap="rnd" cmpd="sng">
            <a:solidFill>
              <a:srgbClr val="000000"/>
            </a:solidFill>
            <a:prstDash val="solid"/>
            <a:round/>
            <a:headEnd type="none" w="med" len="med"/>
            <a:tailEnd type="none" w="med" len="med"/>
          </a:ln>
        </p:spPr>
      </p:sp>
      <p:sp>
        <p:nvSpPr>
          <p:cNvPr id="22559" name="Line 32"/>
          <p:cNvSpPr/>
          <p:nvPr/>
        </p:nvSpPr>
        <p:spPr>
          <a:xfrm>
            <a:off x="2640013" y="765175"/>
            <a:ext cx="0" cy="6108700"/>
          </a:xfrm>
          <a:prstGeom prst="line">
            <a:avLst/>
          </a:prstGeom>
          <a:ln w="12700" cap="rnd" cmpd="sng">
            <a:solidFill>
              <a:srgbClr val="000000"/>
            </a:solidFill>
            <a:prstDash val="solid"/>
            <a:round/>
            <a:headEnd type="none" w="med" len="med"/>
            <a:tailEnd type="none" w="med" len="med"/>
          </a:ln>
        </p:spPr>
      </p:sp>
      <p:sp>
        <p:nvSpPr>
          <p:cNvPr id="22560" name="Line 33"/>
          <p:cNvSpPr/>
          <p:nvPr/>
        </p:nvSpPr>
        <p:spPr>
          <a:xfrm>
            <a:off x="4943475" y="765175"/>
            <a:ext cx="0" cy="6108700"/>
          </a:xfrm>
          <a:prstGeom prst="line">
            <a:avLst/>
          </a:prstGeom>
          <a:ln w="12700" cap="rnd" cmpd="sng">
            <a:solidFill>
              <a:srgbClr val="000000"/>
            </a:solidFill>
            <a:prstDash val="solid"/>
            <a:round/>
            <a:headEnd type="none" w="med" len="med"/>
            <a:tailEnd type="none" w="med" len="med"/>
          </a:ln>
        </p:spPr>
      </p:sp>
      <p:sp>
        <p:nvSpPr>
          <p:cNvPr id="22561" name="Line 34"/>
          <p:cNvSpPr/>
          <p:nvPr/>
        </p:nvSpPr>
        <p:spPr>
          <a:xfrm>
            <a:off x="7391400" y="765175"/>
            <a:ext cx="0" cy="6108700"/>
          </a:xfrm>
          <a:prstGeom prst="line">
            <a:avLst/>
          </a:prstGeom>
          <a:ln w="12700" cap="rnd" cmpd="sng">
            <a:solidFill>
              <a:srgbClr val="000000"/>
            </a:solidFill>
            <a:prstDash val="solid"/>
            <a:round/>
            <a:headEnd type="none" w="med" len="med"/>
            <a:tailEnd type="none" w="med" len="med"/>
          </a:ln>
        </p:spPr>
      </p:sp>
      <p:sp>
        <p:nvSpPr>
          <p:cNvPr id="22562" name="Line 35"/>
          <p:cNvSpPr/>
          <p:nvPr/>
        </p:nvSpPr>
        <p:spPr>
          <a:xfrm>
            <a:off x="1524000" y="2819400"/>
            <a:ext cx="9144000" cy="0"/>
          </a:xfrm>
          <a:prstGeom prst="line">
            <a:avLst/>
          </a:prstGeom>
          <a:ln w="12700" cap="rnd" cmpd="sng">
            <a:solidFill>
              <a:srgbClr val="000000"/>
            </a:solidFill>
            <a:prstDash val="solid"/>
            <a:round/>
            <a:headEnd type="none" w="med" len="med"/>
            <a:tailEnd type="none" w="med" len="med"/>
          </a:ln>
        </p:spPr>
      </p:sp>
      <p:sp>
        <p:nvSpPr>
          <p:cNvPr id="22563" name="Line 36"/>
          <p:cNvSpPr/>
          <p:nvPr/>
        </p:nvSpPr>
        <p:spPr>
          <a:xfrm>
            <a:off x="1524000" y="4005263"/>
            <a:ext cx="9144000" cy="0"/>
          </a:xfrm>
          <a:prstGeom prst="line">
            <a:avLst/>
          </a:prstGeom>
          <a:ln w="12700" cap="rnd" cmpd="sng">
            <a:solidFill>
              <a:srgbClr val="000000"/>
            </a:solidFill>
            <a:prstDash val="solid"/>
            <a:round/>
            <a:headEnd type="none" w="med" len="med"/>
            <a:tailEnd type="none" w="med" len="med"/>
          </a:ln>
        </p:spPr>
      </p:sp>
      <p:sp>
        <p:nvSpPr>
          <p:cNvPr id="22564" name="Line 37"/>
          <p:cNvSpPr/>
          <p:nvPr/>
        </p:nvSpPr>
        <p:spPr>
          <a:xfrm>
            <a:off x="1524000" y="4802188"/>
            <a:ext cx="9144000" cy="0"/>
          </a:xfrm>
          <a:prstGeom prst="line">
            <a:avLst/>
          </a:prstGeom>
          <a:ln w="12700" cap="rnd" cmpd="sng">
            <a:solidFill>
              <a:srgbClr val="000000"/>
            </a:solidFill>
            <a:prstDash val="solid"/>
            <a:round/>
            <a:headEnd type="none" w="med" len="med"/>
            <a:tailEnd type="none" w="med" len="med"/>
          </a:ln>
        </p:spPr>
      </p:sp>
      <p:sp>
        <p:nvSpPr>
          <p:cNvPr id="22565" name="Line 38"/>
          <p:cNvSpPr/>
          <p:nvPr/>
        </p:nvSpPr>
        <p:spPr>
          <a:xfrm>
            <a:off x="1524000" y="5665788"/>
            <a:ext cx="9144000" cy="0"/>
          </a:xfrm>
          <a:prstGeom prst="line">
            <a:avLst/>
          </a:prstGeom>
          <a:ln w="12700" cap="rnd" cmpd="sng">
            <a:solidFill>
              <a:srgbClr val="000000"/>
            </a:solidFill>
            <a:prstDash val="solid"/>
            <a:roun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68981"/>
                                        </p:tgtEl>
                                        <p:attrNameLst>
                                          <p:attrName>style.visibility</p:attrName>
                                        </p:attrNameLst>
                                      </p:cBhvr>
                                      <p:to>
                                        <p:strVal val="visible"/>
                                      </p:to>
                                    </p:set>
                                    <p:anim calcmode="lin" valueType="num">
                                      <p:cBhvr>
                                        <p:cTn id="7" dur="1000" fill="hold"/>
                                        <p:tgtEl>
                                          <p:spTgt spid="168981"/>
                                        </p:tgtEl>
                                        <p:attrNameLst>
                                          <p:attrName>ppt_w</p:attrName>
                                        </p:attrNameLst>
                                      </p:cBhvr>
                                      <p:tavLst>
                                        <p:tav tm="0">
                                          <p:val>
                                            <p:fltVal val="0.000000"/>
                                          </p:val>
                                        </p:tav>
                                        <p:tav tm="100000">
                                          <p:val>
                                            <p:strVal val="#ppt_w"/>
                                          </p:val>
                                        </p:tav>
                                      </p:tavLst>
                                    </p:anim>
                                    <p:anim calcmode="lin" valueType="num">
                                      <p:cBhvr>
                                        <p:cTn id="8" dur="1000" fill="hold"/>
                                        <p:tgtEl>
                                          <p:spTgt spid="168981"/>
                                        </p:tgtEl>
                                        <p:attrNameLst>
                                          <p:attrName>ppt_h</p:attrName>
                                        </p:attrNameLst>
                                      </p:cBhvr>
                                      <p:tavLst>
                                        <p:tav tm="0">
                                          <p:val>
                                            <p:fltVal val="0.000000"/>
                                          </p:val>
                                        </p:tav>
                                        <p:tav tm="100000">
                                          <p:val>
                                            <p:strVal val="#ppt_h"/>
                                          </p:val>
                                        </p:tav>
                                      </p:tavLst>
                                    </p:anim>
                                    <p:anim calcmode="lin" valueType="num">
                                      <p:cBhvr>
                                        <p:cTn id="9" dur="1000" fill="hold"/>
                                        <p:tgtEl>
                                          <p:spTgt spid="168981"/>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68981"/>
                                        </p:tgtEl>
                                        <p:attrNameLst>
                                          <p:attrName>ppt_y</p:attrName>
                                        </p:attrNameLst>
                                      </p:cBhvr>
                                      <p:tavLst>
                                        <p:tav tm="0" fmla="#ppt_y+(sin(-2*pi*(1-$))*-#ppt_x+cos(-2*pi*(1-$))*(1-#ppt_y))*(1-$)">
                                          <p:val>
                                            <p:fltVal val="0.000000"/>
                                          </p:val>
                                        </p:tav>
                                        <p:tav tm="100000">
                                          <p:val>
                                            <p:fltVal val="1.000000"/>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68980"/>
                                        </p:tgtEl>
                                        <p:attrNameLst>
                                          <p:attrName>style.visibility</p:attrName>
                                        </p:attrNameLst>
                                      </p:cBhvr>
                                      <p:to>
                                        <p:strVal val="visible"/>
                                      </p:to>
                                    </p:set>
                                    <p:anim calcmode="lin" valueType="num">
                                      <p:cBhvr>
                                        <p:cTn id="14" dur="1000" fill="hold"/>
                                        <p:tgtEl>
                                          <p:spTgt spid="168980"/>
                                        </p:tgtEl>
                                        <p:attrNameLst>
                                          <p:attrName>ppt_w</p:attrName>
                                        </p:attrNameLst>
                                      </p:cBhvr>
                                      <p:tavLst>
                                        <p:tav tm="0">
                                          <p:val>
                                            <p:fltVal val="0.000000"/>
                                          </p:val>
                                        </p:tav>
                                        <p:tav tm="100000">
                                          <p:val>
                                            <p:strVal val="#ppt_w"/>
                                          </p:val>
                                        </p:tav>
                                      </p:tavLst>
                                    </p:anim>
                                    <p:anim calcmode="lin" valueType="num">
                                      <p:cBhvr>
                                        <p:cTn id="15" dur="1000" fill="hold"/>
                                        <p:tgtEl>
                                          <p:spTgt spid="168980"/>
                                        </p:tgtEl>
                                        <p:attrNameLst>
                                          <p:attrName>ppt_h</p:attrName>
                                        </p:attrNameLst>
                                      </p:cBhvr>
                                      <p:tavLst>
                                        <p:tav tm="0">
                                          <p:val>
                                            <p:fltVal val="0.000000"/>
                                          </p:val>
                                        </p:tav>
                                        <p:tav tm="100000">
                                          <p:val>
                                            <p:strVal val="#ppt_h"/>
                                          </p:val>
                                        </p:tav>
                                      </p:tavLst>
                                    </p:anim>
                                    <p:anim calcmode="lin" valueType="num">
                                      <p:cBhvr>
                                        <p:cTn id="16" dur="1000" fill="hold"/>
                                        <p:tgtEl>
                                          <p:spTgt spid="168980"/>
                                        </p:tgtEl>
                                        <p:attrNameLst>
                                          <p:attrName>ppt_x</p:attrName>
                                        </p:attrNameLst>
                                      </p:cBhvr>
                                      <p:tavLst>
                                        <p:tav tm="0" fmla="#ppt_x+(cos(-2*pi*(1-$))*-#ppt_x-sin(-2*pi*(1-$))*(1-#ppt_y))*(1-$)">
                                          <p:val>
                                            <p:fltVal val="0.000000"/>
                                          </p:val>
                                        </p:tav>
                                        <p:tav tm="100000">
                                          <p:val>
                                            <p:fltVal val="1.000000"/>
                                          </p:val>
                                        </p:tav>
                                      </p:tavLst>
                                    </p:anim>
                                    <p:anim calcmode="lin" valueType="num">
                                      <p:cBhvr>
                                        <p:cTn id="17" dur="1000" fill="hold"/>
                                        <p:tgtEl>
                                          <p:spTgt spid="168980"/>
                                        </p:tgtEl>
                                        <p:attrNameLst>
                                          <p:attrName>ppt_y</p:attrName>
                                        </p:attrNameLst>
                                      </p:cBhvr>
                                      <p:tavLst>
                                        <p:tav tm="0" fmla="#ppt_y+(sin(-2*pi*(1-$))*-#ppt_x+cos(-2*pi*(1-$))*(1-#ppt_y))*(1-$)">
                                          <p:val>
                                            <p:fltVal val="0.000000"/>
                                          </p:val>
                                        </p:tav>
                                        <p:tav tm="100000">
                                          <p:val>
                                            <p:fltVal val="1.000000"/>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68979"/>
                                        </p:tgtEl>
                                        <p:attrNameLst>
                                          <p:attrName>style.visibility</p:attrName>
                                        </p:attrNameLst>
                                      </p:cBhvr>
                                      <p:to>
                                        <p:strVal val="visible"/>
                                      </p:to>
                                    </p:set>
                                    <p:anim calcmode="lin" valueType="num">
                                      <p:cBhvr>
                                        <p:cTn id="21" dur="1000" fill="hold"/>
                                        <p:tgtEl>
                                          <p:spTgt spid="168979"/>
                                        </p:tgtEl>
                                        <p:attrNameLst>
                                          <p:attrName>ppt_w</p:attrName>
                                        </p:attrNameLst>
                                      </p:cBhvr>
                                      <p:tavLst>
                                        <p:tav tm="0">
                                          <p:val>
                                            <p:fltVal val="0.000000"/>
                                          </p:val>
                                        </p:tav>
                                        <p:tav tm="100000">
                                          <p:val>
                                            <p:strVal val="#ppt_w"/>
                                          </p:val>
                                        </p:tav>
                                      </p:tavLst>
                                    </p:anim>
                                    <p:anim calcmode="lin" valueType="num">
                                      <p:cBhvr>
                                        <p:cTn id="22" dur="1000" fill="hold"/>
                                        <p:tgtEl>
                                          <p:spTgt spid="168979"/>
                                        </p:tgtEl>
                                        <p:attrNameLst>
                                          <p:attrName>ppt_h</p:attrName>
                                        </p:attrNameLst>
                                      </p:cBhvr>
                                      <p:tavLst>
                                        <p:tav tm="0">
                                          <p:val>
                                            <p:fltVal val="0.000000"/>
                                          </p:val>
                                        </p:tav>
                                        <p:tav tm="100000">
                                          <p:val>
                                            <p:strVal val="#ppt_h"/>
                                          </p:val>
                                        </p:tav>
                                      </p:tavLst>
                                    </p:anim>
                                    <p:anim calcmode="lin" valueType="num">
                                      <p:cBhvr>
                                        <p:cTn id="23" dur="1000" fill="hold"/>
                                        <p:tgtEl>
                                          <p:spTgt spid="168979"/>
                                        </p:tgtEl>
                                        <p:attrNameLst>
                                          <p:attrName>ppt_x</p:attrName>
                                        </p:attrNameLst>
                                      </p:cBhvr>
                                      <p:tavLst>
                                        <p:tav tm="0" fmla="#ppt_x+(cos(-2*pi*(1-$))*-#ppt_x-sin(-2*pi*(1-$))*(1-#ppt_y))*(1-$)">
                                          <p:val>
                                            <p:fltVal val="0.000000"/>
                                          </p:val>
                                        </p:tav>
                                        <p:tav tm="100000">
                                          <p:val>
                                            <p:fltVal val="1.000000"/>
                                          </p:val>
                                        </p:tav>
                                      </p:tavLst>
                                    </p:anim>
                                    <p:anim calcmode="lin" valueType="num">
                                      <p:cBhvr>
                                        <p:cTn id="24" dur="1000" fill="hold"/>
                                        <p:tgtEl>
                                          <p:spTgt spid="168979"/>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168977"/>
                                        </p:tgtEl>
                                        <p:attrNameLst>
                                          <p:attrName>style.visibility</p:attrName>
                                        </p:attrNameLst>
                                      </p:cBhvr>
                                      <p:to>
                                        <p:strVal val="visible"/>
                                      </p:to>
                                    </p:set>
                                    <p:anim calcmode="lin" valueType="num">
                                      <p:cBhvr>
                                        <p:cTn id="29" dur="1000" fill="hold"/>
                                        <p:tgtEl>
                                          <p:spTgt spid="168977"/>
                                        </p:tgtEl>
                                        <p:attrNameLst>
                                          <p:attrName>ppt_w</p:attrName>
                                        </p:attrNameLst>
                                      </p:cBhvr>
                                      <p:tavLst>
                                        <p:tav tm="0">
                                          <p:val>
                                            <p:fltVal val="0.000000"/>
                                          </p:val>
                                        </p:tav>
                                        <p:tav tm="100000">
                                          <p:val>
                                            <p:strVal val="#ppt_w"/>
                                          </p:val>
                                        </p:tav>
                                      </p:tavLst>
                                    </p:anim>
                                    <p:anim calcmode="lin" valueType="num">
                                      <p:cBhvr>
                                        <p:cTn id="30" dur="1000" fill="hold"/>
                                        <p:tgtEl>
                                          <p:spTgt spid="168977"/>
                                        </p:tgtEl>
                                        <p:attrNameLst>
                                          <p:attrName>ppt_h</p:attrName>
                                        </p:attrNameLst>
                                      </p:cBhvr>
                                      <p:tavLst>
                                        <p:tav tm="0">
                                          <p:val>
                                            <p:fltVal val="0.000000"/>
                                          </p:val>
                                        </p:tav>
                                        <p:tav tm="100000">
                                          <p:val>
                                            <p:strVal val="#ppt_h"/>
                                          </p:val>
                                        </p:tav>
                                      </p:tavLst>
                                    </p:anim>
                                    <p:anim calcmode="lin" valueType="num">
                                      <p:cBhvr>
                                        <p:cTn id="31" dur="1000" fill="hold"/>
                                        <p:tgtEl>
                                          <p:spTgt spid="168977"/>
                                        </p:tgtEl>
                                        <p:attrNameLst>
                                          <p:attrName>ppt_x</p:attrName>
                                        </p:attrNameLst>
                                      </p:cBhvr>
                                      <p:tavLst>
                                        <p:tav tm="0" fmla="#ppt_x+(cos(-2*pi*(1-$))*-#ppt_x-sin(-2*pi*(1-$))*(1-#ppt_y))*(1-$)">
                                          <p:val>
                                            <p:fltVal val="0.000000"/>
                                          </p:val>
                                        </p:tav>
                                        <p:tav tm="100000">
                                          <p:val>
                                            <p:fltVal val="1.000000"/>
                                          </p:val>
                                        </p:tav>
                                      </p:tavLst>
                                    </p:anim>
                                    <p:anim calcmode="lin" valueType="num">
                                      <p:cBhvr>
                                        <p:cTn id="32" dur="1000" fill="hold"/>
                                        <p:tgtEl>
                                          <p:spTgt spid="168977"/>
                                        </p:tgtEl>
                                        <p:attrNameLst>
                                          <p:attrName>ppt_y</p:attrName>
                                        </p:attrNameLst>
                                      </p:cBhvr>
                                      <p:tavLst>
                                        <p:tav tm="0" fmla="#ppt_y+(sin(-2*pi*(1-$))*-#ppt_x+cos(-2*pi*(1-$))*(1-#ppt_y))*(1-$)">
                                          <p:val>
                                            <p:fltVal val="0.000000"/>
                                          </p:val>
                                        </p:tav>
                                        <p:tav tm="100000">
                                          <p:val>
                                            <p:fltVal val="1.000000"/>
                                          </p:val>
                                        </p:tav>
                                      </p:tavLst>
                                    </p:anim>
                                  </p:childTnLst>
                                </p:cTn>
                              </p:par>
                            </p:childTnLst>
                          </p:cTn>
                        </p:par>
                        <p:par>
                          <p:cTn id="33" fill="hold">
                            <p:stCondLst>
                              <p:cond delay="1000"/>
                            </p:stCondLst>
                            <p:childTnLst>
                              <p:par>
                                <p:cTn id="34" presetID="15" presetClass="entr" presetSubtype="0" fill="hold" grpId="0" nodeType="afterEffect">
                                  <p:stCondLst>
                                    <p:cond delay="0"/>
                                  </p:stCondLst>
                                  <p:childTnLst>
                                    <p:set>
                                      <p:cBhvr>
                                        <p:cTn id="35" dur="1" fill="hold">
                                          <p:stCondLst>
                                            <p:cond delay="0"/>
                                          </p:stCondLst>
                                        </p:cTn>
                                        <p:tgtEl>
                                          <p:spTgt spid="168976"/>
                                        </p:tgtEl>
                                        <p:attrNameLst>
                                          <p:attrName>style.visibility</p:attrName>
                                        </p:attrNameLst>
                                      </p:cBhvr>
                                      <p:to>
                                        <p:strVal val="visible"/>
                                      </p:to>
                                    </p:set>
                                    <p:anim calcmode="lin" valueType="num">
                                      <p:cBhvr>
                                        <p:cTn id="36" dur="1000" fill="hold"/>
                                        <p:tgtEl>
                                          <p:spTgt spid="168976"/>
                                        </p:tgtEl>
                                        <p:attrNameLst>
                                          <p:attrName>ppt_w</p:attrName>
                                        </p:attrNameLst>
                                      </p:cBhvr>
                                      <p:tavLst>
                                        <p:tav tm="0">
                                          <p:val>
                                            <p:fltVal val="0.000000"/>
                                          </p:val>
                                        </p:tav>
                                        <p:tav tm="100000">
                                          <p:val>
                                            <p:strVal val="#ppt_w"/>
                                          </p:val>
                                        </p:tav>
                                      </p:tavLst>
                                    </p:anim>
                                    <p:anim calcmode="lin" valueType="num">
                                      <p:cBhvr>
                                        <p:cTn id="37" dur="1000" fill="hold"/>
                                        <p:tgtEl>
                                          <p:spTgt spid="168976"/>
                                        </p:tgtEl>
                                        <p:attrNameLst>
                                          <p:attrName>ppt_h</p:attrName>
                                        </p:attrNameLst>
                                      </p:cBhvr>
                                      <p:tavLst>
                                        <p:tav tm="0">
                                          <p:val>
                                            <p:fltVal val="0.000000"/>
                                          </p:val>
                                        </p:tav>
                                        <p:tav tm="100000">
                                          <p:val>
                                            <p:strVal val="#ppt_h"/>
                                          </p:val>
                                        </p:tav>
                                      </p:tavLst>
                                    </p:anim>
                                    <p:anim calcmode="lin" valueType="num">
                                      <p:cBhvr>
                                        <p:cTn id="38" dur="1000" fill="hold"/>
                                        <p:tgtEl>
                                          <p:spTgt spid="168976"/>
                                        </p:tgtEl>
                                        <p:attrNameLst>
                                          <p:attrName>ppt_x</p:attrName>
                                        </p:attrNameLst>
                                      </p:cBhvr>
                                      <p:tavLst>
                                        <p:tav tm="0" fmla="#ppt_x+(cos(-2*pi*(1-$))*-#ppt_x-sin(-2*pi*(1-$))*(1-#ppt_y))*(1-$)">
                                          <p:val>
                                            <p:fltVal val="0.000000"/>
                                          </p:val>
                                        </p:tav>
                                        <p:tav tm="100000">
                                          <p:val>
                                            <p:fltVal val="1.000000"/>
                                          </p:val>
                                        </p:tav>
                                      </p:tavLst>
                                    </p:anim>
                                    <p:anim calcmode="lin" valueType="num">
                                      <p:cBhvr>
                                        <p:cTn id="39" dur="1000" fill="hold"/>
                                        <p:tgtEl>
                                          <p:spTgt spid="168976"/>
                                        </p:tgtEl>
                                        <p:attrNameLst>
                                          <p:attrName>ppt_y</p:attrName>
                                        </p:attrNameLst>
                                      </p:cBhvr>
                                      <p:tavLst>
                                        <p:tav tm="0" fmla="#ppt_y+(sin(-2*pi*(1-$))*-#ppt_x+cos(-2*pi*(1-$))*(1-#ppt_y))*(1-$)">
                                          <p:val>
                                            <p:fltVal val="0.000000"/>
                                          </p:val>
                                        </p:tav>
                                        <p:tav tm="100000">
                                          <p:val>
                                            <p:fltVal val="1.000000"/>
                                          </p:val>
                                        </p:tav>
                                      </p:tavLst>
                                    </p:anim>
                                  </p:childTnLst>
                                </p:cTn>
                              </p:par>
                            </p:childTnLst>
                          </p:cTn>
                        </p:par>
                        <p:par>
                          <p:cTn id="40" fill="hold">
                            <p:stCondLst>
                              <p:cond delay="2000"/>
                            </p:stCondLst>
                            <p:childTnLst>
                              <p:par>
                                <p:cTn id="41" presetID="15" presetClass="entr" presetSubtype="0" fill="hold" grpId="0" nodeType="afterEffect">
                                  <p:stCondLst>
                                    <p:cond delay="0"/>
                                  </p:stCondLst>
                                  <p:childTnLst>
                                    <p:set>
                                      <p:cBhvr>
                                        <p:cTn id="42" dur="1" fill="hold">
                                          <p:stCondLst>
                                            <p:cond delay="0"/>
                                          </p:stCondLst>
                                        </p:cTn>
                                        <p:tgtEl>
                                          <p:spTgt spid="168975"/>
                                        </p:tgtEl>
                                        <p:attrNameLst>
                                          <p:attrName>style.visibility</p:attrName>
                                        </p:attrNameLst>
                                      </p:cBhvr>
                                      <p:to>
                                        <p:strVal val="visible"/>
                                      </p:to>
                                    </p:set>
                                    <p:anim calcmode="lin" valueType="num">
                                      <p:cBhvr>
                                        <p:cTn id="43" dur="1000" fill="hold"/>
                                        <p:tgtEl>
                                          <p:spTgt spid="168975"/>
                                        </p:tgtEl>
                                        <p:attrNameLst>
                                          <p:attrName>ppt_w</p:attrName>
                                        </p:attrNameLst>
                                      </p:cBhvr>
                                      <p:tavLst>
                                        <p:tav tm="0">
                                          <p:val>
                                            <p:fltVal val="0.000000"/>
                                          </p:val>
                                        </p:tav>
                                        <p:tav tm="100000">
                                          <p:val>
                                            <p:strVal val="#ppt_w"/>
                                          </p:val>
                                        </p:tav>
                                      </p:tavLst>
                                    </p:anim>
                                    <p:anim calcmode="lin" valueType="num">
                                      <p:cBhvr>
                                        <p:cTn id="44" dur="1000" fill="hold"/>
                                        <p:tgtEl>
                                          <p:spTgt spid="168975"/>
                                        </p:tgtEl>
                                        <p:attrNameLst>
                                          <p:attrName>ppt_h</p:attrName>
                                        </p:attrNameLst>
                                      </p:cBhvr>
                                      <p:tavLst>
                                        <p:tav tm="0">
                                          <p:val>
                                            <p:fltVal val="0.000000"/>
                                          </p:val>
                                        </p:tav>
                                        <p:tav tm="100000">
                                          <p:val>
                                            <p:strVal val="#ppt_h"/>
                                          </p:val>
                                        </p:tav>
                                      </p:tavLst>
                                    </p:anim>
                                    <p:anim calcmode="lin" valueType="num">
                                      <p:cBhvr>
                                        <p:cTn id="45" dur="1000" fill="hold"/>
                                        <p:tgtEl>
                                          <p:spTgt spid="168975"/>
                                        </p:tgtEl>
                                        <p:attrNameLst>
                                          <p:attrName>ppt_x</p:attrName>
                                        </p:attrNameLst>
                                      </p:cBhvr>
                                      <p:tavLst>
                                        <p:tav tm="0" fmla="#ppt_x+(cos(-2*pi*(1-$))*-#ppt_x-sin(-2*pi*(1-$))*(1-#ppt_y))*(1-$)">
                                          <p:val>
                                            <p:fltVal val="0.000000"/>
                                          </p:val>
                                        </p:tav>
                                        <p:tav tm="100000">
                                          <p:val>
                                            <p:fltVal val="1.000000"/>
                                          </p:val>
                                        </p:tav>
                                      </p:tavLst>
                                    </p:anim>
                                    <p:anim calcmode="lin" valueType="num">
                                      <p:cBhvr>
                                        <p:cTn id="46" dur="1000" fill="hold"/>
                                        <p:tgtEl>
                                          <p:spTgt spid="168975"/>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168973"/>
                                        </p:tgtEl>
                                        <p:attrNameLst>
                                          <p:attrName>style.visibility</p:attrName>
                                        </p:attrNameLst>
                                      </p:cBhvr>
                                      <p:to>
                                        <p:strVal val="visible"/>
                                      </p:to>
                                    </p:set>
                                    <p:anim calcmode="lin" valueType="num">
                                      <p:cBhvr>
                                        <p:cTn id="51" dur="1000" fill="hold"/>
                                        <p:tgtEl>
                                          <p:spTgt spid="168973"/>
                                        </p:tgtEl>
                                        <p:attrNameLst>
                                          <p:attrName>ppt_w</p:attrName>
                                        </p:attrNameLst>
                                      </p:cBhvr>
                                      <p:tavLst>
                                        <p:tav tm="0">
                                          <p:val>
                                            <p:fltVal val="0.000000"/>
                                          </p:val>
                                        </p:tav>
                                        <p:tav tm="100000">
                                          <p:val>
                                            <p:strVal val="#ppt_w"/>
                                          </p:val>
                                        </p:tav>
                                      </p:tavLst>
                                    </p:anim>
                                    <p:anim calcmode="lin" valueType="num">
                                      <p:cBhvr>
                                        <p:cTn id="52" dur="1000" fill="hold"/>
                                        <p:tgtEl>
                                          <p:spTgt spid="168973"/>
                                        </p:tgtEl>
                                        <p:attrNameLst>
                                          <p:attrName>ppt_h</p:attrName>
                                        </p:attrNameLst>
                                      </p:cBhvr>
                                      <p:tavLst>
                                        <p:tav tm="0">
                                          <p:val>
                                            <p:fltVal val="0.000000"/>
                                          </p:val>
                                        </p:tav>
                                        <p:tav tm="100000">
                                          <p:val>
                                            <p:strVal val="#ppt_h"/>
                                          </p:val>
                                        </p:tav>
                                      </p:tavLst>
                                    </p:anim>
                                    <p:anim calcmode="lin" valueType="num">
                                      <p:cBhvr>
                                        <p:cTn id="53" dur="1000" fill="hold"/>
                                        <p:tgtEl>
                                          <p:spTgt spid="168973"/>
                                        </p:tgtEl>
                                        <p:attrNameLst>
                                          <p:attrName>ppt_x</p:attrName>
                                        </p:attrNameLst>
                                      </p:cBhvr>
                                      <p:tavLst>
                                        <p:tav tm="0" fmla="#ppt_x+(cos(-2*pi*(1-$))*-#ppt_x-sin(-2*pi*(1-$))*(1-#ppt_y))*(1-$)">
                                          <p:val>
                                            <p:fltVal val="0.000000"/>
                                          </p:val>
                                        </p:tav>
                                        <p:tav tm="100000">
                                          <p:val>
                                            <p:fltVal val="1.000000"/>
                                          </p:val>
                                        </p:tav>
                                      </p:tavLst>
                                    </p:anim>
                                    <p:anim calcmode="lin" valueType="num">
                                      <p:cBhvr>
                                        <p:cTn id="54" dur="1000" fill="hold"/>
                                        <p:tgtEl>
                                          <p:spTgt spid="168973"/>
                                        </p:tgtEl>
                                        <p:attrNameLst>
                                          <p:attrName>ppt_y</p:attrName>
                                        </p:attrNameLst>
                                      </p:cBhvr>
                                      <p:tavLst>
                                        <p:tav tm="0" fmla="#ppt_y+(sin(-2*pi*(1-$))*-#ppt_x+cos(-2*pi*(1-$))*(1-#ppt_y))*(1-$)">
                                          <p:val>
                                            <p:fltVal val="0.000000"/>
                                          </p:val>
                                        </p:tav>
                                        <p:tav tm="100000">
                                          <p:val>
                                            <p:fltVal val="1.000000"/>
                                          </p:val>
                                        </p:tav>
                                      </p:tavLst>
                                    </p:anim>
                                  </p:childTnLst>
                                </p:cTn>
                              </p:par>
                            </p:childTnLst>
                          </p:cTn>
                        </p:par>
                        <p:par>
                          <p:cTn id="55" fill="hold">
                            <p:stCondLst>
                              <p:cond delay="1000"/>
                            </p:stCondLst>
                            <p:childTnLst>
                              <p:par>
                                <p:cTn id="56" presetID="15" presetClass="entr" presetSubtype="0" fill="hold" grpId="0" nodeType="afterEffect">
                                  <p:stCondLst>
                                    <p:cond delay="0"/>
                                  </p:stCondLst>
                                  <p:childTnLst>
                                    <p:set>
                                      <p:cBhvr>
                                        <p:cTn id="57" dur="1" fill="hold">
                                          <p:stCondLst>
                                            <p:cond delay="0"/>
                                          </p:stCondLst>
                                        </p:cTn>
                                        <p:tgtEl>
                                          <p:spTgt spid="168972"/>
                                        </p:tgtEl>
                                        <p:attrNameLst>
                                          <p:attrName>style.visibility</p:attrName>
                                        </p:attrNameLst>
                                      </p:cBhvr>
                                      <p:to>
                                        <p:strVal val="visible"/>
                                      </p:to>
                                    </p:set>
                                    <p:anim calcmode="lin" valueType="num">
                                      <p:cBhvr>
                                        <p:cTn id="58" dur="1000" fill="hold"/>
                                        <p:tgtEl>
                                          <p:spTgt spid="168972"/>
                                        </p:tgtEl>
                                        <p:attrNameLst>
                                          <p:attrName>ppt_w</p:attrName>
                                        </p:attrNameLst>
                                      </p:cBhvr>
                                      <p:tavLst>
                                        <p:tav tm="0">
                                          <p:val>
                                            <p:fltVal val="0.000000"/>
                                          </p:val>
                                        </p:tav>
                                        <p:tav tm="100000">
                                          <p:val>
                                            <p:strVal val="#ppt_w"/>
                                          </p:val>
                                        </p:tav>
                                      </p:tavLst>
                                    </p:anim>
                                    <p:anim calcmode="lin" valueType="num">
                                      <p:cBhvr>
                                        <p:cTn id="59" dur="1000" fill="hold"/>
                                        <p:tgtEl>
                                          <p:spTgt spid="168972"/>
                                        </p:tgtEl>
                                        <p:attrNameLst>
                                          <p:attrName>ppt_h</p:attrName>
                                        </p:attrNameLst>
                                      </p:cBhvr>
                                      <p:tavLst>
                                        <p:tav tm="0">
                                          <p:val>
                                            <p:fltVal val="0.000000"/>
                                          </p:val>
                                        </p:tav>
                                        <p:tav tm="100000">
                                          <p:val>
                                            <p:strVal val="#ppt_h"/>
                                          </p:val>
                                        </p:tav>
                                      </p:tavLst>
                                    </p:anim>
                                    <p:anim calcmode="lin" valueType="num">
                                      <p:cBhvr>
                                        <p:cTn id="60" dur="1000" fill="hold"/>
                                        <p:tgtEl>
                                          <p:spTgt spid="168972"/>
                                        </p:tgtEl>
                                        <p:attrNameLst>
                                          <p:attrName>ppt_x</p:attrName>
                                        </p:attrNameLst>
                                      </p:cBhvr>
                                      <p:tavLst>
                                        <p:tav tm="0" fmla="#ppt_x+(cos(-2*pi*(1-$))*-#ppt_x-sin(-2*pi*(1-$))*(1-#ppt_y))*(1-$)">
                                          <p:val>
                                            <p:fltVal val="0.000000"/>
                                          </p:val>
                                        </p:tav>
                                        <p:tav tm="100000">
                                          <p:val>
                                            <p:fltVal val="1.000000"/>
                                          </p:val>
                                        </p:tav>
                                      </p:tavLst>
                                    </p:anim>
                                    <p:anim calcmode="lin" valueType="num">
                                      <p:cBhvr>
                                        <p:cTn id="61" dur="1000" fill="hold"/>
                                        <p:tgtEl>
                                          <p:spTgt spid="168972"/>
                                        </p:tgtEl>
                                        <p:attrNameLst>
                                          <p:attrName>ppt_y</p:attrName>
                                        </p:attrNameLst>
                                      </p:cBhvr>
                                      <p:tavLst>
                                        <p:tav tm="0" fmla="#ppt_y+(sin(-2*pi*(1-$))*-#ppt_x+cos(-2*pi*(1-$))*(1-#ppt_y))*(1-$)">
                                          <p:val>
                                            <p:fltVal val="0.000000"/>
                                          </p:val>
                                        </p:tav>
                                        <p:tav tm="100000">
                                          <p:val>
                                            <p:fltVal val="1.000000"/>
                                          </p:val>
                                        </p:tav>
                                      </p:tavLst>
                                    </p:anim>
                                  </p:childTnLst>
                                </p:cTn>
                              </p:par>
                            </p:childTnLst>
                          </p:cTn>
                        </p:par>
                        <p:par>
                          <p:cTn id="62" fill="hold">
                            <p:stCondLst>
                              <p:cond delay="2000"/>
                            </p:stCondLst>
                            <p:childTnLst>
                              <p:par>
                                <p:cTn id="63" presetID="15" presetClass="entr" presetSubtype="0" fill="hold" grpId="0" nodeType="afterEffect">
                                  <p:stCondLst>
                                    <p:cond delay="0"/>
                                  </p:stCondLst>
                                  <p:childTnLst>
                                    <p:set>
                                      <p:cBhvr>
                                        <p:cTn id="64" dur="1" fill="hold">
                                          <p:stCondLst>
                                            <p:cond delay="0"/>
                                          </p:stCondLst>
                                        </p:cTn>
                                        <p:tgtEl>
                                          <p:spTgt spid="168971"/>
                                        </p:tgtEl>
                                        <p:attrNameLst>
                                          <p:attrName>style.visibility</p:attrName>
                                        </p:attrNameLst>
                                      </p:cBhvr>
                                      <p:to>
                                        <p:strVal val="visible"/>
                                      </p:to>
                                    </p:set>
                                    <p:anim calcmode="lin" valueType="num">
                                      <p:cBhvr>
                                        <p:cTn id="65" dur="1000" fill="hold"/>
                                        <p:tgtEl>
                                          <p:spTgt spid="168971"/>
                                        </p:tgtEl>
                                        <p:attrNameLst>
                                          <p:attrName>ppt_w</p:attrName>
                                        </p:attrNameLst>
                                      </p:cBhvr>
                                      <p:tavLst>
                                        <p:tav tm="0">
                                          <p:val>
                                            <p:fltVal val="0.000000"/>
                                          </p:val>
                                        </p:tav>
                                        <p:tav tm="100000">
                                          <p:val>
                                            <p:strVal val="#ppt_w"/>
                                          </p:val>
                                        </p:tav>
                                      </p:tavLst>
                                    </p:anim>
                                    <p:anim calcmode="lin" valueType="num">
                                      <p:cBhvr>
                                        <p:cTn id="66" dur="1000" fill="hold"/>
                                        <p:tgtEl>
                                          <p:spTgt spid="168971"/>
                                        </p:tgtEl>
                                        <p:attrNameLst>
                                          <p:attrName>ppt_h</p:attrName>
                                        </p:attrNameLst>
                                      </p:cBhvr>
                                      <p:tavLst>
                                        <p:tav tm="0">
                                          <p:val>
                                            <p:fltVal val="0.000000"/>
                                          </p:val>
                                        </p:tav>
                                        <p:tav tm="100000">
                                          <p:val>
                                            <p:strVal val="#ppt_h"/>
                                          </p:val>
                                        </p:tav>
                                      </p:tavLst>
                                    </p:anim>
                                    <p:anim calcmode="lin" valueType="num">
                                      <p:cBhvr>
                                        <p:cTn id="67" dur="1000" fill="hold"/>
                                        <p:tgtEl>
                                          <p:spTgt spid="168971"/>
                                        </p:tgtEl>
                                        <p:attrNameLst>
                                          <p:attrName>ppt_x</p:attrName>
                                        </p:attrNameLst>
                                      </p:cBhvr>
                                      <p:tavLst>
                                        <p:tav tm="0" fmla="#ppt_x+(cos(-2*pi*(1-$))*-#ppt_x-sin(-2*pi*(1-$))*(1-#ppt_y))*(1-$)">
                                          <p:val>
                                            <p:fltVal val="0.000000"/>
                                          </p:val>
                                        </p:tav>
                                        <p:tav tm="100000">
                                          <p:val>
                                            <p:fltVal val="1.000000"/>
                                          </p:val>
                                        </p:tav>
                                      </p:tavLst>
                                    </p:anim>
                                    <p:anim calcmode="lin" valueType="num">
                                      <p:cBhvr>
                                        <p:cTn id="68" dur="1000" fill="hold"/>
                                        <p:tgtEl>
                                          <p:spTgt spid="168971"/>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69" fill="hold">
                      <p:stCondLst>
                        <p:cond delay="indefinite"/>
                      </p:stCondLst>
                      <p:childTnLst>
                        <p:par>
                          <p:cTn id="70" fill="hold">
                            <p:stCondLst>
                              <p:cond delay="0"/>
                            </p:stCondLst>
                            <p:childTnLst>
                              <p:par>
                                <p:cTn id="71" presetID="15" presetClass="entr" presetSubtype="0" fill="hold" grpId="0" nodeType="clickEffect">
                                  <p:stCondLst>
                                    <p:cond delay="0"/>
                                  </p:stCondLst>
                                  <p:childTnLst>
                                    <p:set>
                                      <p:cBhvr>
                                        <p:cTn id="72" dur="1" fill="hold">
                                          <p:stCondLst>
                                            <p:cond delay="0"/>
                                          </p:stCondLst>
                                        </p:cTn>
                                        <p:tgtEl>
                                          <p:spTgt spid="168969"/>
                                        </p:tgtEl>
                                        <p:attrNameLst>
                                          <p:attrName>style.visibility</p:attrName>
                                        </p:attrNameLst>
                                      </p:cBhvr>
                                      <p:to>
                                        <p:strVal val="visible"/>
                                      </p:to>
                                    </p:set>
                                    <p:anim calcmode="lin" valueType="num">
                                      <p:cBhvr>
                                        <p:cTn id="73" dur="1000" fill="hold"/>
                                        <p:tgtEl>
                                          <p:spTgt spid="168969"/>
                                        </p:tgtEl>
                                        <p:attrNameLst>
                                          <p:attrName>ppt_w</p:attrName>
                                        </p:attrNameLst>
                                      </p:cBhvr>
                                      <p:tavLst>
                                        <p:tav tm="0">
                                          <p:val>
                                            <p:fltVal val="0.000000"/>
                                          </p:val>
                                        </p:tav>
                                        <p:tav tm="100000">
                                          <p:val>
                                            <p:strVal val="#ppt_w"/>
                                          </p:val>
                                        </p:tav>
                                      </p:tavLst>
                                    </p:anim>
                                    <p:anim calcmode="lin" valueType="num">
                                      <p:cBhvr>
                                        <p:cTn id="74" dur="1000" fill="hold"/>
                                        <p:tgtEl>
                                          <p:spTgt spid="168969"/>
                                        </p:tgtEl>
                                        <p:attrNameLst>
                                          <p:attrName>ppt_h</p:attrName>
                                        </p:attrNameLst>
                                      </p:cBhvr>
                                      <p:tavLst>
                                        <p:tav tm="0">
                                          <p:val>
                                            <p:fltVal val="0.000000"/>
                                          </p:val>
                                        </p:tav>
                                        <p:tav tm="100000">
                                          <p:val>
                                            <p:strVal val="#ppt_h"/>
                                          </p:val>
                                        </p:tav>
                                      </p:tavLst>
                                    </p:anim>
                                    <p:anim calcmode="lin" valueType="num">
                                      <p:cBhvr>
                                        <p:cTn id="75" dur="1000" fill="hold"/>
                                        <p:tgtEl>
                                          <p:spTgt spid="168969"/>
                                        </p:tgtEl>
                                        <p:attrNameLst>
                                          <p:attrName>ppt_x</p:attrName>
                                        </p:attrNameLst>
                                      </p:cBhvr>
                                      <p:tavLst>
                                        <p:tav tm="0" fmla="#ppt_x+(cos(-2*pi*(1-$))*-#ppt_x-sin(-2*pi*(1-$))*(1-#ppt_y))*(1-$)">
                                          <p:val>
                                            <p:fltVal val="0.000000"/>
                                          </p:val>
                                        </p:tav>
                                        <p:tav tm="100000">
                                          <p:val>
                                            <p:fltVal val="1.000000"/>
                                          </p:val>
                                        </p:tav>
                                      </p:tavLst>
                                    </p:anim>
                                    <p:anim calcmode="lin" valueType="num">
                                      <p:cBhvr>
                                        <p:cTn id="76" dur="1000" fill="hold"/>
                                        <p:tgtEl>
                                          <p:spTgt spid="168969"/>
                                        </p:tgtEl>
                                        <p:attrNameLst>
                                          <p:attrName>ppt_y</p:attrName>
                                        </p:attrNameLst>
                                      </p:cBhvr>
                                      <p:tavLst>
                                        <p:tav tm="0" fmla="#ppt_y+(sin(-2*pi*(1-$))*-#ppt_x+cos(-2*pi*(1-$))*(1-#ppt_y))*(1-$)">
                                          <p:val>
                                            <p:fltVal val="0.000000"/>
                                          </p:val>
                                        </p:tav>
                                        <p:tav tm="100000">
                                          <p:val>
                                            <p:fltVal val="1.000000"/>
                                          </p:val>
                                        </p:tav>
                                      </p:tavLst>
                                    </p:anim>
                                  </p:childTnLst>
                                </p:cTn>
                              </p:par>
                            </p:childTnLst>
                          </p:cTn>
                        </p:par>
                        <p:par>
                          <p:cTn id="77" fill="hold">
                            <p:stCondLst>
                              <p:cond delay="1000"/>
                            </p:stCondLst>
                            <p:childTnLst>
                              <p:par>
                                <p:cTn id="78" presetID="15" presetClass="entr" presetSubtype="0" fill="hold" grpId="0" nodeType="afterEffect">
                                  <p:stCondLst>
                                    <p:cond delay="0"/>
                                  </p:stCondLst>
                                  <p:childTnLst>
                                    <p:set>
                                      <p:cBhvr>
                                        <p:cTn id="79" dur="1" fill="hold">
                                          <p:stCondLst>
                                            <p:cond delay="0"/>
                                          </p:stCondLst>
                                        </p:cTn>
                                        <p:tgtEl>
                                          <p:spTgt spid="168968"/>
                                        </p:tgtEl>
                                        <p:attrNameLst>
                                          <p:attrName>style.visibility</p:attrName>
                                        </p:attrNameLst>
                                      </p:cBhvr>
                                      <p:to>
                                        <p:strVal val="visible"/>
                                      </p:to>
                                    </p:set>
                                    <p:anim calcmode="lin" valueType="num">
                                      <p:cBhvr>
                                        <p:cTn id="80" dur="1000" fill="hold"/>
                                        <p:tgtEl>
                                          <p:spTgt spid="168968"/>
                                        </p:tgtEl>
                                        <p:attrNameLst>
                                          <p:attrName>ppt_w</p:attrName>
                                        </p:attrNameLst>
                                      </p:cBhvr>
                                      <p:tavLst>
                                        <p:tav tm="0">
                                          <p:val>
                                            <p:fltVal val="0.000000"/>
                                          </p:val>
                                        </p:tav>
                                        <p:tav tm="100000">
                                          <p:val>
                                            <p:strVal val="#ppt_w"/>
                                          </p:val>
                                        </p:tav>
                                      </p:tavLst>
                                    </p:anim>
                                    <p:anim calcmode="lin" valueType="num">
                                      <p:cBhvr>
                                        <p:cTn id="81" dur="1000" fill="hold"/>
                                        <p:tgtEl>
                                          <p:spTgt spid="168968"/>
                                        </p:tgtEl>
                                        <p:attrNameLst>
                                          <p:attrName>ppt_h</p:attrName>
                                        </p:attrNameLst>
                                      </p:cBhvr>
                                      <p:tavLst>
                                        <p:tav tm="0">
                                          <p:val>
                                            <p:fltVal val="0.000000"/>
                                          </p:val>
                                        </p:tav>
                                        <p:tav tm="100000">
                                          <p:val>
                                            <p:strVal val="#ppt_h"/>
                                          </p:val>
                                        </p:tav>
                                      </p:tavLst>
                                    </p:anim>
                                    <p:anim calcmode="lin" valueType="num">
                                      <p:cBhvr>
                                        <p:cTn id="82" dur="1000" fill="hold"/>
                                        <p:tgtEl>
                                          <p:spTgt spid="168968"/>
                                        </p:tgtEl>
                                        <p:attrNameLst>
                                          <p:attrName>ppt_x</p:attrName>
                                        </p:attrNameLst>
                                      </p:cBhvr>
                                      <p:tavLst>
                                        <p:tav tm="0" fmla="#ppt_x+(cos(-2*pi*(1-$))*-#ppt_x-sin(-2*pi*(1-$))*(1-#ppt_y))*(1-$)">
                                          <p:val>
                                            <p:fltVal val="0.000000"/>
                                          </p:val>
                                        </p:tav>
                                        <p:tav tm="100000">
                                          <p:val>
                                            <p:fltVal val="1.000000"/>
                                          </p:val>
                                        </p:tav>
                                      </p:tavLst>
                                    </p:anim>
                                    <p:anim calcmode="lin" valueType="num">
                                      <p:cBhvr>
                                        <p:cTn id="83" dur="1000" fill="hold"/>
                                        <p:tgtEl>
                                          <p:spTgt spid="168968"/>
                                        </p:tgtEl>
                                        <p:attrNameLst>
                                          <p:attrName>ppt_y</p:attrName>
                                        </p:attrNameLst>
                                      </p:cBhvr>
                                      <p:tavLst>
                                        <p:tav tm="0" fmla="#ppt_y+(sin(-2*pi*(1-$))*-#ppt_x+cos(-2*pi*(1-$))*(1-#ppt_y))*(1-$)">
                                          <p:val>
                                            <p:fltVal val="0.000000"/>
                                          </p:val>
                                        </p:tav>
                                        <p:tav tm="100000">
                                          <p:val>
                                            <p:fltVal val="1.000000"/>
                                          </p:val>
                                        </p:tav>
                                      </p:tavLst>
                                    </p:anim>
                                  </p:childTnLst>
                                </p:cTn>
                              </p:par>
                            </p:childTnLst>
                          </p:cTn>
                        </p:par>
                        <p:par>
                          <p:cTn id="84" fill="hold">
                            <p:stCondLst>
                              <p:cond delay="2000"/>
                            </p:stCondLst>
                            <p:childTnLst>
                              <p:par>
                                <p:cTn id="85" presetID="15" presetClass="entr" presetSubtype="0" fill="hold" grpId="0" nodeType="afterEffect">
                                  <p:stCondLst>
                                    <p:cond delay="0"/>
                                  </p:stCondLst>
                                  <p:childTnLst>
                                    <p:set>
                                      <p:cBhvr>
                                        <p:cTn id="86" dur="1" fill="hold">
                                          <p:stCondLst>
                                            <p:cond delay="0"/>
                                          </p:stCondLst>
                                        </p:cTn>
                                        <p:tgtEl>
                                          <p:spTgt spid="168967"/>
                                        </p:tgtEl>
                                        <p:attrNameLst>
                                          <p:attrName>style.visibility</p:attrName>
                                        </p:attrNameLst>
                                      </p:cBhvr>
                                      <p:to>
                                        <p:strVal val="visible"/>
                                      </p:to>
                                    </p:set>
                                    <p:anim calcmode="lin" valueType="num">
                                      <p:cBhvr>
                                        <p:cTn id="87" dur="1000" fill="hold"/>
                                        <p:tgtEl>
                                          <p:spTgt spid="168967"/>
                                        </p:tgtEl>
                                        <p:attrNameLst>
                                          <p:attrName>ppt_w</p:attrName>
                                        </p:attrNameLst>
                                      </p:cBhvr>
                                      <p:tavLst>
                                        <p:tav tm="0">
                                          <p:val>
                                            <p:fltVal val="0.000000"/>
                                          </p:val>
                                        </p:tav>
                                        <p:tav tm="100000">
                                          <p:val>
                                            <p:strVal val="#ppt_w"/>
                                          </p:val>
                                        </p:tav>
                                      </p:tavLst>
                                    </p:anim>
                                    <p:anim calcmode="lin" valueType="num">
                                      <p:cBhvr>
                                        <p:cTn id="88" dur="1000" fill="hold"/>
                                        <p:tgtEl>
                                          <p:spTgt spid="168967"/>
                                        </p:tgtEl>
                                        <p:attrNameLst>
                                          <p:attrName>ppt_h</p:attrName>
                                        </p:attrNameLst>
                                      </p:cBhvr>
                                      <p:tavLst>
                                        <p:tav tm="0">
                                          <p:val>
                                            <p:fltVal val="0.000000"/>
                                          </p:val>
                                        </p:tav>
                                        <p:tav tm="100000">
                                          <p:val>
                                            <p:strVal val="#ppt_h"/>
                                          </p:val>
                                        </p:tav>
                                      </p:tavLst>
                                    </p:anim>
                                    <p:anim calcmode="lin" valueType="num">
                                      <p:cBhvr>
                                        <p:cTn id="89" dur="1000" fill="hold"/>
                                        <p:tgtEl>
                                          <p:spTgt spid="168967"/>
                                        </p:tgtEl>
                                        <p:attrNameLst>
                                          <p:attrName>ppt_x</p:attrName>
                                        </p:attrNameLst>
                                      </p:cBhvr>
                                      <p:tavLst>
                                        <p:tav tm="0" fmla="#ppt_x+(cos(-2*pi*(1-$))*-#ppt_x-sin(-2*pi*(1-$))*(1-#ppt_y))*(1-$)">
                                          <p:val>
                                            <p:fltVal val="0.000000"/>
                                          </p:val>
                                        </p:tav>
                                        <p:tav tm="100000">
                                          <p:val>
                                            <p:fltVal val="1.000000"/>
                                          </p:val>
                                        </p:tav>
                                      </p:tavLst>
                                    </p:anim>
                                    <p:anim calcmode="lin" valueType="num">
                                      <p:cBhvr>
                                        <p:cTn id="90" dur="1000" fill="hold"/>
                                        <p:tgtEl>
                                          <p:spTgt spid="168967"/>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91" fill="hold">
                      <p:stCondLst>
                        <p:cond delay="indefinite"/>
                      </p:stCondLst>
                      <p:childTnLst>
                        <p:par>
                          <p:cTn id="92" fill="hold">
                            <p:stCondLst>
                              <p:cond delay="0"/>
                            </p:stCondLst>
                            <p:childTnLst>
                              <p:par>
                                <p:cTn id="93" presetID="15" presetClass="entr" presetSubtype="0" fill="hold" grpId="0" nodeType="clickEffect">
                                  <p:stCondLst>
                                    <p:cond delay="0"/>
                                  </p:stCondLst>
                                  <p:childTnLst>
                                    <p:set>
                                      <p:cBhvr>
                                        <p:cTn id="94" dur="1" fill="hold">
                                          <p:stCondLst>
                                            <p:cond delay="0"/>
                                          </p:stCondLst>
                                        </p:cTn>
                                        <p:tgtEl>
                                          <p:spTgt spid="168965"/>
                                        </p:tgtEl>
                                        <p:attrNameLst>
                                          <p:attrName>style.visibility</p:attrName>
                                        </p:attrNameLst>
                                      </p:cBhvr>
                                      <p:to>
                                        <p:strVal val="visible"/>
                                      </p:to>
                                    </p:set>
                                    <p:anim calcmode="lin" valueType="num">
                                      <p:cBhvr>
                                        <p:cTn id="95" dur="1000" fill="hold"/>
                                        <p:tgtEl>
                                          <p:spTgt spid="168965"/>
                                        </p:tgtEl>
                                        <p:attrNameLst>
                                          <p:attrName>ppt_w</p:attrName>
                                        </p:attrNameLst>
                                      </p:cBhvr>
                                      <p:tavLst>
                                        <p:tav tm="0">
                                          <p:val>
                                            <p:fltVal val="0.000000"/>
                                          </p:val>
                                        </p:tav>
                                        <p:tav tm="100000">
                                          <p:val>
                                            <p:strVal val="#ppt_w"/>
                                          </p:val>
                                        </p:tav>
                                      </p:tavLst>
                                    </p:anim>
                                    <p:anim calcmode="lin" valueType="num">
                                      <p:cBhvr>
                                        <p:cTn id="96" dur="1000" fill="hold"/>
                                        <p:tgtEl>
                                          <p:spTgt spid="168965"/>
                                        </p:tgtEl>
                                        <p:attrNameLst>
                                          <p:attrName>ppt_h</p:attrName>
                                        </p:attrNameLst>
                                      </p:cBhvr>
                                      <p:tavLst>
                                        <p:tav tm="0">
                                          <p:val>
                                            <p:fltVal val="0.000000"/>
                                          </p:val>
                                        </p:tav>
                                        <p:tav tm="100000">
                                          <p:val>
                                            <p:strVal val="#ppt_h"/>
                                          </p:val>
                                        </p:tav>
                                      </p:tavLst>
                                    </p:anim>
                                    <p:anim calcmode="lin" valueType="num">
                                      <p:cBhvr>
                                        <p:cTn id="97" dur="1000" fill="hold"/>
                                        <p:tgtEl>
                                          <p:spTgt spid="168965"/>
                                        </p:tgtEl>
                                        <p:attrNameLst>
                                          <p:attrName>ppt_x</p:attrName>
                                        </p:attrNameLst>
                                      </p:cBhvr>
                                      <p:tavLst>
                                        <p:tav tm="0" fmla="#ppt_x+(cos(-2*pi*(1-$))*-#ppt_x-sin(-2*pi*(1-$))*(1-#ppt_y))*(1-$)">
                                          <p:val>
                                            <p:fltVal val="0.000000"/>
                                          </p:val>
                                        </p:tav>
                                        <p:tav tm="100000">
                                          <p:val>
                                            <p:fltVal val="1.000000"/>
                                          </p:val>
                                        </p:tav>
                                      </p:tavLst>
                                    </p:anim>
                                    <p:anim calcmode="lin" valueType="num">
                                      <p:cBhvr>
                                        <p:cTn id="98" dur="1000" fill="hold"/>
                                        <p:tgtEl>
                                          <p:spTgt spid="168965"/>
                                        </p:tgtEl>
                                        <p:attrNameLst>
                                          <p:attrName>ppt_y</p:attrName>
                                        </p:attrNameLst>
                                      </p:cBhvr>
                                      <p:tavLst>
                                        <p:tav tm="0" fmla="#ppt_y+(sin(-2*pi*(1-$))*-#ppt_x+cos(-2*pi*(1-$))*(1-#ppt_y))*(1-$)">
                                          <p:val>
                                            <p:fltVal val="0.000000"/>
                                          </p:val>
                                        </p:tav>
                                        <p:tav tm="100000">
                                          <p:val>
                                            <p:fltVal val="1.000000"/>
                                          </p:val>
                                        </p:tav>
                                      </p:tavLst>
                                    </p:anim>
                                  </p:childTnLst>
                                </p:cTn>
                              </p:par>
                            </p:childTnLst>
                          </p:cTn>
                        </p:par>
                        <p:par>
                          <p:cTn id="99" fill="hold">
                            <p:stCondLst>
                              <p:cond delay="1000"/>
                            </p:stCondLst>
                            <p:childTnLst>
                              <p:par>
                                <p:cTn id="100" presetID="15" presetClass="entr" presetSubtype="0" fill="hold" grpId="0" nodeType="afterEffect">
                                  <p:stCondLst>
                                    <p:cond delay="0"/>
                                  </p:stCondLst>
                                  <p:childTnLst>
                                    <p:set>
                                      <p:cBhvr>
                                        <p:cTn id="101" dur="1" fill="hold">
                                          <p:stCondLst>
                                            <p:cond delay="0"/>
                                          </p:stCondLst>
                                        </p:cTn>
                                        <p:tgtEl>
                                          <p:spTgt spid="168964"/>
                                        </p:tgtEl>
                                        <p:attrNameLst>
                                          <p:attrName>style.visibility</p:attrName>
                                        </p:attrNameLst>
                                      </p:cBhvr>
                                      <p:to>
                                        <p:strVal val="visible"/>
                                      </p:to>
                                    </p:set>
                                    <p:anim calcmode="lin" valueType="num">
                                      <p:cBhvr>
                                        <p:cTn id="102" dur="1000" fill="hold"/>
                                        <p:tgtEl>
                                          <p:spTgt spid="168964"/>
                                        </p:tgtEl>
                                        <p:attrNameLst>
                                          <p:attrName>ppt_w</p:attrName>
                                        </p:attrNameLst>
                                      </p:cBhvr>
                                      <p:tavLst>
                                        <p:tav tm="0">
                                          <p:val>
                                            <p:fltVal val="0.000000"/>
                                          </p:val>
                                        </p:tav>
                                        <p:tav tm="100000">
                                          <p:val>
                                            <p:strVal val="#ppt_w"/>
                                          </p:val>
                                        </p:tav>
                                      </p:tavLst>
                                    </p:anim>
                                    <p:anim calcmode="lin" valueType="num">
                                      <p:cBhvr>
                                        <p:cTn id="103" dur="1000" fill="hold"/>
                                        <p:tgtEl>
                                          <p:spTgt spid="168964"/>
                                        </p:tgtEl>
                                        <p:attrNameLst>
                                          <p:attrName>ppt_h</p:attrName>
                                        </p:attrNameLst>
                                      </p:cBhvr>
                                      <p:tavLst>
                                        <p:tav tm="0">
                                          <p:val>
                                            <p:fltVal val="0.000000"/>
                                          </p:val>
                                        </p:tav>
                                        <p:tav tm="100000">
                                          <p:val>
                                            <p:strVal val="#ppt_h"/>
                                          </p:val>
                                        </p:tav>
                                      </p:tavLst>
                                    </p:anim>
                                    <p:anim calcmode="lin" valueType="num">
                                      <p:cBhvr>
                                        <p:cTn id="104" dur="1000" fill="hold"/>
                                        <p:tgtEl>
                                          <p:spTgt spid="168964"/>
                                        </p:tgtEl>
                                        <p:attrNameLst>
                                          <p:attrName>ppt_x</p:attrName>
                                        </p:attrNameLst>
                                      </p:cBhvr>
                                      <p:tavLst>
                                        <p:tav tm="0" fmla="#ppt_x+(cos(-2*pi*(1-$))*-#ppt_x-sin(-2*pi*(1-$))*(1-#ppt_y))*(1-$)">
                                          <p:val>
                                            <p:fltVal val="0.000000"/>
                                          </p:val>
                                        </p:tav>
                                        <p:tav tm="100000">
                                          <p:val>
                                            <p:fltVal val="1.000000"/>
                                          </p:val>
                                        </p:tav>
                                      </p:tavLst>
                                    </p:anim>
                                    <p:anim calcmode="lin" valueType="num">
                                      <p:cBhvr>
                                        <p:cTn id="105" dur="1000" fill="hold"/>
                                        <p:tgtEl>
                                          <p:spTgt spid="168964"/>
                                        </p:tgtEl>
                                        <p:attrNameLst>
                                          <p:attrName>ppt_y</p:attrName>
                                        </p:attrNameLst>
                                      </p:cBhvr>
                                      <p:tavLst>
                                        <p:tav tm="0" fmla="#ppt_y+(sin(-2*pi*(1-$))*-#ppt_x+cos(-2*pi*(1-$))*(1-#ppt_y))*(1-$)">
                                          <p:val>
                                            <p:fltVal val="0.000000"/>
                                          </p:val>
                                        </p:tav>
                                        <p:tav tm="100000">
                                          <p:val>
                                            <p:fltVal val="1.000000"/>
                                          </p:val>
                                        </p:tav>
                                      </p:tavLst>
                                    </p:anim>
                                  </p:childTnLst>
                                </p:cTn>
                              </p:par>
                            </p:childTnLst>
                          </p:cTn>
                        </p:par>
                        <p:par>
                          <p:cTn id="106" fill="hold">
                            <p:stCondLst>
                              <p:cond delay="2000"/>
                            </p:stCondLst>
                            <p:childTnLst>
                              <p:par>
                                <p:cTn id="107" presetID="15" presetClass="entr" presetSubtype="0" fill="hold" grpId="0" nodeType="afterEffect">
                                  <p:stCondLst>
                                    <p:cond delay="0"/>
                                  </p:stCondLst>
                                  <p:childTnLst>
                                    <p:set>
                                      <p:cBhvr>
                                        <p:cTn id="108" dur="1" fill="hold">
                                          <p:stCondLst>
                                            <p:cond delay="0"/>
                                          </p:stCondLst>
                                        </p:cTn>
                                        <p:tgtEl>
                                          <p:spTgt spid="168963"/>
                                        </p:tgtEl>
                                        <p:attrNameLst>
                                          <p:attrName>style.visibility</p:attrName>
                                        </p:attrNameLst>
                                      </p:cBhvr>
                                      <p:to>
                                        <p:strVal val="visible"/>
                                      </p:to>
                                    </p:set>
                                    <p:anim calcmode="lin" valueType="num">
                                      <p:cBhvr>
                                        <p:cTn id="109" dur="1000" fill="hold"/>
                                        <p:tgtEl>
                                          <p:spTgt spid="168963"/>
                                        </p:tgtEl>
                                        <p:attrNameLst>
                                          <p:attrName>ppt_w</p:attrName>
                                        </p:attrNameLst>
                                      </p:cBhvr>
                                      <p:tavLst>
                                        <p:tav tm="0">
                                          <p:val>
                                            <p:fltVal val="0.000000"/>
                                          </p:val>
                                        </p:tav>
                                        <p:tav tm="100000">
                                          <p:val>
                                            <p:strVal val="#ppt_w"/>
                                          </p:val>
                                        </p:tav>
                                      </p:tavLst>
                                    </p:anim>
                                    <p:anim calcmode="lin" valueType="num">
                                      <p:cBhvr>
                                        <p:cTn id="110" dur="1000" fill="hold"/>
                                        <p:tgtEl>
                                          <p:spTgt spid="168963"/>
                                        </p:tgtEl>
                                        <p:attrNameLst>
                                          <p:attrName>ppt_h</p:attrName>
                                        </p:attrNameLst>
                                      </p:cBhvr>
                                      <p:tavLst>
                                        <p:tav tm="0">
                                          <p:val>
                                            <p:fltVal val="0.000000"/>
                                          </p:val>
                                        </p:tav>
                                        <p:tav tm="100000">
                                          <p:val>
                                            <p:strVal val="#ppt_h"/>
                                          </p:val>
                                        </p:tav>
                                      </p:tavLst>
                                    </p:anim>
                                    <p:anim calcmode="lin" valueType="num">
                                      <p:cBhvr>
                                        <p:cTn id="111" dur="1000" fill="hold"/>
                                        <p:tgtEl>
                                          <p:spTgt spid="168963"/>
                                        </p:tgtEl>
                                        <p:attrNameLst>
                                          <p:attrName>ppt_x</p:attrName>
                                        </p:attrNameLst>
                                      </p:cBhvr>
                                      <p:tavLst>
                                        <p:tav tm="0" fmla="#ppt_x+(cos(-2*pi*(1-$))*-#ppt_x-sin(-2*pi*(1-$))*(1-#ppt_y))*(1-$)">
                                          <p:val>
                                            <p:fltVal val="0.000000"/>
                                          </p:val>
                                        </p:tav>
                                        <p:tav tm="100000">
                                          <p:val>
                                            <p:fltVal val="1.000000"/>
                                          </p:val>
                                        </p:tav>
                                      </p:tavLst>
                                    </p:anim>
                                    <p:anim calcmode="lin" valueType="num">
                                      <p:cBhvr>
                                        <p:cTn id="112" dur="1000" fill="hold"/>
                                        <p:tgtEl>
                                          <p:spTgt spid="16896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p:bldP spid="168964" grpId="0"/>
      <p:bldP spid="168965" grpId="0"/>
      <p:bldP spid="168967" grpId="0"/>
      <p:bldP spid="168968" grpId="0"/>
      <p:bldP spid="168969" grpId="0"/>
      <p:bldP spid="168971" grpId="0"/>
      <p:bldP spid="168972" grpId="0"/>
      <p:bldP spid="168973" grpId="0"/>
      <p:bldP spid="168975" grpId="0"/>
      <p:bldP spid="168976" grpId="0"/>
      <p:bldP spid="168977" grpId="0"/>
      <p:bldP spid="168979" grpId="0"/>
      <p:bldP spid="168980" grpId="0"/>
      <p:bldP spid="16898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05105" y="152400"/>
            <a:ext cx="11562080"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全国新课标卷</a:t>
            </a:r>
            <a:r>
              <a:rPr lang="en-US" sz="3600" b="1">
                <a:solidFill>
                  <a:srgbClr val="FF0000"/>
                </a:solidFill>
                <a:latin typeface="微软雅黑" panose="020B0503020204020204" charset="-122"/>
                <a:ea typeface="微软雅黑" panose="020B0503020204020204" charset="-122"/>
                <a:cs typeface="微软雅黑" panose="020B0503020204020204" charset="-122"/>
              </a:rPr>
              <a:t>Ⅰ</a:t>
            </a:r>
            <a:r>
              <a:rPr lang="zh-CN" sz="3600" b="1">
                <a:solidFill>
                  <a:srgbClr val="FF0000"/>
                </a:solidFill>
                <a:latin typeface="微软雅黑" panose="020B0503020204020204" charset="-122"/>
                <a:ea typeface="微软雅黑" panose="020B0503020204020204" charset="-122"/>
                <a:cs typeface="微软雅黑" panose="020B0503020204020204" charset="-122"/>
              </a:rPr>
              <a:t>文综</a:t>
            </a:r>
            <a:r>
              <a:rPr lang="en-US" sz="3600" b="1">
                <a:solidFill>
                  <a:srgbClr val="FF0000"/>
                </a:solidFill>
                <a:latin typeface="微软雅黑" panose="020B0503020204020204" charset="-122"/>
                <a:ea typeface="微软雅黑" panose="020B0503020204020204" charset="-122"/>
                <a:cs typeface="微软雅黑" panose="020B0503020204020204" charset="-122"/>
              </a:rPr>
              <a:t>·34</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1928</a:t>
            </a:r>
            <a:r>
              <a:rPr lang="zh-CN" sz="3600" b="1">
                <a:latin typeface="微软雅黑" panose="020B0503020204020204" charset="-122"/>
                <a:ea typeface="微软雅黑" panose="020B0503020204020204" charset="-122"/>
                <a:cs typeface="微软雅黑" panose="020B0503020204020204" charset="-122"/>
              </a:rPr>
              <a:t>年，苏联按照国家计划在乌拉尔地区建设两个钾矿矿井，一个由苏联自主建设，另一个由德国公司负责。这反映出苏联在工业化初期</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．缺少基本的技术基础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．突破了计划经济指令的制约</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．依赖外资建设重工业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．采取新经济政策的某些做法</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721725" y="5800090"/>
            <a:ext cx="3045460" cy="645160"/>
          </a:xfrm>
          <a:prstGeom prst="rect">
            <a:avLst/>
          </a:prstGeom>
          <a:noFill/>
          <a:ln w="9525">
            <a:noFill/>
          </a:ln>
        </p:spPr>
        <p:txBody>
          <a:bodyPr wrap="square">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920" y="1668145"/>
            <a:ext cx="11947525" cy="4984750"/>
          </a:xfrm>
          <a:prstGeom prst="rect">
            <a:avLst/>
          </a:prstGeom>
          <a:noFill/>
        </p:spPr>
        <p:txBody>
          <a:bodyPr wrap="square" rtlCol="0">
            <a:spAutoFit/>
          </a:bodyPr>
          <a:p>
            <a:pPr algn="l">
              <a:lnSpc>
                <a:spcPct val="120000"/>
              </a:lnSpc>
            </a:pPr>
            <a:r>
              <a:rPr lang="zh-CN" altLang="en-US" sz="3200" b="1">
                <a:solidFill>
                  <a:srgbClr val="FF0000"/>
                </a:solidFill>
                <a:latin typeface="微软雅黑" panose="020B0503020204020204" charset="-122"/>
                <a:ea typeface="微软雅黑" panose="020B0503020204020204" charset="-122"/>
              </a:rPr>
              <a:t>自测</a:t>
            </a:r>
            <a:r>
              <a:rPr lang="en-US" altLang="zh-CN" sz="3200" b="1">
                <a:solidFill>
                  <a:srgbClr val="FF0000"/>
                </a:solidFill>
                <a:latin typeface="微软雅黑" panose="020B0503020204020204" charset="-122"/>
                <a:ea typeface="微软雅黑" panose="020B0503020204020204" charset="-122"/>
              </a:rPr>
              <a:t>1</a:t>
            </a:r>
            <a:r>
              <a:rPr lang="zh-CN" altLang="en-US" sz="3200" b="1">
                <a:solidFill>
                  <a:srgbClr val="FF0000"/>
                </a:solidFill>
                <a:latin typeface="微软雅黑" panose="020B0503020204020204" charset="-122"/>
                <a:ea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rPr>
              <a:t>请你写出苏俄（联）发展历程</a:t>
            </a:r>
            <a:endParaRPr lang="zh-CN" altLang="en-US" sz="3200" b="1">
              <a:solidFill>
                <a:schemeClr val="tx1"/>
              </a:solidFill>
              <a:latin typeface="微软雅黑" panose="020B0503020204020204" charset="-122"/>
              <a:ea typeface="微软雅黑" panose="020B0503020204020204" charset="-122"/>
            </a:endParaRPr>
          </a:p>
          <a:p>
            <a:pPr algn="l">
              <a:lnSpc>
                <a:spcPct val="130000"/>
              </a:lnSpc>
              <a:spcBef>
                <a:spcPts val="1000"/>
              </a:spcBef>
              <a:buFont typeface="Arial" panose="020B0604020202020204" pitchFamily="34" charset="0"/>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自测</a:t>
            </a:r>
            <a:r>
              <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请你分别写出</a:t>
            </a:r>
            <a:r>
              <a:rPr lang="en-US" altLang="zh-CN" sz="32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战时共产主义</a:t>
            </a:r>
            <a:r>
              <a:rPr lang="en-US" altLang="zh-CN" sz="32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政策、新经济政策、</a:t>
            </a:r>
            <a:r>
              <a:rPr lang="en-US" altLang="zh-CN" sz="32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斯大林模式</a:t>
            </a:r>
            <a:r>
              <a:rPr lang="en-US" altLang="zh-CN" sz="32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的背景（原因）、内容、特点与作用（评价）。</a:t>
            </a:r>
            <a:endPar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0000"/>
              </a:lnSpc>
              <a:spcBef>
                <a:spcPts val="1000"/>
              </a:spcBef>
              <a:buFont typeface="Arial" panose="020B0604020202020204" pitchFamily="34" charset="0"/>
            </a:pPr>
            <a:r>
              <a:rPr lang="zh-CN" altLang="en-US" sz="3200" b="1" dirty="0">
                <a:solidFill>
                  <a:srgbClr val="FF0000"/>
                </a:solidFill>
                <a:latin typeface="微软雅黑" panose="020B0503020204020204" charset="-122"/>
                <a:ea typeface="微软雅黑" panose="020B0503020204020204" charset="-122"/>
                <a:sym typeface="+mn-ea"/>
              </a:rPr>
              <a:t>探究</a:t>
            </a:r>
            <a:r>
              <a:rPr lang="en-US" altLang="zh-CN" sz="3200" b="1" dirty="0">
                <a:solidFill>
                  <a:srgbClr val="FF0000"/>
                </a:solidFill>
                <a:latin typeface="微软雅黑" panose="020B0503020204020204" charset="-122"/>
                <a:ea typeface="微软雅黑" panose="020B0503020204020204" charset="-122"/>
                <a:sym typeface="+mn-ea"/>
              </a:rPr>
              <a:t>1</a:t>
            </a:r>
            <a:r>
              <a:rPr lang="zh-CN" altLang="en-US" sz="3200" b="1" dirty="0">
                <a:solidFill>
                  <a:srgbClr val="FF0000"/>
                </a:solidFill>
                <a:latin typeface="微软雅黑" panose="020B0503020204020204" charset="-122"/>
                <a:ea typeface="微软雅黑" panose="020B0503020204020204" charset="-122"/>
                <a:sym typeface="+mn-ea"/>
              </a:rPr>
              <a:t>、</a:t>
            </a:r>
            <a:r>
              <a:rPr lang="zh-CN" altLang="en-US" sz="3200" b="1" dirty="0">
                <a:latin typeface="微软雅黑" panose="020B0503020204020204" charset="-122"/>
                <a:ea typeface="微软雅黑" panose="020B0503020204020204" charset="-122"/>
                <a:sym typeface="+mn-ea"/>
              </a:rPr>
              <a:t>新经济政策与战时共产主义政策相比有哪几方面的改变？</a:t>
            </a:r>
            <a:endParaRPr lang="zh-CN" altLang="en-US" sz="3200" b="1" dirty="0">
              <a:solidFill>
                <a:schemeClr val="tx1"/>
              </a:solidFill>
              <a:latin typeface="微软雅黑" panose="020B0503020204020204" charset="-122"/>
              <a:ea typeface="微软雅黑" panose="020B0503020204020204" charset="-122"/>
              <a:sym typeface="+mn-ea"/>
            </a:endParaRPr>
          </a:p>
          <a:p>
            <a:pPr algn="l">
              <a:lnSpc>
                <a:spcPct val="130000"/>
              </a:lnSpc>
              <a:spcBef>
                <a:spcPts val="1000"/>
              </a:spcBef>
              <a:buFont typeface="Arial" panose="020B0604020202020204" pitchFamily="34" charset="0"/>
            </a:pPr>
            <a:r>
              <a:rPr lang="zh-CN" sz="3200" b="1">
                <a:solidFill>
                  <a:srgbClr val="FF0000"/>
                </a:solidFill>
                <a:latin typeface="微软雅黑" panose="020B0503020204020204" charset="-122"/>
                <a:ea typeface="微软雅黑" panose="020B0503020204020204" charset="-122"/>
                <a:cs typeface="微软雅黑" panose="020B0503020204020204" charset="-122"/>
                <a:sym typeface="+mn-ea"/>
              </a:rPr>
              <a:t>探究</a:t>
            </a:r>
            <a:r>
              <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sz="3200" b="1">
                <a:latin typeface="微软雅黑" panose="020B0503020204020204" charset="-122"/>
                <a:ea typeface="微软雅黑" panose="020B0503020204020204" charset="-122"/>
                <a:cs typeface="微软雅黑" panose="020B0503020204020204" charset="-122"/>
                <a:sym typeface="+mn-ea"/>
              </a:rPr>
              <a:t>斯大林的经济政策与新经济政策相比有哪些改变？</a:t>
            </a:r>
            <a:endParaRPr lang="zh-CN" sz="3200" b="1">
              <a:latin typeface="微软雅黑" panose="020B0503020204020204" charset="-122"/>
              <a:ea typeface="微软雅黑" panose="020B0503020204020204" charset="-122"/>
              <a:cs typeface="微软雅黑" panose="020B0503020204020204" charset="-122"/>
              <a:sym typeface="+mn-ea"/>
            </a:endParaRPr>
          </a:p>
          <a:p>
            <a:pPr algn="l">
              <a:lnSpc>
                <a:spcPct val="130000"/>
              </a:lnSpc>
              <a:spcBef>
                <a:spcPts val="1000"/>
              </a:spcBef>
              <a:buFont typeface="Arial" panose="020B0604020202020204" pitchFamily="34" charset="0"/>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探究</a:t>
            </a:r>
            <a:r>
              <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mn-ea"/>
              </a:rPr>
              <a:t>3</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斯大林模式与罗斯福模式比较</a:t>
            </a:r>
            <a:endPar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pPr>
            <a:endPar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2559685" y="433070"/>
            <a:ext cx="6453505" cy="768350"/>
          </a:xfrm>
          <a:prstGeom prst="rect">
            <a:avLst/>
          </a:prstGeom>
          <a:noFill/>
        </p:spPr>
        <p:txBody>
          <a:bodyPr wrap="square" rtlCol="0">
            <a:spAutoFit/>
          </a:bodyPr>
          <a:p>
            <a:pPr>
              <a:lnSpc>
                <a:spcPct val="110000"/>
              </a:lnSpc>
            </a:pPr>
            <a:r>
              <a:rPr lang="zh-CN" altLang="en-US" sz="4000" b="1">
                <a:solidFill>
                  <a:srgbClr val="FF0000"/>
                </a:solidFill>
                <a:latin typeface="微软雅黑" panose="020B0503020204020204" charset="-122"/>
                <a:ea typeface="微软雅黑" panose="020B0503020204020204" charset="-122"/>
              </a:rPr>
              <a:t>本讲内容需要完成的任务</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555" y="108585"/>
            <a:ext cx="11947525" cy="768350"/>
          </a:xfrm>
          <a:prstGeom prst="rect">
            <a:avLst/>
          </a:prstGeom>
          <a:noFill/>
        </p:spPr>
        <p:txBody>
          <a:bodyPr wrap="square" rtlCol="0">
            <a:spAutoFit/>
          </a:bodyPr>
          <a:p>
            <a:pPr algn="l"/>
            <a:r>
              <a:rPr lang="zh-CN" altLang="en-US" sz="4400" b="1">
                <a:solidFill>
                  <a:srgbClr val="FF0000"/>
                </a:solidFill>
                <a:latin typeface="微软雅黑" panose="020B0503020204020204" charset="-122"/>
                <a:ea typeface="微软雅黑" panose="020B0503020204020204" charset="-122"/>
              </a:rPr>
              <a:t>自测</a:t>
            </a:r>
            <a:r>
              <a:rPr lang="en-US" altLang="zh-CN" sz="4400" b="1">
                <a:solidFill>
                  <a:srgbClr val="FF0000"/>
                </a:solidFill>
                <a:latin typeface="微软雅黑" panose="020B0503020204020204" charset="-122"/>
                <a:ea typeface="微软雅黑" panose="020B0503020204020204" charset="-122"/>
              </a:rPr>
              <a:t>1</a:t>
            </a:r>
            <a:r>
              <a:rPr lang="zh-CN" altLang="en-US" sz="4400" b="1">
                <a:solidFill>
                  <a:srgbClr val="FF0000"/>
                </a:solidFill>
                <a:latin typeface="微软雅黑" panose="020B0503020204020204" charset="-122"/>
                <a:ea typeface="微软雅黑" panose="020B0503020204020204" charset="-122"/>
              </a:rPr>
              <a:t>、</a:t>
            </a:r>
            <a:r>
              <a:rPr lang="zh-CN" altLang="en-US" sz="4400" b="1">
                <a:solidFill>
                  <a:srgbClr val="0766D4"/>
                </a:solidFill>
                <a:latin typeface="微软雅黑" panose="020B0503020204020204" charset="-122"/>
                <a:ea typeface="微软雅黑" panose="020B0503020204020204" charset="-122"/>
              </a:rPr>
              <a:t>请你写出苏俄（联）发展历程</a:t>
            </a:r>
            <a:endParaRPr lang="zh-CN" altLang="en-US" sz="3600" b="1">
              <a:solidFill>
                <a:srgbClr val="0766D4"/>
              </a:solidFill>
              <a:latin typeface="微软雅黑" panose="020B0503020204020204" charset="-122"/>
              <a:ea typeface="微软雅黑" panose="020B0503020204020204" charset="-122"/>
            </a:endParaRPr>
          </a:p>
        </p:txBody>
      </p:sp>
      <p:sp>
        <p:nvSpPr>
          <p:cNvPr id="3" name="文本框 2"/>
          <p:cNvSpPr txBox="1"/>
          <p:nvPr/>
        </p:nvSpPr>
        <p:spPr>
          <a:xfrm>
            <a:off x="635635" y="1838325"/>
            <a:ext cx="11435080" cy="4030980"/>
          </a:xfrm>
          <a:prstGeom prst="rect">
            <a:avLst/>
          </a:prstGeom>
          <a:noFill/>
        </p:spPr>
        <p:txBody>
          <a:bodyPr wrap="square" rtlCol="0">
            <a:spAutoFit/>
          </a:bodyPr>
          <a:p>
            <a:pPr>
              <a:lnSpc>
                <a:spcPct val="16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要求：</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000" b="1">
                <a:latin typeface="微软雅黑" panose="020B0503020204020204" charset="-122"/>
                <a:ea typeface="微软雅黑" panose="020B0503020204020204" charset="-122"/>
                <a:cs typeface="微软雅黑" panose="020B0503020204020204" charset="-122"/>
              </a:rPr>
              <a:t>1</a:t>
            </a:r>
            <a:r>
              <a:rPr lang="zh-CN" altLang="en-US" sz="4000" b="1">
                <a:latin typeface="微软雅黑" panose="020B0503020204020204" charset="-122"/>
                <a:ea typeface="微软雅黑" panose="020B0503020204020204" charset="-122"/>
                <a:cs typeface="微软雅黑" panose="020B0503020204020204" charset="-122"/>
              </a:rPr>
              <a:t>、时间范围：十月革命至苏联解体</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000" b="1">
                <a:latin typeface="微软雅黑" panose="020B0503020204020204" charset="-122"/>
                <a:ea typeface="微软雅黑" panose="020B0503020204020204" charset="-122"/>
                <a:cs typeface="微软雅黑" panose="020B0503020204020204" charset="-122"/>
              </a:rPr>
              <a:t>2</a:t>
            </a:r>
            <a:r>
              <a:rPr lang="zh-CN" altLang="en-US" sz="4000" b="1">
                <a:latin typeface="微软雅黑" panose="020B0503020204020204" charset="-122"/>
                <a:ea typeface="微软雅黑" panose="020B0503020204020204" charset="-122"/>
                <a:cs typeface="微软雅黑" panose="020B0503020204020204" charset="-122"/>
              </a:rPr>
              <a:t>、自拟一个或多个角度，写出相关史实与时间</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60000"/>
              </a:lnSpc>
            </a:pPr>
            <a:r>
              <a:rPr lang="en-US" altLang="zh-CN" sz="4000" b="1">
                <a:latin typeface="微软雅黑" panose="020B0503020204020204" charset="-122"/>
                <a:ea typeface="微软雅黑" panose="020B0503020204020204" charset="-122"/>
                <a:cs typeface="微软雅黑" panose="020B0503020204020204" charset="-122"/>
              </a:rPr>
              <a:t>3</a:t>
            </a:r>
            <a:r>
              <a:rPr lang="zh-CN" altLang="en-US" sz="4000" b="1">
                <a:latin typeface="微软雅黑" panose="020B0503020204020204" charset="-122"/>
                <a:ea typeface="微软雅黑" panose="020B0503020204020204" charset="-122"/>
                <a:cs typeface="微软雅黑" panose="020B0503020204020204" charset="-122"/>
              </a:rPr>
              <a:t>、</a:t>
            </a:r>
            <a:r>
              <a:rPr lang="en-US" altLang="zh-CN" sz="4000" b="1">
                <a:latin typeface="微软雅黑" panose="020B0503020204020204" charset="-122"/>
                <a:ea typeface="微软雅黑" panose="020B0503020204020204" charset="-122"/>
                <a:cs typeface="微软雅黑" panose="020B0503020204020204" charset="-122"/>
              </a:rPr>
              <a:t>5</a:t>
            </a:r>
            <a:r>
              <a:rPr lang="zh-CN" altLang="en-US" sz="4000" b="1">
                <a:latin typeface="微软雅黑" panose="020B0503020204020204" charset="-122"/>
                <a:ea typeface="微软雅黑" panose="020B0503020204020204" charset="-122"/>
                <a:cs typeface="微软雅黑" panose="020B0503020204020204" charset="-122"/>
              </a:rPr>
              <a:t>分钟独立完成</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6745" y="-31115"/>
            <a:ext cx="10336530" cy="768350"/>
          </a:xfrm>
          <a:prstGeom prst="rect">
            <a:avLst/>
          </a:prstGeom>
          <a:noFill/>
        </p:spPr>
        <p:txBody>
          <a:bodyPr wrap="square" rtlCol="0">
            <a:spAutoFit/>
          </a:bodyPr>
          <a:p>
            <a:pPr algn="l"/>
            <a:r>
              <a:rPr lang="zh-CN" altLang="en-US" sz="4400" b="1">
                <a:solidFill>
                  <a:srgbClr val="FF0000"/>
                </a:solidFill>
                <a:latin typeface="微软雅黑" panose="020B0503020204020204" charset="-122"/>
                <a:ea typeface="微软雅黑" panose="020B0503020204020204" charset="-122"/>
              </a:rPr>
              <a:t>自测</a:t>
            </a:r>
            <a:r>
              <a:rPr lang="en-US" altLang="zh-CN" sz="4400" b="1">
                <a:solidFill>
                  <a:srgbClr val="FF0000"/>
                </a:solidFill>
                <a:latin typeface="微软雅黑" panose="020B0503020204020204" charset="-122"/>
                <a:ea typeface="微软雅黑" panose="020B0503020204020204" charset="-122"/>
              </a:rPr>
              <a:t>1</a:t>
            </a:r>
            <a:r>
              <a:rPr lang="zh-CN" altLang="en-US" sz="4400" b="1">
                <a:solidFill>
                  <a:srgbClr val="FF0000"/>
                </a:solidFill>
                <a:latin typeface="微软雅黑" panose="020B0503020204020204" charset="-122"/>
                <a:ea typeface="微软雅黑" panose="020B0503020204020204" charset="-122"/>
              </a:rPr>
              <a:t>、</a:t>
            </a:r>
            <a:r>
              <a:rPr lang="zh-CN" altLang="en-US" sz="4400" b="1">
                <a:solidFill>
                  <a:srgbClr val="0766D4"/>
                </a:solidFill>
                <a:latin typeface="微软雅黑" panose="020B0503020204020204" charset="-122"/>
                <a:ea typeface="微软雅黑" panose="020B0503020204020204" charset="-122"/>
              </a:rPr>
              <a:t>请你写出苏俄（联）发展历程</a:t>
            </a:r>
            <a:endParaRPr lang="zh-CN" altLang="en-US" sz="4400" b="1">
              <a:solidFill>
                <a:srgbClr val="0766D4"/>
              </a:solidFill>
              <a:latin typeface="微软雅黑" panose="020B0503020204020204" charset="-122"/>
              <a:ea typeface="微软雅黑" panose="020B0503020204020204" charset="-122"/>
            </a:endParaRPr>
          </a:p>
        </p:txBody>
      </p:sp>
      <p:sp>
        <p:nvSpPr>
          <p:cNvPr id="3" name="文本框 2"/>
          <p:cNvSpPr txBox="1"/>
          <p:nvPr/>
        </p:nvSpPr>
        <p:spPr>
          <a:xfrm>
            <a:off x="146050" y="721995"/>
            <a:ext cx="11918950" cy="2084070"/>
          </a:xfrm>
          <a:prstGeom prst="rect">
            <a:avLst/>
          </a:prstGeom>
          <a:noFill/>
        </p:spPr>
        <p:txBody>
          <a:bodyPr wrap="square" rtlCol="0">
            <a:spAutoFit/>
          </a:bodyPr>
          <a:p>
            <a:pPr>
              <a:lnSpc>
                <a:spcPct val="120000"/>
              </a:lnSpc>
            </a:pPr>
            <a:r>
              <a:rPr lang="en-US" altLang="zh-CN" sz="3600" b="1">
                <a:solidFill>
                  <a:srgbClr val="FF0000"/>
                </a:solidFill>
                <a:latin typeface="微软雅黑" panose="020B0503020204020204" charset="-122"/>
                <a:ea typeface="微软雅黑" panose="020B0503020204020204" charset="-122"/>
              </a:rPr>
              <a:t>1917</a:t>
            </a:r>
            <a:r>
              <a:rPr lang="en-US" altLang="zh-CN" sz="3600" b="1">
                <a:latin typeface="微软雅黑" panose="020B0503020204020204" charset="-122"/>
                <a:ea typeface="微软雅黑" panose="020B0503020204020204" charset="-122"/>
              </a:rPr>
              <a:t>---1918---</a:t>
            </a:r>
            <a:r>
              <a:rPr lang="en-US" altLang="zh-CN" sz="3600" b="1">
                <a:solidFill>
                  <a:srgbClr val="FF0000"/>
                </a:solidFill>
                <a:latin typeface="微软雅黑" panose="020B0503020204020204" charset="-122"/>
                <a:ea typeface="微软雅黑" panose="020B0503020204020204" charset="-122"/>
              </a:rPr>
              <a:t>1921</a:t>
            </a:r>
            <a:r>
              <a:rPr lang="en-US" altLang="zh-CN" sz="3600" b="1">
                <a:latin typeface="微软雅黑" panose="020B0503020204020204" charset="-122"/>
                <a:ea typeface="微软雅黑" panose="020B0503020204020204" charset="-122"/>
              </a:rPr>
              <a:t>---1922---1924---1925---1928---</a:t>
            </a:r>
            <a:r>
              <a:rPr lang="en-US" altLang="zh-CN" sz="3600" b="1">
                <a:solidFill>
                  <a:srgbClr val="FF0000"/>
                </a:solidFill>
                <a:latin typeface="微软雅黑" panose="020B0503020204020204" charset="-122"/>
                <a:ea typeface="微软雅黑" panose="020B0503020204020204" charset="-122"/>
              </a:rPr>
              <a:t>1937</a:t>
            </a:r>
            <a:r>
              <a:rPr lang="en-US" altLang="zh-CN" sz="3600" b="1">
                <a:latin typeface="微软雅黑" panose="020B0503020204020204" charset="-122"/>
                <a:ea typeface="微软雅黑" panose="020B0503020204020204" charset="-122"/>
              </a:rPr>
              <a:t>---1941---1945----</a:t>
            </a:r>
            <a:r>
              <a:rPr lang="en-US" altLang="zh-CN" sz="3600" b="1">
                <a:solidFill>
                  <a:srgbClr val="FF0000"/>
                </a:solidFill>
                <a:latin typeface="微软雅黑" panose="020B0503020204020204" charset="-122"/>
                <a:ea typeface="微软雅黑" panose="020B0503020204020204" charset="-122"/>
              </a:rPr>
              <a:t>1953</a:t>
            </a:r>
            <a:r>
              <a:rPr lang="en-US" altLang="zh-CN" sz="3600" b="1">
                <a:latin typeface="微软雅黑" panose="020B0503020204020204" charset="-122"/>
                <a:ea typeface="微软雅黑" panose="020B0503020204020204" charset="-122"/>
              </a:rPr>
              <a:t>---1964---1982----1985---</a:t>
            </a:r>
            <a:r>
              <a:rPr lang="en-US" altLang="zh-CN" sz="3600" b="1">
                <a:solidFill>
                  <a:srgbClr val="FF0000"/>
                </a:solidFill>
                <a:latin typeface="微软雅黑" panose="020B0503020204020204" charset="-122"/>
                <a:ea typeface="微软雅黑" panose="020B0503020204020204" charset="-122"/>
              </a:rPr>
              <a:t>1991</a:t>
            </a:r>
            <a:endParaRPr lang="en-US" altLang="zh-CN" sz="3600" b="1">
              <a:solidFill>
                <a:srgbClr val="FF0000"/>
              </a:solidFill>
              <a:latin typeface="微软雅黑" panose="020B0503020204020204" charset="-122"/>
              <a:ea typeface="微软雅黑" panose="020B0503020204020204" charset="-122"/>
            </a:endParaRPr>
          </a:p>
        </p:txBody>
      </p:sp>
      <p:sp>
        <p:nvSpPr>
          <p:cNvPr id="4" name="文本框 3"/>
          <p:cNvSpPr txBox="1"/>
          <p:nvPr/>
        </p:nvSpPr>
        <p:spPr>
          <a:xfrm>
            <a:off x="48260" y="2743200"/>
            <a:ext cx="12017375" cy="4076700"/>
          </a:xfrm>
          <a:prstGeom prst="rect">
            <a:avLst/>
          </a:prstGeom>
          <a:noFill/>
          <a:ln w="31750" cmpd="dbl">
            <a:solidFill>
              <a:schemeClr val="accent1">
                <a:shade val="50000"/>
              </a:schemeClr>
            </a:solidFill>
            <a:prstDash val="solid"/>
          </a:ln>
        </p:spPr>
        <p:txBody>
          <a:bodyPr wrap="square" rtlCol="0">
            <a:spAutoFit/>
          </a:bodyPr>
          <a:p>
            <a:pPr>
              <a:lnSpc>
                <a:spcPct val="12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、政权：</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苏俄时期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苏联时期</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、领导人：</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列时期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斯时期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赫时期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勃时期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戈时期</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、经济政策：</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战时共产主义主义时期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新经济政策时期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斯大林模式时期</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斯大林模式调整时期</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4</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、主要任务及特征：</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巩固政权</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经济恢复</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加快工业化</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保家卫国</a:t>
            </a: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经济改革</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2395" y="160020"/>
            <a:ext cx="12042775" cy="6294120"/>
          </a:xfrm>
          <a:prstGeom prst="rect">
            <a:avLst/>
          </a:prstGeom>
          <a:noFill/>
          <a:ln w="9525">
            <a:noFill/>
          </a:ln>
        </p:spPr>
        <p:txBody>
          <a:bodyPr wrap="square">
            <a:spAutoFit/>
          </a:bodyPr>
          <a:p>
            <a:pPr indent="0">
              <a:lnSpc>
                <a:spcPct val="16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年广东卷文综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latin typeface="微软雅黑" panose="020B0503020204020204" charset="-122"/>
                <a:ea typeface="微软雅黑" panose="020B0503020204020204" charset="-122"/>
                <a:cs typeface="微软雅黑" panose="020B0503020204020204" charset="-122"/>
              </a:rPr>
              <a:t>）发生在</a:t>
            </a:r>
            <a:r>
              <a:rPr lang="en-US" sz="3600" b="1">
                <a:latin typeface="微软雅黑" panose="020B0503020204020204" charset="-122"/>
                <a:ea typeface="微软雅黑" panose="020B0503020204020204" charset="-122"/>
                <a:cs typeface="微软雅黑" panose="020B0503020204020204" charset="-122"/>
              </a:rPr>
              <a:t>1920</a:t>
            </a:r>
            <a:r>
              <a:rPr lang="zh-CN" sz="3600" b="1">
                <a:latin typeface="微软雅黑" panose="020B0503020204020204" charset="-122"/>
                <a:ea typeface="微软雅黑" panose="020B0503020204020204" charset="-122"/>
                <a:cs typeface="微软雅黑" panose="020B0503020204020204" charset="-122"/>
              </a:rPr>
              <a:t>年苏俄的现象有（</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私营企业纷纷涌现</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B. </a:t>
            </a:r>
            <a:r>
              <a:rPr lang="zh-CN" sz="3600" b="1">
                <a:latin typeface="微软雅黑" panose="020B0503020204020204" charset="-122"/>
                <a:ea typeface="微软雅黑" panose="020B0503020204020204" charset="-122"/>
                <a:cs typeface="微软雅黑" panose="020B0503020204020204" charset="-122"/>
              </a:rPr>
              <a:t>国营企业经营自主权扩大</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政府禁止买卖粮食</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60000"/>
              </a:lnSpc>
            </a:pPr>
            <a:r>
              <a:rPr lang="en-US" sz="3600" b="1">
                <a:latin typeface="微软雅黑" panose="020B0503020204020204" charset="-122"/>
                <a:ea typeface="微软雅黑" panose="020B0503020204020204" charset="-122"/>
                <a:cs typeface="微软雅黑" panose="020B0503020204020204" charset="-122"/>
              </a:rPr>
              <a:t>D. </a:t>
            </a:r>
            <a:r>
              <a:rPr lang="zh-CN" sz="3600" b="1">
                <a:latin typeface="微软雅黑" panose="020B0503020204020204" charset="-122"/>
                <a:ea typeface="微软雅黑" panose="020B0503020204020204" charset="-122"/>
                <a:cs typeface="微软雅黑" panose="020B0503020204020204" charset="-122"/>
              </a:rPr>
              <a:t>农民积极参加农业集体化运动</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030335" y="5772785"/>
            <a:ext cx="2319655" cy="866140"/>
          </a:xfrm>
          <a:prstGeom prst="rect">
            <a:avLst/>
          </a:prstGeom>
          <a:noFill/>
        </p:spPr>
        <p:txBody>
          <a:bodyPr wrap="none" rtlCol="0" anchor="t">
            <a:spAutoFit/>
          </a:bodyPr>
          <a:p>
            <a:pPr algn="l">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6855" y="168910"/>
            <a:ext cx="11750040" cy="5908040"/>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latin typeface="微软雅黑" panose="020B0503020204020204" charset="-122"/>
                <a:ea typeface="微软雅黑" panose="020B0503020204020204" charset="-122"/>
                <a:cs typeface="微软雅黑" panose="020B0503020204020204" charset="-122"/>
              </a:rPr>
              <a:t>）俄国苏维埃政权建立后至</a:t>
            </a:r>
            <a:r>
              <a:rPr lang="en-US" sz="3600" b="1">
                <a:latin typeface="微软雅黑" panose="020B0503020204020204" charset="-122"/>
                <a:ea typeface="微软雅黑" panose="020B0503020204020204" charset="-122"/>
                <a:cs typeface="微软雅黑" panose="020B0503020204020204" charset="-122"/>
              </a:rPr>
              <a:t>1940</a:t>
            </a:r>
            <a:r>
              <a:rPr lang="zh-CN" sz="3600" b="1">
                <a:latin typeface="微软雅黑" panose="020B0503020204020204" charset="-122"/>
                <a:ea typeface="微软雅黑" panose="020B0503020204020204" charset="-122"/>
                <a:cs typeface="微软雅黑" panose="020B0503020204020204" charset="-122"/>
              </a:rPr>
              <a:t>年间，一段时间内经济进入停滞状态，工业和生活用品的生产极度萎缩，可耕地面积缩减，粮食不断减产，牲畜大幅度减少。这一时期是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．二月革命时期</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．国内战争时期</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．农业集体化时期</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．德军入侵时期</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199245" y="5642610"/>
            <a:ext cx="2324100" cy="922020"/>
          </a:xfrm>
          <a:prstGeom prst="rect">
            <a:avLst/>
          </a:prstGeom>
          <a:noFill/>
        </p:spPr>
        <p:txBody>
          <a:bodyPr wrap="none" rtlCol="0" anchor="t">
            <a:spAutoFit/>
          </a:bodyPr>
          <a:p>
            <a:pPr algn="l">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5881</Words>
  <Application>WPS 演示</Application>
  <PresentationFormat>宽屏</PresentationFormat>
  <Paragraphs>381</Paragraphs>
  <Slides>36</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Arial</vt:lpstr>
      <vt:lpstr>宋体</vt:lpstr>
      <vt:lpstr>Wingdings</vt:lpstr>
      <vt:lpstr>楷体_GB2312</vt:lpstr>
      <vt:lpstr>Arial Black</vt:lpstr>
      <vt:lpstr>微软雅黑</vt:lpstr>
      <vt:lpstr>Arial Unicode MS</vt:lpstr>
      <vt:lpstr>Calibri Light</vt:lpstr>
      <vt:lpstr>Calibri</vt:lpstr>
      <vt:lpstr>黑体</vt:lpstr>
      <vt:lpstr>MingLiU</vt:lpstr>
      <vt:lpstr>华文中宋</vt:lpstr>
      <vt:lpstr>新宋体</vt:lpstr>
      <vt:lpstr>MingLiU-ExtB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50</cp:revision>
  <dcterms:created xsi:type="dcterms:W3CDTF">2018-08-31T03:25:00Z</dcterms:created>
  <dcterms:modified xsi:type="dcterms:W3CDTF">2018-09-17T00:25:56Z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2052-11.1.0.7832</vt:lpwstr>
  </property>
</Properties>
</file>