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578" r:id="rId4"/>
    <p:sldId id="402" r:id="rId5"/>
    <p:sldId id="455" r:id="rId6"/>
    <p:sldId id="457" r:id="rId7"/>
    <p:sldId id="459" r:id="rId8"/>
    <p:sldId id="458" r:id="rId9"/>
    <p:sldId id="456" r:id="rId10"/>
    <p:sldId id="461" r:id="rId11"/>
    <p:sldId id="563" r:id="rId12"/>
    <p:sldId id="564" r:id="rId13"/>
    <p:sldId id="565" r:id="rId14"/>
    <p:sldId id="566" r:id="rId15"/>
    <p:sldId id="567" r:id="rId16"/>
    <p:sldId id="530" r:id="rId17"/>
    <p:sldId id="463" r:id="rId18"/>
    <p:sldId id="465" r:id="rId20"/>
    <p:sldId id="46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dirty="0"/>
          </a:p>
        </p:txBody>
      </p:sp>
      <p:sp>
        <p:nvSpPr>
          <p:cNvPr id="10240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charset="0"/>
              </a:rPr>
            </a:fld>
            <a:endParaRPr lang="zh-CN" altLang="en-US" sz="1200" dirty="0">
              <a:latin typeface="Calibri" panose="020F0502020204030204" charset="0"/>
            </a:endParaRPr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jpeg"/><Relationship Id="rId3" Type="http://schemas.openxmlformats.org/officeDocument/2006/relationships/hyperlink" Target="http://www.eku.cc/xzy/sctx/186887.htm" TargetMode="Externa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12595" y="1355725"/>
            <a:ext cx="901446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7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29</a:t>
            </a:r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</a:rPr>
              <a:t>讲</a:t>
            </a:r>
            <a:endParaRPr lang="zh-CN" altLang="en-US" sz="6000" b="1" u="sng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         古代的经济政策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5415" y="335915"/>
            <a:ext cx="11853545" cy="6623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2016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年江苏单科卷历史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21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）．（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分）历代王朝的商业政策蕴含着一以贯之的经济思想，也会因时代变化而作出调整。阅读下列材料：</a:t>
            </a:r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[</a:t>
            </a:r>
            <a:r>
              <a:rPr lang="zh-CN" altLang="en-US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来源</a:t>
            </a:r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:</a:t>
            </a:r>
            <a:r>
              <a:rPr lang="zh-CN" altLang="en-US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学</a:t>
            </a:r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科</a:t>
            </a:r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网</a:t>
            </a:r>
            <a:r>
              <a:rPr lang="en-US" altLang="zh-CN" sz="3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]</a:t>
            </a:r>
            <a:endParaRPr lang="en-US" altLang="zh-CN" sz="3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材料一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汉文帝变“抑商”政策为“惠商”政策。下令“开关梁，弛山泽之禁”。这些措施实行后，出现了“富商大贾周游天下，交易之物莫不通，得其所欲”的隆盛局面。人民可以进入山泽自由樵采、捕捞，以补助生活。但文、景时期，抑商政策中之“市井之子孙亦不得仕宦为吏”的规定一直未取消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6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90170" y="-77470"/>
            <a:ext cx="12372340" cy="7768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材料二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在西汉中前期，出现了“用贫求富”的热潮。求富最有效的途径是经商。经商也有经商的学问，商人们把“求利”看做是人生的主要追求目标，有“天下熙熙，皆为利来；天下攘攘，皆为利往”的说法。为了求利而总结的经验，有“夫用贫求富，农不如工，工不如商，刺绣文不如倚市门。此言末业贫者之资也”，还有“以末致财，用本守之”等。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——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以上材料摘编自张传玺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《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简明中国古代史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》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）据材料一，指出汉文帝“惠商”政策的做法和成效。结合所学知识，概括指出战国至汉文帝统治前“抑商”政策的主要目的及其经济后果。（</a:t>
            </a: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6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分）（</a:t>
            </a: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）据材料二，概述西汉中前期的“求富”观念。（</a:t>
            </a: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分）（</a:t>
            </a: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）据上述材料并结合所学知识，简要说明“抑商”和“惠商”的关系。（</a:t>
            </a: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分）</a:t>
            </a:r>
            <a:endParaRPr lang="zh-CN" altLang="en-US" sz="32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345" y="108585"/>
            <a:ext cx="11971655" cy="6734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【答案】（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1 2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分）（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）做法：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取消关卡和禁令（允许自由经商）。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成效：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商业（经济）快速发展；民众生活得到改善。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目的：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巩固小农经济；维护封建统治。（维护专制主义国家政权的经济基础。）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后果：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阻碍商品经济发展（压抑经济活力）。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）观念：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利润是商人的主要追求目标；经商是实现富裕的最有效途径；购买土地可以更好地保存财富。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）关系：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抑商是基本的经济政策；惠商是促进经济发展的阶段性政策；在某些时期同时存在抑商政策和惠商政策。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2860" y="103505"/>
            <a:ext cx="11229340" cy="6294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2015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年海南卷历史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8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）雍正帝指责地方官员：“此当青黄不接之际，朕待报湖南雨水情形，既特使人来奏，何雨水粮价竟无一语及之，汝任地方之责，试思宁有大于此事乎？”雍正帝意在（    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A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．强调重农意识              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B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．关心百姓疾苦 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C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．申饬官员无能               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D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．关注地方稳定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93505" y="5445760"/>
            <a:ext cx="237363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2705" y="231140"/>
            <a:ext cx="112903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2015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年上海卷历史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11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）以下哪项表述是对“朝贡贸易”的准确理解？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(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　　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A.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朝贡贸易展示了天朝威仪   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B.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朝贡国可来华自由贸易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C.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各朝贡国贡期一致         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D.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政府在朝贡贸易中获利甚多</a:t>
            </a:r>
            <a:endParaRPr lang="en-US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22640" y="3870325"/>
            <a:ext cx="259715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【答案】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1145" y="133985"/>
            <a:ext cx="11791315" cy="513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材料一：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18世纪末、19世纪初的广州十三行商馆的情景是这样的：商馆前的广场上，美国、英国等国家的国旗迎风飘扬；有一座观音庙和一栋五层的镇海楼。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材料二：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1822年发生在十三行的一场大火持续七昼夜，大火中熔化的洋银满街流淌，竟流出一二里地，大火烧毁的财物价值4000万两白银。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 ——《清代广州十三行纪略》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060" y="5497830"/>
            <a:ext cx="119634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根据材料一、二，请概括十三行的有关信息。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00" y="217170"/>
            <a:ext cx="11964035" cy="496570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信息：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①十三行与许多国家有密切的商贸往来；</a:t>
            </a:r>
            <a:endParaRPr lang="zh-CN" altLang="en-US" sz="4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②中外贸易数额大；</a:t>
            </a:r>
            <a:endParaRPr lang="zh-CN" altLang="en-US" sz="4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③十三行所在地区非常繁华；</a:t>
            </a:r>
            <a:endParaRPr lang="zh-CN" altLang="en-US" sz="4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④十三行成为中外文化交会的地区；</a:t>
            </a:r>
            <a:endParaRPr lang="zh-CN" altLang="en-US" sz="4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⑤行商们多信仰中国传统宗教。</a:t>
            </a:r>
            <a:endParaRPr lang="zh-CN" altLang="en-US" sz="4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Text Box 4"/>
          <p:cNvSpPr txBox="1"/>
          <p:nvPr/>
        </p:nvSpPr>
        <p:spPr>
          <a:xfrm>
            <a:off x="116840" y="152400"/>
            <a:ext cx="11958320" cy="2061210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英都铎王朝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世纪实行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重商主义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。货币是财富，财富来源于流通领域，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对外贸易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才是增加一国财富的根本途径。主张借助国家政权统一国内市场，对外实行殖民扩张，拓展海外市场。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张乃和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《16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世纪英国早期重商主义特征的历史考察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379" name="Text Box 6"/>
          <p:cNvSpPr txBox="1"/>
          <p:nvPr/>
        </p:nvSpPr>
        <p:spPr>
          <a:xfrm>
            <a:off x="40640" y="2333625"/>
            <a:ext cx="12141835" cy="44615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1600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年，成立东印度公司，垄断中英、印英之间贸易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1607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年，在北美开辟弗吉尼亚殖民地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1651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年，颁布矛头直接荷兰的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航海条例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，并经过三次英荷战争击败荷兰。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1763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年，击败法国取得七年战争的胜利成为最大殖民帝国。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1591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年英国女王给中国皇帝写了封未送达的信，要求通商。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1637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年，英国船只第一次来到中国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1792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年，英国使臣马戛尔尼来华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陈旭麓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近代中国社会新陈代谢</a:t>
            </a:r>
            <a:r>
              <a:rPr lang="en-US" altLang="zh-CN"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8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380" name="TextBox 3"/>
          <p:cNvSpPr txBox="1"/>
          <p:nvPr/>
        </p:nvSpPr>
        <p:spPr>
          <a:xfrm>
            <a:off x="1470025" y="3644265"/>
            <a:ext cx="9251950" cy="82994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抑商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重商；海禁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对外贸易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  <p:bldP spid="101379" grpId="0" bldLvl="0" animBg="1"/>
      <p:bldP spid="10138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581025" y="2192020"/>
            <a:ext cx="110921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54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54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当我们在“海禁”时候，世界正悄然变化着</a:t>
            </a:r>
            <a:r>
              <a:rPr lang="en-US" altLang="zh-CN" sz="54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54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6304" name="表格 96303"/>
          <p:cNvGraphicFramePr/>
          <p:nvPr/>
        </p:nvGraphicFramePr>
        <p:xfrm>
          <a:off x="355600" y="1485900"/>
          <a:ext cx="11243310" cy="4568190"/>
        </p:xfrm>
        <a:graphic>
          <a:graphicData uri="http://schemas.openxmlformats.org/drawingml/2006/table">
            <a:tbl>
              <a:tblPr/>
              <a:tblGrid>
                <a:gridCol w="2148205"/>
                <a:gridCol w="4575810"/>
                <a:gridCol w="4519295"/>
              </a:tblGrid>
              <a:tr h="7569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3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059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95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4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chemeClr val="tx2"/>
                          </a:solidFill>
                          <a:latin typeface="Arial Black" panose="020B0A040201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36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6259" name="文本框 96258"/>
          <p:cNvSpPr txBox="1"/>
          <p:nvPr/>
        </p:nvSpPr>
        <p:spPr>
          <a:xfrm>
            <a:off x="3295015" y="-13970"/>
            <a:ext cx="59778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4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近代前夜的危机</a:t>
            </a:r>
            <a:endParaRPr lang="zh-CN" altLang="en-US" sz="40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0" name="文本框 96259"/>
          <p:cNvSpPr txBox="1"/>
          <p:nvPr/>
        </p:nvSpPr>
        <p:spPr>
          <a:xfrm>
            <a:off x="1087120" y="692785"/>
            <a:ext cx="103936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明清之际的中国在哪些方面已经显露出危机？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1" name="文本框 96260"/>
          <p:cNvSpPr txBox="1"/>
          <p:nvPr/>
        </p:nvSpPr>
        <p:spPr>
          <a:xfrm>
            <a:off x="4003040" y="1505903"/>
            <a:ext cx="11001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中国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2" name="文本框 96261"/>
          <p:cNvSpPr txBox="1"/>
          <p:nvPr/>
        </p:nvSpPr>
        <p:spPr>
          <a:xfrm rot="-32355571" flipV="1">
            <a:off x="7680325" y="1496060"/>
            <a:ext cx="15906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西方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3" name="文本框 96262"/>
          <p:cNvSpPr txBox="1"/>
          <p:nvPr/>
        </p:nvSpPr>
        <p:spPr>
          <a:xfrm>
            <a:off x="547053" y="2283460"/>
            <a:ext cx="15319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政治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4" name="文本框 96263"/>
          <p:cNvSpPr txBox="1"/>
          <p:nvPr/>
        </p:nvSpPr>
        <p:spPr>
          <a:xfrm>
            <a:off x="547370" y="3208020"/>
            <a:ext cx="24685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经济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5" name="文本框 96264"/>
          <p:cNvSpPr txBox="1"/>
          <p:nvPr/>
        </p:nvSpPr>
        <p:spPr>
          <a:xfrm>
            <a:off x="355283" y="4022725"/>
            <a:ext cx="22526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对外关系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6" name="文本框 96265"/>
          <p:cNvSpPr txBox="1"/>
          <p:nvPr/>
        </p:nvSpPr>
        <p:spPr>
          <a:xfrm>
            <a:off x="3149918" y="2404110"/>
            <a:ext cx="44846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封建制度衰落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7" name="文本框 96266"/>
          <p:cNvSpPr txBox="1"/>
          <p:nvPr/>
        </p:nvSpPr>
        <p:spPr>
          <a:xfrm>
            <a:off x="3149918" y="3301683"/>
            <a:ext cx="39084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农耕经济繁荣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8" name="文本框 96267"/>
          <p:cNvSpPr txBox="1"/>
          <p:nvPr/>
        </p:nvSpPr>
        <p:spPr>
          <a:xfrm>
            <a:off x="3149918" y="4210050"/>
            <a:ext cx="34766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闭关锁国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69" name="文本框 96268"/>
          <p:cNvSpPr txBox="1"/>
          <p:nvPr/>
        </p:nvSpPr>
        <p:spPr>
          <a:xfrm>
            <a:off x="7033260" y="2404110"/>
            <a:ext cx="4664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开始资产阶级革命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70" name="文本框 96269"/>
          <p:cNvSpPr txBox="1"/>
          <p:nvPr/>
        </p:nvSpPr>
        <p:spPr>
          <a:xfrm>
            <a:off x="7033260" y="3302000"/>
            <a:ext cx="50996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完成近代工业国转变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71" name="文本框 96270"/>
          <p:cNvSpPr txBox="1"/>
          <p:nvPr/>
        </p:nvSpPr>
        <p:spPr>
          <a:xfrm>
            <a:off x="7033260" y="4326890"/>
            <a:ext cx="5498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海外殖民、奴隶贸易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72" name="文本框 96271"/>
          <p:cNvSpPr txBox="1"/>
          <p:nvPr/>
        </p:nvSpPr>
        <p:spPr>
          <a:xfrm>
            <a:off x="455613" y="5221288"/>
            <a:ext cx="22510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思想文化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73" name="文本框 96272"/>
          <p:cNvSpPr txBox="1"/>
          <p:nvPr/>
        </p:nvSpPr>
        <p:spPr>
          <a:xfrm>
            <a:off x="2743835" y="5221605"/>
            <a:ext cx="49326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鄙薄科技，文化专制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274" name="文本框 96273"/>
          <p:cNvSpPr txBox="1"/>
          <p:nvPr/>
        </p:nvSpPr>
        <p:spPr>
          <a:xfrm>
            <a:off x="7033260" y="5221605"/>
            <a:ext cx="4752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重视科技，思想解放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6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/>
      <p:bldP spid="96262" grpId="0"/>
      <p:bldP spid="96263" grpId="0"/>
      <p:bldP spid="96264" grpId="0"/>
      <p:bldP spid="96265" grpId="0"/>
      <p:bldP spid="96266" grpId="0"/>
      <p:bldP spid="96267" grpId="0"/>
      <p:bldP spid="96268" grpId="0"/>
      <p:bldP spid="96269" grpId="0"/>
      <p:bldP spid="96270" grpId="0"/>
      <p:bldP spid="96271" grpId="0"/>
      <p:bldP spid="96272" grpId="0"/>
      <p:bldP spid="96273" grpId="0"/>
      <p:bldP spid="962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42" name="图片 163841" descr="废井田、开阡陌图"/>
          <p:cNvPicPr>
            <a:picLocks noChangeAspect="1"/>
          </p:cNvPicPr>
          <p:nvPr/>
        </p:nvPicPr>
        <p:blipFill>
          <a:blip r:embed="rId1">
            <a:lum contrast="-30000"/>
          </a:blip>
          <a:srcRect l="2686" t="4173" r="2669" b="4927"/>
          <a:stretch>
            <a:fillRect/>
          </a:stretch>
        </p:blipFill>
        <p:spPr>
          <a:xfrm>
            <a:off x="171450" y="18415"/>
            <a:ext cx="5002530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43" name="图片 163842" descr="ok1-03"/>
          <p:cNvPicPr>
            <a:picLocks noChangeAspect="1"/>
          </p:cNvPicPr>
          <p:nvPr/>
        </p:nvPicPr>
        <p:blipFill>
          <a:blip r:embed="rId2"/>
          <a:srcRect l="7599" t="9515" r="6717" b="33482"/>
          <a:stretch>
            <a:fillRect/>
          </a:stretch>
        </p:blipFill>
        <p:spPr>
          <a:xfrm>
            <a:off x="170815" y="3000375"/>
            <a:ext cx="5061585" cy="4681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44" name="图片 163843" descr="46447_76480592713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3730" y="18415"/>
            <a:ext cx="4410710" cy="3500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45" name="文本框 163844"/>
          <p:cNvSpPr txBox="1"/>
          <p:nvPr/>
        </p:nvSpPr>
        <p:spPr>
          <a:xfrm>
            <a:off x="5354955" y="3738880"/>
            <a:ext cx="66992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lang="en-US" altLang="zh-CN" sz="4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三张图片的联系是什么</a:t>
            </a:r>
            <a:r>
              <a:rPr lang="en-US" altLang="zh-CN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en-US" altLang="zh-CN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46" name="文本框 163845"/>
          <p:cNvSpPr txBox="1"/>
          <p:nvPr/>
        </p:nvSpPr>
        <p:spPr>
          <a:xfrm>
            <a:off x="1141095" y="973455"/>
            <a:ext cx="230505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废井田，开阡陌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47" name="文本框 163846"/>
          <p:cNvSpPr txBox="1"/>
          <p:nvPr/>
        </p:nvSpPr>
        <p:spPr>
          <a:xfrm>
            <a:off x="9387840" y="370840"/>
            <a:ext cx="736600" cy="25273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重农抑商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48" name="文本框 163847"/>
          <p:cNvSpPr txBox="1"/>
          <p:nvPr/>
        </p:nvSpPr>
        <p:spPr>
          <a:xfrm>
            <a:off x="1502728" y="3518535"/>
            <a:ext cx="19431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对外贸易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49" name="文本框 163848"/>
          <p:cNvSpPr txBox="1"/>
          <p:nvPr/>
        </p:nvSpPr>
        <p:spPr>
          <a:xfrm>
            <a:off x="1682750" y="4243388"/>
            <a:ext cx="15843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十三行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2960" y="498729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小农经济</a:t>
            </a:r>
            <a:endParaRPr lang="zh-CN" altLang="en-US" sz="40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645" y="62865"/>
            <a:ext cx="12030710" cy="6731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44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44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重点问题自测：</a:t>
            </a:r>
            <a:endParaRPr lang="zh-CN" altLang="en-US" sz="44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、中国古代有哪些主要的土地制度？如何认识土地制度的变革与调整？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中国古代封建社会为什么会出现土地兼并现象？土地兼并会带来什么社会问题？封建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王朝对此采取了什么</a:t>
            </a:r>
            <a:r>
              <a:rPr lang="zh-CN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措施？</a:t>
            </a:r>
            <a:endParaRPr lang="zh-CN" altLang="zh-CN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、统治者为什么实行重农抑商政策？“重农抑商”政策有什么影响？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、明清统治者为什么要实行“海禁”和“闭关锁国”政策？带来什么影响？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Text Box 2"/>
          <p:cNvSpPr txBox="1"/>
          <p:nvPr/>
        </p:nvSpPr>
        <p:spPr>
          <a:xfrm>
            <a:off x="-49530" y="1200785"/>
            <a:ext cx="12268200" cy="5369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）原始社会：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土地属于氏族公社所有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）奴隶社会：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土地国有，实质上属于国王私有，被称为井田制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）封建社会：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封建土地所有制，主要形式有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土地国有、地主所有、农民所有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三种，而封建土地国有制中的典型是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均田制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认识：</a:t>
            </a:r>
            <a:endParaRPr lang="zh-CN" alt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</a:rPr>
              <a:t>    生产力的发展，促进了土地制度的变革和调整；而土地制度的调整又促进生产力的发展。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49530" y="1905"/>
            <a:ext cx="122910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中国古代有哪些主要的土地制度？如何认识土地制度的变革与调整？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29845" y="-76200"/>
            <a:ext cx="11974195" cy="1501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5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中国古代封建社会为什么会出现土地兼并现象？土地兼并会带来什么社会问题？封建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王朝对此采取了什么</a:t>
            </a:r>
            <a:r>
              <a:rPr lang="zh-CN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措施？</a:t>
            </a:r>
            <a:endParaRPr lang="zh-CN" altLang="zh-CN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212725" y="1925955"/>
            <a:ext cx="11586210" cy="4189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原因：土地私有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社会问题：社会矛盾激化，农民起义；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                 影响国家财政收入。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抑制措施：北魏至唐前期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均田制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                明后期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按人丁和田亩多寡收取赋税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charRg st="9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2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charRg st="27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5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charRg st="56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73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charRg st="73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636270" y="1902460"/>
            <a:ext cx="10963275" cy="3878580"/>
          </a:xfrm>
        </p:spPr>
        <p:txBody>
          <a:bodyPr>
            <a:noAutofit/>
          </a:bodyPr>
          <a:p>
            <a:pPr marL="0" indent="0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原因：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）农业为人们提供最基本的生活资料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）可以通过征收赋税保证国家的财政收入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）有利于稳定社会，巩固封建统治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）是封建自然经济的必然产物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3600" b="1" dirty="0">
                <a:solidFill>
                  <a:srgbClr val="9900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根本原因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381000" defTabSz="0">
              <a:lnSpc>
                <a:spcPct val="110000"/>
              </a:lnSpc>
              <a:buNone/>
              <a:tabLst>
                <a:tab pos="571500" algn="l"/>
              </a:tabLst>
            </a:pP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None/>
            </a:pP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545" y="68580"/>
            <a:ext cx="11952605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、统治者为什么实行重农抑商政策？“重农抑商”政策有什么影响？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355" y="1694815"/>
            <a:ext cx="11855450" cy="51600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影响：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有利于社会的稳定；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促进农业经济的发展；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成就农业文明的辉煌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；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限制了社会经济的平衡发展；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破坏经济发展规律，导致环境的恶化；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严重抑制商业资本积累；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不利于资本主义萌芽的成长和发展；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从根本上造成了中国社会的落后。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355" y="-35560"/>
            <a:ext cx="11411585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、统治者为什么实行重农抑商政策？“重农抑商”政策有什么影响？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4615" y="86360"/>
            <a:ext cx="1191133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、明清统治者为什么要实行“海禁”和“闭关锁国”政策？带来什么影响？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Rectangle 4"/>
          <p:cNvSpPr>
            <a:spLocks noGrp="1"/>
          </p:cNvSpPr>
          <p:nvPr/>
        </p:nvSpPr>
        <p:spPr>
          <a:xfrm>
            <a:off x="363220" y="1950720"/>
            <a:ext cx="11219180" cy="340868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kumimoji="1"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原因：</a:t>
            </a:r>
            <a:endParaRPr kumimoji="1"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eaLnBrk="1" hangingPunct="1"/>
            <a:r>
              <a:rPr kumimoji="1"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直接原因：为了对付东南沿海人民的抗清斗争</a:t>
            </a:r>
            <a:endParaRPr kumimoji="1" lang="zh-CN" altLang="en-US" sz="3600" b="1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eaLnBrk="1" hangingPunct="1"/>
            <a:r>
              <a:rPr kumimoji="1"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根本原因：自给自足的小农经济</a:t>
            </a:r>
            <a:endParaRPr kumimoji="1" lang="zh-CN" altLang="en-US" sz="3600" b="1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eaLnBrk="1" hangingPunct="1"/>
            <a:r>
              <a:rPr kumimoji="1"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客观原因：西方殖民者向东方殖民扩张</a:t>
            </a:r>
            <a:endParaRPr kumimoji="1" lang="zh-CN" altLang="en-US" sz="3600" b="1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eaLnBrk="1" hangingPunct="1"/>
            <a:r>
              <a:rPr kumimoji="1"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主观原因：“天朝上国”的迂腐观念</a:t>
            </a:r>
            <a:endParaRPr kumimoji="1" lang="zh-CN" altLang="en-US" sz="3600" b="1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4615" y="86360"/>
            <a:ext cx="1191133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、明清统治者为什么要实行“海禁”和“闭关锁国”政策？带来什么影响？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9630" y="1998345"/>
            <a:ext cx="978916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影响：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失去了对外贸易的主动权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阻碍了中外经济文化的交流和科学的进步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阻碍了中国资本主义萌芽的发展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一定程度上抵制西方侵略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……</a:t>
            </a:r>
            <a:endParaRPr lang="en-US" alt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2781</Words>
  <Application>WPS 演示</Application>
  <PresentationFormat>宽屏</PresentationFormat>
  <Paragraphs>172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微软雅黑</vt:lpstr>
      <vt:lpstr>Arial Unicode MS</vt:lpstr>
      <vt:lpstr>Calibri Light</vt:lpstr>
      <vt:lpstr>Calibri</vt:lpstr>
      <vt:lpstr>Arial Black</vt:lpstr>
      <vt:lpstr>黑体</vt:lpstr>
      <vt:lpstr>华文行楷</vt:lpstr>
      <vt:lpstr>华文楷体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lxyz</dc:creator>
  <cp:lastModifiedBy>lxyz</cp:lastModifiedBy>
  <cp:revision>26</cp:revision>
  <dcterms:created xsi:type="dcterms:W3CDTF">2015-05-05T08:02:00Z</dcterms:created>
  <dcterms:modified xsi:type="dcterms:W3CDTF">2018-05-16T01:09:42Z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