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504" r:id="rId4"/>
    <p:sldId id="466" r:id="rId5"/>
    <p:sldId id="503" r:id="rId6"/>
    <p:sldId id="401" r:id="rId7"/>
    <p:sldId id="308" r:id="rId8"/>
    <p:sldId id="491" r:id="rId9"/>
    <p:sldId id="402" r:id="rId10"/>
    <p:sldId id="405" r:id="rId11"/>
    <p:sldId id="499" r:id="rId12"/>
    <p:sldId id="408" r:id="rId13"/>
    <p:sldId id="493" r:id="rId14"/>
    <p:sldId id="449" r:id="rId15"/>
    <p:sldId id="450" r:id="rId16"/>
    <p:sldId id="407" r:id="rId17"/>
    <p:sldId id="451" r:id="rId18"/>
    <p:sldId id="403" r:id="rId19"/>
    <p:sldId id="406" r:id="rId20"/>
    <p:sldId id="409" r:id="rId21"/>
    <p:sldId id="410" r:id="rId22"/>
    <p:sldId id="495" r:id="rId23"/>
    <p:sldId id="494" r:id="rId24"/>
    <p:sldId id="496" r:id="rId25"/>
    <p:sldId id="497" r:id="rId26"/>
    <p:sldId id="498" r:id="rId27"/>
    <p:sldId id="500" r:id="rId28"/>
    <p:sldId id="501" r:id="rId29"/>
    <p:sldId id="502"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内容占位符 6"/>
          <p:cNvSpPr>
            <a:spLocks noGrp="1"/>
          </p:cNvSpPr>
          <p:nvPr>
            <p:ph sz="quarter" idx="10"/>
          </p:nvPr>
        </p:nvSpPr>
        <p:spPr>
          <a:xfrm>
            <a:off x="666712" y="662853"/>
            <a:ext cx="10858576" cy="480131"/>
          </a:xfrm>
          <a:prstGeom prst="rect">
            <a:avLst/>
          </a:prstGeom>
        </p:spPr>
        <p:txBody>
          <a:bodyPr wrap="square" lIns="0" tIns="0" rIns="0" bIns="0">
            <a:spAutoFit/>
          </a:bodyPr>
          <a:lstStyle>
            <a:lvl1pPr marL="0" indent="0">
              <a:lnSpc>
                <a:spcPct val="130000"/>
              </a:lnSpc>
              <a:spcBef>
                <a:spcPts val="0"/>
              </a:spcBef>
              <a:buNone/>
              <a:defRPr sz="2400" b="0">
                <a:latin typeface="+mn-lt"/>
              </a:defRPr>
            </a:lvl1pPr>
          </a:lstStyle>
          <a:p>
            <a:pPr lvl="0"/>
            <a:endParaRPr lang="zh-CN" altLang="en-US" noProof="0" dirty="0"/>
          </a:p>
        </p:txBody>
      </p:sp>
    </p:spTree>
  </p:cSld>
  <p:clrMapOvr>
    <a:masterClrMapping/>
  </p:clrMapOvr>
  <p:transition>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17600" y="6356350"/>
            <a:ext cx="36576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5384800" y="6356350"/>
            <a:ext cx="5486400" cy="365125"/>
          </a:xfrm>
        </p:spPr>
        <p:txBody>
          <a:bodyPr/>
          <a:lstStyle/>
          <a:p>
            <a:endParaRPr lang="zh-CN" altLang="en-US"/>
          </a:p>
        </p:txBody>
      </p:sp>
      <p:sp>
        <p:nvSpPr>
          <p:cNvPr id="5" name="灯片编号占位符 4"/>
          <p:cNvSpPr>
            <a:spLocks noGrp="1"/>
          </p:cNvSpPr>
          <p:nvPr>
            <p:ph type="sldNum" sz="quarter" idx="12"/>
          </p:nvPr>
        </p:nvSpPr>
        <p:spPr>
          <a:xfrm>
            <a:off x="11480800" y="6356350"/>
            <a:ext cx="3657600" cy="365125"/>
          </a:xfrm>
        </p:spPr>
        <p:txBody>
          <a:bodyPr/>
          <a:lstStyle/>
          <a:p>
            <a:fld id="{E077DA78-E013-4A8C-AD75-63A150561B1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cover dir="u"/>
      </p:transition>
    </mc:Choice>
    <mc:Fallback>
      <p:transition>
        <p:cover dir="u"/>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24865" y="927735"/>
            <a:ext cx="10840085" cy="2891790"/>
          </a:xfrm>
          <a:prstGeom prst="rect">
            <a:avLst/>
          </a:prstGeom>
          <a:noFill/>
        </p:spPr>
        <p:txBody>
          <a:bodyPr wrap="square" rtlCol="0">
            <a:spAutoFit/>
          </a:bodyPr>
          <a:p>
            <a:pPr>
              <a:lnSpc>
                <a:spcPct val="130000"/>
              </a:lnSpc>
            </a:pPr>
            <a:r>
              <a:rPr lang="zh-CN" altLang="en-US" sz="6000" b="1" u="sng">
                <a:solidFill>
                  <a:schemeClr val="tx1"/>
                </a:solidFill>
                <a:latin typeface="微软雅黑" panose="020B0503020204020204" charset="-122"/>
                <a:ea typeface="微软雅黑" panose="020B0503020204020204" charset="-122"/>
              </a:rPr>
              <a:t>第</a:t>
            </a:r>
            <a:r>
              <a:rPr lang="en-US" altLang="zh-CN" sz="8000" b="1" u="sng">
                <a:solidFill>
                  <a:srgbClr val="FF0000"/>
                </a:solidFill>
                <a:latin typeface="微软雅黑" panose="020B0503020204020204" charset="-122"/>
                <a:ea typeface="微软雅黑" panose="020B0503020204020204" charset="-122"/>
              </a:rPr>
              <a:t>31</a:t>
            </a:r>
            <a:r>
              <a:rPr lang="zh-CN" altLang="en-US" sz="6000" b="1" u="sng">
                <a:solidFill>
                  <a:schemeClr val="tx1"/>
                </a:solidFill>
                <a:latin typeface="微软雅黑" panose="020B0503020204020204" charset="-122"/>
                <a:ea typeface="微软雅黑" panose="020B0503020204020204" charset="-122"/>
              </a:rPr>
              <a:t>讲</a:t>
            </a:r>
            <a:endParaRPr lang="zh-CN" altLang="en-US" sz="6000" b="1" u="sng">
              <a:solidFill>
                <a:schemeClr val="tx1"/>
              </a:solidFill>
              <a:latin typeface="微软雅黑" panose="020B0503020204020204" charset="-122"/>
              <a:ea typeface="微软雅黑" panose="020B0503020204020204" charset="-122"/>
            </a:endParaRPr>
          </a:p>
          <a:p>
            <a:pPr>
              <a:lnSpc>
                <a:spcPct val="130000"/>
              </a:lnSpc>
            </a:pPr>
            <a:r>
              <a:rPr lang="zh-CN" altLang="en-US" sz="6000" b="1">
                <a:latin typeface="微软雅黑" panose="020B0503020204020204" charset="-122"/>
                <a:ea typeface="微软雅黑" panose="020B0503020204020204" charset="-122"/>
              </a:rPr>
              <a:t>      殖民扩张与世界市场的拓展</a:t>
            </a:r>
            <a:endParaRPr lang="zh-CN" altLang="en-US" sz="6000" b="1">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5720" y="139065"/>
            <a:ext cx="11976735" cy="5132070"/>
          </a:xfrm>
          <a:prstGeom prst="rect">
            <a:avLst/>
          </a:prstGeom>
          <a:noFill/>
          <a:ln w="9525">
            <a:noFill/>
          </a:ln>
        </p:spPr>
        <p:txBody>
          <a:bodyPr wrap="square">
            <a:spAutoFit/>
          </a:bodyPr>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2015年北京卷文综37</a:t>
            </a:r>
            <a:r>
              <a:rPr lang="zh-CN" altLang="en-US" sz="3600" b="1">
                <a:latin typeface="微软雅黑" panose="020B0503020204020204" charset="-122"/>
                <a:ea typeface="微软雅黑" panose="020B0503020204020204" charset="-122"/>
                <a:cs typeface="宋体" panose="02010600030101010101" pitchFamily="2" charset="-122"/>
              </a:rPr>
              <a:t>）材料二</a:t>
            </a:r>
            <a:r>
              <a:rPr lang="zh-CN" altLang="en-US" sz="3600" b="1">
                <a:latin typeface="微软雅黑" panose="020B0503020204020204" charset="-122"/>
                <a:ea typeface="微软雅黑" panose="020B0503020204020204" charset="-122"/>
                <a:cs typeface="Times New Roman" panose="02020603050405020304" charset="0"/>
              </a:rPr>
              <a:t>  </a:t>
            </a:r>
            <a:r>
              <a:rPr lang="en-US" altLang="zh-CN" sz="3600" b="1">
                <a:latin typeface="微软雅黑" panose="020B0503020204020204" charset="-122"/>
                <a:ea typeface="微软雅黑" panose="020B0503020204020204" charset="-122"/>
                <a:cs typeface="Times New Roman" panose="02020603050405020304" charset="0"/>
              </a:rPr>
              <a:t>16</a:t>
            </a:r>
            <a:r>
              <a:rPr lang="zh-CN" altLang="en-US" sz="3600" b="1">
                <a:latin typeface="微软雅黑" panose="020B0503020204020204" charset="-122"/>
                <a:ea typeface="微软雅黑" panose="020B0503020204020204" charset="-122"/>
                <a:cs typeface="宋体" panose="02010600030101010101" pitchFamily="2" charset="-122"/>
              </a:rPr>
              <a:t>世纪，英语主要是英格兰人的语言。到</a:t>
            </a:r>
            <a:r>
              <a:rPr lang="en-US" altLang="zh-CN" sz="3600" b="1">
                <a:latin typeface="微软雅黑" panose="020B0503020204020204" charset="-122"/>
                <a:ea typeface="微软雅黑" panose="020B0503020204020204" charset="-122"/>
                <a:cs typeface="Times New Roman" panose="02020603050405020304" charset="0"/>
              </a:rPr>
              <a:t>18</a:t>
            </a:r>
            <a:r>
              <a:rPr lang="zh-CN" altLang="en-US" sz="3600" b="1">
                <a:latin typeface="微软雅黑" panose="020B0503020204020204" charset="-122"/>
                <a:ea typeface="微软雅黑" panose="020B0503020204020204" charset="-122"/>
                <a:cs typeface="宋体" panose="02010600030101010101" pitchFamily="2" charset="-122"/>
              </a:rPr>
              <a:t>世纪中后期，英语已扩展到英国的殖民地，并在国际商贸活动中广泛使用。二战后，英语逐渐超越其他语言，成为科教领域和众多国际组织的通用语言，被称为语言的“日不落帝国”。（</a:t>
            </a:r>
            <a:r>
              <a:rPr lang="en-US" altLang="zh-CN" sz="3600" b="1">
                <a:latin typeface="微软雅黑" panose="020B0503020204020204" charset="-122"/>
                <a:ea typeface="微软雅黑" panose="020B0503020204020204" charset="-122"/>
                <a:cs typeface="Times New Roman" panose="02020603050405020304" charset="0"/>
              </a:rPr>
              <a:t>2</a:t>
            </a:r>
            <a:r>
              <a:rPr lang="zh-CN" altLang="en-US" sz="3600" b="1">
                <a:latin typeface="微软雅黑" panose="020B0503020204020204" charset="-122"/>
                <a:ea typeface="微软雅黑" panose="020B0503020204020204" charset="-122"/>
                <a:cs typeface="宋体" panose="02010600030101010101" pitchFamily="2" charset="-122"/>
              </a:rPr>
              <a:t>）阅读材料二，分析英语发展成为语言的“日不落帝国”的历史原因。（</a:t>
            </a:r>
            <a:r>
              <a:rPr lang="en-US" altLang="zh-CN" sz="3600" b="1">
                <a:latin typeface="微软雅黑" panose="020B0503020204020204" charset="-122"/>
                <a:ea typeface="微软雅黑" panose="020B0503020204020204" charset="-122"/>
                <a:cs typeface="Times New Roman" panose="02020603050405020304" charset="0"/>
              </a:rPr>
              <a:t>12</a:t>
            </a:r>
            <a:r>
              <a:rPr lang="zh-CN" altLang="en-US" sz="3600" b="1">
                <a:latin typeface="微软雅黑" panose="020B0503020204020204" charset="-122"/>
                <a:ea typeface="微软雅黑" panose="020B0503020204020204" charset="-122"/>
                <a:cs typeface="宋体" panose="02010600030101010101" pitchFamily="2" charset="-122"/>
              </a:rPr>
              <a:t>分）</a:t>
            </a:r>
            <a:endParaRPr lang="zh-CN" altLang="en-US" sz="3600" b="1">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45720" y="139065"/>
            <a:ext cx="11976735" cy="6182995"/>
          </a:xfrm>
          <a:prstGeom prst="rect">
            <a:avLst/>
          </a:prstGeom>
          <a:solidFill>
            <a:schemeClr val="bg1"/>
          </a:solidFill>
          <a:ln w="9525">
            <a:noFill/>
          </a:ln>
        </p:spPr>
        <p:txBody>
          <a:bodyPr wrap="square">
            <a:spAutoFit/>
          </a:bodyPr>
          <a:p>
            <a:pPr indent="0">
              <a:lnSpc>
                <a:spcPct val="110000"/>
              </a:lnSpc>
            </a:pP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0000CC"/>
                </a:solidFill>
                <a:latin typeface="微软雅黑" panose="020B0503020204020204" charset="-122"/>
                <a:ea typeface="微软雅黑" panose="020B0503020204020204" charset="-122"/>
                <a:cs typeface="Times New Roman" panose="02020603050405020304" charset="0"/>
              </a:rPr>
              <a:t>2</a:t>
            </a: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）英语由单一民族语言演变为国际通用语言，是近代以来英美资本主义发展的产物。</a:t>
            </a:r>
            <a:endParaRPr lang="zh-CN" altLang="en-US" sz="3600" b="1">
              <a:solidFill>
                <a:srgbClr val="0000CC"/>
              </a:solidFill>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政治：</a:t>
            </a: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英国通过殖民活动在世界范围内确立了政治优势。二战后美国取代英国成为资本主义世界的霸主。</a:t>
            </a:r>
            <a:endParaRPr lang="zh-CN" altLang="en-US" sz="3600" b="1">
              <a:solidFill>
                <a:srgbClr val="0000CC"/>
              </a:solidFill>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经济：</a:t>
            </a: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英国率先完成工业革命，在技术和经济领域确立了主导地位，成为“世界工厂”。二战后，美国取代英国，成为世界经济和技术领域的主导者。</a:t>
            </a:r>
            <a:endParaRPr lang="zh-CN" altLang="en-US" sz="3600" b="1">
              <a:solidFill>
                <a:srgbClr val="0000CC"/>
              </a:solidFill>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文化：</a:t>
            </a: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英语文化首先在英属殖民地传播，并逐渐扩展到全球。二战后，经济全球化和政治、文化交流的日益频繁，强化了英语文化的优势地位。</a:t>
            </a:r>
            <a:endParaRPr lang="zh-CN" altLang="en-US" sz="3600" b="1">
              <a:solidFill>
                <a:srgbClr val="0000CC"/>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3" name="矩形 81922"/>
          <p:cNvSpPr/>
          <p:nvPr/>
        </p:nvSpPr>
        <p:spPr>
          <a:xfrm>
            <a:off x="705485" y="158750"/>
            <a:ext cx="10954385" cy="648970"/>
          </a:xfrm>
          <a:prstGeom prst="rect">
            <a:avLst/>
          </a:prstGeom>
          <a:solidFill>
            <a:schemeClr val="bg1"/>
          </a:solid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3600" b="1" dirty="0">
                <a:solidFill>
                  <a:srgbClr val="0000CC"/>
                </a:solidFill>
                <a:latin typeface="微软雅黑" panose="020B0503020204020204" charset="-122"/>
                <a:ea typeface="微软雅黑" panose="020B0503020204020204" charset="-122"/>
              </a:rPr>
              <a:t>3</a:t>
            </a:r>
            <a:r>
              <a:rPr lang="zh-CN" altLang="en-US" sz="3600" b="1" dirty="0">
                <a:solidFill>
                  <a:srgbClr val="0000CC"/>
                </a:solidFill>
                <a:latin typeface="微软雅黑" panose="020B0503020204020204" charset="-122"/>
                <a:ea typeface="微软雅黑" panose="020B0503020204020204" charset="-122"/>
              </a:rPr>
              <a:t>、英国确立世界殖民霸权的主要原因（条件）</a:t>
            </a:r>
            <a:endParaRPr lang="zh-CN" altLang="en-US" sz="3600" b="1" dirty="0">
              <a:solidFill>
                <a:srgbClr val="0000CC"/>
              </a:solidFill>
              <a:latin typeface="微软雅黑" panose="020B0503020204020204" charset="-122"/>
              <a:ea typeface="微软雅黑" panose="020B0503020204020204" charset="-122"/>
            </a:endParaRPr>
          </a:p>
        </p:txBody>
      </p:sp>
      <p:sp>
        <p:nvSpPr>
          <p:cNvPr id="81924" name="矩形 81923"/>
          <p:cNvSpPr/>
          <p:nvPr/>
        </p:nvSpPr>
        <p:spPr>
          <a:xfrm>
            <a:off x="241300" y="902335"/>
            <a:ext cx="11645900" cy="5651500"/>
          </a:xfrm>
          <a:prstGeom prst="rect">
            <a:avLst/>
          </a:prstGeom>
          <a:noFill/>
          <a:ln w="9525">
            <a:noFill/>
          </a:ln>
        </p:spPr>
        <p:txBody>
          <a:bodyPr wrap="square">
            <a:spAutoFit/>
          </a:bodyPr>
          <a:p>
            <a:pPr>
              <a:lnSpc>
                <a:spcPct val="110000"/>
              </a:lnSpc>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1</a:t>
            </a:r>
            <a:r>
              <a:rPr lang="zh-CN" altLang="en-US" sz="3200" b="1" dirty="0">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地理优势和新航路开辟的影响：</a:t>
            </a:r>
            <a:r>
              <a:rPr lang="zh-CN" altLang="en-US" sz="3200" b="1" dirty="0">
                <a:latin typeface="微软雅黑" panose="020B0503020204020204" charset="-122"/>
                <a:ea typeface="微软雅黑" panose="020B0503020204020204" charset="-122"/>
              </a:rPr>
              <a:t>新航路开辟后，利用大西洋航运的中心位置，参加海外贸易和竞争</a:t>
            </a:r>
            <a:endParaRPr lang="zh-CN" altLang="en-US" sz="3200" b="1" dirty="0">
              <a:latin typeface="微软雅黑" panose="020B0503020204020204" charset="-122"/>
              <a:ea typeface="微软雅黑" panose="020B0503020204020204" charset="-122"/>
            </a:endParaRPr>
          </a:p>
          <a:p>
            <a:pPr>
              <a:lnSpc>
                <a:spcPct val="110000"/>
              </a:lnSpc>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2</a:t>
            </a:r>
            <a:r>
              <a:rPr lang="zh-CN" altLang="en-US" sz="3200" b="1" dirty="0">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海上优势：</a:t>
            </a:r>
            <a:r>
              <a:rPr lang="zh-CN" altLang="en-US" sz="3200" b="1" dirty="0">
                <a:latin typeface="微软雅黑" panose="020B0503020204020204" charset="-122"/>
                <a:ea typeface="微软雅黑" panose="020B0503020204020204" charset="-122"/>
              </a:rPr>
              <a:t>打败西班牙无敌舰队，确立海上霸权</a:t>
            </a:r>
            <a:endParaRPr lang="zh-CN" altLang="en-US" sz="3200" b="1" dirty="0">
              <a:latin typeface="微软雅黑" panose="020B0503020204020204" charset="-122"/>
              <a:ea typeface="微软雅黑" panose="020B0503020204020204" charset="-122"/>
            </a:endParaRPr>
          </a:p>
          <a:p>
            <a:pPr>
              <a:lnSpc>
                <a:spcPct val="110000"/>
              </a:lnSpc>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3</a:t>
            </a:r>
            <a:r>
              <a:rPr lang="zh-CN" altLang="en-US" sz="3200" b="1" dirty="0">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制度优势：</a:t>
            </a:r>
            <a:r>
              <a:rPr lang="zh-CN" altLang="en-US" sz="3200" b="1" dirty="0">
                <a:latin typeface="微软雅黑" panose="020B0503020204020204" charset="-122"/>
                <a:ea typeface="微软雅黑" panose="020B0503020204020204" charset="-122"/>
              </a:rPr>
              <a:t>资产阶级革命</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确立资产阶级统治</a:t>
            </a:r>
            <a:endParaRPr lang="zh-CN" altLang="en-US" sz="3200" b="1" dirty="0">
              <a:latin typeface="微软雅黑" panose="020B0503020204020204" charset="-122"/>
              <a:ea typeface="微软雅黑" panose="020B0503020204020204" charset="-122"/>
            </a:endParaRPr>
          </a:p>
          <a:p>
            <a:pPr>
              <a:lnSpc>
                <a:spcPct val="110000"/>
              </a:lnSpc>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4</a:t>
            </a:r>
            <a:r>
              <a:rPr lang="zh-CN" altLang="en-US" sz="3200" b="1" dirty="0">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经济优势：</a:t>
            </a:r>
            <a:r>
              <a:rPr lang="zh-CN" altLang="en-US" sz="3200" b="1" dirty="0">
                <a:latin typeface="微软雅黑" panose="020B0503020204020204" charset="-122"/>
                <a:ea typeface="微软雅黑" panose="020B0503020204020204" charset="-122"/>
              </a:rPr>
              <a:t>资产阶级革命后，以手工业为代表的资本主义工商业发达</a:t>
            </a:r>
            <a:endParaRPr lang="zh-CN" altLang="en-US" sz="3200" b="1" dirty="0">
              <a:latin typeface="微软雅黑" panose="020B0503020204020204" charset="-122"/>
              <a:ea typeface="微软雅黑" panose="020B0503020204020204" charset="-122"/>
            </a:endParaRPr>
          </a:p>
          <a:p>
            <a:pPr>
              <a:lnSpc>
                <a:spcPct val="110000"/>
              </a:lnSpc>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5</a:t>
            </a:r>
            <a:r>
              <a:rPr lang="zh-CN" altLang="en-US" sz="3200" b="1" dirty="0">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军事优势：</a:t>
            </a:r>
            <a:r>
              <a:rPr lang="zh-CN" altLang="en-US" sz="3200" b="1" dirty="0">
                <a:latin typeface="微软雅黑" panose="020B0503020204020204" charset="-122"/>
                <a:ea typeface="微软雅黑" panose="020B0503020204020204" charset="-122"/>
              </a:rPr>
              <a:t>强大的海军力量</a:t>
            </a:r>
            <a:endParaRPr lang="zh-CN" altLang="en-US" sz="3200" b="1" dirty="0">
              <a:latin typeface="微软雅黑" panose="020B0503020204020204" charset="-122"/>
              <a:ea typeface="微软雅黑" panose="020B0503020204020204" charset="-122"/>
            </a:endParaRPr>
          </a:p>
          <a:p>
            <a:pPr>
              <a:lnSpc>
                <a:spcPct val="110000"/>
              </a:lnSpc>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6</a:t>
            </a:r>
            <a:r>
              <a:rPr lang="zh-CN" altLang="en-US" sz="3200" b="1" dirty="0">
                <a:latin typeface="微软雅黑" panose="020B0503020204020204" charset="-122"/>
                <a:ea typeface="微软雅黑" panose="020B0503020204020204" charset="-122"/>
              </a:rPr>
              <a:t>）</a:t>
            </a:r>
            <a:r>
              <a:rPr lang="zh-CN" altLang="en-US" sz="3200" b="1" dirty="0">
                <a:solidFill>
                  <a:srgbClr val="FF0000"/>
                </a:solidFill>
                <a:latin typeface="微软雅黑" panose="020B0503020204020204" charset="-122"/>
                <a:ea typeface="微软雅黑" panose="020B0503020204020204" charset="-122"/>
              </a:rPr>
              <a:t>政策优势：</a:t>
            </a:r>
            <a:r>
              <a:rPr lang="zh-CN" altLang="en-US" sz="3200" b="1" dirty="0">
                <a:latin typeface="微软雅黑" panose="020B0503020204020204" charset="-122"/>
                <a:ea typeface="微软雅黑" panose="020B0503020204020204" charset="-122"/>
              </a:rPr>
              <a:t>国家政策一贯重视海外事业</a:t>
            </a:r>
            <a:endParaRPr lang="zh-CN" altLang="en-US" sz="3200" b="1" dirty="0">
              <a:latin typeface="微软雅黑" panose="020B0503020204020204" charset="-122"/>
              <a:ea typeface="微软雅黑" panose="020B050302020402020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 calcmode="lin" valueType="num">
                                      <p:cBhvr>
                                        <p:cTn id="7" dur="1" fill="hold"/>
                                        <p:tgtEl>
                                          <p:spTgt spid="81923"/>
                                        </p:tgtEl>
                                      </p:cBhvr>
                                    </p:anim>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1924">
                                            <p:txEl>
                                              <p:charRg st="0" end="47"/>
                                            </p:txEl>
                                          </p:spTgt>
                                        </p:tgtEl>
                                        <p:attrNameLst>
                                          <p:attrName>style.visibility</p:attrName>
                                        </p:attrNameLst>
                                      </p:cBhvr>
                                      <p:to>
                                        <p:strVal val="visible"/>
                                      </p:to>
                                    </p:set>
                                    <p:animEffect transition="in" filter="slide(fromBottom)">
                                      <p:cBhvr>
                                        <p:cTn id="12" dur="500"/>
                                        <p:tgtEl>
                                          <p:spTgt spid="81924">
                                            <p:txEl>
                                              <p:charRg st="0" end="4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1924">
                                            <p:txEl>
                                              <p:charRg st="47" end="72"/>
                                            </p:txEl>
                                          </p:spTgt>
                                        </p:tgtEl>
                                        <p:attrNameLst>
                                          <p:attrName>style.visibility</p:attrName>
                                        </p:attrNameLst>
                                      </p:cBhvr>
                                      <p:to>
                                        <p:strVal val="visible"/>
                                      </p:to>
                                    </p:set>
                                    <p:animEffect transition="in" filter="slide(fromBottom)">
                                      <p:cBhvr>
                                        <p:cTn id="17" dur="500"/>
                                        <p:tgtEl>
                                          <p:spTgt spid="81924">
                                            <p:txEl>
                                              <p:charRg st="47" end="7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81924">
                                            <p:txEl>
                                              <p:charRg st="72" end="96"/>
                                            </p:txEl>
                                          </p:spTgt>
                                        </p:tgtEl>
                                        <p:attrNameLst>
                                          <p:attrName>style.visibility</p:attrName>
                                        </p:attrNameLst>
                                      </p:cBhvr>
                                      <p:to>
                                        <p:strVal val="visible"/>
                                      </p:to>
                                    </p:set>
                                    <p:animEffect transition="in" filter="slide(fromBottom)">
                                      <p:cBhvr>
                                        <p:cTn id="22" dur="500"/>
                                        <p:tgtEl>
                                          <p:spTgt spid="81924">
                                            <p:txEl>
                                              <p:charRg st="72" end="9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1924">
                                            <p:txEl>
                                              <p:charRg st="96" end="130"/>
                                            </p:txEl>
                                          </p:spTgt>
                                        </p:tgtEl>
                                        <p:attrNameLst>
                                          <p:attrName>style.visibility</p:attrName>
                                        </p:attrNameLst>
                                      </p:cBhvr>
                                      <p:to>
                                        <p:strVal val="visible"/>
                                      </p:to>
                                    </p:set>
                                    <p:animEffect transition="in" filter="slide(fromBottom)">
                                      <p:cBhvr>
                                        <p:cTn id="27" dur="500"/>
                                        <p:tgtEl>
                                          <p:spTgt spid="81924">
                                            <p:txEl>
                                              <p:charRg st="96" end="13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81924">
                                            <p:txEl>
                                              <p:charRg st="130" end="146"/>
                                            </p:txEl>
                                          </p:spTgt>
                                        </p:tgtEl>
                                        <p:attrNameLst>
                                          <p:attrName>style.visibility</p:attrName>
                                        </p:attrNameLst>
                                      </p:cBhvr>
                                      <p:to>
                                        <p:strVal val="visible"/>
                                      </p:to>
                                    </p:set>
                                    <p:animEffect transition="in" filter="slide(fromBottom)">
                                      <p:cBhvr>
                                        <p:cTn id="32" dur="500"/>
                                        <p:tgtEl>
                                          <p:spTgt spid="81924">
                                            <p:txEl>
                                              <p:charRg st="130" end="14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81924">
                                            <p:txEl>
                                              <p:charRg st="146" end="167"/>
                                            </p:txEl>
                                          </p:spTgt>
                                        </p:tgtEl>
                                        <p:attrNameLst>
                                          <p:attrName>style.visibility</p:attrName>
                                        </p:attrNameLst>
                                      </p:cBhvr>
                                      <p:to>
                                        <p:strVal val="visible"/>
                                      </p:to>
                                    </p:set>
                                    <p:animEffect transition="in" filter="slide(fromBottom)">
                                      <p:cBhvr>
                                        <p:cTn id="37" dur="500"/>
                                        <p:tgtEl>
                                          <p:spTgt spid="81924">
                                            <p:txEl>
                                              <p:charRg st="146" end="1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905" y="5080"/>
            <a:ext cx="11993245" cy="6848475"/>
          </a:xfrm>
          <a:prstGeom prst="rect">
            <a:avLst/>
          </a:prstGeom>
          <a:noFill/>
          <a:ln w="9525">
            <a:noFill/>
          </a:ln>
        </p:spPr>
        <p:txBody>
          <a:bodyPr wrap="square">
            <a:spAutoFit/>
          </a:bodyPr>
          <a:p>
            <a:pPr indent="0">
              <a:lnSpc>
                <a:spcPct val="16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年江苏单科卷历史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a:t>
            </a:r>
            <a:r>
              <a:rPr lang="zh-CN" altLang="en-US" sz="3600" b="1">
                <a:latin typeface="微软雅黑" panose="020B0503020204020204" charset="-122"/>
                <a:ea typeface="微软雅黑" panose="020B0503020204020204" charset="-122"/>
                <a:cs typeface="宋体" panose="02010600030101010101" pitchFamily="2" charset="-122"/>
              </a:rPr>
              <a:t>）有经济史学家估算，</a:t>
            </a:r>
            <a:r>
              <a:rPr lang="en-US" altLang="zh-CN" sz="3600" b="1">
                <a:latin typeface="微软雅黑" panose="020B0503020204020204" charset="-122"/>
                <a:ea typeface="微软雅黑" panose="020B0503020204020204" charset="-122"/>
                <a:cs typeface="宋体" panose="02010600030101010101" pitchFamily="2" charset="-122"/>
              </a:rPr>
              <a:t>16</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18</a:t>
            </a:r>
            <a:r>
              <a:rPr lang="zh-CN" altLang="en-US" sz="3600" b="1">
                <a:latin typeface="微软雅黑" panose="020B0503020204020204" charset="-122"/>
                <a:ea typeface="微软雅黑" panose="020B0503020204020204" charset="-122"/>
                <a:cs typeface="宋体" panose="02010600030101010101" pitchFamily="2" charset="-122"/>
              </a:rPr>
              <a:t>世纪，荷兰与英国人均</a:t>
            </a:r>
            <a:r>
              <a:rPr lang="en-US" altLang="zh-CN" sz="3600" b="1">
                <a:latin typeface="微软雅黑" panose="020B0503020204020204" charset="-122"/>
                <a:ea typeface="微软雅黑" panose="020B0503020204020204" charset="-122"/>
                <a:cs typeface="宋体" panose="02010600030101010101" pitchFamily="2" charset="-122"/>
              </a:rPr>
              <a:t>GDP</a:t>
            </a:r>
            <a:r>
              <a:rPr lang="zh-CN" altLang="en-US" sz="3600" b="1">
                <a:latin typeface="微软雅黑" panose="020B0503020204020204" charset="-122"/>
                <a:ea typeface="微软雅黑" panose="020B0503020204020204" charset="-122"/>
                <a:cs typeface="宋体" panose="02010600030101010101" pitchFamily="2" charset="-122"/>
              </a:rPr>
              <a:t>年增长率均高于同时代的其他国家。这一时期荷、英经济的高增长均得益于</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①</a:t>
            </a:r>
            <a:r>
              <a:rPr lang="zh-CN" altLang="en-US" sz="3600" b="1">
                <a:latin typeface="微软雅黑" panose="020B0503020204020204" charset="-122"/>
                <a:ea typeface="微软雅黑" panose="020B0503020204020204" charset="-122"/>
                <a:cs typeface="宋体" panose="02010600030101010101" pitchFamily="2" charset="-122"/>
              </a:rPr>
              <a:t>资本市场的发展	         </a:t>
            </a:r>
            <a:r>
              <a:rPr lang="en-US" altLang="zh-CN" sz="3600" b="1">
                <a:latin typeface="微软雅黑" panose="020B0503020204020204" charset="-122"/>
                <a:ea typeface="微软雅黑" panose="020B0503020204020204" charset="-122"/>
                <a:cs typeface="宋体" panose="02010600030101010101" pitchFamily="2" charset="-122"/>
              </a:rPr>
              <a:t>②</a:t>
            </a:r>
            <a:r>
              <a:rPr lang="zh-CN" altLang="en-US" sz="3600" b="1">
                <a:latin typeface="微软雅黑" panose="020B0503020204020204" charset="-122"/>
                <a:ea typeface="微软雅黑" panose="020B0503020204020204" charset="-122"/>
                <a:cs typeface="宋体" panose="02010600030101010101" pitchFamily="2" charset="-122"/>
              </a:rPr>
              <a:t>世界工厂地位的确立</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③</a:t>
            </a:r>
            <a:r>
              <a:rPr lang="zh-CN" altLang="en-US" sz="3600" b="1">
                <a:latin typeface="微软雅黑" panose="020B0503020204020204" charset="-122"/>
                <a:ea typeface="微软雅黑" panose="020B0503020204020204" charset="-122"/>
                <a:cs typeface="宋体" panose="02010600030101010101" pitchFamily="2" charset="-122"/>
              </a:rPr>
              <a:t>资本主义世界体系的建立   </a:t>
            </a:r>
            <a:r>
              <a:rPr lang="en-US" altLang="zh-CN" sz="3600" b="1">
                <a:latin typeface="微软雅黑" panose="020B0503020204020204" charset="-122"/>
                <a:ea typeface="微软雅黑" panose="020B0503020204020204" charset="-122"/>
                <a:cs typeface="宋体" panose="02010600030101010101" pitchFamily="2" charset="-122"/>
              </a:rPr>
              <a:t>④</a:t>
            </a:r>
            <a:r>
              <a:rPr lang="zh-CN" altLang="en-US" sz="3600" b="1">
                <a:latin typeface="微软雅黑" panose="020B0503020204020204" charset="-122"/>
                <a:ea typeface="微软雅黑" panose="020B0503020204020204" charset="-122"/>
                <a:cs typeface="宋体" panose="02010600030101010101" pitchFamily="2" charset="-122"/>
              </a:rPr>
              <a:t>海外殖民掠夺</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①②		         B</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②③			</a:t>
            </a:r>
            <a:endParaRPr lang="en-US" altLang="zh-CN"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③④			  D</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①④</a:t>
            </a:r>
            <a:endParaRPr lang="en-US" altLang="zh-CN"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672195" y="5264150"/>
            <a:ext cx="2373630"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5"/>
          <p:cNvSpPr txBox="1"/>
          <p:nvPr/>
        </p:nvSpPr>
        <p:spPr>
          <a:xfrm>
            <a:off x="169545" y="476885"/>
            <a:ext cx="11929110" cy="6889115"/>
          </a:xfrm>
          <a:prstGeom prst="rect">
            <a:avLst/>
          </a:prstGeom>
          <a:noFill/>
          <a:ln w="9525">
            <a:noFill/>
          </a:ln>
        </p:spPr>
        <p:txBody>
          <a:bodyPr wrap="square">
            <a:spAutoFit/>
          </a:bodyPr>
          <a:p>
            <a:pPr>
              <a:lnSpc>
                <a:spcPct val="120000"/>
              </a:lnSpc>
              <a:spcBef>
                <a:spcPct val="50000"/>
              </a:spcBef>
            </a:pPr>
            <a:r>
              <a:rPr lang="en-US" altLang="zh-CN" sz="3200" b="1" dirty="0">
                <a:latin typeface="微软雅黑" panose="020B0503020204020204" charset="-122"/>
                <a:ea typeface="微软雅黑" panose="020B0503020204020204" charset="-122"/>
              </a:rPr>
              <a:t>    </a:t>
            </a:r>
            <a:r>
              <a:rPr lang="zh-CN" altLang="en-US" sz="3200" b="1" dirty="0">
                <a:latin typeface="微软雅黑" panose="020B0503020204020204" charset="-122"/>
                <a:ea typeface="微软雅黑" panose="020B0503020204020204" charset="-122"/>
              </a:rPr>
              <a:t>英国政府在</a:t>
            </a:r>
            <a:r>
              <a:rPr lang="en-US" altLang="zh-CN" sz="3200" b="1" dirty="0">
                <a:latin typeface="微软雅黑" panose="020B0503020204020204" charset="-122"/>
                <a:ea typeface="微软雅黑" panose="020B0503020204020204" charset="-122"/>
              </a:rPr>
              <a:t>1651</a:t>
            </a:r>
            <a:r>
              <a:rPr lang="zh-CN" altLang="en-US" sz="3200" b="1" dirty="0">
                <a:latin typeface="微软雅黑" panose="020B0503020204020204" charset="-122"/>
                <a:ea typeface="微软雅黑" panose="020B0503020204020204" charset="-122"/>
              </a:rPr>
              <a:t>年、</a:t>
            </a:r>
            <a:r>
              <a:rPr lang="en-US" altLang="zh-CN" sz="3200" b="1" dirty="0">
                <a:latin typeface="微软雅黑" panose="020B0503020204020204" charset="-122"/>
                <a:ea typeface="微软雅黑" panose="020B0503020204020204" charset="-122"/>
              </a:rPr>
              <a:t>1660</a:t>
            </a:r>
            <a:r>
              <a:rPr lang="zh-CN" altLang="en-US" sz="3200" b="1" dirty="0">
                <a:latin typeface="微软雅黑" panose="020B0503020204020204" charset="-122"/>
                <a:ea typeface="微软雅黑" panose="020B0503020204020204" charset="-122"/>
              </a:rPr>
              <a:t>年和</a:t>
            </a:r>
            <a:r>
              <a:rPr lang="en-US" altLang="zh-CN" sz="3200" b="1" dirty="0">
                <a:latin typeface="微软雅黑" panose="020B0503020204020204" charset="-122"/>
                <a:ea typeface="微软雅黑" panose="020B0503020204020204" charset="-122"/>
              </a:rPr>
              <a:t>1663</a:t>
            </a:r>
            <a:r>
              <a:rPr lang="zh-CN" altLang="en-US" sz="3200" b="1" dirty="0">
                <a:latin typeface="微软雅黑" panose="020B0503020204020204" charset="-122"/>
                <a:ea typeface="微软雅黑" panose="020B0503020204020204" charset="-122"/>
              </a:rPr>
              <a:t>年多次通过了</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航海条例</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。其主要内容如下：</a:t>
            </a:r>
            <a:endParaRPr lang="zh-CN" altLang="en-US" sz="3200" b="1" dirty="0">
              <a:latin typeface="微软雅黑" panose="020B0503020204020204" charset="-122"/>
              <a:ea typeface="微软雅黑" panose="020B0503020204020204" charset="-122"/>
            </a:endParaRPr>
          </a:p>
          <a:p>
            <a:pPr>
              <a:lnSpc>
                <a:spcPct val="120000"/>
              </a:lnSpc>
              <a:spcBef>
                <a:spcPct val="50000"/>
              </a:spcBef>
            </a:pPr>
            <a:r>
              <a:rPr lang="zh-CN" altLang="en-US" sz="3200" b="1" dirty="0">
                <a:solidFill>
                  <a:srgbClr val="0000FF"/>
                </a:solidFill>
                <a:latin typeface="微软雅黑" panose="020B0503020204020204" charset="-122"/>
                <a:ea typeface="微软雅黑" panose="020B0503020204020204" charset="-122"/>
                <a:sym typeface="+mn-ea"/>
              </a:rPr>
              <a:t>    首先，英国同它的殖民地之间的一切贸易都必须由英国或英属殖民地制造的船只承办，船主和船员都必须是英国臣民。</a:t>
            </a:r>
            <a:br>
              <a:rPr lang="zh-CN" altLang="en-US" sz="3200" b="1" dirty="0">
                <a:solidFill>
                  <a:srgbClr val="0000FF"/>
                </a:solidFill>
                <a:latin typeface="微软雅黑" panose="020B0503020204020204" charset="-122"/>
                <a:ea typeface="微软雅黑" panose="020B0503020204020204" charset="-122"/>
                <a:sym typeface="+mn-ea"/>
              </a:rPr>
            </a:br>
            <a:r>
              <a:rPr lang="zh-CN" altLang="en-US" sz="3200" b="1" dirty="0">
                <a:solidFill>
                  <a:srgbClr val="0000FF"/>
                </a:solidFill>
                <a:latin typeface="微软雅黑" panose="020B0503020204020204" charset="-122"/>
                <a:ea typeface="微软雅黑" panose="020B0503020204020204" charset="-122"/>
                <a:sym typeface="+mn-ea"/>
              </a:rPr>
              <a:t>    第二，凡输入殖民地的一切欧洲商品，除易腐烂的水果和来自大西洋诸岛的酒类以外，都必须先“在英国海岸过栈”，即卸货、交割和重新装船，然后才能运往各殖民地，但有很多税款在转口时均予以退还。</a:t>
            </a:r>
            <a:br>
              <a:rPr lang="zh-CN" altLang="en-US" sz="3200" b="1" dirty="0">
                <a:solidFill>
                  <a:srgbClr val="0000FF"/>
                </a:solidFill>
                <a:latin typeface="微软雅黑" panose="020B0503020204020204" charset="-122"/>
                <a:ea typeface="微软雅黑" panose="020B0503020204020204" charset="-122"/>
                <a:sym typeface="+mn-ea"/>
              </a:rPr>
            </a:br>
            <a:r>
              <a:rPr lang="zh-CN" altLang="en-US" sz="3200" b="1" dirty="0">
                <a:solidFill>
                  <a:srgbClr val="0000FF"/>
                </a:solidFill>
                <a:latin typeface="微软雅黑" panose="020B0503020204020204" charset="-122"/>
                <a:ea typeface="微软雅黑" panose="020B0503020204020204" charset="-122"/>
                <a:sym typeface="+mn-ea"/>
              </a:rPr>
              <a:t>　最后，法令中所“列举”的某些殖民地产品必须运销英国，而且只许运销英国。</a:t>
            </a:r>
            <a:endParaRPr lang="zh-CN" altLang="en-US" sz="3200" b="1" dirty="0">
              <a:solidFill>
                <a:srgbClr val="0000FF"/>
              </a:solidFill>
              <a:latin typeface="微软雅黑" panose="020B0503020204020204" charset="-122"/>
              <a:ea typeface="微软雅黑" panose="020B0503020204020204" charset="-122"/>
              <a:sym typeface="+mn-ea"/>
            </a:endParaRPr>
          </a:p>
          <a:p>
            <a:pPr>
              <a:spcBef>
                <a:spcPct val="50000"/>
              </a:spcBef>
            </a:pPr>
            <a:endParaRPr lang="zh-CN" altLang="en-US" sz="2800" b="1" dirty="0">
              <a:latin typeface="微软雅黑" panose="020B0503020204020204" charset="-122"/>
              <a:ea typeface="微软雅黑" panose="020B0503020204020204" charset="-122"/>
            </a:endParaRPr>
          </a:p>
        </p:txBody>
      </p:sp>
      <p:sp>
        <p:nvSpPr>
          <p:cNvPr id="12292" name="Text Box 8"/>
          <p:cNvSpPr txBox="1"/>
          <p:nvPr/>
        </p:nvSpPr>
        <p:spPr>
          <a:xfrm>
            <a:off x="1600200" y="2698750"/>
            <a:ext cx="9067800" cy="521970"/>
          </a:xfrm>
          <a:prstGeom prst="rect">
            <a:avLst/>
          </a:prstGeom>
          <a:noFill/>
          <a:ln w="9525">
            <a:noFill/>
          </a:ln>
        </p:spPr>
        <p:txBody>
          <a:bodyPr>
            <a:spAutoFit/>
          </a:bodyPr>
          <a:p>
            <a:pPr>
              <a:spcBef>
                <a:spcPct val="50000"/>
              </a:spcBef>
            </a:pPr>
            <a:r>
              <a:rPr lang="zh-CN" altLang="en-US" sz="2800" b="1" dirty="0">
                <a:solidFill>
                  <a:srgbClr val="0000FF"/>
                </a:solidFill>
                <a:latin typeface="黑体" panose="02010609060101010101" pitchFamily="49" charset="-122"/>
                <a:ea typeface="黑体" panose="02010609060101010101" pitchFamily="49" charset="-122"/>
              </a:rPr>
              <a:t>　　</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21508" name="Text Box 4"/>
          <p:cNvSpPr txBox="1"/>
          <p:nvPr/>
        </p:nvSpPr>
        <p:spPr>
          <a:xfrm>
            <a:off x="2593975" y="-29845"/>
            <a:ext cx="7620000" cy="645160"/>
          </a:xfrm>
          <a:prstGeom prst="rect">
            <a:avLst/>
          </a:prstGeom>
          <a:noFill/>
          <a:ln w="9525">
            <a:noFill/>
          </a:ln>
        </p:spPr>
        <p:txBody>
          <a:bodyPr>
            <a:spAutoFit/>
          </a:bodyPr>
          <a:p>
            <a:pPr>
              <a:spcBef>
                <a:spcPct val="50000"/>
              </a:spcBef>
            </a:pPr>
            <a:r>
              <a:rPr lang="en-US" altLang="zh-CN" sz="3600" b="1" dirty="0">
                <a:solidFill>
                  <a:srgbClr val="FF0000"/>
                </a:solidFill>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rPr>
              <a:t>航海条例</a:t>
            </a:r>
            <a:r>
              <a:rPr lang="en-US" altLang="zh-CN" sz="3600" b="1" dirty="0">
                <a:solidFill>
                  <a:srgbClr val="FF0000"/>
                </a:solidFill>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rPr>
              <a:t>与英国的发展</a:t>
            </a:r>
            <a:endParaRPr lang="zh-CN" altLang="en-US" sz="3600" b="1" dirty="0">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strips(downLeft)">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diamond(in)">
                                      <p:cBhvr>
                                        <p:cTn id="12" dur="20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5"/>
          <p:cNvSpPr txBox="1"/>
          <p:nvPr/>
        </p:nvSpPr>
        <p:spPr>
          <a:xfrm>
            <a:off x="-150495" y="76200"/>
            <a:ext cx="11406505" cy="583565"/>
          </a:xfrm>
          <a:prstGeom prst="rect">
            <a:avLst/>
          </a:prstGeom>
          <a:noFill/>
          <a:ln w="9525">
            <a:noFill/>
          </a:ln>
        </p:spPr>
        <p:txBody>
          <a:bodyPr wrap="square">
            <a:spAutoFit/>
          </a:bodyPr>
          <a:p>
            <a:pPr>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1</a:t>
            </a:r>
            <a:r>
              <a:rPr lang="zh-CN" altLang="en-US" sz="3200" b="1" dirty="0">
                <a:latin typeface="微软雅黑" panose="020B0503020204020204" charset="-122"/>
                <a:ea typeface="微软雅黑" panose="020B0503020204020204" charset="-122"/>
              </a:rPr>
              <a:t>）据材料分析英国颁布</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航海条例</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的目的是什么？</a:t>
            </a:r>
            <a:r>
              <a:rPr lang="en-US" altLang="zh-CN" sz="3200" b="1" dirty="0">
                <a:latin typeface="微软雅黑" panose="020B0503020204020204" charset="-122"/>
                <a:ea typeface="微软雅黑" panose="020B0503020204020204" charset="-122"/>
              </a:rPr>
              <a:t>(4</a:t>
            </a:r>
            <a:r>
              <a:rPr lang="zh-CN" altLang="en-US" sz="3200" b="1" dirty="0">
                <a:latin typeface="微软雅黑" panose="020B0503020204020204" charset="-122"/>
                <a:ea typeface="微软雅黑" panose="020B0503020204020204" charset="-122"/>
              </a:rPr>
              <a:t>分）</a:t>
            </a:r>
            <a:endParaRPr lang="zh-CN" altLang="en-US" sz="3200" b="1" dirty="0">
              <a:latin typeface="微软雅黑" panose="020B0503020204020204" charset="-122"/>
              <a:ea typeface="微软雅黑" panose="020B0503020204020204" charset="-122"/>
            </a:endParaRPr>
          </a:p>
        </p:txBody>
      </p:sp>
      <p:sp>
        <p:nvSpPr>
          <p:cNvPr id="13315" name="Text Box 6"/>
          <p:cNvSpPr txBox="1"/>
          <p:nvPr/>
        </p:nvSpPr>
        <p:spPr>
          <a:xfrm>
            <a:off x="-104140" y="1883410"/>
            <a:ext cx="11758930" cy="583565"/>
          </a:xfrm>
          <a:prstGeom prst="rect">
            <a:avLst/>
          </a:prstGeom>
          <a:noFill/>
          <a:ln w="9525">
            <a:noFill/>
          </a:ln>
        </p:spPr>
        <p:txBody>
          <a:bodyPr wrap="square">
            <a:spAutoFit/>
          </a:bodyPr>
          <a:p>
            <a:pPr>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2</a:t>
            </a:r>
            <a:r>
              <a:rPr lang="zh-CN" altLang="en-US" sz="3200" b="1" dirty="0">
                <a:latin typeface="微软雅黑" panose="020B0503020204020204" charset="-122"/>
                <a:ea typeface="微软雅黑" panose="020B0503020204020204" charset="-122"/>
              </a:rPr>
              <a:t>）据材料分析英国颁布</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航海条例</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可能产生的影响。（</a:t>
            </a:r>
            <a:r>
              <a:rPr lang="en-US" altLang="zh-CN" sz="3200" b="1" dirty="0">
                <a:latin typeface="微软雅黑" panose="020B0503020204020204" charset="-122"/>
                <a:ea typeface="微软雅黑" panose="020B0503020204020204" charset="-122"/>
              </a:rPr>
              <a:t>6</a:t>
            </a:r>
            <a:r>
              <a:rPr lang="zh-CN" altLang="en-US" sz="3200" b="1" dirty="0">
                <a:latin typeface="微软雅黑" panose="020B0503020204020204" charset="-122"/>
                <a:ea typeface="微软雅黑" panose="020B0503020204020204" charset="-122"/>
              </a:rPr>
              <a:t>分）</a:t>
            </a:r>
            <a:endParaRPr lang="zh-CN" altLang="en-US" sz="3200" b="1" dirty="0">
              <a:latin typeface="微软雅黑" panose="020B0503020204020204" charset="-122"/>
              <a:ea typeface="微软雅黑" panose="020B0503020204020204" charset="-122"/>
            </a:endParaRPr>
          </a:p>
        </p:txBody>
      </p:sp>
      <p:sp>
        <p:nvSpPr>
          <p:cNvPr id="13316" name="Text Box 7"/>
          <p:cNvSpPr txBox="1"/>
          <p:nvPr/>
        </p:nvSpPr>
        <p:spPr>
          <a:xfrm>
            <a:off x="459105" y="659765"/>
            <a:ext cx="10186670" cy="1223645"/>
          </a:xfrm>
          <a:prstGeom prst="rect">
            <a:avLst/>
          </a:prstGeom>
          <a:noFill/>
          <a:ln w="9525">
            <a:noFill/>
          </a:ln>
        </p:spPr>
        <p:txBody>
          <a:bodyPr wrap="square">
            <a:spAutoFit/>
          </a:bodyPr>
          <a:p>
            <a:pPr>
              <a:lnSpc>
                <a:spcPct val="90000"/>
              </a:lnSpc>
              <a:spcBef>
                <a:spcPct val="50000"/>
              </a:spcBef>
            </a:pPr>
            <a:r>
              <a:rPr lang="zh-CN" altLang="en-US" sz="3200" b="1" dirty="0">
                <a:solidFill>
                  <a:srgbClr val="0000FF"/>
                </a:solidFill>
                <a:latin typeface="华文楷体" panose="02010600040101010101" pitchFamily="2" charset="-122"/>
                <a:ea typeface="华文楷体" panose="02010600040101010101" pitchFamily="2" charset="-122"/>
              </a:rPr>
              <a:t>第一，为了发展英国的航海事业和海外贸易。 </a:t>
            </a:r>
            <a:endParaRPr lang="zh-CN" altLang="en-US" sz="3200" b="1" dirty="0">
              <a:solidFill>
                <a:srgbClr val="0000FF"/>
              </a:solidFill>
              <a:latin typeface="华文楷体" panose="02010600040101010101" pitchFamily="2" charset="-122"/>
              <a:ea typeface="华文楷体" panose="02010600040101010101" pitchFamily="2" charset="-122"/>
            </a:endParaRPr>
          </a:p>
          <a:p>
            <a:pPr>
              <a:lnSpc>
                <a:spcPct val="90000"/>
              </a:lnSpc>
              <a:spcBef>
                <a:spcPct val="50000"/>
              </a:spcBef>
            </a:pPr>
            <a:r>
              <a:rPr lang="zh-CN" altLang="en-US" sz="3200" b="1" dirty="0">
                <a:solidFill>
                  <a:srgbClr val="0000FF"/>
                </a:solidFill>
                <a:latin typeface="华文楷体" panose="02010600040101010101" pitchFamily="2" charset="-122"/>
                <a:ea typeface="华文楷体" panose="02010600040101010101" pitchFamily="2" charset="-122"/>
              </a:rPr>
              <a:t>第二，为了打击荷兰的海上贸易活动。</a:t>
            </a:r>
            <a:endParaRPr lang="zh-CN" altLang="en-US" sz="3200" b="1" dirty="0">
              <a:solidFill>
                <a:srgbClr val="0000FF"/>
              </a:solidFill>
              <a:latin typeface="华文楷体" panose="02010600040101010101" pitchFamily="2" charset="-122"/>
              <a:ea typeface="华文楷体" panose="02010600040101010101" pitchFamily="2" charset="-122"/>
            </a:endParaRPr>
          </a:p>
        </p:txBody>
      </p:sp>
      <p:sp>
        <p:nvSpPr>
          <p:cNvPr id="13317" name="Text Box 8"/>
          <p:cNvSpPr txBox="1"/>
          <p:nvPr/>
        </p:nvSpPr>
        <p:spPr>
          <a:xfrm>
            <a:off x="163830" y="2849245"/>
            <a:ext cx="11896725" cy="1912620"/>
          </a:xfrm>
          <a:prstGeom prst="rect">
            <a:avLst/>
          </a:prstGeom>
          <a:noFill/>
          <a:ln w="9525">
            <a:noFill/>
          </a:ln>
        </p:spPr>
        <p:txBody>
          <a:bodyPr wrap="square">
            <a:spAutoFit/>
          </a:bodyPr>
          <a:p>
            <a:pPr>
              <a:lnSpc>
                <a:spcPct val="90000"/>
              </a:lnSpc>
              <a:spcBef>
                <a:spcPct val="50000"/>
              </a:spcBef>
            </a:pPr>
            <a:r>
              <a:rPr lang="zh-CN" altLang="en-US" sz="3200" b="1" dirty="0">
                <a:solidFill>
                  <a:srgbClr val="0000FF"/>
                </a:solidFill>
                <a:latin typeface="华文楷体" panose="02010600040101010101" pitchFamily="2" charset="-122"/>
                <a:ea typeface="华文楷体" panose="02010600040101010101" pitchFamily="2" charset="-122"/>
              </a:rPr>
              <a:t>第一，促进英国制造业、造船业、对外贸易的发展。</a:t>
            </a:r>
            <a:endParaRPr lang="zh-CN" altLang="en-US" sz="3200" b="1" dirty="0">
              <a:solidFill>
                <a:srgbClr val="0000FF"/>
              </a:solidFill>
              <a:latin typeface="华文楷体" panose="02010600040101010101" pitchFamily="2" charset="-122"/>
              <a:ea typeface="华文楷体" panose="02010600040101010101" pitchFamily="2" charset="-122"/>
            </a:endParaRPr>
          </a:p>
          <a:p>
            <a:pPr>
              <a:lnSpc>
                <a:spcPct val="90000"/>
              </a:lnSpc>
              <a:spcBef>
                <a:spcPct val="50000"/>
              </a:spcBef>
            </a:pPr>
            <a:r>
              <a:rPr lang="zh-CN" altLang="en-US" sz="3200" b="1" dirty="0">
                <a:solidFill>
                  <a:srgbClr val="0000FF"/>
                </a:solidFill>
                <a:latin typeface="华文楷体" panose="02010600040101010101" pitchFamily="2" charset="-122"/>
                <a:ea typeface="华文楷体" panose="02010600040101010101" pitchFamily="2" charset="-122"/>
              </a:rPr>
              <a:t>第二，引发与海上强国荷兰的矛盾和战争。</a:t>
            </a:r>
            <a:endParaRPr lang="zh-CN" altLang="en-US" sz="3200" b="1" dirty="0">
              <a:solidFill>
                <a:srgbClr val="0000FF"/>
              </a:solidFill>
              <a:latin typeface="华文楷体" panose="02010600040101010101" pitchFamily="2" charset="-122"/>
              <a:ea typeface="华文楷体" panose="02010600040101010101" pitchFamily="2" charset="-122"/>
            </a:endParaRPr>
          </a:p>
          <a:p>
            <a:pPr>
              <a:lnSpc>
                <a:spcPct val="90000"/>
              </a:lnSpc>
              <a:spcBef>
                <a:spcPct val="50000"/>
              </a:spcBef>
            </a:pPr>
            <a:r>
              <a:rPr lang="zh-CN" altLang="en-US" sz="3200" b="1" dirty="0">
                <a:solidFill>
                  <a:srgbClr val="0000FF"/>
                </a:solidFill>
                <a:latin typeface="华文楷体" panose="02010600040101010101" pitchFamily="2" charset="-122"/>
                <a:ea typeface="华文楷体" panose="02010600040101010101" pitchFamily="2" charset="-122"/>
              </a:rPr>
              <a:t>第三，限制了英国殖民地经济的发展，与殖民地的矛盾逐步激化。</a:t>
            </a:r>
            <a:endParaRPr lang="zh-CN" altLang="en-US" sz="3200" b="1" dirty="0">
              <a:solidFill>
                <a:srgbClr val="0000FF"/>
              </a:solidFill>
              <a:latin typeface="华文楷体" panose="02010600040101010101" pitchFamily="2" charset="-122"/>
              <a:ea typeface="华文楷体" panose="02010600040101010101" pitchFamily="2" charset="-122"/>
            </a:endParaRPr>
          </a:p>
        </p:txBody>
      </p:sp>
      <p:sp>
        <p:nvSpPr>
          <p:cNvPr id="13318" name="Text Box 9"/>
          <p:cNvSpPr txBox="1"/>
          <p:nvPr/>
        </p:nvSpPr>
        <p:spPr>
          <a:xfrm>
            <a:off x="-95250" y="4900295"/>
            <a:ext cx="9436100" cy="583565"/>
          </a:xfrm>
          <a:prstGeom prst="rect">
            <a:avLst/>
          </a:prstGeom>
          <a:noFill/>
          <a:ln w="9525">
            <a:noFill/>
          </a:ln>
        </p:spPr>
        <p:txBody>
          <a:bodyPr wrap="square">
            <a:spAutoFit/>
          </a:bodyPr>
          <a:p>
            <a:pPr>
              <a:spcBef>
                <a:spcPct val="50000"/>
              </a:spcBef>
            </a:pP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3</a:t>
            </a:r>
            <a:r>
              <a:rPr lang="zh-CN" altLang="en-US" sz="3200" b="1" dirty="0">
                <a:latin typeface="微软雅黑" panose="020B0503020204020204" charset="-122"/>
                <a:ea typeface="微软雅黑" panose="020B0503020204020204" charset="-122"/>
              </a:rPr>
              <a:t>）据材料指出英国奉行怎样的经济政策？（</a:t>
            </a:r>
            <a:r>
              <a:rPr lang="en-US" altLang="zh-CN" sz="3200" b="1" dirty="0">
                <a:latin typeface="微软雅黑" panose="020B0503020204020204" charset="-122"/>
                <a:ea typeface="微软雅黑" panose="020B0503020204020204" charset="-122"/>
              </a:rPr>
              <a:t>2</a:t>
            </a:r>
            <a:r>
              <a:rPr lang="zh-CN" altLang="en-US" sz="3200" b="1" dirty="0">
                <a:latin typeface="微软雅黑" panose="020B0503020204020204" charset="-122"/>
                <a:ea typeface="微软雅黑" panose="020B0503020204020204" charset="-122"/>
              </a:rPr>
              <a:t>分）</a:t>
            </a:r>
            <a:endParaRPr lang="zh-CN" altLang="en-US" sz="3200" b="1" dirty="0">
              <a:latin typeface="微软雅黑" panose="020B0503020204020204" charset="-122"/>
              <a:ea typeface="微软雅黑" panose="020B0503020204020204" charset="-122"/>
            </a:endParaRPr>
          </a:p>
        </p:txBody>
      </p:sp>
      <p:sp>
        <p:nvSpPr>
          <p:cNvPr id="13319" name="Text Box 10"/>
          <p:cNvSpPr txBox="1"/>
          <p:nvPr/>
        </p:nvSpPr>
        <p:spPr>
          <a:xfrm>
            <a:off x="603250" y="5743575"/>
            <a:ext cx="7696200" cy="583565"/>
          </a:xfrm>
          <a:prstGeom prst="rect">
            <a:avLst/>
          </a:prstGeom>
          <a:noFill/>
          <a:ln w="9525">
            <a:noFill/>
          </a:ln>
        </p:spPr>
        <p:txBody>
          <a:bodyPr>
            <a:spAutoFit/>
          </a:bodyPr>
          <a:p>
            <a:pPr>
              <a:spcBef>
                <a:spcPct val="50000"/>
              </a:spcBef>
            </a:pPr>
            <a:r>
              <a:rPr lang="zh-CN" altLang="en-US" sz="3200" b="1" dirty="0">
                <a:solidFill>
                  <a:srgbClr val="0000FF"/>
                </a:solidFill>
                <a:latin typeface="华文楷体" panose="02010600040101010101" pitchFamily="2" charset="-122"/>
                <a:ea typeface="华文楷体" panose="02010600040101010101" pitchFamily="2" charset="-122"/>
              </a:rPr>
              <a:t>重商主义</a:t>
            </a:r>
            <a:endParaRPr lang="zh-CN" altLang="en-US" sz="3200" b="1" dirty="0">
              <a:solidFill>
                <a:srgbClr val="0000FF"/>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diamond(in)">
                                      <p:cBhvr>
                                        <p:cTn id="7" dur="20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strips(downLeft)">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319"/>
                                        </p:tgtEl>
                                        <p:attrNameLst>
                                          <p:attrName>style.visibility</p:attrName>
                                        </p:attrNameLst>
                                      </p:cBhvr>
                                      <p:to>
                                        <p:strVal val="visible"/>
                                      </p:to>
                                    </p:set>
                                    <p:animEffect transition="in" filter="dissolve">
                                      <p:cBhvr>
                                        <p:cTn id="17" dur="5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925" y="374015"/>
            <a:ext cx="11868785" cy="5690235"/>
          </a:xfrm>
          <a:prstGeom prst="rect">
            <a:avLst/>
          </a:prstGeom>
          <a:noFill/>
        </p:spPr>
        <p:txBody>
          <a:bodyPr wrap="square" rtlCol="0" anchor="t">
            <a:spAutoFit/>
          </a:bodyPr>
          <a:p>
            <a:pPr>
              <a:lnSpc>
                <a:spcPct val="140000"/>
              </a:lnSpc>
            </a:pPr>
            <a:r>
              <a:rPr lang="zh-CN" altLang="en-US" sz="4400" b="1">
                <a:solidFill>
                  <a:srgbClr val="FF0000"/>
                </a:solidFill>
                <a:latin typeface="微软雅黑" panose="020B0503020204020204" charset="-122"/>
                <a:ea typeface="微软雅黑" panose="020B0503020204020204" charset="-122"/>
              </a:rPr>
              <a:t>重商主义</a:t>
            </a:r>
            <a:r>
              <a:rPr lang="zh-CN" altLang="en-US" sz="3600" b="1">
                <a:latin typeface="微软雅黑" panose="020B0503020204020204" charset="-122"/>
                <a:ea typeface="微软雅黑" panose="020B0503020204020204" charset="-122"/>
              </a:rPr>
              <a:t>（Mercantilism），也称作“商业本位”，产生于16世纪中叶，盛行于</a:t>
            </a:r>
            <a:r>
              <a:rPr lang="zh-CN" altLang="en-US" sz="3600" b="1">
                <a:solidFill>
                  <a:srgbClr val="FF0000"/>
                </a:solidFill>
                <a:latin typeface="微软雅黑" panose="020B0503020204020204" charset="-122"/>
                <a:ea typeface="微软雅黑" panose="020B0503020204020204" charset="-122"/>
              </a:rPr>
              <a:t>17—18世纪中叶</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该理论认为一国积累的金银越多，就越富强。主张国家干预经济生活，禁止金银输出，增加金银输入。重商主义者认为，要得到这种财富，最好是由政府管制农业、商业和制造业；发展对外贸易垄断；通过高关税率及其它贸易限制来保护国内市场；并利用殖民地为母国的制造业提供原料和市场。</a:t>
            </a:r>
            <a:endParaRPr lang="zh-CN" altLang="en-US" sz="3600" b="1">
              <a:latin typeface="微软雅黑" panose="020B0503020204020204" charset="-122"/>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4"/>
          <p:cNvSpPr txBox="1"/>
          <p:nvPr/>
        </p:nvSpPr>
        <p:spPr>
          <a:xfrm>
            <a:off x="-20320" y="106045"/>
            <a:ext cx="12156440" cy="1753235"/>
          </a:xfrm>
          <a:prstGeom prst="rect">
            <a:avLst/>
          </a:prstGeom>
          <a:noFill/>
          <a:ln w="9525">
            <a:noFill/>
          </a:ln>
        </p:spPr>
        <p:txBody>
          <a:bodyPr wrap="square">
            <a:spAutoFit/>
          </a:bodyPr>
          <a:p>
            <a:pPr>
              <a:spcBef>
                <a:spcPct val="50000"/>
              </a:spcBef>
            </a:pPr>
            <a:r>
              <a:rPr lang="en-US" altLang="zh-CN" sz="3600" b="1" dirty="0">
                <a:solidFill>
                  <a:srgbClr val="0000CC"/>
                </a:solidFill>
                <a:latin typeface="微软雅黑" panose="020B0503020204020204" charset="-122"/>
                <a:ea typeface="微软雅黑" panose="020B0503020204020204" charset="-122"/>
              </a:rPr>
              <a:t>    </a:t>
            </a:r>
            <a:r>
              <a:rPr lang="zh-CN" altLang="en-US" sz="3600" b="1" dirty="0">
                <a:solidFill>
                  <a:srgbClr val="0000CC"/>
                </a:solidFill>
                <a:latin typeface="微软雅黑" panose="020B0503020204020204" charset="-122"/>
                <a:ea typeface="微软雅黑" panose="020B0503020204020204" charset="-122"/>
              </a:rPr>
              <a:t>到</a:t>
            </a:r>
            <a:r>
              <a:rPr lang="en-US" altLang="zh-CN" sz="3600" b="1" dirty="0">
                <a:solidFill>
                  <a:srgbClr val="0000CC"/>
                </a:solidFill>
                <a:latin typeface="微软雅黑" panose="020B0503020204020204" charset="-122"/>
                <a:ea typeface="微软雅黑" panose="020B0503020204020204" charset="-122"/>
              </a:rPr>
              <a:t>1849</a:t>
            </a:r>
            <a:r>
              <a:rPr lang="zh-CN" altLang="en-US" sz="3600" b="1" dirty="0">
                <a:solidFill>
                  <a:srgbClr val="0000CC"/>
                </a:solidFill>
                <a:latin typeface="微软雅黑" panose="020B0503020204020204" charset="-122"/>
                <a:ea typeface="微软雅黑" panose="020B0503020204020204" charset="-122"/>
              </a:rPr>
              <a:t>年，英国废除大部分航海条例。</a:t>
            </a:r>
            <a:r>
              <a:rPr lang="en-US" altLang="zh-CN" sz="3600" b="1" dirty="0">
                <a:solidFill>
                  <a:srgbClr val="0000CC"/>
                </a:solidFill>
                <a:latin typeface="微软雅黑" panose="020B0503020204020204" charset="-122"/>
                <a:ea typeface="微软雅黑" panose="020B0503020204020204" charset="-122"/>
              </a:rPr>
              <a:t>1854</a:t>
            </a:r>
            <a:r>
              <a:rPr lang="zh-CN" altLang="en-US" sz="3600" b="1" dirty="0">
                <a:solidFill>
                  <a:srgbClr val="0000CC"/>
                </a:solidFill>
                <a:latin typeface="微软雅黑" panose="020B0503020204020204" charset="-122"/>
                <a:ea typeface="微软雅黑" panose="020B0503020204020204" charset="-122"/>
              </a:rPr>
              <a:t>年，外国的商船被准许从事英国沿海的贸易，至此，航海条例所规定的限制完全取消。 </a:t>
            </a:r>
            <a:endParaRPr lang="zh-CN" altLang="en-US" sz="3600" b="1" dirty="0">
              <a:solidFill>
                <a:srgbClr val="0000CC"/>
              </a:solidFill>
              <a:latin typeface="微软雅黑" panose="020B0503020204020204" charset="-122"/>
              <a:ea typeface="微软雅黑" panose="020B0503020204020204" charset="-122"/>
            </a:endParaRPr>
          </a:p>
        </p:txBody>
      </p:sp>
      <p:sp>
        <p:nvSpPr>
          <p:cNvPr id="14339" name="Text Box 5"/>
          <p:cNvSpPr txBox="1"/>
          <p:nvPr/>
        </p:nvSpPr>
        <p:spPr>
          <a:xfrm>
            <a:off x="360045" y="2103755"/>
            <a:ext cx="12037695" cy="645160"/>
          </a:xfrm>
          <a:prstGeom prst="rect">
            <a:avLst/>
          </a:prstGeom>
          <a:noFill/>
          <a:ln w="9525">
            <a:noFill/>
          </a:ln>
        </p:spPr>
        <p:txBody>
          <a:bodyPr wrap="square">
            <a:spAutoFit/>
          </a:bodyPr>
          <a:p>
            <a:pPr>
              <a:spcBef>
                <a:spcPct val="50000"/>
              </a:spcBef>
            </a:pPr>
            <a:r>
              <a:rPr lang="en-US" altLang="zh-CN" sz="3600" b="1" dirty="0">
                <a:solidFill>
                  <a:schemeClr val="tx1"/>
                </a:solidFill>
                <a:latin typeface="微软雅黑" panose="020B0503020204020204" charset="-122"/>
                <a:ea typeface="微软雅黑" panose="020B0503020204020204" charset="-122"/>
              </a:rPr>
              <a:t>19</a:t>
            </a:r>
            <a:r>
              <a:rPr lang="zh-CN" altLang="en-US" sz="3600" b="1" dirty="0">
                <a:solidFill>
                  <a:schemeClr val="tx1"/>
                </a:solidFill>
                <a:latin typeface="微软雅黑" panose="020B0503020204020204" charset="-122"/>
                <a:ea typeface="微软雅黑" panose="020B0503020204020204" charset="-122"/>
              </a:rPr>
              <a:t>世纪中期，英国为什么取消</a:t>
            </a:r>
            <a:r>
              <a:rPr lang="en-US" altLang="zh-CN" sz="3600" b="1" dirty="0">
                <a:solidFill>
                  <a:schemeClr val="tx1"/>
                </a:solidFill>
                <a:latin typeface="微软雅黑" panose="020B0503020204020204" charset="-122"/>
                <a:ea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rPr>
              <a:t>航海条例</a:t>
            </a:r>
            <a:r>
              <a:rPr lang="en-US" altLang="zh-CN" sz="3600" b="1" dirty="0">
                <a:solidFill>
                  <a:schemeClr val="tx1"/>
                </a:solidFill>
                <a:latin typeface="微软雅黑" panose="020B0503020204020204" charset="-122"/>
                <a:ea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rPr>
              <a:t>？（</a:t>
            </a:r>
            <a:r>
              <a:rPr lang="en-US" altLang="zh-CN" sz="3600" b="1" dirty="0">
                <a:solidFill>
                  <a:schemeClr val="tx1"/>
                </a:solidFill>
                <a:latin typeface="微软雅黑" panose="020B0503020204020204" charset="-122"/>
                <a:ea typeface="微软雅黑" panose="020B0503020204020204" charset="-122"/>
              </a:rPr>
              <a:t>2</a:t>
            </a:r>
            <a:r>
              <a:rPr lang="zh-CN" altLang="en-US" sz="3600" b="1" dirty="0">
                <a:solidFill>
                  <a:schemeClr val="tx1"/>
                </a:solidFill>
                <a:latin typeface="微软雅黑" panose="020B0503020204020204" charset="-122"/>
                <a:ea typeface="微软雅黑" panose="020B0503020204020204" charset="-122"/>
              </a:rPr>
              <a:t>分）</a:t>
            </a:r>
            <a:endParaRPr lang="zh-CN" altLang="en-US" sz="3600" b="1"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464820" y="3365500"/>
            <a:ext cx="11671300" cy="645160"/>
          </a:xfrm>
          <a:prstGeom prst="rect">
            <a:avLst/>
          </a:prstGeom>
          <a:noFill/>
        </p:spPr>
        <p:txBody>
          <a:bodyPr wrap="square" rtlCol="0" anchor="t">
            <a:spAutoFit/>
          </a:bodyPr>
          <a:p>
            <a:r>
              <a:rPr lang="zh-CN" altLang="en-US" sz="3600" b="1">
                <a:solidFill>
                  <a:srgbClr val="0000CC"/>
                </a:solidFill>
                <a:latin typeface="华文楷体" panose="02010600040101010101" pitchFamily="2" charset="-122"/>
                <a:ea typeface="华文楷体" panose="02010600040101010101" pitchFamily="2" charset="-122"/>
              </a:rPr>
              <a:t>随着英国工业革命的完成，英国开始实行自由贸易政策。</a:t>
            </a:r>
            <a:endParaRPr lang="zh-CN" altLang="en-US" sz="3600" b="1">
              <a:solidFill>
                <a:srgbClr val="0000CC"/>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35915" y="330835"/>
            <a:ext cx="11684635" cy="3832860"/>
          </a:xfrm>
          <a:prstGeom prst="rect">
            <a:avLst/>
          </a:prstGeom>
          <a:noFill/>
        </p:spPr>
        <p:txBody>
          <a:bodyPr wrap="square" rtlCol="0">
            <a:spAutoFit/>
          </a:bodyPr>
          <a:p>
            <a:pPr algn="l">
              <a:lnSpc>
                <a:spcPct val="160000"/>
              </a:lnSpc>
            </a:pPr>
            <a:r>
              <a:rPr lang="zh-CN" altLang="en-US" sz="4400" b="1">
                <a:solidFill>
                  <a:srgbClr val="0000CC"/>
                </a:solidFill>
                <a:latin typeface="微软雅黑" panose="020B0503020204020204" charset="-122"/>
                <a:ea typeface="微软雅黑" panose="020B0503020204020204" charset="-122"/>
              </a:rPr>
              <a:t>难点问题探究</a:t>
            </a:r>
            <a:endParaRPr lang="zh-CN" altLang="en-US" sz="4400" b="1">
              <a:solidFill>
                <a:srgbClr val="0000CC"/>
              </a:solidFill>
              <a:latin typeface="微软雅黑" panose="020B0503020204020204" charset="-122"/>
              <a:ea typeface="微软雅黑" panose="020B0503020204020204" charset="-122"/>
            </a:endParaRPr>
          </a:p>
          <a:p>
            <a:pPr algn="l">
              <a:lnSpc>
                <a:spcPct val="160000"/>
              </a:lnSpc>
            </a:pPr>
            <a:r>
              <a:rPr lang="en-US" altLang="zh-CN" sz="3600" b="1">
                <a:latin typeface="微软雅黑" panose="020B0503020204020204" charset="-122"/>
                <a:ea typeface="微软雅黑" panose="020B0503020204020204" charset="-122"/>
              </a:rPr>
              <a:t>1</a:t>
            </a:r>
            <a:r>
              <a:rPr lang="zh-CN" altLang="en-US" sz="3600" b="1">
                <a:latin typeface="微软雅黑" panose="020B0503020204020204" charset="-122"/>
                <a:ea typeface="微软雅黑" panose="020B0503020204020204" charset="-122"/>
              </a:rPr>
              <a:t>、</a:t>
            </a:r>
            <a:r>
              <a:rPr lang="zh-CN" altLang="en-US" sz="3600" b="1">
                <a:effectLst>
                  <a:outerShdw blurRad="38100" dist="38100" dir="2700000" algn="tl">
                    <a:schemeClr val="bg2"/>
                  </a:outerShdw>
                </a:effectLst>
                <a:latin typeface="微软雅黑" panose="020B0503020204020204" charset="-122"/>
                <a:ea typeface="微软雅黑" panose="020B0503020204020204" charset="-122"/>
                <a:sym typeface="+mn-ea"/>
              </a:rPr>
              <a:t>为什么英国能够最终打败西班牙、荷兰、法国？</a:t>
            </a:r>
            <a:endParaRPr lang="zh-CN" altLang="en-US" sz="3600" b="1">
              <a:effectLst>
                <a:outerShdw blurRad="38100" dist="38100" dir="2700000" algn="tl">
                  <a:schemeClr val="bg2"/>
                </a:outerShdw>
              </a:effectLst>
              <a:latin typeface="微软雅黑" panose="020B0503020204020204" charset="-122"/>
              <a:ea typeface="微软雅黑" panose="020B0503020204020204" charset="-122"/>
              <a:sym typeface="+mn-ea"/>
            </a:endParaRPr>
          </a:p>
          <a:p>
            <a:pPr algn="l">
              <a:lnSpc>
                <a:spcPct val="160000"/>
              </a:lnSpc>
            </a:pPr>
            <a:r>
              <a:rPr lang="zh-CN" altLang="en-US" sz="3600" b="1">
                <a:effectLst>
                  <a:outerShdw blurRad="38100" dist="38100" dir="2700000" algn="tl">
                    <a:schemeClr val="bg2"/>
                  </a:outerShdw>
                </a:effectLst>
                <a:latin typeface="微软雅黑" panose="020B0503020204020204" charset="-122"/>
                <a:ea typeface="微软雅黑" panose="020B0503020204020204" charset="-122"/>
                <a:sym typeface="+mn-ea"/>
              </a:rPr>
              <a:t>     由此可以得出什么结论？</a:t>
            </a:r>
            <a:endParaRPr lang="zh-CN" altLang="en-US" sz="3600" b="1">
              <a:effectLst>
                <a:outerShdw blurRad="38100" dist="38100" dir="2700000" algn="tl">
                  <a:schemeClr val="bg2"/>
                </a:outerShdw>
              </a:effectLst>
              <a:latin typeface="微软雅黑" panose="020B0503020204020204" charset="-122"/>
              <a:ea typeface="微软雅黑" panose="020B0503020204020204" charset="-122"/>
              <a:sym typeface="+mn-ea"/>
            </a:endParaRPr>
          </a:p>
          <a:p>
            <a:pPr algn="l">
              <a:lnSpc>
                <a:spcPct val="160000"/>
              </a:lnSpc>
            </a:pPr>
            <a:r>
              <a:rPr lang="en-US" altLang="zh-CN" sz="3600" b="1">
                <a:effectLst>
                  <a:outerShdw blurRad="38100" dist="38100" dir="2700000" algn="tl">
                    <a:schemeClr val="bg2"/>
                  </a:outerShdw>
                </a:effectLst>
                <a:latin typeface="微软雅黑" panose="020B0503020204020204" charset="-122"/>
                <a:ea typeface="微软雅黑" panose="020B0503020204020204" charset="-122"/>
                <a:sym typeface="+mn-ea"/>
              </a:rPr>
              <a:t>2</a:t>
            </a:r>
            <a:r>
              <a:rPr lang="zh-CN" altLang="en-US" sz="3600" b="1">
                <a:effectLst>
                  <a:outerShdw blurRad="38100" dist="38100" dir="2700000" algn="tl">
                    <a:schemeClr val="bg2"/>
                  </a:outerShdw>
                </a:effectLst>
                <a:latin typeface="微软雅黑" panose="020B0503020204020204" charset="-122"/>
                <a:ea typeface="微软雅黑" panose="020B0503020204020204" charset="-122"/>
                <a:sym typeface="+mn-ea"/>
              </a:rPr>
              <a:t>、</a:t>
            </a:r>
            <a:r>
              <a:rPr lang="zh-CN" altLang="zh-CN" sz="3600" b="1" kern="10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sym typeface="+mn-ea"/>
              </a:rPr>
              <a:t>早期殖民扩张的原因、方式和影响</a:t>
            </a:r>
            <a:endParaRPr lang="zh-CN" altLang="zh-CN" sz="3600" b="1" kern="10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sym typeface="+mn-ea"/>
            </a:endParaRPr>
          </a:p>
        </p:txBody>
      </p:sp>
    </p:spTree>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9" name="Rectangle 10"/>
          <p:cNvSpPr/>
          <p:nvPr/>
        </p:nvSpPr>
        <p:spPr>
          <a:xfrm>
            <a:off x="-27940" y="109855"/>
            <a:ext cx="12090400" cy="645160"/>
          </a:xfrm>
          <a:prstGeom prst="rect">
            <a:avLst/>
          </a:prstGeom>
          <a:noFill/>
          <a:ln w="9525">
            <a:noFill/>
          </a:ln>
        </p:spPr>
        <p:txBody>
          <a:bodyPr wrap="square" anchor="t">
            <a:spAutoFit/>
          </a:bodyPr>
          <a:p>
            <a:r>
              <a:rPr lang="zh-CN" altLang="en-US" sz="3600" b="1" dirty="0">
                <a:solidFill>
                  <a:srgbClr val="0000CC"/>
                </a:solidFill>
                <a:latin typeface="微软雅黑" panose="020B0503020204020204" charset="-122"/>
                <a:ea typeface="微软雅黑" panose="020B0503020204020204" charset="-122"/>
              </a:rPr>
              <a:t>英国为什么能打败西班牙、荷兰和法国？由此得出什么结论</a:t>
            </a:r>
            <a:endParaRPr lang="zh-CN" altLang="en-US" sz="3600" b="1" dirty="0">
              <a:solidFill>
                <a:srgbClr val="0000CC"/>
              </a:solidFill>
              <a:latin typeface="微软雅黑" panose="020B0503020204020204" charset="-122"/>
              <a:ea typeface="微软雅黑" panose="020B0503020204020204" charset="-122"/>
            </a:endParaRPr>
          </a:p>
        </p:txBody>
      </p:sp>
      <p:sp>
        <p:nvSpPr>
          <p:cNvPr id="251915" name="Text Box 11"/>
          <p:cNvSpPr txBox="1"/>
          <p:nvPr/>
        </p:nvSpPr>
        <p:spPr>
          <a:xfrm>
            <a:off x="233680" y="1557655"/>
            <a:ext cx="3902710" cy="706755"/>
          </a:xfrm>
          <a:prstGeom prst="rect">
            <a:avLst/>
          </a:prstGeom>
          <a:noFill/>
          <a:ln w="9525">
            <a:noFill/>
          </a:ln>
        </p:spPr>
        <p:txBody>
          <a:bodyPr wrap="square" anchor="t">
            <a:spAutoFit/>
          </a:bodyPr>
          <a:p>
            <a:r>
              <a:rPr lang="zh-CN" altLang="en-US" sz="4000" b="1" dirty="0">
                <a:latin typeface="微软雅黑" panose="020B0503020204020204" charset="-122"/>
                <a:ea typeface="微软雅黑" panose="020B0503020204020204" charset="-122"/>
              </a:rPr>
              <a:t>打败西班牙：</a:t>
            </a:r>
            <a:endParaRPr lang="zh-CN" altLang="en-US" sz="4000" b="1" dirty="0">
              <a:latin typeface="微软雅黑" panose="020B0503020204020204" charset="-122"/>
              <a:ea typeface="微软雅黑" panose="020B0503020204020204" charset="-122"/>
            </a:endParaRPr>
          </a:p>
        </p:txBody>
      </p:sp>
      <p:sp>
        <p:nvSpPr>
          <p:cNvPr id="251916" name="Rectangle 12"/>
          <p:cNvSpPr/>
          <p:nvPr/>
        </p:nvSpPr>
        <p:spPr>
          <a:xfrm>
            <a:off x="3455670" y="1557655"/>
            <a:ext cx="9124950" cy="706755"/>
          </a:xfrm>
          <a:prstGeom prst="rect">
            <a:avLst/>
          </a:prstGeom>
          <a:noFill/>
          <a:ln w="9525">
            <a:noFill/>
          </a:ln>
        </p:spPr>
        <p:txBody>
          <a:bodyPr wrap="square" anchor="t">
            <a:spAutoFit/>
          </a:bodyPr>
          <a:p>
            <a:r>
              <a:rPr lang="zh-CN" altLang="en-US" sz="4000" b="1" dirty="0">
                <a:solidFill>
                  <a:srgbClr val="FF0000"/>
                </a:solidFill>
                <a:latin typeface="Arial Black" panose="020B0A04020102020204" pitchFamily="34" charset="0"/>
                <a:ea typeface="华文楷体" panose="02010600040101010101" pitchFamily="2" charset="-122"/>
              </a:rPr>
              <a:t>工商业</a:t>
            </a:r>
            <a:r>
              <a:rPr lang="zh-CN" altLang="en-US" sz="4000" b="1" dirty="0">
                <a:latin typeface="Arial Black" panose="020B0A04020102020204" pitchFamily="34" charset="0"/>
                <a:ea typeface="华文楷体" panose="02010600040101010101" pitchFamily="2" charset="-122"/>
              </a:rPr>
              <a:t>文明战胜</a:t>
            </a:r>
            <a:r>
              <a:rPr lang="zh-CN" altLang="en-US" sz="4000" b="1" dirty="0">
                <a:solidFill>
                  <a:srgbClr val="FF0000"/>
                </a:solidFill>
                <a:latin typeface="Arial Black" panose="020B0A04020102020204" pitchFamily="34" charset="0"/>
                <a:ea typeface="华文楷体" panose="02010600040101010101" pitchFamily="2" charset="-122"/>
              </a:rPr>
              <a:t>农业</a:t>
            </a:r>
            <a:r>
              <a:rPr lang="zh-CN" altLang="en-US" sz="4000" b="1" dirty="0">
                <a:latin typeface="Arial Black" panose="020B0A04020102020204" pitchFamily="34" charset="0"/>
                <a:ea typeface="华文楷体" panose="02010600040101010101" pitchFamily="2" charset="-122"/>
              </a:rPr>
              <a:t>文明</a:t>
            </a:r>
            <a:endParaRPr lang="zh-CN" altLang="en-US" sz="4000" b="1" dirty="0">
              <a:latin typeface="Arial Black" panose="020B0A04020102020204" pitchFamily="34" charset="0"/>
              <a:ea typeface="华文楷体" panose="02010600040101010101" pitchFamily="2" charset="-122"/>
            </a:endParaRPr>
          </a:p>
        </p:txBody>
      </p:sp>
      <p:sp>
        <p:nvSpPr>
          <p:cNvPr id="251917" name="Text Box 13"/>
          <p:cNvSpPr txBox="1"/>
          <p:nvPr/>
        </p:nvSpPr>
        <p:spPr>
          <a:xfrm>
            <a:off x="233680" y="2673985"/>
            <a:ext cx="3060700" cy="706755"/>
          </a:xfrm>
          <a:prstGeom prst="rect">
            <a:avLst/>
          </a:prstGeom>
          <a:noFill/>
          <a:ln w="9525">
            <a:noFill/>
          </a:ln>
        </p:spPr>
        <p:txBody>
          <a:bodyPr wrap="square" anchor="t">
            <a:spAutoFit/>
          </a:bodyPr>
          <a:p>
            <a:r>
              <a:rPr lang="zh-CN" altLang="en-US" sz="4000" b="1" dirty="0">
                <a:latin typeface="微软雅黑" panose="020B0503020204020204" charset="-122"/>
                <a:ea typeface="微软雅黑" panose="020B0503020204020204" charset="-122"/>
              </a:rPr>
              <a:t>打败荷兰：</a:t>
            </a:r>
            <a:endParaRPr lang="zh-CN" altLang="en-US" sz="4000" b="1" dirty="0">
              <a:latin typeface="微软雅黑" panose="020B0503020204020204" charset="-122"/>
              <a:ea typeface="微软雅黑" panose="020B0503020204020204" charset="-122"/>
            </a:endParaRPr>
          </a:p>
        </p:txBody>
      </p:sp>
      <p:sp>
        <p:nvSpPr>
          <p:cNvPr id="251918" name="Rectangle 14"/>
          <p:cNvSpPr/>
          <p:nvPr/>
        </p:nvSpPr>
        <p:spPr>
          <a:xfrm>
            <a:off x="3507740" y="2673985"/>
            <a:ext cx="9020810" cy="706755"/>
          </a:xfrm>
          <a:prstGeom prst="rect">
            <a:avLst/>
          </a:prstGeom>
          <a:noFill/>
          <a:ln w="9525">
            <a:noFill/>
          </a:ln>
        </p:spPr>
        <p:txBody>
          <a:bodyPr wrap="square" anchor="t">
            <a:spAutoFit/>
          </a:bodyPr>
          <a:p>
            <a:r>
              <a:rPr lang="zh-CN" altLang="en-US" sz="4000" b="1" dirty="0">
                <a:solidFill>
                  <a:srgbClr val="FF0000"/>
                </a:solidFill>
                <a:latin typeface="Arial Black" panose="020B0A04020102020204" pitchFamily="34" charset="0"/>
                <a:ea typeface="华文楷体" panose="02010600040101010101" pitchFamily="2" charset="-122"/>
              </a:rPr>
              <a:t>工业</a:t>
            </a:r>
            <a:r>
              <a:rPr lang="zh-CN" altLang="en-US" sz="4000" b="1" dirty="0">
                <a:latin typeface="Arial Black" panose="020B0A04020102020204" pitchFamily="34" charset="0"/>
                <a:ea typeface="华文楷体" panose="02010600040101010101" pitchFamily="2" charset="-122"/>
              </a:rPr>
              <a:t>资本主义战胜</a:t>
            </a:r>
            <a:r>
              <a:rPr lang="zh-CN" altLang="en-US" sz="4000" b="1" dirty="0">
                <a:solidFill>
                  <a:srgbClr val="FF0000"/>
                </a:solidFill>
                <a:latin typeface="Arial Black" panose="020B0A04020102020204" pitchFamily="34" charset="0"/>
                <a:ea typeface="华文楷体" panose="02010600040101010101" pitchFamily="2" charset="-122"/>
              </a:rPr>
              <a:t>商业</a:t>
            </a:r>
            <a:r>
              <a:rPr lang="zh-CN" altLang="en-US" sz="4000" b="1" dirty="0">
                <a:latin typeface="Arial Black" panose="020B0A04020102020204" pitchFamily="34" charset="0"/>
                <a:ea typeface="华文楷体" panose="02010600040101010101" pitchFamily="2" charset="-122"/>
              </a:rPr>
              <a:t>资本主义</a:t>
            </a:r>
            <a:endParaRPr lang="zh-CN" altLang="en-US" sz="4000" b="1" dirty="0">
              <a:latin typeface="Arial Black" panose="020B0A04020102020204" pitchFamily="34" charset="0"/>
              <a:ea typeface="华文楷体" panose="02010600040101010101" pitchFamily="2" charset="-122"/>
            </a:endParaRPr>
          </a:p>
        </p:txBody>
      </p:sp>
      <p:sp>
        <p:nvSpPr>
          <p:cNvPr id="251919" name="Text Box 15"/>
          <p:cNvSpPr txBox="1"/>
          <p:nvPr/>
        </p:nvSpPr>
        <p:spPr>
          <a:xfrm>
            <a:off x="233680" y="3789680"/>
            <a:ext cx="3902710" cy="706755"/>
          </a:xfrm>
          <a:prstGeom prst="rect">
            <a:avLst/>
          </a:prstGeom>
          <a:noFill/>
          <a:ln w="9525">
            <a:noFill/>
          </a:ln>
        </p:spPr>
        <p:txBody>
          <a:bodyPr wrap="square" anchor="t">
            <a:spAutoFit/>
          </a:bodyPr>
          <a:p>
            <a:r>
              <a:rPr lang="zh-CN" altLang="en-US" sz="4000" b="1" dirty="0">
                <a:latin typeface="微软雅黑" panose="020B0503020204020204" charset="-122"/>
                <a:ea typeface="微软雅黑" panose="020B0503020204020204" charset="-122"/>
              </a:rPr>
              <a:t>打败法国：</a:t>
            </a:r>
            <a:endParaRPr lang="zh-CN" altLang="en-US" sz="4000" b="1" dirty="0">
              <a:latin typeface="微软雅黑" panose="020B0503020204020204" charset="-122"/>
              <a:ea typeface="微软雅黑" panose="020B0503020204020204" charset="-122"/>
            </a:endParaRPr>
          </a:p>
        </p:txBody>
      </p:sp>
      <p:sp>
        <p:nvSpPr>
          <p:cNvPr id="251920" name="Rectangle 16"/>
          <p:cNvSpPr/>
          <p:nvPr/>
        </p:nvSpPr>
        <p:spPr>
          <a:xfrm>
            <a:off x="3468370" y="3789680"/>
            <a:ext cx="7489825" cy="706755"/>
          </a:xfrm>
          <a:prstGeom prst="rect">
            <a:avLst/>
          </a:prstGeom>
          <a:noFill/>
          <a:ln w="9525">
            <a:noFill/>
          </a:ln>
        </p:spPr>
        <p:txBody>
          <a:bodyPr wrap="square" anchor="t">
            <a:spAutoFit/>
          </a:bodyPr>
          <a:p>
            <a:r>
              <a:rPr lang="zh-CN" altLang="en-US" sz="4000" b="1" dirty="0">
                <a:solidFill>
                  <a:srgbClr val="FF0000"/>
                </a:solidFill>
                <a:latin typeface="Arial Black" panose="020B0A04020102020204" pitchFamily="34" charset="0"/>
                <a:ea typeface="华文楷体" panose="02010600040101010101" pitchFamily="2" charset="-122"/>
              </a:rPr>
              <a:t>资本</a:t>
            </a:r>
            <a:r>
              <a:rPr lang="zh-CN" altLang="en-US" sz="4000" b="1" dirty="0">
                <a:latin typeface="Arial Black" panose="020B0A04020102020204" pitchFamily="34" charset="0"/>
                <a:ea typeface="华文楷体" panose="02010600040101010101" pitchFamily="2" charset="-122"/>
              </a:rPr>
              <a:t>主义战胜</a:t>
            </a:r>
            <a:r>
              <a:rPr lang="zh-CN" altLang="en-US" sz="4000" b="1" dirty="0">
                <a:solidFill>
                  <a:srgbClr val="FF0000"/>
                </a:solidFill>
                <a:latin typeface="Arial Black" panose="020B0A04020102020204" pitchFamily="34" charset="0"/>
                <a:ea typeface="华文楷体" panose="02010600040101010101" pitchFamily="2" charset="-122"/>
              </a:rPr>
              <a:t>封建</a:t>
            </a:r>
            <a:r>
              <a:rPr lang="zh-CN" altLang="en-US" sz="4000" b="1" dirty="0">
                <a:latin typeface="Arial Black" panose="020B0A04020102020204" pitchFamily="34" charset="0"/>
                <a:ea typeface="华文楷体" panose="02010600040101010101" pitchFamily="2" charset="-122"/>
              </a:rPr>
              <a:t>主义</a:t>
            </a:r>
            <a:endParaRPr lang="zh-CN" altLang="en-US" sz="4000" b="1" dirty="0">
              <a:latin typeface="Arial Black" panose="020B0A04020102020204" pitchFamily="34" charset="0"/>
              <a:ea typeface="华文楷体" panose="02010600040101010101" pitchFamily="2" charset="-122"/>
            </a:endParaRPr>
          </a:p>
        </p:txBody>
      </p:sp>
      <p:sp>
        <p:nvSpPr>
          <p:cNvPr id="251921" name="Rectangle 17"/>
          <p:cNvSpPr/>
          <p:nvPr/>
        </p:nvSpPr>
        <p:spPr>
          <a:xfrm>
            <a:off x="911860" y="5034280"/>
            <a:ext cx="10046335" cy="1198880"/>
          </a:xfrm>
          <a:prstGeom prst="rect">
            <a:avLst/>
          </a:prstGeom>
          <a:noFill/>
          <a:ln w="22225">
            <a:noFill/>
          </a:ln>
        </p:spPr>
        <p:txBody>
          <a:bodyPr wrap="square" anchor="ctr" anchorCtr="1">
            <a:spAutoFit/>
          </a:bodyPr>
          <a:p>
            <a:r>
              <a:rPr lang="zh-CN" altLang="en-US" sz="3600" b="1" dirty="0">
                <a:solidFill>
                  <a:srgbClr val="000099"/>
                </a:solidFill>
                <a:latin typeface="微软雅黑" panose="020B0503020204020204" charset="-122"/>
                <a:ea typeface="微软雅黑" panose="020B0503020204020204" charset="-122"/>
              </a:rPr>
              <a:t>结论：国际竞争不仅是军事的竞争</a:t>
            </a:r>
            <a:br>
              <a:rPr lang="zh-CN" altLang="en-US" sz="3600" b="1" dirty="0">
                <a:solidFill>
                  <a:srgbClr val="000099"/>
                </a:solidFill>
                <a:latin typeface="微软雅黑" panose="020B0503020204020204" charset="-122"/>
                <a:ea typeface="微软雅黑" panose="020B0503020204020204" charset="-122"/>
              </a:rPr>
            </a:br>
            <a:r>
              <a:rPr lang="zh-CN" altLang="en-US" sz="3600" b="1" dirty="0">
                <a:solidFill>
                  <a:srgbClr val="000099"/>
                </a:solidFill>
                <a:latin typeface="微软雅黑" panose="020B0503020204020204" charset="-122"/>
                <a:ea typeface="微软雅黑" panose="020B0503020204020204" charset="-122"/>
              </a:rPr>
              <a:t>　　　更是政治、经济等综合实力的竞争</a:t>
            </a:r>
            <a:endParaRPr lang="zh-CN" altLang="en-US" sz="3600" b="1" dirty="0">
              <a:solidFill>
                <a:srgbClr val="000099"/>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1915"/>
                                        </p:tgtEl>
                                        <p:attrNameLst>
                                          <p:attrName>style.visibility</p:attrName>
                                        </p:attrNameLst>
                                      </p:cBhvr>
                                      <p:to>
                                        <p:strVal val="visible"/>
                                      </p:to>
                                    </p:set>
                                    <p:animEffect transition="in" filter="wipe(left)">
                                      <p:cBhvr>
                                        <p:cTn id="7" dur="500"/>
                                        <p:tgtEl>
                                          <p:spTgt spid="2519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1916"/>
                                        </p:tgtEl>
                                        <p:attrNameLst>
                                          <p:attrName>style.visibility</p:attrName>
                                        </p:attrNameLst>
                                      </p:cBhvr>
                                      <p:to>
                                        <p:strVal val="visible"/>
                                      </p:to>
                                    </p:set>
                                    <p:animEffect transition="in" filter="wipe(left)">
                                      <p:cBhvr>
                                        <p:cTn id="12" dur="500"/>
                                        <p:tgtEl>
                                          <p:spTgt spid="2519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1917"/>
                                        </p:tgtEl>
                                        <p:attrNameLst>
                                          <p:attrName>style.visibility</p:attrName>
                                        </p:attrNameLst>
                                      </p:cBhvr>
                                      <p:to>
                                        <p:strVal val="visible"/>
                                      </p:to>
                                    </p:set>
                                    <p:animEffect transition="in" filter="wipe(left)">
                                      <p:cBhvr>
                                        <p:cTn id="17" dur="500"/>
                                        <p:tgtEl>
                                          <p:spTgt spid="2519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1918"/>
                                        </p:tgtEl>
                                        <p:attrNameLst>
                                          <p:attrName>style.visibility</p:attrName>
                                        </p:attrNameLst>
                                      </p:cBhvr>
                                      <p:to>
                                        <p:strVal val="visible"/>
                                      </p:to>
                                    </p:set>
                                    <p:animEffect transition="in" filter="wipe(left)">
                                      <p:cBhvr>
                                        <p:cTn id="22" dur="500"/>
                                        <p:tgtEl>
                                          <p:spTgt spid="2519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51919"/>
                                        </p:tgtEl>
                                        <p:attrNameLst>
                                          <p:attrName>style.visibility</p:attrName>
                                        </p:attrNameLst>
                                      </p:cBhvr>
                                      <p:to>
                                        <p:strVal val="visible"/>
                                      </p:to>
                                    </p:set>
                                    <p:animEffect transition="in" filter="wipe(left)">
                                      <p:cBhvr>
                                        <p:cTn id="27" dur="500"/>
                                        <p:tgtEl>
                                          <p:spTgt spid="2519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1920"/>
                                        </p:tgtEl>
                                        <p:attrNameLst>
                                          <p:attrName>style.visibility</p:attrName>
                                        </p:attrNameLst>
                                      </p:cBhvr>
                                      <p:to>
                                        <p:strVal val="visible"/>
                                      </p:to>
                                    </p:set>
                                    <p:animEffect transition="in" filter="wipe(left)">
                                      <p:cBhvr>
                                        <p:cTn id="32" dur="500"/>
                                        <p:tgtEl>
                                          <p:spTgt spid="2519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1921"/>
                                        </p:tgtEl>
                                        <p:attrNameLst>
                                          <p:attrName>style.visibility</p:attrName>
                                        </p:attrNameLst>
                                      </p:cBhvr>
                                      <p:to>
                                        <p:strVal val="visible"/>
                                      </p:to>
                                    </p:set>
                                    <p:animEffect transition="in" filter="wipe(left)">
                                      <p:cBhvr>
                                        <p:cTn id="37" dur="500"/>
                                        <p:tgtEl>
                                          <p:spTgt spid="251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15" grpId="0"/>
      <p:bldP spid="251916" grpId="0"/>
      <p:bldP spid="251917" grpId="0"/>
      <p:bldP spid="251918" grpId="0"/>
      <p:bldP spid="251919" grpId="0"/>
      <p:bldP spid="251920" grpId="0"/>
      <p:bldP spid="2519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1"/>
          <p:cNvSpPr>
            <a:spLocks noGrp="1"/>
          </p:cNvSpPr>
          <p:nvPr>
            <p:ph sz="quarter" idx="10"/>
          </p:nvPr>
        </p:nvSpPr>
        <p:spPr bwMode="auto">
          <a:xfrm>
            <a:off x="151130" y="120650"/>
            <a:ext cx="11890375" cy="6922770"/>
          </a:xfrm>
          <a:ln>
            <a:noFill/>
            <a:miter lim="800000"/>
          </a:ln>
        </p:spPr>
        <p:txBody>
          <a:bodyPr vert="horz" wrap="square" lIns="0" tIns="0" rIns="0" bIns="0" numCol="1" anchor="t" anchorCtr="0" compatLnSpc="1">
            <a:spAutoFit/>
          </a:bodyPr>
          <a:lstStyle/>
          <a:p>
            <a:pPr marL="0" marR="0" lvl="0" indent="0" algn="just" defTabSz="914400" rtl="0" eaLnBrk="0" fontAlgn="base" latinLnBrk="0" hangingPunct="0">
              <a:lnSpc>
                <a:spcPct val="160000"/>
              </a:lnSpc>
              <a:spcBef>
                <a:spcPts val="0"/>
              </a:spcBef>
              <a:spcAft>
                <a:spcPts val="0"/>
              </a:spcAft>
              <a:buClrTx/>
              <a:buSzTx/>
              <a:buFont typeface="Arial" panose="020B0604020202020204" pitchFamily="34" charset="0"/>
              <a:buNone/>
              <a:tabLst>
                <a:tab pos="2340610" algn="l"/>
              </a:tabLst>
              <a:defRPr/>
            </a:pPr>
            <a:r>
              <a:rPr kumimoji="0" lang="en-US" altLang="zh-CN" sz="36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Times New Roman" panose="02020603050405020304"/>
              </a:rPr>
              <a:t>            </a:t>
            </a:r>
            <a:r>
              <a:rPr kumimoji="0" lang="en-US" altLang="zh-CN" sz="36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rPr>
              <a:t>  </a:t>
            </a:r>
            <a:r>
              <a:rPr kumimoji="0" lang="zh-CN" altLang="zh-CN" sz="36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rPr>
              <a:t>早期殖民扩张的原因、方式和影响</a:t>
            </a:r>
            <a:endParaRPr kumimoji="0" lang="zh-CN" altLang="zh-CN" sz="36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endParaRPr>
          </a:p>
          <a:p>
            <a:pPr marL="0" marR="0" lvl="0" indent="0" algn="just" defTabSz="914400" rtl="0" eaLnBrk="0" fontAlgn="base" latinLnBrk="0" hangingPunct="0">
              <a:lnSpc>
                <a:spcPct val="160000"/>
              </a:lnSpc>
              <a:spcBef>
                <a:spcPts val="0"/>
              </a:spcBef>
              <a:spcAft>
                <a:spcPts val="0"/>
              </a:spcAft>
              <a:buClrTx/>
              <a:buSzTx/>
              <a:buFont typeface="Arial" panose="020B0604020202020204" pitchFamily="34" charset="0"/>
              <a:buNone/>
              <a:tabLst>
                <a:tab pos="2340610" algn="l"/>
              </a:tabLst>
              <a:defRPr/>
            </a:pPr>
            <a:r>
              <a:rPr kumimoji="0" lang="en-US" altLang="zh-CN" sz="3600" b="1" i="0" u="none" strike="noStrike" kern="100" cap="none" spc="0" normalizeH="0" baseline="0" noProof="0" smtClean="0">
                <a:ln>
                  <a:noFill/>
                </a:ln>
                <a:solidFill>
                  <a:srgbClr val="0033CC"/>
                </a:solidFill>
                <a:effectLst/>
                <a:uLnTx/>
                <a:uFillTx/>
                <a:latin typeface="微软雅黑" panose="020B0503020204020204" charset="-122"/>
                <a:ea typeface="微软雅黑" panose="020B0503020204020204" charset="-122"/>
                <a:cs typeface="Courier New" panose="02070309020205020404"/>
              </a:rPr>
              <a:t>1</a:t>
            </a:r>
            <a:r>
              <a:rPr kumimoji="0" lang="zh-CN" altLang="zh-CN" sz="3600" b="1" i="0" u="none" strike="noStrike" kern="100" cap="none" spc="0" normalizeH="0" baseline="0" noProof="0" smtClean="0">
                <a:ln>
                  <a:noFill/>
                </a:ln>
                <a:solidFill>
                  <a:srgbClr val="0033CC"/>
                </a:solidFill>
                <a:effectLst/>
                <a:uLnTx/>
                <a:uFillTx/>
                <a:latin typeface="微软雅黑" panose="020B0503020204020204" charset="-122"/>
                <a:ea typeface="微软雅黑" panose="020B0503020204020204" charset="-122"/>
                <a:cs typeface="Times New Roman" panose="02020603050405020304"/>
              </a:rPr>
              <a:t>．原因：</a:t>
            </a:r>
            <a:r>
              <a:rPr kumimoji="0" lang="zh-CN"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资本主义的发展需要积累</a:t>
            </a:r>
            <a:r>
              <a:rPr kumimoji="0" lang="zh-CN" altLang="zh-CN" sz="36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Times New Roman" panose="02020603050405020304"/>
              </a:rPr>
              <a:t>原始资本</a:t>
            </a:r>
            <a:r>
              <a:rPr kumimoji="0" lang="zh-CN"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endParaRPr kumimoji="0" lang="zh-CN" altLang="zh-CN" sz="3600" b="0"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endParaRPr>
          </a:p>
          <a:p>
            <a:pPr marL="0" marR="0" lvl="0" indent="0" algn="just" defTabSz="914400" rtl="0" eaLnBrk="0" fontAlgn="base" latinLnBrk="0" hangingPunct="0">
              <a:lnSpc>
                <a:spcPct val="160000"/>
              </a:lnSpc>
              <a:spcBef>
                <a:spcPts val="0"/>
              </a:spcBef>
              <a:spcAft>
                <a:spcPts val="0"/>
              </a:spcAft>
              <a:buClrTx/>
              <a:buSzTx/>
              <a:buFont typeface="Arial" panose="020B0604020202020204" pitchFamily="34" charset="0"/>
              <a:buNone/>
              <a:tabLst>
                <a:tab pos="2340610" algn="l"/>
              </a:tabLst>
              <a:defRPr/>
            </a:pPr>
            <a:r>
              <a:rPr kumimoji="0" lang="en-US" altLang="zh-CN" sz="3600" b="1" i="0" u="none" strike="noStrike" kern="100" cap="none" spc="0" normalizeH="0" baseline="0" noProof="0" smtClean="0">
                <a:ln>
                  <a:noFill/>
                </a:ln>
                <a:solidFill>
                  <a:srgbClr val="0033CC"/>
                </a:solidFill>
                <a:effectLst/>
                <a:uLnTx/>
                <a:uFillTx/>
                <a:latin typeface="微软雅黑" panose="020B0503020204020204" charset="-122"/>
                <a:ea typeface="微软雅黑" panose="020B0503020204020204" charset="-122"/>
                <a:cs typeface="Courier New" panose="02070309020205020404"/>
              </a:rPr>
              <a:t>2</a:t>
            </a:r>
            <a:r>
              <a:rPr kumimoji="0" lang="zh-CN" altLang="zh-CN" sz="3600" b="1" i="0" u="none" strike="noStrike" kern="100" cap="none" spc="0" normalizeH="0" baseline="0" noProof="0" smtClean="0">
                <a:ln>
                  <a:noFill/>
                </a:ln>
                <a:solidFill>
                  <a:srgbClr val="0033CC"/>
                </a:solidFill>
                <a:effectLst/>
                <a:uLnTx/>
                <a:uFillTx/>
                <a:latin typeface="微软雅黑" panose="020B0503020204020204" charset="-122"/>
                <a:ea typeface="微软雅黑" panose="020B0503020204020204" charset="-122"/>
                <a:cs typeface="Times New Roman" panose="02020603050405020304"/>
              </a:rPr>
              <a:t>．方式</a:t>
            </a:r>
            <a:endParaRPr kumimoji="0" lang="zh-CN" altLang="zh-CN" sz="3600" b="0"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endParaRPr>
          </a:p>
          <a:p>
            <a:pPr marL="0" marR="0" lvl="0" indent="0" algn="just" defTabSz="914400" rtl="0" eaLnBrk="0" fontAlgn="base" latinLnBrk="0" hangingPunct="0">
              <a:lnSpc>
                <a:spcPct val="160000"/>
              </a:lnSpc>
              <a:spcBef>
                <a:spcPts val="0"/>
              </a:spcBef>
              <a:spcAft>
                <a:spcPts val="0"/>
              </a:spcAft>
              <a:buClrTx/>
              <a:buSzTx/>
              <a:buFont typeface="Arial" panose="020B0604020202020204" pitchFamily="34" charset="0"/>
              <a:buNone/>
              <a:tabLst>
                <a:tab pos="2340610" algn="l"/>
              </a:tabLst>
              <a:defRPr/>
            </a:pPr>
            <a:r>
              <a:rPr kumimoji="0" lang="en-US"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rPr>
              <a:t>(1)</a:t>
            </a:r>
            <a:r>
              <a:rPr kumimoji="0" lang="zh-CN"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野蛮地掠夺财富。</a:t>
            </a:r>
            <a:endParaRPr kumimoji="0" lang="zh-CN" altLang="zh-CN" sz="3600" b="0"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endParaRPr>
          </a:p>
          <a:p>
            <a:pPr marL="0" marR="0" lvl="0" indent="0" algn="just" defTabSz="914400" rtl="0" eaLnBrk="0" fontAlgn="base" latinLnBrk="0" hangingPunct="0">
              <a:lnSpc>
                <a:spcPct val="160000"/>
              </a:lnSpc>
              <a:spcBef>
                <a:spcPts val="0"/>
              </a:spcBef>
              <a:spcAft>
                <a:spcPts val="0"/>
              </a:spcAft>
              <a:buClrTx/>
              <a:buSzTx/>
              <a:buFont typeface="Arial" panose="020B0604020202020204" pitchFamily="34" charset="0"/>
              <a:buNone/>
              <a:tabLst>
                <a:tab pos="2340610" algn="l"/>
              </a:tabLst>
              <a:defRPr/>
            </a:pPr>
            <a:r>
              <a:rPr kumimoji="0" lang="en-US"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rPr>
              <a:t>(2)</a:t>
            </a:r>
            <a:r>
              <a:rPr kumimoji="0" lang="zh-CN"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贩卖黑奴，掠夺劳动力。</a:t>
            </a:r>
            <a:endParaRPr kumimoji="0" lang="zh-CN" altLang="zh-CN" sz="3600" b="0"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endParaRPr>
          </a:p>
          <a:p>
            <a:pPr marL="0" marR="0" lvl="0" indent="0" algn="just" defTabSz="914400" rtl="0" eaLnBrk="0" fontAlgn="base" latinLnBrk="0" hangingPunct="0">
              <a:lnSpc>
                <a:spcPct val="160000"/>
              </a:lnSpc>
              <a:spcBef>
                <a:spcPts val="0"/>
              </a:spcBef>
              <a:spcAft>
                <a:spcPts val="0"/>
              </a:spcAft>
              <a:buClrTx/>
              <a:buSzTx/>
              <a:buFont typeface="Arial" panose="020B0604020202020204" pitchFamily="34" charset="0"/>
              <a:buNone/>
              <a:tabLst>
                <a:tab pos="2340610" algn="l"/>
              </a:tabLst>
              <a:defRPr/>
            </a:pPr>
            <a:r>
              <a:rPr kumimoji="0" lang="en-US"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rPr>
              <a:t>(3)</a:t>
            </a:r>
            <a:r>
              <a:rPr kumimoji="0" lang="zh-CN"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血腥残酷地屠杀印第安人。</a:t>
            </a:r>
            <a:endParaRPr kumimoji="0" lang="zh-CN" altLang="zh-CN" sz="3600" b="0"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Courier New" panose="02070309020205020404"/>
            </a:endParaRPr>
          </a:p>
          <a:p>
            <a:pPr marL="0" marR="0" lvl="0" indent="0" algn="l" defTabSz="914400" rtl="0" eaLnBrk="0" fontAlgn="base" latinLnBrk="0" hangingPunct="0">
              <a:lnSpc>
                <a:spcPct val="160000"/>
              </a:lnSpc>
              <a:spcBef>
                <a:spcPts val="0"/>
              </a:spcBef>
              <a:spcAft>
                <a:spcPct val="0"/>
              </a:spcAft>
              <a:buClrTx/>
              <a:buSzTx/>
              <a:buFont typeface="Arial" panose="020B0604020202020204" pitchFamily="34" charset="0"/>
              <a:buNone/>
              <a:defRPr/>
            </a:pPr>
            <a:r>
              <a:rPr kumimoji="0" lang="en-US"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rPr>
              <a:t>(4)</a:t>
            </a:r>
            <a:r>
              <a:rPr kumimoji="0" lang="zh-CN"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组织特权公司，进行垄断贸易、欺诈性贸易。</a:t>
            </a:r>
            <a:endParaRPr kumimoji="0" lang="en-US" altLang="zh-CN" sz="36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endParaRPr>
          </a:p>
          <a:p>
            <a:pPr marL="0" marR="0" lvl="0" indent="0" algn="just" defTabSz="914400" rtl="0" eaLnBrk="0" fontAlgn="base" latinLnBrk="0" hangingPunct="0">
              <a:lnSpc>
                <a:spcPct val="130000"/>
              </a:lnSpc>
              <a:spcBef>
                <a:spcPts val="0"/>
              </a:spcBef>
              <a:spcAft>
                <a:spcPts val="0"/>
              </a:spcAft>
              <a:buClrTx/>
              <a:buSzTx/>
              <a:buFont typeface="Arial" panose="020B0604020202020204" pitchFamily="34" charset="0"/>
              <a:buNone/>
              <a:tabLst>
                <a:tab pos="2340610" algn="l"/>
              </a:tabLst>
              <a:defRPr/>
            </a:pPr>
            <a:endParaRPr kumimoji="0" lang="zh-CN" altLang="en-US" sz="3600" b="0"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2">
                                            <p:txEl>
                                              <p:pRg st="1" end="1"/>
                                            </p:txEl>
                                          </p:spTgt>
                                        </p:tgtEl>
                                        <p:attrNameLst>
                                          <p:attrName>style.visibility</p:attrName>
                                        </p:attrNameLst>
                                      </p:cBhvr>
                                      <p:to>
                                        <p:strVal val="visible"/>
                                      </p:to>
                                    </p:set>
                                    <p:animEffect transition="in" filter="blinds(horizontal)">
                                      <p:cBhvr>
                                        <p:cTn id="7" dur="500"/>
                                        <p:tgtEl>
                                          <p:spTgt spid="5632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6322">
                                            <p:txEl>
                                              <p:pRg st="2" end="2"/>
                                            </p:txEl>
                                          </p:spTgt>
                                        </p:tgtEl>
                                        <p:attrNameLst>
                                          <p:attrName>style.visibility</p:attrName>
                                        </p:attrNameLst>
                                      </p:cBhvr>
                                      <p:to>
                                        <p:strVal val="visible"/>
                                      </p:to>
                                    </p:set>
                                    <p:animEffect transition="in" filter="blinds(horizontal)">
                                      <p:cBhvr>
                                        <p:cTn id="10" dur="500"/>
                                        <p:tgtEl>
                                          <p:spTgt spid="56322">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6322">
                                            <p:txEl>
                                              <p:pRg st="3" end="3"/>
                                            </p:txEl>
                                          </p:spTgt>
                                        </p:tgtEl>
                                        <p:attrNameLst>
                                          <p:attrName>style.visibility</p:attrName>
                                        </p:attrNameLst>
                                      </p:cBhvr>
                                      <p:to>
                                        <p:strVal val="visible"/>
                                      </p:to>
                                    </p:set>
                                    <p:animEffect transition="in" filter="blinds(horizontal)">
                                      <p:cBhvr>
                                        <p:cTn id="13" dur="500"/>
                                        <p:tgtEl>
                                          <p:spTgt spid="56322">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6322">
                                            <p:txEl>
                                              <p:pRg st="4" end="4"/>
                                            </p:txEl>
                                          </p:spTgt>
                                        </p:tgtEl>
                                        <p:attrNameLst>
                                          <p:attrName>style.visibility</p:attrName>
                                        </p:attrNameLst>
                                      </p:cBhvr>
                                      <p:to>
                                        <p:strVal val="visible"/>
                                      </p:to>
                                    </p:set>
                                    <p:animEffect transition="in" filter="blinds(horizontal)">
                                      <p:cBhvr>
                                        <p:cTn id="16" dur="500"/>
                                        <p:tgtEl>
                                          <p:spTgt spid="56322">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6322">
                                            <p:txEl>
                                              <p:pRg st="5" end="5"/>
                                            </p:txEl>
                                          </p:spTgt>
                                        </p:tgtEl>
                                        <p:attrNameLst>
                                          <p:attrName>style.visibility</p:attrName>
                                        </p:attrNameLst>
                                      </p:cBhvr>
                                      <p:to>
                                        <p:strVal val="visible"/>
                                      </p:to>
                                    </p:set>
                                    <p:animEffect transition="in" filter="blinds(horizontal)">
                                      <p:cBhvr>
                                        <p:cTn id="19" dur="500"/>
                                        <p:tgtEl>
                                          <p:spTgt spid="56322">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6322">
                                            <p:txEl>
                                              <p:pRg st="6" end="6"/>
                                            </p:txEl>
                                          </p:spTgt>
                                        </p:tgtEl>
                                        <p:attrNameLst>
                                          <p:attrName>style.visibility</p:attrName>
                                        </p:attrNameLst>
                                      </p:cBhvr>
                                      <p:to>
                                        <p:strVal val="visible"/>
                                      </p:to>
                                    </p:set>
                                    <p:animEffect transition="in" filter="blinds(horizontal)">
                                      <p:cBhvr>
                                        <p:cTn id="22" dur="500"/>
                                        <p:tgtEl>
                                          <p:spTgt spid="563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61925" y="662940"/>
            <a:ext cx="12098020" cy="6069965"/>
          </a:xfrm>
          <a:prstGeom prst="rect">
            <a:avLst/>
          </a:prstGeom>
          <a:noFill/>
        </p:spPr>
        <p:txBody>
          <a:bodyPr wrap="square" rtlCol="0" anchor="t">
            <a:spAutoFit/>
          </a:bodyPr>
          <a:p>
            <a:pPr>
              <a:lnSpc>
                <a:spcPct val="120000"/>
              </a:lnSpc>
            </a:pPr>
            <a:r>
              <a:rPr lang="zh-CN" altLang="en-US" sz="3600" b="1">
                <a:solidFill>
                  <a:srgbClr val="FF0000"/>
                </a:solidFill>
                <a:latin typeface="微软雅黑" panose="020B0503020204020204" charset="-122"/>
                <a:ea typeface="微软雅黑" panose="020B0503020204020204" charset="-122"/>
              </a:rPr>
              <a:t>背景不同表现：</a:t>
            </a:r>
            <a:endParaRPr lang="zh-CN" altLang="en-US" sz="3600" b="1">
              <a:solidFill>
                <a:srgbClr val="FF0000"/>
              </a:solidFill>
              <a:latin typeface="微软雅黑" panose="020B0503020204020204" charset="-122"/>
              <a:ea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rPr>
              <a:t>①新航路的基础是商品经济、资本主义萌芽，</a:t>
            </a:r>
            <a:endParaRPr lang="zh-CN" altLang="en-US" sz="3600" b="1">
              <a:latin typeface="微软雅黑" panose="020B0503020204020204" charset="-122"/>
              <a:ea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rPr>
              <a:t>②丝路是封建自然经济的发展；</a:t>
            </a:r>
            <a:endParaRPr lang="zh-CN" altLang="en-US" sz="3600" b="1">
              <a:latin typeface="微软雅黑" panose="020B0503020204020204" charset="-122"/>
              <a:ea typeface="微软雅黑" panose="020B0503020204020204" charset="-122"/>
            </a:endParaRPr>
          </a:p>
          <a:p>
            <a:pPr>
              <a:lnSpc>
                <a:spcPct val="120000"/>
              </a:lnSpc>
            </a:pPr>
            <a:r>
              <a:rPr lang="zh-CN" altLang="en-US" sz="3600" b="1">
                <a:solidFill>
                  <a:srgbClr val="FF0000"/>
                </a:solidFill>
                <a:latin typeface="微软雅黑" panose="020B0503020204020204" charset="-122"/>
                <a:ea typeface="微软雅黑" panose="020B0503020204020204" charset="-122"/>
              </a:rPr>
              <a:t>影响不同表现：</a:t>
            </a:r>
            <a:endParaRPr lang="zh-CN" altLang="en-US" sz="3600" b="1">
              <a:solidFill>
                <a:srgbClr val="FF0000"/>
              </a:solidFill>
              <a:latin typeface="微软雅黑" panose="020B0503020204020204" charset="-122"/>
              <a:ea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rPr>
              <a:t>①新航路促进西欧社会转型，由封建向近代过渡，丝路没有；②新航路促进西欧原始积累，给亚非拉带来灾难，丝路双方受益；</a:t>
            </a:r>
            <a:endParaRPr lang="zh-CN" altLang="en-US" sz="3600" b="1">
              <a:latin typeface="微软雅黑" panose="020B0503020204020204" charset="-122"/>
              <a:ea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rPr>
              <a:t>③对于世界一体化来说，丝路交往有限，新航路打破隔绝状态，推动世界成为整体。</a:t>
            </a:r>
            <a:endParaRPr lang="zh-CN" altLang="en-US" sz="3600" b="1">
              <a:latin typeface="微软雅黑" panose="020B0503020204020204" charset="-122"/>
              <a:ea typeface="微软雅黑" panose="020B0503020204020204" charset="-122"/>
            </a:endParaRPr>
          </a:p>
        </p:txBody>
      </p:sp>
      <p:sp>
        <p:nvSpPr>
          <p:cNvPr id="5" name="文本框 4"/>
          <p:cNvSpPr txBox="1"/>
          <p:nvPr/>
        </p:nvSpPr>
        <p:spPr>
          <a:xfrm>
            <a:off x="1664335" y="1905"/>
            <a:ext cx="8564880" cy="768350"/>
          </a:xfrm>
          <a:prstGeom prst="rect">
            <a:avLst/>
          </a:prstGeom>
          <a:noFill/>
        </p:spPr>
        <p:txBody>
          <a:bodyPr wrap="none" rtlCol="0" anchor="t">
            <a:spAutoFit/>
          </a:bodyPr>
          <a:p>
            <a:r>
              <a:rPr lang="zh-CN" altLang="en-US" sz="4400" b="1">
                <a:solidFill>
                  <a:srgbClr val="FF0000"/>
                </a:solidFill>
                <a:latin typeface="微软雅黑" panose="020B0503020204020204" charset="-122"/>
                <a:ea typeface="微软雅黑" panose="020B0503020204020204" charset="-122"/>
                <a:sym typeface="+mn-ea"/>
              </a:rPr>
              <a:t>复习：</a:t>
            </a:r>
            <a:r>
              <a:rPr lang="zh-CN" altLang="en-US" sz="4400" b="1">
                <a:solidFill>
                  <a:srgbClr val="0000CC"/>
                </a:solidFill>
                <a:latin typeface="微软雅黑" panose="020B0503020204020204" charset="-122"/>
                <a:ea typeface="微软雅黑" panose="020B0503020204020204" charset="-122"/>
                <a:sym typeface="+mn-ea"/>
              </a:rPr>
              <a:t>新航路与中国丝绸之路比较</a:t>
            </a:r>
            <a:endParaRPr lang="zh-CN" altLang="en-US" sz="4400" b="1">
              <a:solidFill>
                <a:srgbClr val="0000CC"/>
              </a:solidFill>
              <a:latin typeface="微软雅黑" panose="020B0503020204020204" charset="-122"/>
              <a:ea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1"/>
          <p:cNvSpPr>
            <a:spLocks noGrp="1"/>
          </p:cNvSpPr>
          <p:nvPr>
            <p:ph sz="quarter" idx="10"/>
          </p:nvPr>
        </p:nvSpPr>
        <p:spPr bwMode="auto">
          <a:xfrm>
            <a:off x="50165" y="-20955"/>
            <a:ext cx="12120880" cy="7465695"/>
          </a:xfrm>
          <a:ln>
            <a:noFill/>
            <a:miter lim="800000"/>
          </a:ln>
        </p:spPr>
        <p:txBody>
          <a:bodyPr vert="horz" wrap="square" lIns="0" tIns="0" rIns="0" bIns="0" numCol="1" anchor="t" anchorCtr="0" compatLnSpc="1">
            <a:spAutoFit/>
          </a:bodyPr>
          <a:lstStyle/>
          <a:p>
            <a:pPr marL="0" marR="0" lvl="0" indent="0" algn="just" defTabSz="914400" rtl="0" eaLnBrk="0" fontAlgn="base" latinLnBrk="0" hangingPunct="0">
              <a:lnSpc>
                <a:spcPct val="130000"/>
              </a:lnSpc>
              <a:spcBef>
                <a:spcPts val="0"/>
              </a:spcBef>
              <a:spcAft>
                <a:spcPts val="0"/>
              </a:spcAft>
              <a:buClrTx/>
              <a:buSzTx/>
              <a:buFont typeface="Arial" panose="020B0604020202020204" pitchFamily="34" charset="0"/>
              <a:buNone/>
              <a:tabLst>
                <a:tab pos="2340610" algn="l"/>
              </a:tabLst>
              <a:defRPr/>
            </a:pPr>
            <a:r>
              <a:rPr lang="en-US" altLang="zh-CN" sz="3200" b="1" kern="100" noProof="0" smtClean="0">
                <a:ln>
                  <a:noFill/>
                </a:ln>
                <a:solidFill>
                  <a:srgbClr val="0033CC"/>
                </a:solidFill>
                <a:effectLst/>
                <a:uLnTx/>
                <a:uFillTx/>
                <a:latin typeface="微软雅黑" panose="020B0503020204020204" charset="-122"/>
                <a:ea typeface="微软雅黑" panose="020B0503020204020204" charset="-122"/>
                <a:cs typeface="Courier New" panose="02070309020205020404"/>
                <a:sym typeface="+mn-ea"/>
              </a:rPr>
              <a:t>3</a:t>
            </a:r>
            <a:r>
              <a:rPr lang="zh-CN" altLang="zh-CN" sz="3200" b="1" kern="100" noProof="0" smtClean="0">
                <a:ln>
                  <a:noFill/>
                </a:ln>
                <a:solidFill>
                  <a:srgbClr val="0033CC"/>
                </a:solidFill>
                <a:effectLst/>
                <a:uLnTx/>
                <a:uFillTx/>
                <a:latin typeface="微软雅黑" panose="020B0503020204020204" charset="-122"/>
                <a:ea typeface="微软雅黑" panose="020B0503020204020204" charset="-122"/>
                <a:cs typeface="Times New Roman" panose="02020603050405020304"/>
                <a:sym typeface="+mn-ea"/>
              </a:rPr>
              <a:t>．影响</a:t>
            </a:r>
            <a:endParaRPr kumimoji="0" lang="zh-CN" altLang="zh-CN" sz="3200" b="1" i="0" u="none" strike="noStrike" kern="100" cap="none" spc="0" normalizeH="0" baseline="0" noProof="0" smtClean="0">
              <a:ln>
                <a:noFill/>
              </a:ln>
              <a:solidFill>
                <a:srgbClr val="0033CC"/>
              </a:solidFill>
              <a:effectLst/>
              <a:uLnTx/>
              <a:uFillTx/>
              <a:latin typeface="微软雅黑" panose="020B0503020204020204" charset="-122"/>
              <a:ea typeface="微软雅黑" panose="020B0503020204020204" charset="-122"/>
              <a:cs typeface="Times New Roman" panose="02020603050405020304"/>
              <a:sym typeface="+mn-ea"/>
            </a:endParaRPr>
          </a:p>
          <a:p>
            <a:pPr marL="0" marR="0" lvl="0" indent="0" algn="l" defTabSz="914400" rtl="0" eaLnBrk="0" fontAlgn="base" latinLnBrk="0" hangingPunct="0">
              <a:lnSpc>
                <a:spcPct val="130000"/>
              </a:lnSpc>
              <a:spcBef>
                <a:spcPts val="0"/>
              </a:spcBef>
              <a:spcAft>
                <a:spcPct val="0"/>
              </a:spcAft>
              <a:buClrTx/>
              <a:buSzTx/>
              <a:buFont typeface="Arial" panose="020B0604020202020204" pitchFamily="34" charset="0"/>
              <a:buNone/>
              <a:defRPr/>
            </a:pPr>
            <a:r>
              <a:rPr lang="en-US" altLang="zh-CN" sz="3200" b="1" kern="100" noProof="0" smtClean="0">
                <a:ln>
                  <a:noFill/>
                </a:ln>
                <a:solidFill>
                  <a:srgbClr val="FF0000"/>
                </a:solidFill>
                <a:effectLst/>
                <a:uLnTx/>
                <a:uFillTx/>
                <a:latin typeface="微软雅黑" panose="020B0503020204020204" charset="-122"/>
                <a:ea typeface="微软雅黑" panose="020B0503020204020204" charset="-122"/>
                <a:sym typeface="+mn-ea"/>
              </a:rPr>
              <a:t>(1)</a:t>
            </a:r>
            <a:r>
              <a:rPr lang="zh-CN" altLang="zh-CN" sz="3200" b="1" kern="100" noProof="0" smtClean="0">
                <a:ln>
                  <a:noFill/>
                </a:ln>
                <a:solidFill>
                  <a:srgbClr val="FF0000"/>
                </a:solidFill>
                <a:effectLst/>
                <a:uLnTx/>
                <a:uFillTx/>
                <a:latin typeface="微软雅黑" panose="020B0503020204020204" charset="-122"/>
                <a:ea typeface="微软雅黑" panose="020B0503020204020204" charset="-122"/>
                <a:cs typeface="Times New Roman" panose="02020603050405020304"/>
                <a:sym typeface="+mn-ea"/>
              </a:rPr>
              <a:t>对世界市场：</a:t>
            </a:r>
            <a:r>
              <a:rPr lang="zh-CN" altLang="zh-CN" sz="2800" b="1" kern="100" noProof="0" smtClean="0">
                <a:ln>
                  <a:noFill/>
                </a:ln>
                <a:effectLst/>
                <a:uLnTx/>
                <a:uFillTx/>
                <a:latin typeface="微软雅黑" panose="020B0503020204020204" charset="-122"/>
                <a:ea typeface="微软雅黑" panose="020B0503020204020204" charset="-122"/>
                <a:cs typeface="Times New Roman" panose="02020603050405020304"/>
                <a:sym typeface="+mn-ea"/>
              </a:rPr>
              <a:t>殖民扩张和掠夺是资本主义列强建立世界市场的主要途径，殖民扩张使</a:t>
            </a:r>
            <a:r>
              <a:rPr lang="zh-CN" altLang="zh-CN" sz="3200" b="1" kern="10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sym typeface="+mn-ea"/>
              </a:rPr>
              <a:t>资本主义世界市场得到拓展</a:t>
            </a:r>
            <a:r>
              <a:rPr lang="zh-CN" altLang="zh-CN" sz="2800" b="1" kern="100" noProof="0" smtClean="0">
                <a:ln>
                  <a:noFill/>
                </a:ln>
                <a:effectLst/>
                <a:uLnTx/>
                <a:uFillTx/>
                <a:latin typeface="微软雅黑" panose="020B0503020204020204" charset="-122"/>
                <a:ea typeface="微软雅黑" panose="020B0503020204020204" charset="-122"/>
                <a:cs typeface="Times New Roman" panose="02020603050405020304"/>
                <a:sym typeface="+mn-ea"/>
              </a:rPr>
              <a:t>，</a:t>
            </a:r>
            <a:r>
              <a:rPr lang="en-US" altLang="zh-CN" sz="2800" b="1" kern="100" noProof="0" smtClean="0">
                <a:ln>
                  <a:noFill/>
                </a:ln>
                <a:effectLst/>
                <a:uLnTx/>
                <a:uFillTx/>
                <a:latin typeface="微软雅黑" panose="020B0503020204020204" charset="-122"/>
                <a:ea typeface="微软雅黑" panose="020B0503020204020204" charset="-122"/>
                <a:cs typeface="Times New Roman" panose="02020603050405020304"/>
                <a:sym typeface="+mn-ea"/>
              </a:rPr>
              <a:t> </a:t>
            </a:r>
            <a:r>
              <a:rPr lang="zh-CN" altLang="zh-CN" sz="2800" b="1" kern="100" noProof="0" smtClean="0">
                <a:ln>
                  <a:noFill/>
                </a:ln>
                <a:effectLst/>
                <a:uLnTx/>
                <a:uFillTx/>
                <a:latin typeface="微软雅黑" panose="020B0503020204020204" charset="-122"/>
                <a:ea typeface="微软雅黑" panose="020B0503020204020204" charset="-122"/>
                <a:cs typeface="Times New Roman" panose="02020603050405020304"/>
                <a:sym typeface="+mn-ea"/>
              </a:rPr>
              <a:t>越来越多的国家被纳入资本主义世界市场体系中，促进了世界的经济一体化。</a:t>
            </a:r>
            <a:endParaRPr kumimoji="0" lang="zh-CN" altLang="zh-CN" sz="32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sym typeface="+mn-ea"/>
            </a:endParaRPr>
          </a:p>
          <a:p>
            <a:pPr marL="0" marR="0" lvl="0" indent="0" algn="l" defTabSz="914400" rtl="0" eaLnBrk="0" fontAlgn="base" latinLnBrk="0" hangingPunct="0">
              <a:lnSpc>
                <a:spcPct val="150000"/>
              </a:lnSpc>
              <a:spcBef>
                <a:spcPts val="0"/>
              </a:spcBef>
              <a:spcAft>
                <a:spcPts val="0"/>
              </a:spcAft>
              <a:buClrTx/>
              <a:buSzTx/>
              <a:buFont typeface="Arial" panose="020B0604020202020204" pitchFamily="34" charset="0"/>
              <a:buNone/>
              <a:tabLst>
                <a:tab pos="2340610" algn="l"/>
              </a:tabLst>
              <a:defRPr/>
            </a:pPr>
            <a:r>
              <a:rPr kumimoji="0" lang="en-US" altLang="zh-CN" sz="32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Courier New" panose="02070309020205020404"/>
              </a:rPr>
              <a:t>(2)</a:t>
            </a:r>
            <a:r>
              <a:rPr kumimoji="0" lang="zh-CN" altLang="zh-CN" sz="32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Times New Roman" panose="02020603050405020304"/>
              </a:rPr>
              <a:t>对殖民国家：</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从殖民地掠夺了大量的财富，转化为资本</a:t>
            </a:r>
            <a:r>
              <a:rPr kumimoji="0" lang="en-US"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r>
              <a:rPr kumimoji="0" lang="zh-CN" altLang="zh-CN" sz="32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rPr>
              <a:t>促进了欧洲资本主义的发展</a:t>
            </a:r>
            <a:r>
              <a:rPr kumimoji="0" lang="zh-CN" altLang="zh-CN" sz="32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endParaRPr kumimoji="0" lang="zh-CN" altLang="zh-CN" sz="32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endParaRPr>
          </a:p>
          <a:p>
            <a:pPr marL="0" marR="0" lvl="0" indent="0" algn="l" defTabSz="914400" rtl="0" eaLnBrk="0" fontAlgn="base" latinLnBrk="0" hangingPunct="0">
              <a:lnSpc>
                <a:spcPct val="150000"/>
              </a:lnSpc>
              <a:spcBef>
                <a:spcPts val="0"/>
              </a:spcBef>
              <a:spcAft>
                <a:spcPts val="0"/>
              </a:spcAft>
              <a:buClrTx/>
              <a:buSzTx/>
              <a:buFont typeface="Arial" panose="020B0604020202020204" pitchFamily="34" charset="0"/>
              <a:buNone/>
              <a:tabLst>
                <a:tab pos="2340610" algn="l"/>
              </a:tabLst>
              <a:defRPr/>
            </a:pPr>
            <a:r>
              <a:rPr kumimoji="0" lang="en-US" altLang="zh-CN" sz="32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Courier New" panose="02070309020205020404"/>
              </a:rPr>
              <a:t>(3)</a:t>
            </a:r>
            <a:r>
              <a:rPr kumimoji="0" lang="zh-CN" altLang="zh-CN" sz="32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Times New Roman" panose="02020603050405020304"/>
              </a:rPr>
              <a:t>对殖民地：</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带来双重影响</a:t>
            </a:r>
            <a:r>
              <a:rPr kumimoji="0" lang="en-US"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一方面殖民主义是</a:t>
            </a:r>
            <a:r>
              <a:rPr kumimoji="0" lang="zh-CN" altLang="zh-CN" sz="32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rPr>
              <a:t>灾难和祸害</a:t>
            </a:r>
            <a:r>
              <a:rPr kumimoji="0" lang="en-US"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造成了亚、非、拉地区的落后；另一方面殖民扩张客观</a:t>
            </a:r>
            <a:r>
              <a:rPr kumimoji="0" lang="en-US"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 </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上传播了先进的生产方式、生活方式和思想观念，促进</a:t>
            </a:r>
            <a:r>
              <a:rPr kumimoji="0" lang="en-US"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 </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了殖民地的</a:t>
            </a:r>
            <a:r>
              <a:rPr kumimoji="0" lang="zh-CN" altLang="zh-CN" sz="32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rPr>
              <a:t>发展进步</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endPar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endParaRPr>
          </a:p>
          <a:p>
            <a:pPr marL="0" marR="0" lvl="0" indent="0" algn="l" defTabSz="914400" rtl="0" eaLnBrk="0" fontAlgn="base" latinLnBrk="0" hangingPunct="0">
              <a:lnSpc>
                <a:spcPct val="150000"/>
              </a:lnSpc>
              <a:spcBef>
                <a:spcPts val="0"/>
              </a:spcBef>
              <a:spcAft>
                <a:spcPct val="0"/>
              </a:spcAft>
              <a:buClrTx/>
              <a:buSzTx/>
              <a:buFont typeface="Arial" panose="020B0604020202020204" pitchFamily="34" charset="0"/>
              <a:buNone/>
              <a:defRPr/>
            </a:pPr>
            <a:r>
              <a:rPr kumimoji="0" lang="en-US" altLang="zh-CN" sz="32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mn-cs"/>
              </a:rPr>
              <a:t>(4)</a:t>
            </a:r>
            <a:r>
              <a:rPr kumimoji="0" lang="zh-CN" altLang="zh-CN" sz="3200" b="1" i="0" u="none" strike="noStrike" kern="1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Times New Roman" panose="02020603050405020304"/>
              </a:rPr>
              <a:t>对国际关系：</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由于政治、经济发展的不平衡，必然引起</a:t>
            </a:r>
            <a:r>
              <a:rPr kumimoji="0" lang="zh-CN" altLang="zh-CN" sz="3200" b="1" i="0" u="none" strike="noStrike" kern="100" cap="none" spc="0" normalizeH="0" baseline="0" noProof="0" smtClean="0">
                <a:ln>
                  <a:noFill/>
                </a:ln>
                <a:solidFill>
                  <a:srgbClr val="0000CC"/>
                </a:solidFill>
                <a:effectLst/>
                <a:uLnTx/>
                <a:uFillTx/>
                <a:latin typeface="微软雅黑" panose="020B0503020204020204" charset="-122"/>
                <a:ea typeface="微软雅黑" panose="020B0503020204020204" charset="-122"/>
                <a:cs typeface="Times New Roman" panose="02020603050405020304"/>
              </a:rPr>
              <a:t>殖民争霸战争</a:t>
            </a:r>
            <a:r>
              <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rPr>
              <a:t>。</a:t>
            </a:r>
            <a:endParaRPr kumimoji="0" lang="zh-CN" altLang="zh-CN" sz="2800" b="1" i="0" u="none" strike="noStrike" kern="1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Times New Roman" panose="02020603050405020304"/>
            </a:endParaRP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6050" y="142875"/>
            <a:ext cx="11548745" cy="5852160"/>
          </a:xfrm>
          <a:prstGeom prst="rect">
            <a:avLst/>
          </a:prstGeom>
          <a:noFill/>
          <a:ln w="9525">
            <a:noFill/>
          </a:ln>
        </p:spPr>
        <p:txBody>
          <a:bodyPr wrap="square">
            <a:spAutoFit/>
          </a:bodyPr>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年海南卷历史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10</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1500</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1800</a:t>
            </a:r>
            <a:r>
              <a:rPr lang="zh-CN" altLang="en-US" sz="3600" b="1">
                <a:latin typeface="微软雅黑" panose="020B0503020204020204" charset="-122"/>
                <a:ea typeface="微软雅黑" panose="020B0503020204020204" charset="-122"/>
                <a:cs typeface="宋体" panose="02010600030101010101" pitchFamily="2" charset="-122"/>
              </a:rPr>
              <a:t>年美洲人口结构发生变化，欧洲人、印欧混血人、非洲人、非欧混血人数量不断增加，并最终超过美洲原住民。造成这一变化的根本原因是（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．美洲原住民遭到大量屠杀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．欧洲人对美洲不断的探险和征服</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．外来疾病导致美洲原住民大量死亡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．欧洲人在美洲大陆的分布越来越广泛</a:t>
            </a:r>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9049385" y="3497580"/>
            <a:ext cx="2324100"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9235" y="-11430"/>
            <a:ext cx="11778615" cy="6462395"/>
          </a:xfrm>
          <a:prstGeom prst="rect">
            <a:avLst/>
          </a:prstGeom>
          <a:noFill/>
          <a:ln w="9525">
            <a:noFill/>
          </a:ln>
        </p:spPr>
        <p:txBody>
          <a:bodyPr wrap="square">
            <a:spAutoFit/>
          </a:bodyPr>
          <a:p>
            <a:pPr indent="0">
              <a:lnSpc>
                <a:spcPct val="15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年天津卷文综历史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4</a:t>
            </a:r>
            <a:r>
              <a:rPr lang="zh-CN" altLang="en-US" sz="3600" b="1">
                <a:latin typeface="微软雅黑" panose="020B0503020204020204" charset="-122"/>
                <a:ea typeface="微软雅黑" panose="020B0503020204020204" charset="-122"/>
                <a:cs typeface="宋体" panose="02010600030101010101" pitchFamily="2" charset="-122"/>
              </a:rPr>
              <a:t>）茶叶于</a:t>
            </a:r>
            <a:r>
              <a:rPr lang="en-US" altLang="zh-CN" sz="3600" b="1">
                <a:latin typeface="微软雅黑" panose="020B0503020204020204" charset="-122"/>
                <a:ea typeface="微软雅黑" panose="020B0503020204020204" charset="-122"/>
                <a:cs typeface="宋体" panose="02010600030101010101" pitchFamily="2" charset="-122"/>
              </a:rPr>
              <a:t>1650</a:t>
            </a:r>
            <a:r>
              <a:rPr lang="zh-CN" altLang="en-US" sz="3600" b="1">
                <a:latin typeface="微软雅黑" panose="020B0503020204020204" charset="-122"/>
                <a:ea typeface="微软雅黑" panose="020B0503020204020204" charset="-122"/>
                <a:cs typeface="宋体" panose="02010600030101010101" pitchFamily="2" charset="-122"/>
              </a:rPr>
              <a:t>年前后引进英国时，是一种贵族享用的奢侈品，每磅售价</a:t>
            </a:r>
            <a:r>
              <a:rPr lang="en-US" altLang="zh-CN" sz="3600" b="1">
                <a:latin typeface="微软雅黑" panose="020B0503020204020204" charset="-122"/>
                <a:ea typeface="微软雅黑" panose="020B0503020204020204" charset="-122"/>
                <a:cs typeface="宋体" panose="02010600030101010101" pitchFamily="2" charset="-122"/>
              </a:rPr>
              <a:t>6</a:t>
            </a:r>
            <a:r>
              <a:rPr lang="zh-CN" altLang="en-US" sz="3600" b="1">
                <a:latin typeface="微软雅黑" panose="020B0503020204020204" charset="-122"/>
                <a:ea typeface="微软雅黑" panose="020B0503020204020204" charset="-122"/>
                <a:cs typeface="宋体" panose="02010600030101010101" pitchFamily="2" charset="-122"/>
              </a:rPr>
              <a:t>至</a:t>
            </a:r>
            <a:r>
              <a:rPr lang="en-US" altLang="zh-CN" sz="3600" b="1">
                <a:latin typeface="微软雅黑" panose="020B0503020204020204" charset="-122"/>
                <a:ea typeface="微软雅黑" panose="020B0503020204020204" charset="-122"/>
                <a:cs typeface="宋体" panose="02010600030101010101" pitchFamily="2" charset="-122"/>
              </a:rPr>
              <a:t>10</a:t>
            </a:r>
            <a:r>
              <a:rPr lang="zh-CN" altLang="en-US" sz="3600" b="1">
                <a:latin typeface="微软雅黑" panose="020B0503020204020204" charset="-122"/>
                <a:ea typeface="微软雅黑" panose="020B0503020204020204" charset="-122"/>
                <a:cs typeface="宋体" panose="02010600030101010101" pitchFamily="2" charset="-122"/>
              </a:rPr>
              <a:t>英镑，相当于一个男仆年工资</a:t>
            </a:r>
            <a:r>
              <a:rPr lang="en-US" altLang="zh-CN" sz="3600" b="1">
                <a:latin typeface="微软雅黑" panose="020B0503020204020204" charset="-122"/>
                <a:ea typeface="微软雅黑" panose="020B0503020204020204" charset="-122"/>
                <a:cs typeface="宋体" panose="02010600030101010101" pitchFamily="2" charset="-122"/>
              </a:rPr>
              <a:t>2</a:t>
            </a:r>
            <a:r>
              <a:rPr lang="zh-CN" altLang="en-US" sz="3600" b="1">
                <a:latin typeface="微软雅黑" panose="020B0503020204020204" charset="-122"/>
                <a:ea typeface="微软雅黑" panose="020B0503020204020204" charset="-122"/>
                <a:cs typeface="宋体" panose="02010600030101010101" pitchFamily="2" charset="-122"/>
              </a:rPr>
              <a:t>倍左右。然而一个世纪后，饮茶逐渐在英国城乡各阶层中普及，茶叶成为英国人不可缺少的普通消费品。引起这一变化的主要原因是（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．中国茶叶产量大增   	</a:t>
            </a: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．英国颁布</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航海条例</a:t>
            </a:r>
            <a:r>
              <a:rPr lang="en-US" altLang="zh-CN" sz="3600" b="1">
                <a:latin typeface="微软雅黑" panose="020B0503020204020204" charset="-122"/>
                <a:ea typeface="微软雅黑" panose="020B0503020204020204" charset="-122"/>
                <a:cs typeface="宋体" panose="02010600030101010101" pitchFamily="2" charset="-122"/>
              </a:rPr>
              <a:t>》C</a:t>
            </a:r>
            <a:r>
              <a:rPr lang="zh-CN" altLang="en-US" sz="3600" b="1">
                <a:latin typeface="微软雅黑" panose="020B0503020204020204" charset="-122"/>
                <a:ea typeface="微软雅黑" panose="020B0503020204020204" charset="-122"/>
                <a:cs typeface="宋体" panose="02010600030101010101" pitchFamily="2" charset="-122"/>
              </a:rPr>
              <a:t>．世界贸易较大发展  	</a:t>
            </a: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．英国工业革命开始</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133080" y="5746115"/>
            <a:ext cx="2319655"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005" y="62230"/>
            <a:ext cx="12066270" cy="7292340"/>
          </a:xfrm>
          <a:prstGeom prst="rect">
            <a:avLst/>
          </a:prstGeom>
          <a:noFill/>
          <a:ln w="9525">
            <a:noFill/>
          </a:ln>
        </p:spPr>
        <p:txBody>
          <a:bodyPr wrap="square">
            <a:spAutoFit/>
          </a:bodyPr>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Times New Roman" panose="02020603050405020304" charset="0"/>
              </a:rPr>
              <a:t>2017</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Ⅲ</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3600" b="1">
                <a:solidFill>
                  <a:srgbClr val="FF0000"/>
                </a:solidFill>
                <a:latin typeface="微软雅黑" panose="020B0503020204020204" charset="-122"/>
                <a:ea typeface="微软雅黑" panose="020B0503020204020204" charset="-122"/>
                <a:cs typeface="Times New Roman" panose="02020603050405020304" charset="0"/>
              </a:rPr>
              <a:t>40</a:t>
            </a:r>
            <a:r>
              <a:rPr lang="zh-CN" altLang="en-US" sz="3600" b="1">
                <a:latin typeface="微软雅黑" panose="020B0503020204020204" charset="-122"/>
                <a:ea typeface="微软雅黑" panose="020B0503020204020204" charset="-122"/>
                <a:cs typeface="宋体" panose="02010600030101010101" pitchFamily="2" charset="-122"/>
              </a:rPr>
              <a:t>）阅读材料，完成下列要求。（</a:t>
            </a:r>
            <a:r>
              <a:rPr lang="en-US" altLang="zh-CN" sz="3600" b="1">
                <a:latin typeface="微软雅黑" panose="020B0503020204020204" charset="-122"/>
                <a:ea typeface="微软雅黑" panose="020B0503020204020204" charset="-122"/>
                <a:cs typeface="Times New Roman" panose="02020603050405020304" charset="0"/>
              </a:rPr>
              <a:t>25</a:t>
            </a:r>
            <a:r>
              <a:rPr lang="zh-CN" altLang="en-US" sz="3600" b="1">
                <a:latin typeface="微软雅黑" panose="020B0503020204020204" charset="-122"/>
                <a:ea typeface="微软雅黑" panose="020B0503020204020204" charset="-122"/>
                <a:cs typeface="宋体" panose="02010600030101010101" pitchFamily="2" charset="-122"/>
              </a:rPr>
              <a:t>分）</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材料</a:t>
            </a:r>
            <a:r>
              <a:rPr lang="zh-CN" altLang="en-US" sz="3600" b="1">
                <a:latin typeface="微软雅黑" panose="020B0503020204020204" charset="-122"/>
                <a:ea typeface="微软雅黑" panose="020B0503020204020204" charset="-122"/>
                <a:cs typeface="Times New Roman" panose="02020603050405020304" charset="0"/>
              </a:rPr>
              <a:t>  </a:t>
            </a:r>
            <a:r>
              <a:rPr lang="en-US" altLang="zh-CN" sz="3600" b="1">
                <a:latin typeface="微软雅黑" panose="020B0503020204020204" charset="-122"/>
                <a:ea typeface="微软雅黑" panose="020B0503020204020204" charset="-122"/>
                <a:cs typeface="Times New Roman" panose="02020603050405020304" charset="0"/>
              </a:rPr>
              <a:t>1602</a:t>
            </a:r>
            <a:r>
              <a:rPr lang="zh-CN" altLang="en-US" sz="3600" b="1">
                <a:latin typeface="微软雅黑" panose="020B0503020204020204" charset="-122"/>
                <a:ea typeface="微软雅黑" panose="020B0503020204020204" charset="-122"/>
                <a:cs typeface="宋体" panose="02010600030101010101" pitchFamily="2" charset="-122"/>
              </a:rPr>
              <a:t>年，荷兰东印度公司成立以后，荷兰人曾先后进攻澳门、台湾，遭到明朝官民的坚决抵抗而失败。</a:t>
            </a:r>
            <a:r>
              <a:rPr lang="en-US" altLang="zh-CN" sz="3600" b="1">
                <a:latin typeface="微软雅黑" panose="020B0503020204020204" charset="-122"/>
                <a:ea typeface="微软雅黑" panose="020B0503020204020204" charset="-122"/>
                <a:cs typeface="Times New Roman" panose="02020603050405020304" charset="0"/>
              </a:rPr>
              <a:t>1608</a:t>
            </a:r>
            <a:r>
              <a:rPr lang="zh-CN" altLang="en-US" sz="3600" b="1">
                <a:latin typeface="微软雅黑" panose="020B0503020204020204" charset="-122"/>
                <a:ea typeface="微软雅黑" panose="020B0503020204020204" charset="-122"/>
                <a:cs typeface="宋体" panose="02010600030101010101" pitchFamily="2" charset="-122"/>
              </a:rPr>
              <a:t>年，荷兰东印度公司董事会发出指示：“我们必须用</a:t>
            </a:r>
            <a:r>
              <a:rPr lang="en-US" altLang="zh-CN" sz="3600" b="1">
                <a:latin typeface="微软雅黑" panose="020B0503020204020204" charset="-122"/>
                <a:ea typeface="微软雅黑" panose="020B0503020204020204" charset="-122"/>
                <a:cs typeface="Times New Roman" panose="02020603050405020304" charset="0"/>
              </a:rPr>
              <a:t>—</a:t>
            </a:r>
            <a:r>
              <a:rPr lang="zh-CN" altLang="en-US" sz="3600" b="1">
                <a:latin typeface="微软雅黑" panose="020B0503020204020204" charset="-122"/>
                <a:ea typeface="微软雅黑" panose="020B0503020204020204" charset="-122"/>
                <a:cs typeface="宋体" panose="02010600030101010101" pitchFamily="2" charset="-122"/>
              </a:rPr>
              <a:t>切可能来增进对年贸易，首要目的是取得生丝，因为生丝利润优厚。”</a:t>
            </a:r>
            <a:r>
              <a:rPr lang="zh-CN" altLang="en-US" sz="3600" b="1">
                <a:latin typeface="微软雅黑" panose="020B0503020204020204" charset="-122"/>
                <a:ea typeface="微软雅黑" panose="020B0503020204020204" charset="-122"/>
                <a:cs typeface="Times New Roman" panose="02020603050405020304" charset="0"/>
              </a:rPr>
              <a:t> </a:t>
            </a:r>
            <a:r>
              <a:rPr lang="en-US" altLang="zh-CN" sz="3600" b="1">
                <a:latin typeface="微软雅黑" panose="020B0503020204020204" charset="-122"/>
                <a:ea typeface="微软雅黑" panose="020B0503020204020204" charset="-122"/>
                <a:cs typeface="Times New Roman" panose="02020603050405020304" charset="0"/>
              </a:rPr>
              <a:t>1621</a:t>
            </a:r>
            <a:r>
              <a:rPr lang="zh-CN" altLang="en-US" sz="3600" b="1">
                <a:latin typeface="微软雅黑" panose="020B0503020204020204" charset="-122"/>
                <a:ea typeface="微软雅黑" panose="020B0503020204020204" charset="-122"/>
                <a:cs typeface="宋体" panose="02010600030101010101" pitchFamily="2" charset="-122"/>
              </a:rPr>
              <a:t>年，荷兰人得知西班牙人也计划占领台湾，遂于次年再次侵占澎湖，并于</a:t>
            </a:r>
            <a:r>
              <a:rPr lang="en-US" altLang="zh-CN" sz="3600" b="1">
                <a:latin typeface="微软雅黑" panose="020B0503020204020204" charset="-122"/>
                <a:ea typeface="微软雅黑" panose="020B0503020204020204" charset="-122"/>
                <a:cs typeface="Times New Roman" panose="02020603050405020304" charset="0"/>
              </a:rPr>
              <a:t>1624</a:t>
            </a:r>
            <a:r>
              <a:rPr lang="zh-CN" altLang="en-US" sz="3600" b="1">
                <a:latin typeface="微软雅黑" panose="020B0503020204020204" charset="-122"/>
                <a:ea typeface="微软雅黑" panose="020B0503020204020204" charset="-122"/>
                <a:cs typeface="宋体" panose="02010600030101010101" pitchFamily="2" charset="-122"/>
              </a:rPr>
              <a:t>年侵占台湾南部。</a:t>
            </a:r>
            <a:r>
              <a:rPr lang="en-US" altLang="zh-CN" sz="3600" b="1">
                <a:latin typeface="微软雅黑" panose="020B0503020204020204" charset="-122"/>
                <a:ea typeface="微软雅黑" panose="020B0503020204020204" charset="-122"/>
                <a:cs typeface="Times New Roman" panose="02020603050405020304" charset="0"/>
              </a:rPr>
              <a:t>1642</a:t>
            </a:r>
            <a:r>
              <a:rPr lang="zh-CN" altLang="en-US" sz="3600" b="1">
                <a:latin typeface="微软雅黑" panose="020B0503020204020204" charset="-122"/>
                <a:ea typeface="微软雅黑" panose="020B0503020204020204" charset="-122"/>
                <a:cs typeface="宋体" panose="02010600030101010101" pitchFamily="2" charset="-122"/>
              </a:rPr>
              <a:t>年，其势力扩张到台湾北部。</a:t>
            </a:r>
            <a:endParaRPr lang="zh-CN" altLang="en-US" sz="3600" b="1">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890" y="-67310"/>
            <a:ext cx="12267565" cy="7047230"/>
          </a:xfrm>
          <a:prstGeom prst="rect">
            <a:avLst/>
          </a:prstGeom>
          <a:noFill/>
        </p:spPr>
        <p:txBody>
          <a:bodyPr wrap="square" rtlCol="0" anchor="t">
            <a:spAutoFit/>
          </a:bodyPr>
          <a:p>
            <a:pPr indent="0"/>
            <a:r>
              <a:rPr lang="en-US" altLang="zh-CN" sz="3600" b="1">
                <a:latin typeface="微软雅黑" panose="020B0503020204020204" charset="-122"/>
                <a:ea typeface="微软雅黑" panose="020B0503020204020204" charset="-122"/>
                <a:cs typeface="Times New Roman" panose="02020603050405020304" charset="0"/>
                <a:sym typeface="+mn-ea"/>
              </a:rPr>
              <a:t>1661</a:t>
            </a:r>
            <a:r>
              <a:rPr lang="zh-CN" altLang="en-US" sz="3600" b="1">
                <a:latin typeface="微软雅黑" panose="020B0503020204020204" charset="-122"/>
                <a:ea typeface="微软雅黑" panose="020B0503020204020204" charset="-122"/>
                <a:cs typeface="宋体" panose="02010600030101010101" pitchFamily="2" charset="-122"/>
                <a:sym typeface="+mn-ea"/>
              </a:rPr>
              <a:t>年，郑成功进军台湾，并正告荷兰驻军，台湾和澎湖列岛应由中国政府管辖，岛屿上的居民都是中国人，“他们自古以来占有并耕种这一土地”。荷兰人试图以赔款的方式换取郑成功退兵，被拒绝。郑成功收复台湾后，台湾根据郡县制，设立一府二县；兴建孔庙，建立学院、府学、社学等完整的学校体系；开科取士，“三年两试，照科、岁例开试儒童”；许多文人学士随之入台，写下了台湾第一批文学作品；大量移民涌入，台湾的人口迅速增加。</a:t>
            </a:r>
            <a:r>
              <a:rPr lang="en-US" altLang="zh-CN" sz="3600" b="1">
                <a:latin typeface="微软雅黑" panose="020B0503020204020204" charset="-122"/>
                <a:ea typeface="微软雅黑" panose="020B0503020204020204" charset="-122"/>
                <a:cs typeface="Times New Roman" panose="02020603050405020304" charset="0"/>
                <a:sym typeface="+mn-ea"/>
              </a:rPr>
              <a:t>——</a:t>
            </a:r>
            <a:r>
              <a:rPr lang="zh-CN" altLang="en-US" sz="3600" b="1">
                <a:latin typeface="微软雅黑" panose="020B0503020204020204" charset="-122"/>
                <a:ea typeface="微软雅黑" panose="020B0503020204020204" charset="-122"/>
                <a:cs typeface="宋体" panose="02010600030101010101" pitchFamily="2" charset="-122"/>
                <a:sym typeface="+mn-ea"/>
              </a:rPr>
              <a:t>摘编自陈孔立主编</a:t>
            </a:r>
            <a:r>
              <a:rPr lang="en-US" altLang="zh-CN" sz="3600" b="1">
                <a:latin typeface="微软雅黑" panose="020B0503020204020204" charset="-122"/>
                <a:ea typeface="微软雅黑" panose="020B0503020204020204" charset="-122"/>
                <a:cs typeface="宋体" panose="02010600030101010101" pitchFamily="2" charset="-122"/>
                <a:sym typeface="+mn-ea"/>
              </a:rPr>
              <a:t>《</a:t>
            </a:r>
            <a:r>
              <a:rPr lang="zh-CN" altLang="en-US" sz="3600" b="1">
                <a:latin typeface="微软雅黑" panose="020B0503020204020204" charset="-122"/>
                <a:ea typeface="微软雅黑" panose="020B0503020204020204" charset="-122"/>
                <a:cs typeface="宋体" panose="02010600030101010101" pitchFamily="2" charset="-122"/>
                <a:sym typeface="+mn-ea"/>
              </a:rPr>
              <a:t>台湾历史纲要</a:t>
            </a:r>
            <a:r>
              <a:rPr lang="en-US" altLang="zh-CN" sz="3600" b="1">
                <a:latin typeface="微软雅黑" panose="020B0503020204020204" charset="-122"/>
                <a:ea typeface="微软雅黑" panose="020B0503020204020204" charset="-122"/>
                <a:cs typeface="宋体" panose="02010600030101010101" pitchFamily="2" charset="-122"/>
                <a:sym typeface="+mn-ea"/>
              </a:rPr>
              <a:t>》</a:t>
            </a:r>
            <a:endParaRPr lang="en-US" altLang="zh-CN" sz="3600" b="1">
              <a:latin typeface="微软雅黑" panose="020B0503020204020204" charset="-122"/>
              <a:ea typeface="微软雅黑" panose="020B0503020204020204" charset="-122"/>
              <a:cs typeface="宋体" panose="02010600030101010101" pitchFamily="2" charset="-122"/>
              <a:sym typeface="+mn-ea"/>
            </a:endParaRPr>
          </a:p>
          <a:p>
            <a:pPr indent="0"/>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a:t>
            </a:r>
            <a:r>
              <a:rPr lang="en-US" altLang="zh-CN" sz="3200" b="1">
                <a:solidFill>
                  <a:srgbClr val="0000CC"/>
                </a:solidFill>
                <a:latin typeface="微软雅黑" panose="020B0503020204020204" charset="-122"/>
                <a:ea typeface="微软雅黑" panose="020B0503020204020204" charset="-122"/>
                <a:cs typeface="Times New Roman" panose="02020603050405020304" charset="0"/>
                <a:sym typeface="+mn-ea"/>
              </a:rPr>
              <a:t>1</a:t>
            </a: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）根据材料并结合所学知识，概括荷兰侵占中国台湾与澎湖的历史背景和目的。（</a:t>
            </a:r>
            <a:r>
              <a:rPr lang="en-US" altLang="zh-CN" sz="3200" b="1">
                <a:solidFill>
                  <a:srgbClr val="0000CC"/>
                </a:solidFill>
                <a:latin typeface="微软雅黑" panose="020B0503020204020204" charset="-122"/>
                <a:ea typeface="微软雅黑" panose="020B0503020204020204" charset="-122"/>
                <a:cs typeface="Times New Roman" panose="02020603050405020304" charset="0"/>
                <a:sym typeface="+mn-ea"/>
              </a:rPr>
              <a:t>15</a:t>
            </a: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分）（</a:t>
            </a:r>
            <a:r>
              <a:rPr lang="en-US" altLang="zh-CN" sz="3200" b="1">
                <a:solidFill>
                  <a:srgbClr val="0000CC"/>
                </a:solidFill>
                <a:latin typeface="微软雅黑" panose="020B0503020204020204" charset="-122"/>
                <a:ea typeface="微软雅黑" panose="020B0503020204020204" charset="-122"/>
                <a:cs typeface="Times New Roman" panose="02020603050405020304" charset="0"/>
                <a:sym typeface="+mn-ea"/>
              </a:rPr>
              <a:t>2</a:t>
            </a: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）根据材料并结合所学知识，简析台湾的收复在哪些方面促进了国家的统一。（</a:t>
            </a:r>
            <a:r>
              <a:rPr lang="en-US" altLang="zh-CN" sz="3200" b="1">
                <a:solidFill>
                  <a:srgbClr val="0000CC"/>
                </a:solidFill>
                <a:latin typeface="微软雅黑" panose="020B0503020204020204" charset="-122"/>
                <a:ea typeface="微软雅黑" panose="020B0503020204020204" charset="-122"/>
                <a:cs typeface="Times New Roman" panose="02020603050405020304" charset="0"/>
                <a:sym typeface="+mn-ea"/>
              </a:rPr>
              <a:t>10</a:t>
            </a: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分）</a:t>
            </a:r>
            <a:endPar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905" y="59055"/>
            <a:ext cx="11993245" cy="6739255"/>
          </a:xfrm>
          <a:prstGeom prst="rect">
            <a:avLst/>
          </a:prstGeom>
          <a:noFill/>
          <a:ln w="9525">
            <a:noFill/>
          </a:ln>
        </p:spPr>
        <p:txBody>
          <a:bodyPr wrap="square">
            <a:spAutoFit/>
          </a:bodyPr>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【答案】</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）背景：</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新航路开辟，殖民扩张；</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荷兰海外贸易快速发展，与东方的贸易利润巨大；</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明末战乱之际，中央政府无暇他顾。</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目的：</a:t>
            </a:r>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建立殖民据点；</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          扩大对中国的殖民贸易，攫取高额利润；</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          与西班牙进行殖民贸易竞争。</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）方面：</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维护国家领土完整；实行祖国大陆政治、文化制度；</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接受移民，进一步密切了两岸的往来和联系；</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a:p>
            <a:pPr indent="0"/>
            <a:r>
              <a:rPr lang="zh-CN" altLang="en-US" sz="3600" b="1">
                <a:solidFill>
                  <a:schemeClr val="tx1"/>
                </a:solidFill>
                <a:latin typeface="微软雅黑" panose="020B0503020204020204" charset="-122"/>
                <a:ea typeface="微软雅黑" panose="020B0503020204020204" charset="-122"/>
                <a:cs typeface="宋体" panose="02010600030101010101" pitchFamily="2" charset="-122"/>
              </a:rPr>
              <a:t>增强了民族、文化认同。</a:t>
            </a:r>
            <a:endParaRPr lang="zh-CN" altLang="en-US" sz="3600" b="1">
              <a:solidFill>
                <a:schemeClr val="tx1"/>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05" y="27940"/>
            <a:ext cx="11795125" cy="1076325"/>
          </a:xfrm>
          <a:prstGeom prst="rect">
            <a:avLst/>
          </a:prstGeom>
          <a:noFill/>
          <a:ln w="9525">
            <a:noFill/>
          </a:ln>
        </p:spPr>
        <p:txBody>
          <a:bodyPr wrap="square">
            <a:spAutoFit/>
          </a:bodyPr>
          <a:p>
            <a:pPr indent="0"/>
            <a:r>
              <a:rPr lang="zh-CN" altLang="en-US" sz="3200" b="1">
                <a:latin typeface="微软雅黑" panose="020B0503020204020204" charset="-122"/>
                <a:ea typeface="微软雅黑" panose="020B0503020204020204" charset="-122"/>
                <a:cs typeface="宋体" panose="02010600030101010101" pitchFamily="2" charset="-122"/>
              </a:rPr>
              <a:t>（</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3200" b="1">
                <a:solidFill>
                  <a:srgbClr val="FF0000"/>
                </a:solidFill>
                <a:latin typeface="微软雅黑" panose="020B0503020204020204" charset="-122"/>
                <a:ea typeface="微软雅黑" panose="020B0503020204020204" charset="-122"/>
                <a:cs typeface="宋体" panose="02010600030101010101" pitchFamily="2" charset="-122"/>
              </a:rPr>
              <a:t>年全国新课标</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2</a:t>
            </a:r>
            <a:r>
              <a:rPr lang="zh-CN" altLang="en-US" sz="32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40</a:t>
            </a:r>
            <a:r>
              <a:rPr lang="zh-CN" altLang="en-US" sz="3200" b="1">
                <a:latin typeface="微软雅黑" panose="020B0503020204020204" charset="-122"/>
                <a:ea typeface="微软雅黑" panose="020B0503020204020204" charset="-122"/>
                <a:cs typeface="宋体" panose="02010600030101010101" pitchFamily="2" charset="-122"/>
              </a:rPr>
              <a:t>）阅读材料，完成下列要求。（</a:t>
            </a:r>
            <a:r>
              <a:rPr lang="en-US" altLang="zh-CN" sz="3200" b="1">
                <a:latin typeface="微软雅黑" panose="020B0503020204020204" charset="-122"/>
                <a:ea typeface="微软雅黑" panose="020B0503020204020204" charset="-122"/>
                <a:cs typeface="宋体" panose="02010600030101010101" pitchFamily="2" charset="-122"/>
              </a:rPr>
              <a:t>25</a:t>
            </a:r>
            <a:r>
              <a:rPr lang="zh-CN" altLang="en-US" sz="3200" b="1">
                <a:latin typeface="微软雅黑" panose="020B0503020204020204" charset="-122"/>
                <a:ea typeface="微软雅黑" panose="020B0503020204020204" charset="-122"/>
                <a:cs typeface="宋体" panose="02010600030101010101" pitchFamily="2" charset="-122"/>
              </a:rPr>
              <a:t>分）  </a:t>
            </a:r>
            <a:r>
              <a:rPr lang="zh-CN" altLang="en-US" sz="3200" b="1">
                <a:solidFill>
                  <a:srgbClr val="FF0000"/>
                </a:solidFill>
                <a:latin typeface="微软雅黑" panose="020B0503020204020204" charset="-122"/>
                <a:ea typeface="微软雅黑" panose="020B0503020204020204" charset="-122"/>
                <a:cs typeface="宋体" panose="02010600030101010101" pitchFamily="2" charset="-122"/>
              </a:rPr>
              <a:t>材料一</a:t>
            </a:r>
            <a:endParaRPr lang="zh-CN" altLang="en-US" sz="3200" b="1">
              <a:solidFill>
                <a:srgbClr val="FF0000"/>
              </a:solidFill>
              <a:latin typeface="微软雅黑" panose="020B0503020204020204" charset="-122"/>
              <a:ea typeface="微软雅黑" panose="020B0503020204020204" charset="-122"/>
              <a:cs typeface="宋体" panose="02010600030101010101" pitchFamily="2" charset="-122"/>
            </a:endParaRPr>
          </a:p>
        </p:txBody>
      </p:sp>
      <p:graphicFrame>
        <p:nvGraphicFramePr>
          <p:cNvPr id="2" name="表格 1"/>
          <p:cNvGraphicFramePr/>
          <p:nvPr/>
        </p:nvGraphicFramePr>
        <p:xfrm>
          <a:off x="1905" y="1104265"/>
          <a:ext cx="11951970" cy="5776595"/>
        </p:xfrm>
        <a:graphic>
          <a:graphicData uri="http://schemas.openxmlformats.org/drawingml/2006/table">
            <a:tbl>
              <a:tblPr firstRow="1" bandRow="1">
                <a:tableStyleId>{5940675A-B579-460E-94D1-54222C63F5DA}</a:tableStyleId>
              </a:tblPr>
              <a:tblGrid>
                <a:gridCol w="1889125"/>
                <a:gridCol w="2724150"/>
                <a:gridCol w="3689985"/>
                <a:gridCol w="3648710"/>
              </a:tblGrid>
              <a:tr h="1387475">
                <a:tc>
                  <a:txBody>
                    <a:bodyPr/>
                    <a:p>
                      <a:pPr indent="0" algn="ctr">
                        <a:buNone/>
                      </a:pPr>
                      <a:r>
                        <a:rPr lang="zh-CN" altLang="en-US" sz="3200" b="1">
                          <a:latin typeface="微软雅黑" panose="020B0503020204020204" charset="-122"/>
                          <a:ea typeface="微软雅黑" panose="020B0503020204020204" charset="-122"/>
                          <a:cs typeface="楷体_GB2312" charset="0"/>
                        </a:rPr>
                        <a:t>时间</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200" b="1">
                          <a:latin typeface="微软雅黑" panose="020B0503020204020204" charset="-122"/>
                          <a:ea typeface="微软雅黑" panose="020B0503020204020204" charset="-122"/>
                          <a:cs typeface="Times New Roman" panose="02020603050405020304" charset="0"/>
                        </a:rPr>
                        <a:t>1500</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1850</a:t>
                      </a:r>
                      <a:r>
                        <a:rPr lang="zh-CN" altLang="en-US" sz="3200" b="1">
                          <a:latin typeface="微软雅黑" panose="020B0503020204020204" charset="-122"/>
                          <a:ea typeface="微软雅黑" panose="020B0503020204020204" charset="-122"/>
                          <a:cs typeface="楷体_GB2312" charset="0"/>
                        </a:rPr>
                        <a:t>年</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200" b="1">
                          <a:latin typeface="微软雅黑" panose="020B0503020204020204" charset="-122"/>
                          <a:ea typeface="微软雅黑" panose="020B0503020204020204" charset="-122"/>
                          <a:cs typeface="Times New Roman" panose="02020603050405020304" charset="0"/>
                        </a:rPr>
                        <a:t>1850</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1945</a:t>
                      </a:r>
                      <a:r>
                        <a:rPr lang="zh-CN" altLang="en-US" sz="3200" b="1">
                          <a:latin typeface="微软雅黑" panose="020B0503020204020204" charset="-122"/>
                          <a:ea typeface="微软雅黑" panose="020B0503020204020204" charset="-122"/>
                          <a:cs typeface="楷体_GB2312" charset="0"/>
                        </a:rPr>
                        <a:t>年</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200" b="1">
                          <a:latin typeface="微软雅黑" panose="020B0503020204020204" charset="-122"/>
                          <a:ea typeface="微软雅黑" panose="020B0503020204020204" charset="-122"/>
                          <a:cs typeface="Times New Roman" panose="02020603050405020304" charset="0"/>
                        </a:rPr>
                        <a:t>1945</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2000</a:t>
                      </a:r>
                      <a:r>
                        <a:rPr lang="zh-CN" altLang="en-US" sz="3200" b="1">
                          <a:latin typeface="微软雅黑" panose="020B0503020204020204" charset="-122"/>
                          <a:ea typeface="微软雅黑" panose="020B0503020204020204" charset="-122"/>
                          <a:cs typeface="楷体_GB2312" charset="0"/>
                        </a:rPr>
                        <a:t>年</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zh-CN" altLang="en-US" sz="3200" b="1">
                          <a:latin typeface="微软雅黑" panose="020B0503020204020204" charset="-122"/>
                          <a:ea typeface="微软雅黑" panose="020B0503020204020204" charset="-122"/>
                          <a:cs typeface="楷体_GB2312" charset="0"/>
                        </a:rPr>
                        <a:t>主要移出地</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200" b="1">
                          <a:latin typeface="微软雅黑" panose="020B0503020204020204" charset="-122"/>
                          <a:ea typeface="微软雅黑" panose="020B0503020204020204" charset="-122"/>
                          <a:cs typeface="楷体_GB2312" charset="0"/>
                        </a:rPr>
                        <a:t>欧洲、非洲</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200" b="1">
                          <a:latin typeface="微软雅黑" panose="020B0503020204020204" charset="-122"/>
                          <a:ea typeface="微软雅黑" panose="020B0503020204020204" charset="-122"/>
                          <a:cs typeface="楷体_GB2312" charset="0"/>
                        </a:rPr>
                        <a:t>欧洲、亚洲</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200" b="1">
                          <a:latin typeface="微软雅黑" panose="020B0503020204020204" charset="-122"/>
                          <a:ea typeface="微软雅黑" panose="020B0503020204020204" charset="-122"/>
                          <a:cs typeface="楷体_GB2312" charset="0"/>
                        </a:rPr>
                        <a:t>亚洲、非洲、拉丁美洲</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zh-CN" altLang="en-US" sz="3200" b="1">
                          <a:latin typeface="微软雅黑" panose="020B0503020204020204" charset="-122"/>
                          <a:ea typeface="微软雅黑" panose="020B0503020204020204" charset="-122"/>
                          <a:cs typeface="楷体_GB2312" charset="0"/>
                        </a:rPr>
                        <a:t>主要移入地</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200" b="1">
                          <a:latin typeface="微软雅黑" panose="020B0503020204020204" charset="-122"/>
                          <a:ea typeface="微软雅黑" panose="020B0503020204020204" charset="-122"/>
                          <a:cs typeface="楷体_GB2312" charset="0"/>
                        </a:rPr>
                        <a:t>美洲</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200" b="1">
                          <a:latin typeface="微软雅黑" panose="020B0503020204020204" charset="-122"/>
                          <a:ea typeface="微软雅黑" panose="020B0503020204020204" charset="-122"/>
                          <a:cs typeface="楷体_GB2312" charset="0"/>
                        </a:rPr>
                        <a:t>美洲</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200" b="1">
                          <a:latin typeface="微软雅黑" panose="020B0503020204020204" charset="-122"/>
                          <a:ea typeface="微软雅黑" panose="020B0503020204020204" charset="-122"/>
                          <a:cs typeface="楷体_GB2312" charset="0"/>
                        </a:rPr>
                        <a:t>西欧、北美洲、大洋洲</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a:p>
                      <a:pPr indent="0" algn="ctr">
                        <a:buNone/>
                      </a:pPr>
                      <a:r>
                        <a:rPr lang="zh-CN" altLang="en-US" sz="3200" b="1">
                          <a:latin typeface="微软雅黑" panose="020B0503020204020204" charset="-122"/>
                          <a:ea typeface="微软雅黑" panose="020B0503020204020204" charset="-122"/>
                          <a:cs typeface="楷体_GB2312" charset="0"/>
                        </a:rPr>
                        <a:t>人口迁移数量</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3200" b="1">
                          <a:latin typeface="微软雅黑" panose="020B0503020204020204" charset="-122"/>
                          <a:ea typeface="微软雅黑" panose="020B0503020204020204" charset="-122"/>
                          <a:cs typeface="楷体_GB2312" charset="0"/>
                        </a:rPr>
                        <a:t>至</a:t>
                      </a:r>
                      <a:r>
                        <a:rPr lang="en-US" altLang="zh-CN" sz="3200" b="1">
                          <a:latin typeface="微软雅黑" panose="020B0503020204020204" charset="-122"/>
                          <a:ea typeface="微软雅黑" panose="020B0503020204020204" charset="-122"/>
                          <a:cs typeface="Times New Roman" panose="02020603050405020304" charset="0"/>
                        </a:rPr>
                        <a:t>1850</a:t>
                      </a:r>
                      <a:r>
                        <a:rPr lang="zh-CN" altLang="en-US" sz="3200" b="1">
                          <a:latin typeface="微软雅黑" panose="020B0503020204020204" charset="-122"/>
                          <a:ea typeface="微软雅黑" panose="020B0503020204020204" charset="-122"/>
                          <a:cs typeface="楷体_GB2312" charset="0"/>
                        </a:rPr>
                        <a:t>年，黑奴约为</a:t>
                      </a:r>
                      <a:r>
                        <a:rPr lang="en-US" altLang="zh-CN" sz="3200" b="1">
                          <a:latin typeface="微软雅黑" panose="020B0503020204020204" charset="-122"/>
                          <a:ea typeface="微软雅黑" panose="020B0503020204020204" charset="-122"/>
                          <a:cs typeface="Times New Roman" panose="02020603050405020304" charset="0"/>
                        </a:rPr>
                        <a:t>1500</a:t>
                      </a:r>
                      <a:r>
                        <a:rPr lang="zh-CN" altLang="en-US" sz="3200" b="1">
                          <a:latin typeface="微软雅黑" panose="020B0503020204020204" charset="-122"/>
                          <a:ea typeface="微软雅黑" panose="020B0503020204020204" charset="-122"/>
                          <a:cs typeface="楷体_GB2312" charset="0"/>
                        </a:rPr>
                        <a:t>万，为白人移民的</a:t>
                      </a:r>
                      <a:r>
                        <a:rPr lang="en-US" altLang="zh-CN" sz="3200" b="1">
                          <a:latin typeface="微软雅黑" panose="020B0503020204020204" charset="-122"/>
                          <a:ea typeface="微软雅黑" panose="020B0503020204020204" charset="-122"/>
                          <a:cs typeface="Times New Roman" panose="02020603050405020304" charset="0"/>
                        </a:rPr>
                        <a:t>4</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5</a:t>
                      </a:r>
                      <a:r>
                        <a:rPr lang="zh-CN" altLang="en-US" sz="3200" b="1">
                          <a:latin typeface="微软雅黑" panose="020B0503020204020204" charset="-122"/>
                          <a:ea typeface="微软雅黑" panose="020B0503020204020204" charset="-122"/>
                          <a:cs typeface="楷体_GB2312" charset="0"/>
                        </a:rPr>
                        <a:t>倍</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3200" b="1">
                          <a:latin typeface="微软雅黑" panose="020B0503020204020204" charset="-122"/>
                          <a:ea typeface="微软雅黑" panose="020B0503020204020204" charset="-122"/>
                          <a:cs typeface="Times New Roman" panose="02020603050405020304" charset="0"/>
                        </a:rPr>
                        <a:t>1846</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1924</a:t>
                      </a:r>
                      <a:r>
                        <a:rPr lang="zh-CN" altLang="en-US" sz="3200" b="1">
                          <a:latin typeface="微软雅黑" panose="020B0503020204020204" charset="-122"/>
                          <a:ea typeface="微软雅黑" panose="020B0503020204020204" charset="-122"/>
                          <a:cs typeface="楷体_GB2312" charset="0"/>
                        </a:rPr>
                        <a:t>年欧洲移出</a:t>
                      </a:r>
                      <a:r>
                        <a:rPr lang="en-US" altLang="zh-CN" sz="3200" b="1">
                          <a:latin typeface="微软雅黑" panose="020B0503020204020204" charset="-122"/>
                          <a:ea typeface="微软雅黑" panose="020B0503020204020204" charset="-122"/>
                          <a:cs typeface="Times New Roman" panose="02020603050405020304" charset="0"/>
                        </a:rPr>
                        <a:t>4800</a:t>
                      </a:r>
                      <a:r>
                        <a:rPr lang="zh-CN" altLang="en-US" sz="3200" b="1">
                          <a:latin typeface="微软雅黑" panose="020B0503020204020204" charset="-122"/>
                          <a:ea typeface="微软雅黑" panose="020B0503020204020204" charset="-122"/>
                          <a:cs typeface="楷体_GB2312" charset="0"/>
                        </a:rPr>
                        <a:t>万，</a:t>
                      </a:r>
                      <a:r>
                        <a:rPr lang="en-US" altLang="zh-CN" sz="3200" b="1">
                          <a:latin typeface="微软雅黑" panose="020B0503020204020204" charset="-122"/>
                          <a:ea typeface="微软雅黑" panose="020B0503020204020204" charset="-122"/>
                          <a:cs typeface="Times New Roman" panose="02020603050405020304" charset="0"/>
                        </a:rPr>
                        <a:t>1834</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1941</a:t>
                      </a:r>
                      <a:r>
                        <a:rPr lang="zh-CN" altLang="en-US" sz="3200" b="1">
                          <a:latin typeface="微软雅黑" panose="020B0503020204020204" charset="-122"/>
                          <a:ea typeface="微软雅黑" panose="020B0503020204020204" charset="-122"/>
                          <a:cs typeface="楷体_GB2312" charset="0"/>
                        </a:rPr>
                        <a:t>年亚洲移出</a:t>
                      </a:r>
                      <a:r>
                        <a:rPr lang="en-US" altLang="zh-CN" sz="3200" b="1">
                          <a:latin typeface="微软雅黑" panose="020B0503020204020204" charset="-122"/>
                          <a:ea typeface="微软雅黑" panose="020B0503020204020204" charset="-122"/>
                          <a:cs typeface="Times New Roman" panose="02020603050405020304" charset="0"/>
                        </a:rPr>
                        <a:t>1200</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3700</a:t>
                      </a:r>
                      <a:r>
                        <a:rPr lang="zh-CN" altLang="en-US" sz="3200" b="1">
                          <a:latin typeface="微软雅黑" panose="020B0503020204020204" charset="-122"/>
                          <a:ea typeface="微软雅黑" panose="020B0503020204020204" charset="-122"/>
                          <a:cs typeface="楷体_GB2312" charset="0"/>
                        </a:rPr>
                        <a:t>万</a:t>
                      </a:r>
                      <a:endParaRPr lang="zh-CN" altLang="en-US" sz="3200" b="1">
                        <a:latin typeface="微软雅黑" panose="020B0503020204020204" charset="-122"/>
                        <a:ea typeface="微软雅黑" panose="020B0503020204020204" charset="-122"/>
                        <a:cs typeface="楷体_GB2312"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3200" b="1">
                          <a:latin typeface="微软雅黑" panose="020B0503020204020204" charset="-122"/>
                          <a:ea typeface="微软雅黑" panose="020B0503020204020204" charset="-122"/>
                          <a:cs typeface="Times New Roman" panose="02020603050405020304" charset="0"/>
                        </a:rPr>
                        <a:t>1960</a:t>
                      </a:r>
                      <a:r>
                        <a:rPr lang="zh-CN" altLang="en-US" sz="3200" b="1">
                          <a:latin typeface="微软雅黑" panose="020B0503020204020204" charset="-122"/>
                          <a:ea typeface="微软雅黑" panose="020B0503020204020204" charset="-122"/>
                          <a:cs typeface="楷体_GB2312" charset="0"/>
                        </a:rPr>
                        <a:t>年迁移人口为</a:t>
                      </a:r>
                      <a:r>
                        <a:rPr lang="en-US" altLang="zh-CN" sz="3200" b="1">
                          <a:latin typeface="微软雅黑" panose="020B0503020204020204" charset="-122"/>
                          <a:ea typeface="微软雅黑" panose="020B0503020204020204" charset="-122"/>
                          <a:cs typeface="Times New Roman" panose="02020603050405020304" charset="0"/>
                        </a:rPr>
                        <a:t>325</a:t>
                      </a:r>
                      <a:r>
                        <a:rPr lang="zh-CN" altLang="en-US" sz="3200" b="1">
                          <a:latin typeface="微软雅黑" panose="020B0503020204020204" charset="-122"/>
                          <a:ea typeface="微软雅黑" panose="020B0503020204020204" charset="-122"/>
                          <a:cs typeface="楷体_GB2312" charset="0"/>
                        </a:rPr>
                        <a:t>万，</a:t>
                      </a:r>
                      <a:r>
                        <a:rPr lang="en-US" altLang="zh-CN" sz="3200" b="1">
                          <a:latin typeface="微软雅黑" panose="020B0503020204020204" charset="-122"/>
                          <a:ea typeface="微软雅黑" panose="020B0503020204020204" charset="-122"/>
                          <a:cs typeface="Times New Roman" panose="02020603050405020304" charset="0"/>
                        </a:rPr>
                        <a:t>1974</a:t>
                      </a:r>
                      <a:r>
                        <a:rPr lang="zh-CN" altLang="en-US" sz="3200" b="1">
                          <a:latin typeface="微软雅黑" panose="020B0503020204020204" charset="-122"/>
                          <a:ea typeface="微软雅黑" panose="020B0503020204020204" charset="-122"/>
                          <a:cs typeface="楷体_GB2312" charset="0"/>
                        </a:rPr>
                        <a:t>年为</a:t>
                      </a:r>
                      <a:r>
                        <a:rPr lang="en-US" altLang="zh-CN" sz="3200" b="1">
                          <a:latin typeface="微软雅黑" panose="020B0503020204020204" charset="-122"/>
                          <a:ea typeface="微软雅黑" panose="020B0503020204020204" charset="-122"/>
                          <a:cs typeface="Times New Roman" panose="02020603050405020304" charset="0"/>
                        </a:rPr>
                        <a:t>947</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5</a:t>
                      </a:r>
                      <a:r>
                        <a:rPr lang="zh-CN" altLang="en-US" sz="3200" b="1">
                          <a:latin typeface="微软雅黑" panose="020B0503020204020204" charset="-122"/>
                          <a:ea typeface="微软雅黑" panose="020B0503020204020204" charset="-122"/>
                          <a:cs typeface="楷体_GB2312" charset="0"/>
                        </a:rPr>
                        <a:t>万，</a:t>
                      </a:r>
                      <a:r>
                        <a:rPr lang="en-US" altLang="zh-CN" sz="3200" b="1">
                          <a:latin typeface="微软雅黑" panose="020B0503020204020204" charset="-122"/>
                          <a:ea typeface="微软雅黑" panose="020B0503020204020204" charset="-122"/>
                          <a:cs typeface="Times New Roman" panose="02020603050405020304" charset="0"/>
                        </a:rPr>
                        <a:t>1985</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1990</a:t>
                      </a:r>
                      <a:r>
                        <a:rPr lang="zh-CN" altLang="en-US" sz="3200" b="1">
                          <a:latin typeface="微软雅黑" panose="020B0503020204020204" charset="-122"/>
                          <a:ea typeface="微软雅黑" panose="020B0503020204020204" charset="-122"/>
                          <a:cs typeface="楷体_GB2312" charset="0"/>
                        </a:rPr>
                        <a:t>年年增长率为</a:t>
                      </a:r>
                      <a:r>
                        <a:rPr lang="en-US" altLang="zh-CN" sz="3200" b="1">
                          <a:latin typeface="微软雅黑" panose="020B0503020204020204" charset="-122"/>
                          <a:ea typeface="微软雅黑" panose="020B0503020204020204" charset="-122"/>
                          <a:cs typeface="Times New Roman" panose="02020603050405020304" charset="0"/>
                        </a:rPr>
                        <a:t>2</a:t>
                      </a:r>
                      <a:r>
                        <a:rPr lang="zh-CN" altLang="en-US" sz="3200" b="1">
                          <a:latin typeface="微软雅黑" panose="020B0503020204020204" charset="-122"/>
                          <a:ea typeface="微软雅黑" panose="020B0503020204020204" charset="-122"/>
                          <a:cs typeface="楷体_GB2312" charset="0"/>
                        </a:rPr>
                        <a:t>．</a:t>
                      </a:r>
                      <a:r>
                        <a:rPr lang="en-US" altLang="zh-CN" sz="3200" b="1">
                          <a:latin typeface="微软雅黑" panose="020B0503020204020204" charset="-122"/>
                          <a:ea typeface="微软雅黑" panose="020B0503020204020204" charset="-122"/>
                          <a:cs typeface="Times New Roman" panose="02020603050405020304" charset="0"/>
                        </a:rPr>
                        <a:t>59%</a:t>
                      </a:r>
                      <a:endParaRPr lang="en-US" altLang="zh-CN" sz="3200" b="1">
                        <a:latin typeface="微软雅黑" panose="020B0503020204020204" charset="-122"/>
                        <a:ea typeface="微软雅黑" panose="020B0503020204020204" charset="-122"/>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995" y="128905"/>
            <a:ext cx="11885930" cy="6734175"/>
          </a:xfrm>
          <a:prstGeom prst="rect">
            <a:avLst/>
          </a:prstGeom>
          <a:noFill/>
        </p:spPr>
        <p:txBody>
          <a:bodyPr wrap="square" rtlCol="0" anchor="t">
            <a:spAutoFit/>
          </a:bodyPr>
          <a:p>
            <a:pPr>
              <a:lnSpc>
                <a:spcPct val="120000"/>
              </a:lnSpc>
            </a:pPr>
            <a:r>
              <a:rPr lang="zh-CN" altLang="en-US" sz="3600" b="1">
                <a:solidFill>
                  <a:srgbClr val="FF0000"/>
                </a:solidFill>
                <a:latin typeface="微软雅黑" panose="020B0503020204020204" charset="-122"/>
                <a:ea typeface="微软雅黑" panose="020B0503020204020204" charset="-122"/>
              </a:rPr>
              <a:t>材料二</a:t>
            </a:r>
            <a:endParaRPr lang="zh-CN" altLang="en-US" sz="3600" b="1">
              <a:solidFill>
                <a:srgbClr val="FF0000"/>
              </a:solidFill>
              <a:latin typeface="微软雅黑" panose="020B0503020204020204" charset="-122"/>
              <a:ea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rPr>
              <a:t>中国的海外移民历史悠久，大致从1567——1840年是一个承前启后的时期，移民数量有所增加，1801——1850年中国海外移民人数达到32万人，近代中国海外移民的总数为1500万人左右，期中90%移往东南亚，移民与祖国保持着密切联系，1862——1949年，华侨投资国内企业有25510家，投资总额约63271万元，新中国成立后，大陆地区很少向外移民。70年代以后，出现了一个新的移民潮，到2008年，移民人数达到1000万以上，主要集中于发达国家。                  </a:t>
            </a:r>
            <a:endParaRPr lang="zh-CN" altLang="en-US" sz="3600" b="1">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465" y="-34925"/>
            <a:ext cx="12116435" cy="6927850"/>
          </a:xfrm>
          <a:prstGeom prst="rect">
            <a:avLst/>
          </a:prstGeom>
          <a:noFill/>
          <a:ln w="9525">
            <a:noFill/>
          </a:ln>
        </p:spPr>
        <p:txBody>
          <a:bodyPr wrap="square">
            <a:spAutoFit/>
          </a:bodyPr>
          <a:p>
            <a:pPr indent="0">
              <a:lnSpc>
                <a:spcPct val="110000"/>
              </a:lnSpc>
            </a:pPr>
            <a:r>
              <a:rPr lang="zh-CN" altLang="en-US" sz="3600" b="1">
                <a:latin typeface="微软雅黑" panose="020B0503020204020204" charset="-122"/>
                <a:ea typeface="微软雅黑" panose="020B0503020204020204" charset="-122"/>
                <a:sym typeface="+mn-ea"/>
              </a:rPr>
              <a:t>（1）根据材料一并结合所学知识，概括近代以来全球国际人口迁移的基本趋势。（8）分</a:t>
            </a:r>
            <a:endParaRPr lang="zh-CN" altLang="en-US" sz="3600" b="1">
              <a:latin typeface="微软雅黑" panose="020B0503020204020204" charset="-122"/>
              <a:ea typeface="微软雅黑" panose="020B0503020204020204" charset="-122"/>
            </a:endParaRPr>
          </a:p>
          <a:p>
            <a:pPr indent="0">
              <a:lnSpc>
                <a:spcPct val="110000"/>
              </a:lnSpc>
            </a:pPr>
            <a:r>
              <a:rPr lang="zh-CN" altLang="en-US" sz="3600" b="1">
                <a:latin typeface="微软雅黑" panose="020B0503020204020204" charset="-122"/>
                <a:ea typeface="微软雅黑" panose="020B0503020204020204" charset="-122"/>
                <a:sym typeface="+mn-ea"/>
              </a:rPr>
              <a:t>（2）根据材料一、二并结合所学知识，指出16世纪以来中国海外移民的特点及形成的主要原因，并说明华侨华人在中国近代史上的贡献。（17分）</a:t>
            </a:r>
            <a:endParaRPr lang="zh-CN" altLang="en-US" sz="3600" b="1">
              <a:latin typeface="微软雅黑" panose="020B0503020204020204" charset="-122"/>
              <a:ea typeface="微软雅黑" panose="020B0503020204020204" charset="-122"/>
            </a:endParaRPr>
          </a:p>
          <a:p>
            <a:pPr indent="0">
              <a:lnSpc>
                <a:spcPct val="110000"/>
              </a:lnSpc>
            </a:pP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rPr>
              <a:t>【答案】（</a:t>
            </a:r>
            <a:r>
              <a:rPr lang="en-US" altLang="zh-CN" sz="2800" b="1">
                <a:solidFill>
                  <a:srgbClr val="0000CC"/>
                </a:solidFill>
                <a:latin typeface="微软雅黑" panose="020B0503020204020204" charset="-122"/>
                <a:ea typeface="微软雅黑" panose="020B0503020204020204" charset="-122"/>
                <a:cs typeface="宋体" panose="02010600030101010101" pitchFamily="2" charset="-122"/>
              </a:rPr>
              <a:t>1</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rPr>
              <a:t>）数量不断增加；范围不断扩大；自愿移民从主要由发达地区向落后地区迁移，逐渐转变为主要由发展中国家向发达国家迁移；被强迫进行的移民基本停止。（</a:t>
            </a:r>
            <a:r>
              <a:rPr lang="en-US" altLang="zh-CN" sz="2800" b="1">
                <a:solidFill>
                  <a:srgbClr val="0000CC"/>
                </a:solidFill>
                <a:latin typeface="微软雅黑" panose="020B0503020204020204" charset="-122"/>
                <a:ea typeface="微软雅黑" panose="020B0503020204020204" charset="-122"/>
                <a:cs typeface="宋体" panose="02010600030101010101" pitchFamily="2" charset="-122"/>
              </a:rPr>
              <a:t>2</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rPr>
              <a:t>）特点：中国大规模海外移民出现在鸦片战争之后，晚于世界国际移民；新中国成立后一段时间内基本停止。；</a:t>
            </a:r>
            <a:r>
              <a:rPr lang="en-US" altLang="zh-CN" sz="2800" b="1">
                <a:solidFill>
                  <a:srgbClr val="0000CC"/>
                </a:solidFill>
                <a:latin typeface="微软雅黑" panose="020B0503020204020204" charset="-122"/>
                <a:ea typeface="微软雅黑" panose="020B0503020204020204" charset="-122"/>
                <a:cs typeface="宋体" panose="02010600030101010101" pitchFamily="2" charset="-122"/>
              </a:rPr>
              <a:t>70</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rPr>
              <a:t>年代以后形成新的移民潮。主要原因：卷入世界市场较晚；冷战期间西方的封锁；中国的改革开放。贡献：引入技术和资金，促进了中国近代工业的兴起与发展；支持了孙中山领导的民主革命；支援和投身于全民族的抗战。 </a:t>
            </a:r>
            <a:endParaRPr lang="zh-CN" altLang="en-US" sz="2800" b="1">
              <a:solidFill>
                <a:srgbClr val="0000CC"/>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Effect transition="in" filter="blinds(horizontal)">
                                      <p:cBhvr>
                                        <p:cTn id="7" dur="5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0175" y="-27940"/>
            <a:ext cx="12114530" cy="3412490"/>
          </a:xfrm>
          <a:prstGeom prst="rect">
            <a:avLst/>
          </a:prstGeom>
          <a:noFill/>
          <a:ln w="9525">
            <a:noFill/>
          </a:ln>
        </p:spPr>
        <p:txBody>
          <a:bodyPr wrap="square">
            <a:spAutoFit/>
          </a:bodyPr>
          <a:p>
            <a:pPr indent="0">
              <a:lnSpc>
                <a:spcPct val="120000"/>
              </a:lnSpc>
            </a:pP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年安徽卷文综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37</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charset="0"/>
              </a:rPr>
              <a:t>30</a:t>
            </a:r>
            <a:r>
              <a:rPr lang="zh-CN" altLang="en-US" sz="3600" b="1">
                <a:latin typeface="微软雅黑" panose="020B0503020204020204" charset="-122"/>
                <a:ea typeface="微软雅黑" panose="020B0503020204020204" charset="-122"/>
                <a:cs typeface="宋体" panose="02010600030101010101" pitchFamily="2" charset="-122"/>
              </a:rPr>
              <a:t>分）阅读材料，回答下列问题。</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材料一</a:t>
            </a:r>
            <a:r>
              <a:rPr lang="zh-CN" altLang="en-US" sz="3600" b="1">
                <a:latin typeface="微软雅黑" panose="020B0503020204020204" charset="-122"/>
                <a:ea typeface="微软雅黑" panose="020B0503020204020204" charset="-122"/>
                <a:cs typeface="Times New Roman" panose="02020603050405020304" charset="0"/>
              </a:rPr>
              <a:t>  </a:t>
            </a:r>
            <a:r>
              <a:rPr lang="zh-CN" altLang="en-US" sz="3600" b="1">
                <a:latin typeface="微软雅黑" panose="020B0503020204020204" charset="-122"/>
                <a:ea typeface="微软雅黑" panose="020B0503020204020204" charset="-122"/>
                <a:cs typeface="宋体" panose="02010600030101010101" pitchFamily="2" charset="-122"/>
              </a:rPr>
              <a:t>有学者认为，在</a:t>
            </a:r>
            <a:r>
              <a:rPr lang="en-US" altLang="zh-CN" sz="3600" b="1">
                <a:latin typeface="微软雅黑" panose="020B0503020204020204" charset="-122"/>
                <a:ea typeface="微软雅黑" panose="020B0503020204020204" charset="-122"/>
                <a:cs typeface="Times New Roman" panose="02020603050405020304" charset="0"/>
              </a:rPr>
              <a:t>16—19 </a:t>
            </a:r>
            <a:r>
              <a:rPr lang="zh-CN" altLang="en-US" sz="3600" b="1">
                <a:latin typeface="微软雅黑" panose="020B0503020204020204" charset="-122"/>
                <a:ea typeface="微软雅黑" panose="020B0503020204020204" charset="-122"/>
                <a:cs typeface="宋体" panose="02010600030101010101" pitchFamily="2" charset="-122"/>
              </a:rPr>
              <a:t>世纪中叶的世界经济发展中，英国的地位步步上升，最终独占鳌头，成为世界经济体系中最大的剥削者。表</a:t>
            </a:r>
            <a:r>
              <a:rPr lang="en-US" altLang="zh-CN" sz="3600" b="1">
                <a:latin typeface="微软雅黑" panose="020B0503020204020204" charset="-122"/>
                <a:ea typeface="微软雅黑" panose="020B0503020204020204" charset="-122"/>
                <a:cs typeface="Times New Roman" panose="02020603050405020304" charset="0"/>
              </a:rPr>
              <a:t>2 </a:t>
            </a:r>
            <a:r>
              <a:rPr lang="zh-CN" altLang="en-US" sz="3600" b="1">
                <a:latin typeface="微软雅黑" panose="020B0503020204020204" charset="-122"/>
                <a:ea typeface="微软雅黑" panose="020B0503020204020204" charset="-122"/>
                <a:cs typeface="宋体" panose="02010600030101010101" pitchFamily="2" charset="-122"/>
              </a:rPr>
              <a:t>所列为英国在这一进程中的历史事件。表</a:t>
            </a:r>
            <a:r>
              <a:rPr lang="en-US" altLang="zh-CN" sz="3600" b="1">
                <a:latin typeface="微软雅黑" panose="020B0503020204020204" charset="-122"/>
                <a:ea typeface="微软雅黑" panose="020B0503020204020204" charset="-122"/>
                <a:cs typeface="Times New Roman" panose="02020603050405020304" charset="0"/>
              </a:rPr>
              <a:t>2</a:t>
            </a:r>
            <a:r>
              <a:rPr lang="zh-CN" altLang="en-US" sz="3600" b="1">
                <a:latin typeface="微软雅黑" panose="020B0503020204020204" charset="-122"/>
                <a:ea typeface="微软雅黑" panose="020B0503020204020204" charset="-122"/>
                <a:cs typeface="宋体" panose="02010600030101010101" pitchFamily="2" charset="-122"/>
              </a:rPr>
              <a:t>英国历史大事年表（部分）</a:t>
            </a:r>
            <a:endParaRPr lang="zh-CN" altLang="en-US" sz="3600" b="1">
              <a:latin typeface="微软雅黑" panose="020B0503020204020204" charset="-122"/>
              <a:ea typeface="微软雅黑" panose="020B0503020204020204" charset="-122"/>
              <a:cs typeface="宋体" panose="02010600030101010101" pitchFamily="2" charset="-122"/>
            </a:endParaRPr>
          </a:p>
        </p:txBody>
      </p:sp>
      <p:pic>
        <p:nvPicPr>
          <p:cNvPr id="2" name="图片 1"/>
          <p:cNvPicPr/>
          <p:nvPr/>
        </p:nvPicPr>
        <p:blipFill>
          <a:blip r:embed="rId1"/>
          <a:stretch>
            <a:fillRect/>
          </a:stretch>
        </p:blipFill>
        <p:spPr>
          <a:xfrm>
            <a:off x="282575" y="3384550"/>
            <a:ext cx="3964940" cy="3369310"/>
          </a:xfrm>
          <a:prstGeom prst="rect">
            <a:avLst/>
          </a:prstGeom>
          <a:noFill/>
          <a:ln w="9525">
            <a:noFill/>
          </a:ln>
        </p:spPr>
      </p:pic>
      <p:sp>
        <p:nvSpPr>
          <p:cNvPr id="3" name="文本框 2"/>
          <p:cNvSpPr txBox="1"/>
          <p:nvPr/>
        </p:nvSpPr>
        <p:spPr>
          <a:xfrm>
            <a:off x="4475480" y="3767455"/>
            <a:ext cx="7510780" cy="2251710"/>
          </a:xfrm>
          <a:prstGeom prst="rect">
            <a:avLst/>
          </a:prstGeom>
          <a:noFill/>
          <a:ln w="9525">
            <a:noFill/>
          </a:ln>
        </p:spPr>
        <p:txBody>
          <a:bodyPr wrap="square">
            <a:spAutoFit/>
          </a:bodyPr>
          <a:p>
            <a:pPr indent="0">
              <a:lnSpc>
                <a:spcPct val="130000"/>
              </a:lnSpc>
            </a:pP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0000CC"/>
                </a:solidFill>
                <a:latin typeface="微软雅黑" panose="020B0503020204020204" charset="-122"/>
                <a:ea typeface="微软雅黑" panose="020B0503020204020204" charset="-122"/>
                <a:cs typeface="Times New Roman" panose="02020603050405020304" charset="0"/>
              </a:rPr>
              <a:t>1</a:t>
            </a: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）结合所学知识，为材料一中“英国历史大事年表”补充两件大事并说明理由。（</a:t>
            </a:r>
            <a:r>
              <a:rPr lang="en-US" altLang="zh-CN" sz="3600" b="1">
                <a:solidFill>
                  <a:srgbClr val="0000CC"/>
                </a:solidFill>
                <a:latin typeface="微软雅黑" panose="020B0503020204020204" charset="-122"/>
                <a:ea typeface="微软雅黑" panose="020B0503020204020204" charset="-122"/>
                <a:cs typeface="Times New Roman" panose="02020603050405020304" charset="0"/>
              </a:rPr>
              <a:t>8</a:t>
            </a:r>
            <a:r>
              <a:rPr lang="zh-CN" altLang="en-US" sz="3600" b="1">
                <a:solidFill>
                  <a:srgbClr val="0000CC"/>
                </a:solidFill>
                <a:latin typeface="微软雅黑" panose="020B0503020204020204" charset="-122"/>
                <a:ea typeface="微软雅黑" panose="020B0503020204020204" charset="-122"/>
                <a:cs typeface="宋体" panose="02010600030101010101" pitchFamily="2" charset="-122"/>
              </a:rPr>
              <a:t>分）</a:t>
            </a:r>
            <a:endParaRPr lang="zh-CN" altLang="en-US" sz="3600" b="1">
              <a:solidFill>
                <a:srgbClr val="0000CC"/>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8890" y="4445"/>
            <a:ext cx="12114530" cy="6824345"/>
          </a:xfrm>
          <a:prstGeom prst="rect">
            <a:avLst/>
          </a:prstGeom>
          <a:noFill/>
          <a:ln w="9525">
            <a:noFill/>
          </a:ln>
        </p:spPr>
      </p:pic>
      <p:sp>
        <p:nvSpPr>
          <p:cNvPr id="4" name="文本框 3"/>
          <p:cNvSpPr txBox="1"/>
          <p:nvPr/>
        </p:nvSpPr>
        <p:spPr>
          <a:xfrm>
            <a:off x="308610" y="184785"/>
            <a:ext cx="11515090" cy="5369560"/>
          </a:xfrm>
          <a:prstGeom prst="rect">
            <a:avLst/>
          </a:prstGeom>
          <a:solidFill>
            <a:schemeClr val="accent3">
              <a:lumMod val="20000"/>
              <a:lumOff val="80000"/>
            </a:schemeClr>
          </a:solidFill>
          <a:ln w="9525">
            <a:noFill/>
          </a:ln>
        </p:spPr>
        <p:txBody>
          <a:bodyPr wrap="square">
            <a:spAutoFit/>
          </a:bodyPr>
          <a:p>
            <a:pPr indent="0">
              <a:lnSpc>
                <a:spcPct val="130000"/>
              </a:lnSpc>
            </a:pPr>
            <a:r>
              <a:rPr lang="zh-CN" altLang="en-US" sz="4400" b="1">
                <a:solidFill>
                  <a:srgbClr val="FF0000"/>
                </a:solidFill>
                <a:latin typeface="微软雅黑" panose="020B0503020204020204" charset="-122"/>
                <a:ea typeface="微软雅黑" panose="020B0503020204020204" charset="-122"/>
                <a:cs typeface="宋体" panose="02010600030101010101" pitchFamily="2" charset="-122"/>
              </a:rPr>
              <a:t>【答案】</a:t>
            </a:r>
            <a:endParaRPr lang="zh-CN" altLang="en-US" sz="4400" b="1">
              <a:solidFill>
                <a:srgbClr val="FF0000"/>
              </a:solidFill>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solidFill>
                  <a:schemeClr val="tx1"/>
                </a:solidFill>
                <a:latin typeface="微软雅黑" panose="020B0503020204020204" charset="-122"/>
                <a:ea typeface="微软雅黑" panose="020B0503020204020204" charset="-122"/>
                <a:cs typeface="Times New Roman" panose="02020603050405020304" charset="0"/>
              </a:rPr>
              <a:t>1588</a:t>
            </a:r>
            <a:r>
              <a:rPr lang="zh-CN" altLang="en-US" sz="4400" b="1">
                <a:solidFill>
                  <a:schemeClr val="tx1"/>
                </a:solidFill>
                <a:latin typeface="微软雅黑" panose="020B0503020204020204" charset="-122"/>
                <a:ea typeface="微软雅黑" panose="020B0503020204020204" charset="-122"/>
                <a:cs typeface="宋体" panose="02010600030101010101" pitchFamily="2" charset="-122"/>
              </a:rPr>
              <a:t>年英国击败西班牙“无敌舰队”</a:t>
            </a:r>
            <a:r>
              <a:rPr lang="zh-CN" altLang="en-US" sz="4400" b="1">
                <a:solidFill>
                  <a:schemeClr val="tx1"/>
                </a:solidFill>
                <a:latin typeface="微软雅黑" panose="020B0503020204020204" charset="-122"/>
                <a:ea typeface="微软雅黑" panose="020B0503020204020204" charset="-122"/>
                <a:cs typeface="Times New Roman" panose="02020603050405020304" charset="0"/>
              </a:rPr>
              <a:t> </a:t>
            </a:r>
            <a:endParaRPr lang="zh-CN" altLang="en-US" sz="4400" b="1">
              <a:solidFill>
                <a:schemeClr val="tx1"/>
              </a:solidFill>
              <a:latin typeface="微软雅黑" panose="020B0503020204020204" charset="-122"/>
              <a:ea typeface="微软雅黑" panose="020B0503020204020204" charset="-122"/>
              <a:cs typeface="Times New Roman" panose="02020603050405020304" charset="0"/>
            </a:endParaRPr>
          </a:p>
          <a:p>
            <a:pPr indent="0">
              <a:lnSpc>
                <a:spcPct val="130000"/>
              </a:lnSpc>
            </a:pPr>
            <a:r>
              <a:rPr lang="zh-CN" altLang="en-US" sz="4400" b="1">
                <a:solidFill>
                  <a:srgbClr val="0000CC"/>
                </a:solidFill>
                <a:latin typeface="微软雅黑" panose="020B0503020204020204" charset="-122"/>
                <a:ea typeface="微软雅黑" panose="020B0503020204020204" charset="-122"/>
                <a:cs typeface="宋体" panose="02010600030101010101" pitchFamily="2" charset="-122"/>
              </a:rPr>
              <a:t>理由：</a:t>
            </a:r>
            <a:r>
              <a:rPr lang="zh-CN" altLang="en-US" sz="4400" b="1">
                <a:solidFill>
                  <a:schemeClr val="tx1"/>
                </a:solidFill>
                <a:latin typeface="微软雅黑" panose="020B0503020204020204" charset="-122"/>
                <a:ea typeface="微软雅黑" panose="020B0503020204020204" charset="-122"/>
                <a:cs typeface="宋体" panose="02010600030101010101" pitchFamily="2" charset="-122"/>
              </a:rPr>
              <a:t>英国开始确立海上霸权，有利于其海外扩张；</a:t>
            </a:r>
            <a:endParaRPr lang="zh-CN" altLang="en-US" sz="4400" b="1">
              <a:solidFill>
                <a:schemeClr val="tx1"/>
              </a:solidFill>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solidFill>
                  <a:schemeClr val="tx1"/>
                </a:solidFill>
                <a:latin typeface="微软雅黑" panose="020B0503020204020204" charset="-122"/>
                <a:ea typeface="微软雅黑" panose="020B0503020204020204" charset="-122"/>
                <a:cs typeface="Times New Roman" panose="02020603050405020304" charset="0"/>
              </a:rPr>
              <a:t>1785</a:t>
            </a:r>
            <a:r>
              <a:rPr lang="zh-CN" altLang="en-US" sz="4400" b="1">
                <a:solidFill>
                  <a:schemeClr val="tx1"/>
                </a:solidFill>
                <a:latin typeface="微软雅黑" panose="020B0503020204020204" charset="-122"/>
                <a:ea typeface="微软雅黑" panose="020B0503020204020204" charset="-122"/>
                <a:cs typeface="宋体" panose="02010600030101010101" pitchFamily="2" charset="-122"/>
              </a:rPr>
              <a:t>年，瓦特改良蒸汽机投入使用</a:t>
            </a:r>
            <a:r>
              <a:rPr lang="zh-CN" altLang="en-US" sz="4400" b="1">
                <a:solidFill>
                  <a:schemeClr val="tx1"/>
                </a:solidFill>
                <a:latin typeface="微软雅黑" panose="020B0503020204020204" charset="-122"/>
                <a:ea typeface="微软雅黑" panose="020B0503020204020204" charset="-122"/>
                <a:cs typeface="Times New Roman" panose="02020603050405020304" charset="0"/>
              </a:rPr>
              <a:t> </a:t>
            </a:r>
            <a:endParaRPr lang="zh-CN" altLang="en-US" sz="4400" b="1">
              <a:solidFill>
                <a:schemeClr val="tx1"/>
              </a:solidFill>
              <a:latin typeface="微软雅黑" panose="020B0503020204020204" charset="-122"/>
              <a:ea typeface="微软雅黑" panose="020B0503020204020204" charset="-122"/>
              <a:cs typeface="Times New Roman" panose="02020603050405020304" charset="0"/>
            </a:endParaRPr>
          </a:p>
          <a:p>
            <a:pPr indent="0">
              <a:lnSpc>
                <a:spcPct val="130000"/>
              </a:lnSpc>
            </a:pPr>
            <a:r>
              <a:rPr lang="zh-CN" altLang="en-US" sz="4400" b="1">
                <a:solidFill>
                  <a:srgbClr val="0000CC"/>
                </a:solidFill>
                <a:latin typeface="微软雅黑" panose="020B0503020204020204" charset="-122"/>
                <a:ea typeface="微软雅黑" panose="020B0503020204020204" charset="-122"/>
                <a:cs typeface="宋体" panose="02010600030101010101" pitchFamily="2" charset="-122"/>
              </a:rPr>
              <a:t>理由：</a:t>
            </a:r>
            <a:r>
              <a:rPr lang="zh-CN" altLang="en-US" sz="4400" b="1">
                <a:solidFill>
                  <a:schemeClr val="tx1"/>
                </a:solidFill>
                <a:latin typeface="微软雅黑" panose="020B0503020204020204" charset="-122"/>
                <a:ea typeface="微软雅黑" panose="020B0503020204020204" charset="-122"/>
                <a:cs typeface="宋体" panose="02010600030101010101" pitchFamily="2" charset="-122"/>
              </a:rPr>
              <a:t>导致“蒸汽时代”的到来</a:t>
            </a:r>
            <a:endParaRPr lang="zh-CN" altLang="en-US" sz="4400" b="1">
              <a:solidFill>
                <a:schemeClr val="tx1"/>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9860" y="63500"/>
            <a:ext cx="11891645" cy="6203315"/>
          </a:xfrm>
          <a:prstGeom prst="rect">
            <a:avLst/>
          </a:prstGeom>
          <a:noFill/>
        </p:spPr>
        <p:txBody>
          <a:bodyPr wrap="square" rtlCol="0" anchor="t">
            <a:spAutoFit/>
          </a:bodyPr>
          <a:p>
            <a:pPr algn="l">
              <a:lnSpc>
                <a:spcPct val="150000"/>
              </a:lnSpc>
            </a:pPr>
            <a:r>
              <a:rPr lang="zh-CN" altLang="en-US" sz="4400" b="1">
                <a:solidFill>
                  <a:srgbClr val="0000CC"/>
                </a:solidFill>
                <a:latin typeface="微软雅黑" panose="020B0503020204020204" charset="-122"/>
                <a:ea typeface="微软雅黑" panose="020B0503020204020204" charset="-122"/>
                <a:sym typeface="+mn-ea"/>
              </a:rPr>
              <a:t>一、重点问题自测：</a:t>
            </a:r>
            <a:endParaRPr lang="zh-CN" altLang="en-US" sz="4400" b="1" kern="0" noProof="0" smtClean="0">
              <a:ln>
                <a:noFill/>
              </a:ln>
              <a:solidFill>
                <a:srgbClr val="0000CC"/>
              </a:solidFill>
              <a:effectLst/>
              <a:uLnTx/>
              <a:uFillTx/>
              <a:latin typeface="微软雅黑" panose="020B0503020204020204" charset="-122"/>
              <a:ea typeface="微软雅黑" panose="020B0503020204020204" charset="-122"/>
              <a:sym typeface="+mn-ea"/>
            </a:endParaRPr>
          </a:p>
          <a:p>
            <a:pPr algn="l">
              <a:lnSpc>
                <a:spcPct val="150000"/>
              </a:lnSpc>
            </a:pPr>
            <a:r>
              <a:rPr lang="en-US" altLang="zh-CN" sz="3600" b="1" dirty="0">
                <a:solidFill>
                  <a:schemeClr val="tx1"/>
                </a:solidFill>
                <a:latin typeface="微软雅黑" panose="020B0503020204020204" charset="-122"/>
                <a:ea typeface="微软雅黑" panose="020B0503020204020204" charset="-122"/>
                <a:sym typeface="+mn-ea"/>
              </a:rPr>
              <a:t>1</a:t>
            </a:r>
            <a:r>
              <a:rPr lang="zh-CN" altLang="en-US" sz="3600" b="1" dirty="0">
                <a:solidFill>
                  <a:schemeClr val="tx1"/>
                </a:solidFill>
                <a:latin typeface="微软雅黑" panose="020B0503020204020204" charset="-122"/>
                <a:ea typeface="微软雅黑" panose="020B0503020204020204" charset="-122"/>
                <a:sym typeface="+mn-ea"/>
              </a:rPr>
              <a:t>、你能说出</a:t>
            </a:r>
            <a:r>
              <a:rPr lang="en-US" altLang="zh-CN" sz="3600" b="1" dirty="0">
                <a:solidFill>
                  <a:schemeClr val="tx1"/>
                </a:solidFill>
                <a:latin typeface="微软雅黑" panose="020B0503020204020204" charset="-122"/>
                <a:ea typeface="微软雅黑" panose="020B0503020204020204" charset="-122"/>
                <a:sym typeface="+mn-ea"/>
              </a:rPr>
              <a:t>16---18</a:t>
            </a:r>
            <a:r>
              <a:rPr lang="zh-CN" altLang="en-US" sz="3600" b="1" dirty="0">
                <a:solidFill>
                  <a:schemeClr val="tx1"/>
                </a:solidFill>
                <a:latin typeface="微软雅黑" panose="020B0503020204020204" charset="-122"/>
                <a:ea typeface="微软雅黑" panose="020B0503020204020204" charset="-122"/>
                <a:sym typeface="+mn-ea"/>
              </a:rPr>
              <a:t>世纪中期先后出现了哪些殖民帝国</a:t>
            </a:r>
            <a:r>
              <a:rPr lang="en-US" altLang="zh-CN" sz="3600" b="1" dirty="0">
                <a:solidFill>
                  <a:schemeClr val="tx1"/>
                </a:solidFill>
                <a:latin typeface="微软雅黑" panose="020B0503020204020204" charset="-122"/>
                <a:ea typeface="微软雅黑" panose="020B0503020204020204" charset="-122"/>
                <a:sym typeface="+mn-ea"/>
              </a:rPr>
              <a:t>?</a:t>
            </a:r>
            <a:endParaRPr lang="en-US" altLang="zh-CN" sz="3600" b="1" dirty="0">
              <a:solidFill>
                <a:schemeClr val="tx1"/>
              </a:solidFill>
              <a:latin typeface="微软雅黑" panose="020B0503020204020204" charset="-122"/>
              <a:ea typeface="微软雅黑" panose="020B0503020204020204" charset="-122"/>
              <a:sym typeface="+mn-ea"/>
            </a:endParaRPr>
          </a:p>
          <a:p>
            <a:pPr algn="l">
              <a:lnSpc>
                <a:spcPct val="150000"/>
              </a:lnSpc>
            </a:pPr>
            <a:r>
              <a:rPr lang="en-US" altLang="zh-CN" sz="3600" b="1" kern="0" noProof="0" smtClean="0">
                <a:ln>
                  <a:noFill/>
                </a:ln>
                <a:effectLst/>
                <a:uLnTx/>
                <a:uFillTx/>
                <a:latin typeface="微软雅黑" panose="020B0503020204020204" charset="-122"/>
                <a:ea typeface="微软雅黑" panose="020B0503020204020204" charset="-122"/>
                <a:sym typeface="+mn-ea"/>
              </a:rPr>
              <a:t>2</a:t>
            </a:r>
            <a:r>
              <a:rPr lang="zh-CN" altLang="en-US" sz="3600" b="1" kern="0" noProof="0" smtClean="0">
                <a:ln>
                  <a:noFill/>
                </a:ln>
                <a:effectLst/>
                <a:uLnTx/>
                <a:uFillTx/>
                <a:latin typeface="微软雅黑" panose="020B0503020204020204" charset="-122"/>
                <a:ea typeface="微软雅黑" panose="020B0503020204020204" charset="-122"/>
                <a:sym typeface="+mn-ea"/>
              </a:rPr>
              <a:t>、为什么历史上荷兰人有“海上马车夫”之称？是什么原因成就了荷兰人“海上马车夫”的美誉？</a:t>
            </a:r>
            <a:endParaRPr kumimoji="0" lang="zh-CN" altLang="en-US" sz="36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n-cs"/>
              <a:sym typeface="+mn-ea"/>
            </a:endParaRPr>
          </a:p>
          <a:p>
            <a:pPr marL="342900" marR="0" lvl="0" indent="-342900" algn="l" defTabSz="914400" rtl="0" eaLnBrk="1" fontAlgn="base" latinLnBrk="0" hangingPunct="1">
              <a:lnSpc>
                <a:spcPct val="150000"/>
              </a:lnSpc>
              <a:spcBef>
                <a:spcPct val="20000"/>
              </a:spcBef>
              <a:spcAft>
                <a:spcPct val="0"/>
              </a:spcAft>
              <a:buClr>
                <a:schemeClr val="hlink"/>
              </a:buClr>
              <a:buSzPct val="120000"/>
              <a:buFontTx/>
              <a:buNone/>
              <a:defRPr/>
            </a:pPr>
            <a:r>
              <a:rPr lang="en-US" altLang="zh-CN" sz="3600" b="1" kern="0" noProof="0" smtClean="0">
                <a:ln>
                  <a:noFill/>
                </a:ln>
                <a:effectLst/>
                <a:uLnTx/>
                <a:uFillTx/>
                <a:latin typeface="微软雅黑" panose="020B0503020204020204" charset="-122"/>
                <a:ea typeface="微软雅黑" panose="020B0503020204020204" charset="-122"/>
                <a:sym typeface="+mn-ea"/>
              </a:rPr>
              <a:t>3</a:t>
            </a:r>
            <a:r>
              <a:rPr lang="zh-CN" altLang="en-US" sz="3600" b="1" kern="0" noProof="0" smtClean="0">
                <a:ln>
                  <a:noFill/>
                </a:ln>
                <a:effectLst/>
                <a:uLnTx/>
                <a:uFillTx/>
                <a:latin typeface="微软雅黑" panose="020B0503020204020204" charset="-122"/>
                <a:ea typeface="微软雅黑" panose="020B0503020204020204" charset="-122"/>
                <a:sym typeface="+mn-ea"/>
              </a:rPr>
              <a:t>、英国为什么会被称为“日不落帝国”？英国是通过怎样的过程建立起“日不落帝国”</a:t>
            </a:r>
            <a:r>
              <a:rPr lang="zh-CN" altLang="en-US" sz="3600" b="1" kern="0" noProof="0" smtClean="0">
                <a:ln>
                  <a:noFill/>
                </a:ln>
                <a:solidFill>
                  <a:schemeClr val="tx1"/>
                </a:solidFill>
                <a:effectLst/>
                <a:uLnTx/>
                <a:uFillTx/>
                <a:latin typeface="微软雅黑" panose="020B0503020204020204" charset="-122"/>
                <a:ea typeface="微软雅黑" panose="020B0503020204020204" charset="-122"/>
                <a:sym typeface="+mn-ea"/>
              </a:rPr>
              <a:t>的？</a:t>
            </a:r>
            <a:r>
              <a:rPr lang="zh-CN" altLang="en-US" sz="3600" b="1" kern="0" noProof="0" smtClean="0">
                <a:ln>
                  <a:noFill/>
                </a:ln>
                <a:effectLst/>
                <a:uLnTx/>
                <a:uFillTx/>
                <a:latin typeface="微软雅黑" panose="020B0503020204020204" charset="-122"/>
                <a:ea typeface="微软雅黑" panose="020B0503020204020204" charset="-122"/>
                <a:sym typeface="+mn-ea"/>
              </a:rPr>
              <a:t>英国为什么可以确立世界殖民霸权？</a:t>
            </a:r>
            <a:endParaRPr lang="zh-CN" altLang="en-US" sz="3600" b="1" kern="0" noProof="0" smtClean="0">
              <a:ln>
                <a:noFill/>
              </a:ln>
              <a:solidFill>
                <a:schemeClr val="tx1"/>
              </a:solidFill>
              <a:effectLst/>
              <a:uLnTx/>
              <a:uFillTx/>
              <a:latin typeface="微软雅黑" panose="020B0503020204020204" charset="-122"/>
              <a:ea typeface="微软雅黑" panose="020B050302020402020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2"/>
          <p:cNvSpPr txBox="1"/>
          <p:nvPr/>
        </p:nvSpPr>
        <p:spPr>
          <a:xfrm>
            <a:off x="120968" y="148273"/>
            <a:ext cx="11950065" cy="645160"/>
          </a:xfrm>
          <a:prstGeom prst="rect">
            <a:avLst/>
          </a:prstGeom>
          <a:noFill/>
          <a:ln w="9525">
            <a:noFill/>
          </a:ln>
        </p:spPr>
        <p:txBody>
          <a:bodyPr wrap="none">
            <a:spAutoFit/>
          </a:bodyPr>
          <a:p>
            <a:r>
              <a:rPr lang="en-US" altLang="zh-CN" sz="3600" b="1" dirty="0">
                <a:solidFill>
                  <a:srgbClr val="0000CC"/>
                </a:solidFill>
                <a:latin typeface="微软雅黑" panose="020B0503020204020204" charset="-122"/>
                <a:ea typeface="微软雅黑" panose="020B0503020204020204" charset="-122"/>
              </a:rPr>
              <a:t>1</a:t>
            </a:r>
            <a:r>
              <a:rPr lang="zh-CN" altLang="en-US" sz="3600" b="1" dirty="0">
                <a:solidFill>
                  <a:srgbClr val="0000CC"/>
                </a:solidFill>
                <a:latin typeface="微软雅黑" panose="020B0503020204020204" charset="-122"/>
                <a:ea typeface="微软雅黑" panose="020B0503020204020204" charset="-122"/>
              </a:rPr>
              <a:t>、你能说出</a:t>
            </a:r>
            <a:r>
              <a:rPr lang="en-US" altLang="zh-CN" sz="3600" b="1" dirty="0">
                <a:solidFill>
                  <a:srgbClr val="0000CC"/>
                </a:solidFill>
                <a:latin typeface="微软雅黑" panose="020B0503020204020204" charset="-122"/>
                <a:ea typeface="微软雅黑" panose="020B0503020204020204" charset="-122"/>
              </a:rPr>
              <a:t>16-----18</a:t>
            </a:r>
            <a:r>
              <a:rPr lang="zh-CN" altLang="en-US" sz="3600" b="1" dirty="0">
                <a:solidFill>
                  <a:srgbClr val="0000CC"/>
                </a:solidFill>
                <a:latin typeface="微软雅黑" panose="020B0503020204020204" charset="-122"/>
                <a:ea typeface="微软雅黑" panose="020B0503020204020204" charset="-122"/>
              </a:rPr>
              <a:t>世纪中期先后出现了哪些殖民帝国</a:t>
            </a:r>
            <a:r>
              <a:rPr lang="en-US" altLang="zh-CN" sz="3600" b="1" dirty="0">
                <a:solidFill>
                  <a:srgbClr val="0000CC"/>
                </a:solidFill>
                <a:latin typeface="微软雅黑" panose="020B0503020204020204" charset="-122"/>
                <a:ea typeface="微软雅黑" panose="020B0503020204020204" charset="-122"/>
              </a:rPr>
              <a:t>?</a:t>
            </a:r>
            <a:endParaRPr lang="en-US" altLang="zh-CN" sz="3600" b="1" dirty="0">
              <a:solidFill>
                <a:srgbClr val="0000CC"/>
              </a:solidFill>
              <a:latin typeface="微软雅黑" panose="020B0503020204020204" charset="-122"/>
              <a:ea typeface="微软雅黑" panose="020B0503020204020204" charset="-122"/>
            </a:endParaRPr>
          </a:p>
        </p:txBody>
      </p:sp>
      <p:sp>
        <p:nvSpPr>
          <p:cNvPr id="121859" name="Text Box 3"/>
          <p:cNvSpPr txBox="1"/>
          <p:nvPr/>
        </p:nvSpPr>
        <p:spPr>
          <a:xfrm>
            <a:off x="333058" y="1683703"/>
            <a:ext cx="3348990" cy="6247130"/>
          </a:xfrm>
          <a:prstGeom prst="rect">
            <a:avLst/>
          </a:prstGeom>
          <a:noFill/>
          <a:ln w="9525">
            <a:noFill/>
          </a:ln>
        </p:spPr>
        <p:txBody>
          <a:bodyPr wrap="none">
            <a:spAutoFit/>
          </a:bodyPr>
          <a:p>
            <a:pPr>
              <a:lnSpc>
                <a:spcPct val="100000"/>
              </a:lnSpc>
            </a:pPr>
            <a:r>
              <a:rPr lang="en-US" altLang="zh-CN" sz="4000" b="1" dirty="0">
                <a:latin typeface="微软雅黑" panose="020B0503020204020204" charset="-122"/>
                <a:ea typeface="微软雅黑" panose="020B0503020204020204" charset="-122"/>
              </a:rPr>
              <a:t>16</a:t>
            </a:r>
            <a:r>
              <a:rPr lang="zh-CN" altLang="en-US" sz="4000" b="1" dirty="0">
                <a:latin typeface="微软雅黑" panose="020B0503020204020204" charset="-122"/>
                <a:ea typeface="微软雅黑" panose="020B0503020204020204" charset="-122"/>
              </a:rPr>
              <a:t>世纪：  </a:t>
            </a:r>
            <a:endParaRPr lang="zh-CN" altLang="en-US" sz="4000" b="1" dirty="0">
              <a:latin typeface="微软雅黑" panose="020B0503020204020204" charset="-122"/>
              <a:ea typeface="微软雅黑" panose="020B0503020204020204" charset="-122"/>
            </a:endParaRPr>
          </a:p>
          <a:p>
            <a:pPr>
              <a:lnSpc>
                <a:spcPct val="100000"/>
              </a:lnSpc>
            </a:pPr>
            <a:endParaRPr lang="zh-CN" altLang="en-US" sz="4000" b="1" dirty="0">
              <a:latin typeface="微软雅黑" panose="020B0503020204020204" charset="-122"/>
              <a:ea typeface="微软雅黑" panose="020B0503020204020204" charset="-122"/>
            </a:endParaRPr>
          </a:p>
          <a:p>
            <a:pPr>
              <a:lnSpc>
                <a:spcPct val="100000"/>
              </a:lnSpc>
            </a:pPr>
            <a:endParaRPr lang="zh-CN" altLang="en-US" sz="4000" b="1" dirty="0">
              <a:latin typeface="微软雅黑" panose="020B0503020204020204" charset="-122"/>
              <a:ea typeface="微软雅黑" panose="020B0503020204020204" charset="-122"/>
            </a:endParaRPr>
          </a:p>
          <a:p>
            <a:pPr>
              <a:lnSpc>
                <a:spcPct val="100000"/>
              </a:lnSpc>
            </a:pPr>
            <a:r>
              <a:rPr lang="en-US" altLang="zh-CN" sz="4000" b="1" dirty="0">
                <a:latin typeface="微软雅黑" panose="020B0503020204020204" charset="-122"/>
                <a:ea typeface="微软雅黑" panose="020B0503020204020204" charset="-122"/>
              </a:rPr>
              <a:t>17</a:t>
            </a:r>
            <a:r>
              <a:rPr lang="zh-CN" altLang="en-US" sz="4000" b="1" dirty="0">
                <a:latin typeface="微软雅黑" panose="020B0503020204020204" charset="-122"/>
                <a:ea typeface="微软雅黑" panose="020B0503020204020204" charset="-122"/>
              </a:rPr>
              <a:t>世纪：</a:t>
            </a:r>
            <a:endParaRPr lang="zh-CN" altLang="en-US" sz="4000" b="1" dirty="0">
              <a:latin typeface="微软雅黑" panose="020B0503020204020204" charset="-122"/>
              <a:ea typeface="微软雅黑" panose="020B0503020204020204" charset="-122"/>
            </a:endParaRPr>
          </a:p>
          <a:p>
            <a:pPr>
              <a:lnSpc>
                <a:spcPct val="100000"/>
              </a:lnSpc>
            </a:pPr>
            <a:endParaRPr lang="zh-CN" altLang="en-US" sz="4000" b="1" dirty="0">
              <a:latin typeface="微软雅黑" panose="020B0503020204020204" charset="-122"/>
              <a:ea typeface="微软雅黑" panose="020B0503020204020204" charset="-122"/>
            </a:endParaRPr>
          </a:p>
          <a:p>
            <a:pPr>
              <a:lnSpc>
                <a:spcPct val="100000"/>
              </a:lnSpc>
            </a:pPr>
            <a:endParaRPr lang="zh-CN" altLang="en-US" sz="4000" b="1" dirty="0">
              <a:latin typeface="微软雅黑" panose="020B0503020204020204" charset="-122"/>
              <a:ea typeface="微软雅黑" panose="020B0503020204020204" charset="-122"/>
            </a:endParaRPr>
          </a:p>
          <a:p>
            <a:pPr>
              <a:lnSpc>
                <a:spcPct val="100000"/>
              </a:lnSpc>
            </a:pPr>
            <a:r>
              <a:rPr lang="en-US" altLang="zh-CN" sz="4000" b="1" dirty="0">
                <a:latin typeface="微软雅黑" panose="020B0503020204020204" charset="-122"/>
                <a:ea typeface="微软雅黑" panose="020B0503020204020204" charset="-122"/>
              </a:rPr>
              <a:t>18</a:t>
            </a:r>
            <a:r>
              <a:rPr lang="zh-CN" altLang="en-US" sz="4000" b="1" dirty="0">
                <a:latin typeface="微软雅黑" panose="020B0503020204020204" charset="-122"/>
                <a:ea typeface="微软雅黑" panose="020B0503020204020204" charset="-122"/>
              </a:rPr>
              <a:t>世纪中期：</a:t>
            </a:r>
            <a:endParaRPr lang="zh-CN" altLang="en-US" sz="4000" b="1" dirty="0">
              <a:latin typeface="微软雅黑" panose="020B0503020204020204" charset="-122"/>
              <a:ea typeface="微软雅黑" panose="020B0503020204020204" charset="-122"/>
            </a:endParaRPr>
          </a:p>
          <a:p>
            <a:pPr>
              <a:lnSpc>
                <a:spcPct val="100000"/>
              </a:lnSpc>
            </a:pPr>
            <a:endParaRPr lang="zh-CN" altLang="en-US" sz="4000" b="1" dirty="0">
              <a:latin typeface="微软雅黑" panose="020B0503020204020204" charset="-122"/>
              <a:ea typeface="微软雅黑" panose="020B0503020204020204" charset="-122"/>
            </a:endParaRPr>
          </a:p>
          <a:p>
            <a:pPr>
              <a:lnSpc>
                <a:spcPct val="100000"/>
              </a:lnSpc>
            </a:pPr>
            <a:endParaRPr lang="zh-CN" altLang="en-US" sz="4000" b="1" dirty="0">
              <a:latin typeface="微软雅黑" panose="020B0503020204020204" charset="-122"/>
              <a:ea typeface="微软雅黑" panose="020B0503020204020204" charset="-122"/>
            </a:endParaRPr>
          </a:p>
          <a:p>
            <a:endParaRPr lang="zh-CN" altLang="en-US" sz="4000" b="1" dirty="0">
              <a:latin typeface="微软雅黑" panose="020B0503020204020204" charset="-122"/>
              <a:ea typeface="微软雅黑" panose="020B0503020204020204" charset="-122"/>
            </a:endParaRPr>
          </a:p>
        </p:txBody>
      </p:sp>
      <p:sp>
        <p:nvSpPr>
          <p:cNvPr id="121860" name="Text Box 4"/>
          <p:cNvSpPr txBox="1"/>
          <p:nvPr/>
        </p:nvSpPr>
        <p:spPr>
          <a:xfrm>
            <a:off x="3519805" y="1562100"/>
            <a:ext cx="8521065" cy="755650"/>
          </a:xfrm>
          <a:prstGeom prst="rect">
            <a:avLst/>
          </a:prstGeom>
          <a:noFill/>
          <a:ln w="9525">
            <a:noFill/>
          </a:ln>
        </p:spPr>
        <p:txBody>
          <a:bodyPr wrap="square">
            <a:spAutoFit/>
          </a:bodyPr>
          <a:p>
            <a:pPr>
              <a:lnSpc>
                <a:spcPct val="120000"/>
              </a:lnSpc>
            </a:pPr>
            <a:r>
              <a:rPr lang="zh-CN" altLang="en-US" sz="3600" b="1" dirty="0">
                <a:solidFill>
                  <a:srgbClr val="0000CC"/>
                </a:solidFill>
                <a:latin typeface="微软雅黑" panose="020B0503020204020204" charset="-122"/>
                <a:ea typeface="微软雅黑" panose="020B0503020204020204" charset="-122"/>
              </a:rPr>
              <a:t>西班牙、 葡萄牙，</a:t>
            </a:r>
            <a:endParaRPr lang="zh-CN" altLang="en-US" sz="3600" b="1" dirty="0">
              <a:solidFill>
                <a:srgbClr val="0000CC"/>
              </a:solidFill>
              <a:latin typeface="微软雅黑" panose="020B0503020204020204" charset="-122"/>
              <a:ea typeface="微软雅黑" panose="020B0503020204020204" charset="-122"/>
            </a:endParaRPr>
          </a:p>
        </p:txBody>
      </p:sp>
      <p:sp>
        <p:nvSpPr>
          <p:cNvPr id="121861" name="Text Box 5"/>
          <p:cNvSpPr txBox="1"/>
          <p:nvPr/>
        </p:nvSpPr>
        <p:spPr>
          <a:xfrm>
            <a:off x="3666490" y="3471863"/>
            <a:ext cx="1640840" cy="755650"/>
          </a:xfrm>
          <a:prstGeom prst="rect">
            <a:avLst/>
          </a:prstGeom>
          <a:noFill/>
          <a:ln w="9525">
            <a:noFill/>
          </a:ln>
        </p:spPr>
        <p:txBody>
          <a:bodyPr wrap="none">
            <a:spAutoFit/>
          </a:bodyPr>
          <a:p>
            <a:pPr>
              <a:lnSpc>
                <a:spcPct val="120000"/>
              </a:lnSpc>
            </a:pPr>
            <a:r>
              <a:rPr lang="zh-CN" altLang="en-US" sz="3600" b="1" dirty="0">
                <a:solidFill>
                  <a:srgbClr val="0000CC"/>
                </a:solidFill>
                <a:latin typeface="微软雅黑" panose="020B0503020204020204" charset="-122"/>
                <a:ea typeface="微软雅黑" panose="020B0503020204020204" charset="-122"/>
              </a:rPr>
              <a:t>荷   兰 </a:t>
            </a:r>
            <a:endParaRPr lang="zh-CN" altLang="en-US" sz="3600" b="1" dirty="0">
              <a:solidFill>
                <a:srgbClr val="0000CC"/>
              </a:solidFill>
              <a:latin typeface="微软雅黑" panose="020B0503020204020204" charset="-122"/>
              <a:ea typeface="微软雅黑" panose="020B0503020204020204" charset="-122"/>
            </a:endParaRPr>
          </a:p>
        </p:txBody>
      </p:sp>
      <p:sp>
        <p:nvSpPr>
          <p:cNvPr id="121862" name="Text Box 6"/>
          <p:cNvSpPr txBox="1"/>
          <p:nvPr/>
        </p:nvSpPr>
        <p:spPr>
          <a:xfrm>
            <a:off x="3590290" y="5257800"/>
            <a:ext cx="1776730" cy="755650"/>
          </a:xfrm>
          <a:prstGeom prst="rect">
            <a:avLst/>
          </a:prstGeom>
          <a:noFill/>
          <a:ln w="9525">
            <a:noFill/>
          </a:ln>
        </p:spPr>
        <p:txBody>
          <a:bodyPr wrap="none">
            <a:spAutoFit/>
          </a:bodyPr>
          <a:p>
            <a:pPr>
              <a:lnSpc>
                <a:spcPct val="120000"/>
              </a:lnSpc>
            </a:pPr>
            <a:r>
              <a:rPr lang="zh-CN" altLang="en-US" sz="3600" b="1" dirty="0">
                <a:solidFill>
                  <a:srgbClr val="0000CC"/>
                </a:solidFill>
                <a:latin typeface="微软雅黑" panose="020B0503020204020204" charset="-122"/>
                <a:ea typeface="微软雅黑" panose="020B0503020204020204" charset="-122"/>
              </a:rPr>
              <a:t>英     国</a:t>
            </a:r>
            <a:endParaRPr lang="zh-CN" altLang="en-US" sz="3600" b="1" dirty="0">
              <a:solidFill>
                <a:srgbClr val="0000C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1861"/>
                                        </p:tgtEl>
                                        <p:attrNameLst>
                                          <p:attrName>style.visibility</p:attrName>
                                        </p:attrNameLst>
                                      </p:cBhvr>
                                      <p:to>
                                        <p:strVal val="visible"/>
                                      </p:to>
                                    </p:set>
                                    <p:animEffect transition="in" filter="blinds(horizontal)">
                                      <p:cBhvr>
                                        <p:cTn id="7" dur="500"/>
                                        <p:tgtEl>
                                          <p:spTgt spid="12186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1860"/>
                                        </p:tgtEl>
                                        <p:attrNameLst>
                                          <p:attrName>style.visibility</p:attrName>
                                        </p:attrNameLst>
                                      </p:cBhvr>
                                      <p:to>
                                        <p:strVal val="visible"/>
                                      </p:to>
                                    </p:set>
                                    <p:animEffect transition="in" filter="blinds(horizontal)">
                                      <p:cBhvr>
                                        <p:cTn id="10" dur="500"/>
                                        <p:tgtEl>
                                          <p:spTgt spid="12186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1862"/>
                                        </p:tgtEl>
                                        <p:attrNameLst>
                                          <p:attrName>style.visibility</p:attrName>
                                        </p:attrNameLst>
                                      </p:cBhvr>
                                      <p:to>
                                        <p:strVal val="visible"/>
                                      </p:to>
                                    </p:set>
                                    <p:animEffect transition="in" filter="blinds(horizontal)">
                                      <p:cBhvr>
                                        <p:cTn id="13" dur="500"/>
                                        <p:tgtEl>
                                          <p:spTgt spid="1218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1" grpId="0"/>
      <p:bldP spid="121860" grpId="0"/>
      <p:bldP spid="1218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4650" y="282575"/>
            <a:ext cx="11640820" cy="6848475"/>
          </a:xfrm>
          <a:prstGeom prst="rect">
            <a:avLst/>
          </a:prstGeom>
          <a:noFill/>
          <a:ln w="9525">
            <a:noFill/>
          </a:ln>
        </p:spPr>
        <p:txBody>
          <a:bodyPr wrap="square">
            <a:spAutoFit/>
          </a:bodyPr>
          <a:p>
            <a:pPr indent="0">
              <a:lnSpc>
                <a:spcPct val="160000"/>
              </a:lnSpc>
            </a:pP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年福建卷文综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21</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17</a:t>
            </a:r>
            <a:r>
              <a:rPr lang="zh-CN" altLang="en-US" sz="3600" b="1">
                <a:latin typeface="微软雅黑" panose="020B0503020204020204" charset="-122"/>
                <a:ea typeface="微软雅黑" panose="020B0503020204020204" charset="-122"/>
                <a:cs typeface="宋体" panose="02010600030101010101" pitchFamily="2" charset="-122"/>
              </a:rPr>
              <a:t>世纪上半叶，欧洲国家纷纷到亚洲进行殖民活动，引发了亚洲海上贸易格局的变化。对此，表述正确的是（  ）</a:t>
            </a:r>
            <a:r>
              <a:rPr lang="en-US" altLang="zh-CN" sz="3600" b="1">
                <a:solidFill>
                  <a:srgbClr val="FFFFFF"/>
                </a:solidFill>
                <a:latin typeface="微软雅黑" panose="020B0503020204020204" charset="-122"/>
                <a:ea typeface="微软雅黑" panose="020B0503020204020204" charset="-122"/>
                <a:cs typeface="宋体" panose="02010600030101010101" pitchFamily="2" charset="-122"/>
              </a:rPr>
              <a:t>[</a:t>
            </a:r>
            <a:r>
              <a:rPr lang="zh-CN" altLang="en-US" sz="3600" b="1">
                <a:solidFill>
                  <a:srgbClr val="FFFFFF"/>
                </a:solidFill>
                <a:latin typeface="微软雅黑" panose="020B0503020204020204" charset="-122"/>
                <a:ea typeface="微软雅黑" panose="020B0503020204020204" charset="-122"/>
                <a:cs typeface="宋体" panose="02010600030101010101" pitchFamily="2" charset="-122"/>
              </a:rPr>
              <a:t>来源</a:t>
            </a:r>
            <a:endParaRPr lang="zh-CN" altLang="en-US" sz="3600" b="1">
              <a:solidFill>
                <a:srgbClr val="FFFFFF"/>
              </a:solidFill>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荷兰通过设立据点控制东亚海上商路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英国打败法国垄断了对印度的贸易</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欧洲殖民扩张迫使中国放弃海禁政策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世界贸易中心转移到西太平洋沿岸</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849360" y="5064125"/>
            <a:ext cx="2355215"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5" name="文本框 79874"/>
          <p:cNvSpPr txBox="1"/>
          <p:nvPr/>
        </p:nvSpPr>
        <p:spPr>
          <a:xfrm>
            <a:off x="275590" y="815975"/>
            <a:ext cx="11334750" cy="5777230"/>
          </a:xfrm>
          <a:prstGeom prst="rect">
            <a:avLst/>
          </a:prstGeom>
          <a:solidFill>
            <a:schemeClr val="bg1"/>
          </a:solidFill>
          <a:ln w="9525">
            <a:noFill/>
          </a:ln>
        </p:spPr>
        <p:txBody>
          <a:bodyPr wrap="square">
            <a:spAutoFit/>
          </a:bodyPr>
          <a:p>
            <a:pPr>
              <a:lnSpc>
                <a:spcPct val="110000"/>
              </a:lnSpc>
            </a:pPr>
            <a:r>
              <a:rPr lang="en-US" altLang="zh-CN" sz="3600" b="1" dirty="0">
                <a:latin typeface="微软雅黑" panose="020B0503020204020204" charset="-122"/>
                <a:ea typeface="微软雅黑" panose="020B0503020204020204" charset="-122"/>
              </a:rPr>
              <a:t>①</a:t>
            </a:r>
            <a:r>
              <a:rPr lang="zh-CN" altLang="en-US" sz="3600" b="1" dirty="0">
                <a:solidFill>
                  <a:srgbClr val="FF0000"/>
                </a:solidFill>
                <a:latin typeface="微软雅黑" panose="020B0503020204020204" charset="-122"/>
                <a:ea typeface="微软雅黑" panose="020B0503020204020204" charset="-122"/>
              </a:rPr>
              <a:t>新航路开辟的影响</a:t>
            </a:r>
            <a:r>
              <a:rPr lang="zh-CN" altLang="en-US" sz="3600" b="1" dirty="0">
                <a:latin typeface="微软雅黑" panose="020B0503020204020204" charset="-122"/>
                <a:ea typeface="微软雅黑" panose="020B0503020204020204" charset="-122"/>
              </a:rPr>
              <a:t>：商业革命的受益者</a:t>
            </a:r>
            <a:endParaRPr lang="zh-CN" altLang="en-US" sz="3600" b="1" dirty="0">
              <a:latin typeface="微软雅黑" panose="020B0503020204020204" charset="-122"/>
              <a:ea typeface="微软雅黑" panose="020B0503020204020204" charset="-122"/>
            </a:endParaRPr>
          </a:p>
          <a:p>
            <a:pPr>
              <a:lnSpc>
                <a:spcPct val="110000"/>
              </a:lnSpc>
            </a:pPr>
            <a:endParaRPr lang="zh-CN" altLang="en-US" sz="4000" b="1" dirty="0">
              <a:latin typeface="微软雅黑" panose="020B0503020204020204" charset="-122"/>
              <a:ea typeface="微软雅黑" panose="020B0503020204020204" charset="-122"/>
            </a:endParaRPr>
          </a:p>
          <a:p>
            <a:pPr>
              <a:lnSpc>
                <a:spcPct val="110000"/>
              </a:lnSpc>
            </a:pPr>
            <a:r>
              <a:rPr lang="en-US" altLang="zh-CN" sz="3600" b="1" dirty="0">
                <a:latin typeface="微软雅黑" panose="020B0503020204020204" charset="-122"/>
                <a:ea typeface="微软雅黑" panose="020B0503020204020204" charset="-122"/>
              </a:rPr>
              <a:t>②</a:t>
            </a:r>
            <a:r>
              <a:rPr lang="zh-CN" altLang="en-US" sz="3600" b="1" dirty="0">
                <a:solidFill>
                  <a:srgbClr val="FF0000"/>
                </a:solidFill>
                <a:latin typeface="微软雅黑" panose="020B0503020204020204" charset="-122"/>
                <a:ea typeface="微软雅黑" panose="020B0503020204020204" charset="-122"/>
              </a:rPr>
              <a:t>地理条件</a:t>
            </a:r>
            <a:r>
              <a:rPr lang="zh-CN" altLang="en-US" sz="3600" b="1" dirty="0">
                <a:latin typeface="微软雅黑" panose="020B0503020204020204" charset="-122"/>
                <a:ea typeface="微软雅黑" panose="020B0503020204020204" charset="-122"/>
              </a:rPr>
              <a:t>：濒临大西洋，利于发展对外贸易</a:t>
            </a:r>
            <a:endParaRPr lang="zh-CN" altLang="en-US" sz="3600" b="1" dirty="0">
              <a:latin typeface="微软雅黑" panose="020B0503020204020204" charset="-122"/>
              <a:ea typeface="微软雅黑" panose="020B0503020204020204" charset="-122"/>
            </a:endParaRPr>
          </a:p>
          <a:p>
            <a:pPr>
              <a:lnSpc>
                <a:spcPct val="110000"/>
              </a:lnSpc>
            </a:pPr>
            <a:endParaRPr lang="zh-CN" altLang="en-US" sz="4000" b="1" dirty="0">
              <a:latin typeface="微软雅黑" panose="020B0503020204020204" charset="-122"/>
              <a:ea typeface="微软雅黑" panose="020B0503020204020204" charset="-122"/>
            </a:endParaRPr>
          </a:p>
          <a:p>
            <a:pPr>
              <a:lnSpc>
                <a:spcPct val="110000"/>
              </a:lnSpc>
            </a:pPr>
            <a:r>
              <a:rPr lang="en-US" altLang="zh-CN" sz="3600" b="1" dirty="0">
                <a:latin typeface="微软雅黑" panose="020B0503020204020204" charset="-122"/>
                <a:ea typeface="微软雅黑" panose="020B0503020204020204" charset="-122"/>
              </a:rPr>
              <a:t>③</a:t>
            </a:r>
            <a:r>
              <a:rPr lang="zh-CN" altLang="en-US" sz="3600" b="1" dirty="0">
                <a:solidFill>
                  <a:srgbClr val="FF0000"/>
                </a:solidFill>
                <a:latin typeface="微软雅黑" panose="020B0503020204020204" charset="-122"/>
                <a:ea typeface="微软雅黑" panose="020B0503020204020204" charset="-122"/>
              </a:rPr>
              <a:t>经济条件</a:t>
            </a:r>
            <a:r>
              <a:rPr lang="zh-CN" altLang="en-US" sz="3600" b="1" dirty="0">
                <a:latin typeface="微软雅黑" panose="020B0503020204020204" charset="-122"/>
                <a:ea typeface="微软雅黑" panose="020B0503020204020204" charset="-122"/>
              </a:rPr>
              <a:t>：悠久的经商传统，工商业和对外贸易发达，欧洲资本主义萌芽产生最早的地区之一</a:t>
            </a:r>
            <a:endParaRPr lang="zh-CN" altLang="en-US" sz="3600" b="1" dirty="0">
              <a:latin typeface="微软雅黑" panose="020B0503020204020204" charset="-122"/>
              <a:ea typeface="微软雅黑" panose="020B0503020204020204" charset="-122"/>
            </a:endParaRPr>
          </a:p>
          <a:p>
            <a:pPr>
              <a:lnSpc>
                <a:spcPct val="110000"/>
              </a:lnSpc>
            </a:pPr>
            <a:endParaRPr lang="zh-CN" altLang="en-US" sz="4000" b="1" dirty="0">
              <a:latin typeface="微软雅黑" panose="020B0503020204020204" charset="-122"/>
              <a:ea typeface="微软雅黑" panose="020B0503020204020204" charset="-122"/>
            </a:endParaRPr>
          </a:p>
          <a:p>
            <a:pPr>
              <a:lnSpc>
                <a:spcPct val="110000"/>
              </a:lnSpc>
            </a:pPr>
            <a:r>
              <a:rPr lang="en-US" altLang="zh-CN" sz="3600" b="1" dirty="0">
                <a:latin typeface="微软雅黑" panose="020B0503020204020204" charset="-122"/>
                <a:ea typeface="微软雅黑" panose="020B0503020204020204" charset="-122"/>
              </a:rPr>
              <a:t>④</a:t>
            </a:r>
            <a:r>
              <a:rPr lang="zh-CN" altLang="en-US" sz="3600" b="1" dirty="0">
                <a:solidFill>
                  <a:srgbClr val="FF0000"/>
                </a:solidFill>
                <a:latin typeface="微软雅黑" panose="020B0503020204020204" charset="-122"/>
                <a:ea typeface="微软雅黑" panose="020B0503020204020204" charset="-122"/>
              </a:rPr>
              <a:t>政治条件</a:t>
            </a:r>
            <a:r>
              <a:rPr lang="zh-CN" altLang="en-US" sz="3600" b="1" dirty="0">
                <a:latin typeface="微软雅黑" panose="020B0503020204020204" charset="-122"/>
                <a:ea typeface="微软雅黑" panose="020B0503020204020204" charset="-122"/>
              </a:rPr>
              <a:t>：摆脱西班牙殖民统治，</a:t>
            </a:r>
            <a:r>
              <a:rPr lang="zh-CN" altLang="en-US" sz="3600" b="1" dirty="0">
                <a:solidFill>
                  <a:schemeClr val="tx1"/>
                </a:solidFill>
                <a:latin typeface="微软雅黑" panose="020B0503020204020204" charset="-122"/>
                <a:ea typeface="微软雅黑" panose="020B0503020204020204" charset="-122"/>
              </a:rPr>
              <a:t>赢得独立（</a:t>
            </a:r>
            <a:r>
              <a:rPr lang="en-US" altLang="zh-CN" sz="3600" b="1" dirty="0">
                <a:solidFill>
                  <a:schemeClr val="tx1"/>
                </a:solidFill>
                <a:latin typeface="微软雅黑" panose="020B0503020204020204" charset="-122"/>
                <a:ea typeface="微软雅黑" panose="020B0503020204020204" charset="-122"/>
              </a:rPr>
              <a:t>1581</a:t>
            </a:r>
            <a:r>
              <a:rPr lang="zh-CN" altLang="en-US" sz="3600" b="1" dirty="0">
                <a:solidFill>
                  <a:schemeClr val="tx1"/>
                </a:solidFill>
                <a:latin typeface="微软雅黑" panose="020B0503020204020204" charset="-122"/>
                <a:ea typeface="微软雅黑" panose="020B0503020204020204" charset="-122"/>
              </a:rPr>
              <a:t>年），确立了资本主义制度</a:t>
            </a:r>
            <a:endParaRPr lang="zh-CN" altLang="en-US" sz="3600" b="1" dirty="0">
              <a:solidFill>
                <a:schemeClr val="tx1"/>
              </a:solidFill>
              <a:latin typeface="微软雅黑" panose="020B0503020204020204" charset="-122"/>
              <a:ea typeface="微软雅黑" panose="020B0503020204020204" charset="-122"/>
            </a:endParaRPr>
          </a:p>
        </p:txBody>
      </p:sp>
      <p:sp>
        <p:nvSpPr>
          <p:cNvPr id="79876" name="矩形 79875"/>
          <p:cNvSpPr/>
          <p:nvPr/>
        </p:nvSpPr>
        <p:spPr>
          <a:xfrm>
            <a:off x="180340" y="-952"/>
            <a:ext cx="7488238" cy="649287"/>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u="none" kern="1200" baseline="0">
                <a:solidFill>
                  <a:schemeClr val="tx2"/>
                </a:solidFill>
                <a:latin typeface="Arial" panose="020B0604020202020204" pitchFamily="34" charset="0"/>
                <a:ea typeface="宋体" panose="02010600030101010101" pitchFamily="2" charset="-122"/>
              </a:defRPr>
            </a:lvl1pPr>
          </a:lstStyle>
          <a:p>
            <a:pPr lvl="0" algn="l"/>
            <a:r>
              <a:rPr lang="en-US" altLang="zh-CN" sz="3600" b="1" dirty="0">
                <a:solidFill>
                  <a:srgbClr val="0000CC"/>
                </a:solidFill>
                <a:latin typeface="微软雅黑" panose="020B0503020204020204" charset="-122"/>
                <a:ea typeface="微软雅黑" panose="020B0503020204020204" charset="-122"/>
              </a:rPr>
              <a:t>2</a:t>
            </a:r>
            <a:r>
              <a:rPr lang="zh-CN" altLang="en-US" sz="3600" b="1" dirty="0">
                <a:solidFill>
                  <a:srgbClr val="0000CC"/>
                </a:solidFill>
                <a:latin typeface="微软雅黑" panose="020B0503020204020204" charset="-122"/>
                <a:ea typeface="微软雅黑" panose="020B0503020204020204" charset="-122"/>
              </a:rPr>
              <a:t>、荷兰人成为“海上马车夫”原因</a:t>
            </a:r>
            <a:endParaRPr lang="zh-CN" altLang="en-US" sz="3600" b="1" dirty="0">
              <a:solidFill>
                <a:srgbClr val="0000CC"/>
              </a:solidFill>
              <a:latin typeface="微软雅黑" panose="020B0503020204020204" charset="-122"/>
              <a:ea typeface="微软雅黑" panose="020B050302020402020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9875">
                                            <p:txEl>
                                              <p:charRg st="0" end="19"/>
                                            </p:txEl>
                                          </p:spTgt>
                                        </p:tgtEl>
                                        <p:attrNameLst>
                                          <p:attrName>style.visibility</p:attrName>
                                        </p:attrNameLst>
                                      </p:cBhvr>
                                      <p:to>
                                        <p:strVal val="visible"/>
                                      </p:to>
                                    </p:set>
                                    <p:animEffect transition="in" filter="slide(fromBottom)">
                                      <p:cBhvr>
                                        <p:cTn id="7" dur="500"/>
                                        <p:tgtEl>
                                          <p:spTgt spid="79875">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9875">
                                            <p:txEl>
                                              <p:charRg st="20" end="41"/>
                                            </p:txEl>
                                          </p:spTgt>
                                        </p:tgtEl>
                                        <p:attrNameLst>
                                          <p:attrName>style.visibility</p:attrName>
                                        </p:attrNameLst>
                                      </p:cBhvr>
                                      <p:to>
                                        <p:strVal val="visible"/>
                                      </p:to>
                                    </p:set>
                                    <p:animEffect transition="in" filter="slide(fromBottom)">
                                      <p:cBhvr>
                                        <p:cTn id="12" dur="500"/>
                                        <p:tgtEl>
                                          <p:spTgt spid="79875">
                                            <p:txEl>
                                              <p:charRg st="20" end="4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9875">
                                            <p:txEl>
                                              <p:charRg st="42" end="85"/>
                                            </p:txEl>
                                          </p:spTgt>
                                        </p:tgtEl>
                                        <p:attrNameLst>
                                          <p:attrName>style.visibility</p:attrName>
                                        </p:attrNameLst>
                                      </p:cBhvr>
                                      <p:to>
                                        <p:strVal val="visible"/>
                                      </p:to>
                                    </p:set>
                                    <p:animEffect transition="in" filter="slide(fromBottom)">
                                      <p:cBhvr>
                                        <p:cTn id="17" dur="500"/>
                                        <p:tgtEl>
                                          <p:spTgt spid="79875">
                                            <p:txEl>
                                              <p:charRg st="42" end="8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79875">
                                            <p:txEl>
                                              <p:charRg st="86" end="124"/>
                                            </p:txEl>
                                          </p:spTgt>
                                        </p:tgtEl>
                                        <p:attrNameLst>
                                          <p:attrName>style.visibility</p:attrName>
                                        </p:attrNameLst>
                                      </p:cBhvr>
                                      <p:to>
                                        <p:strVal val="visible"/>
                                      </p:to>
                                    </p:set>
                                    <p:animEffect transition="in" filter="slide(fromBottom)">
                                      <p:cBhvr>
                                        <p:cTn id="22" dur="500"/>
                                        <p:tgtEl>
                                          <p:spTgt spid="79875">
                                            <p:txEl>
                                              <p:charRg st="86"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noRot="1"/>
          </p:cNvSpPr>
          <p:nvPr>
            <p:ph type="title"/>
          </p:nvPr>
        </p:nvSpPr>
        <p:spPr>
          <a:xfrm>
            <a:off x="-2540" y="-230505"/>
            <a:ext cx="11983085" cy="1325880"/>
          </a:xfrm>
        </p:spPr>
        <p:txBody>
          <a:bodyPr vert="horz" wrap="square" lIns="91440" tIns="45720" rIns="91440" bIns="45720" anchor="ctr"/>
          <a:p>
            <a:pPr algn="l" eaLnBrk="1" hangingPunct="1"/>
            <a:r>
              <a:rPr lang="en-US" altLang="zh-CN" sz="4000" b="1" kern="0" noProof="0" smtClean="0">
                <a:ln>
                  <a:noFill/>
                </a:ln>
                <a:solidFill>
                  <a:srgbClr val="0000CC"/>
                </a:solidFill>
                <a:effectLst/>
                <a:uLnTx/>
                <a:uFillTx/>
                <a:latin typeface="微软雅黑" panose="020B0503020204020204" charset="-122"/>
                <a:ea typeface="微软雅黑" panose="020B0503020204020204" charset="-122"/>
                <a:sym typeface="+mn-ea"/>
              </a:rPr>
              <a:t>3</a:t>
            </a:r>
            <a:r>
              <a:rPr lang="zh-CN" altLang="en-US" sz="4000" b="1" kern="0" noProof="0" smtClean="0">
                <a:ln>
                  <a:noFill/>
                </a:ln>
                <a:solidFill>
                  <a:srgbClr val="0000CC"/>
                </a:solidFill>
                <a:effectLst/>
                <a:uLnTx/>
                <a:uFillTx/>
                <a:latin typeface="微软雅黑" panose="020B0503020204020204" charset="-122"/>
                <a:ea typeface="微软雅黑" panose="020B0503020204020204" charset="-122"/>
                <a:sym typeface="+mn-ea"/>
              </a:rPr>
              <a:t>、英国是通过怎样的过程建立起“日不落帝国”的？</a:t>
            </a:r>
            <a:endParaRPr lang="zh-CN" altLang="en-US" sz="4000" b="1" kern="0" noProof="0" dirty="0" smtClean="0">
              <a:ln>
                <a:noFill/>
              </a:ln>
              <a:solidFill>
                <a:srgbClr val="0000CC"/>
              </a:solidFill>
              <a:effectLst/>
              <a:uLnTx/>
              <a:uFillTx/>
              <a:latin typeface="微软雅黑" panose="020B0503020204020204" charset="-122"/>
              <a:ea typeface="微软雅黑" panose="020B0503020204020204" charset="-122"/>
              <a:sym typeface="+mn-ea"/>
            </a:endParaRPr>
          </a:p>
        </p:txBody>
      </p:sp>
      <p:sp>
        <p:nvSpPr>
          <p:cNvPr id="29700" name="Rectangle 4"/>
          <p:cNvSpPr>
            <a:spLocks noGrp="1" noRot="1"/>
          </p:cNvSpPr>
          <p:nvPr>
            <p:ph idx="1"/>
          </p:nvPr>
        </p:nvSpPr>
        <p:spPr>
          <a:xfrm>
            <a:off x="-2540" y="953770"/>
            <a:ext cx="11983720" cy="5696585"/>
          </a:xfrm>
        </p:spPr>
        <p:txBody>
          <a:bodyPr vert="horz" wrap="square" lIns="91440" tIns="45720" rIns="91440" bIns="45720" anchor="t">
            <a:noAutofit/>
          </a:bodyPr>
          <a:p>
            <a:pPr eaLnBrk="1" hangingPunct="1">
              <a:lnSpc>
                <a:spcPct val="100000"/>
              </a:lnSpc>
              <a:buNone/>
            </a:pPr>
            <a:r>
              <a:rPr lang="en-US" altLang="en-US" sz="3200" b="1" dirty="0">
                <a:latin typeface="微软雅黑" panose="020B0503020204020204" charset="-122"/>
                <a:ea typeface="微软雅黑" panose="020B0503020204020204" charset="-122"/>
              </a:rPr>
              <a:t>▲</a:t>
            </a:r>
            <a:r>
              <a:rPr lang="en-US" altLang="zh-CN" sz="3200" b="1" dirty="0">
                <a:solidFill>
                  <a:srgbClr val="FF0000"/>
                </a:solidFill>
                <a:latin typeface="微软雅黑" panose="020B0503020204020204" charset="-122"/>
                <a:ea typeface="微软雅黑" panose="020B0503020204020204" charset="-122"/>
              </a:rPr>
              <a:t>16</a:t>
            </a:r>
            <a:r>
              <a:rPr lang="zh-CN" altLang="en-US" sz="3200" b="1" dirty="0">
                <a:solidFill>
                  <a:srgbClr val="FF0000"/>
                </a:solidFill>
                <a:latin typeface="微软雅黑" panose="020B0503020204020204" charset="-122"/>
                <a:ea typeface="微软雅黑" panose="020B0503020204020204" charset="-122"/>
              </a:rPr>
              <a:t>世纪后期</a:t>
            </a: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1588</a:t>
            </a:r>
            <a:r>
              <a:rPr lang="zh-CN" altLang="en-US" sz="3600" b="1" dirty="0">
                <a:latin typeface="微软雅黑" panose="020B0503020204020204" charset="-122"/>
                <a:ea typeface="微软雅黑" panose="020B0503020204020204" charset="-122"/>
              </a:rPr>
              <a:t>年）打败西班牙的“无敌舰队”，开始确立海上霸权</a:t>
            </a:r>
            <a:endParaRPr lang="zh-CN" altLang="en-US" sz="3600" b="1" dirty="0">
              <a:latin typeface="微软雅黑" panose="020B0503020204020204" charset="-122"/>
              <a:ea typeface="微软雅黑" panose="020B0503020204020204" charset="-122"/>
            </a:endParaRPr>
          </a:p>
          <a:p>
            <a:pPr eaLnBrk="1" hangingPunct="1">
              <a:lnSpc>
                <a:spcPct val="100000"/>
              </a:lnSpc>
              <a:buNone/>
            </a:pPr>
            <a:r>
              <a:rPr lang="en-US" altLang="en-US" sz="3200" b="1" dirty="0">
                <a:latin typeface="微软雅黑" panose="020B0503020204020204" charset="-122"/>
                <a:ea typeface="微软雅黑" panose="020B0503020204020204" charset="-122"/>
              </a:rPr>
              <a:t>▲</a:t>
            </a:r>
            <a:r>
              <a:rPr lang="en-US" altLang="zh-CN" sz="3200" b="1" dirty="0">
                <a:solidFill>
                  <a:srgbClr val="FF0000"/>
                </a:solidFill>
                <a:latin typeface="微软雅黑" panose="020B0503020204020204" charset="-122"/>
                <a:ea typeface="微软雅黑" panose="020B0503020204020204" charset="-122"/>
              </a:rPr>
              <a:t>17</a:t>
            </a:r>
            <a:r>
              <a:rPr lang="zh-CN" altLang="en-US" sz="3200" b="1" dirty="0">
                <a:solidFill>
                  <a:srgbClr val="FF0000"/>
                </a:solidFill>
                <a:latin typeface="微软雅黑" panose="020B0503020204020204" charset="-122"/>
                <a:ea typeface="微软雅黑" panose="020B0503020204020204" charset="-122"/>
              </a:rPr>
              <a:t>世纪初</a:t>
            </a:r>
            <a:r>
              <a:rPr lang="zh-CN" altLang="en-US" sz="3200" b="1" dirty="0">
                <a:latin typeface="微软雅黑" panose="020B0503020204020204" charset="-122"/>
                <a:ea typeface="微软雅黑" panose="020B0503020204020204" charset="-122"/>
              </a:rPr>
              <a:t>成立东印度公司，进行殖民扩张，在印度和北美建立据点</a:t>
            </a:r>
            <a:endParaRPr lang="zh-CN" altLang="en-US" sz="3200" b="1" dirty="0">
              <a:latin typeface="微软雅黑" panose="020B0503020204020204" charset="-122"/>
              <a:ea typeface="微软雅黑" panose="020B0503020204020204" charset="-122"/>
            </a:endParaRPr>
          </a:p>
          <a:p>
            <a:pPr eaLnBrk="1" hangingPunct="1">
              <a:lnSpc>
                <a:spcPct val="100000"/>
              </a:lnSpc>
              <a:buNone/>
            </a:pPr>
            <a:r>
              <a:rPr lang="en-US" altLang="en-US" sz="3200" b="1" dirty="0">
                <a:latin typeface="微软雅黑" panose="020B0503020204020204" charset="-122"/>
                <a:ea typeface="微软雅黑" panose="020B0503020204020204" charset="-122"/>
              </a:rPr>
              <a:t>▲</a:t>
            </a:r>
            <a:r>
              <a:rPr lang="en-US" altLang="zh-CN" sz="3200" b="1" dirty="0">
                <a:solidFill>
                  <a:srgbClr val="FF0000"/>
                </a:solidFill>
                <a:latin typeface="微软雅黑" panose="020B0503020204020204" charset="-122"/>
                <a:ea typeface="微软雅黑" panose="020B0503020204020204" charset="-122"/>
              </a:rPr>
              <a:t>17</a:t>
            </a:r>
            <a:r>
              <a:rPr lang="zh-CN" altLang="en-US" sz="3200" b="1" dirty="0">
                <a:solidFill>
                  <a:srgbClr val="FF0000"/>
                </a:solidFill>
                <a:latin typeface="微软雅黑" panose="020B0503020204020204" charset="-122"/>
                <a:ea typeface="微软雅黑" panose="020B0503020204020204" charset="-122"/>
              </a:rPr>
              <a:t>世纪中期</a:t>
            </a:r>
            <a:r>
              <a:rPr lang="zh-CN" altLang="en-US" sz="3200" b="1" dirty="0">
                <a:latin typeface="微软雅黑" panose="020B0503020204020204" charset="-122"/>
                <a:ea typeface="微软雅黑" panose="020B0503020204020204" charset="-122"/>
              </a:rPr>
              <a:t>（</a:t>
            </a:r>
            <a:r>
              <a:rPr lang="en-US" altLang="zh-CN" sz="3200" b="1" dirty="0">
                <a:latin typeface="微软雅黑" panose="020B0503020204020204" charset="-122"/>
                <a:ea typeface="微软雅黑" panose="020B0503020204020204" charset="-122"/>
              </a:rPr>
              <a:t>1640</a:t>
            </a:r>
            <a:r>
              <a:rPr lang="zh-CN" altLang="en-US" sz="3200" b="1" dirty="0">
                <a:latin typeface="微软雅黑" panose="020B0503020204020204" charset="-122"/>
                <a:ea typeface="微软雅黑" panose="020B0503020204020204" charset="-122"/>
              </a:rPr>
              <a:t>年）发生资产阶级革命，为海外殖民提供物质和军事保障</a:t>
            </a:r>
            <a:endParaRPr lang="zh-CN" altLang="en-US" sz="3200" b="1" dirty="0">
              <a:latin typeface="微软雅黑" panose="020B0503020204020204" charset="-122"/>
              <a:ea typeface="微软雅黑" panose="020B0503020204020204" charset="-122"/>
            </a:endParaRPr>
          </a:p>
          <a:p>
            <a:pPr eaLnBrk="1" hangingPunct="1">
              <a:lnSpc>
                <a:spcPct val="100000"/>
              </a:lnSpc>
              <a:buNone/>
            </a:pPr>
            <a:r>
              <a:rPr lang="en-US" altLang="en-US" sz="3200" b="1" dirty="0">
                <a:latin typeface="微软雅黑" panose="020B0503020204020204" charset="-122"/>
                <a:ea typeface="微软雅黑" panose="020B0503020204020204" charset="-122"/>
              </a:rPr>
              <a:t>▲</a:t>
            </a:r>
            <a:r>
              <a:rPr lang="en-US" altLang="zh-CN" sz="3200" b="1" dirty="0">
                <a:solidFill>
                  <a:srgbClr val="FF0000"/>
                </a:solidFill>
                <a:latin typeface="微软雅黑" panose="020B0503020204020204" charset="-122"/>
                <a:ea typeface="微软雅黑" panose="020B0503020204020204" charset="-122"/>
              </a:rPr>
              <a:t>17</a:t>
            </a:r>
            <a:r>
              <a:rPr lang="zh-CN" altLang="en-US" sz="3200" b="1" dirty="0">
                <a:solidFill>
                  <a:srgbClr val="FF0000"/>
                </a:solidFill>
                <a:latin typeface="微软雅黑" panose="020B0503020204020204" charset="-122"/>
                <a:ea typeface="微软雅黑" panose="020B0503020204020204" charset="-122"/>
              </a:rPr>
              <a:t>世纪中期</a:t>
            </a:r>
            <a:r>
              <a:rPr lang="zh-CN" altLang="en-US" sz="3200" b="1" dirty="0">
                <a:latin typeface="微软雅黑" panose="020B0503020204020204" charset="-122"/>
                <a:ea typeface="微软雅黑" panose="020B0503020204020204" charset="-122"/>
              </a:rPr>
              <a:t>颁布</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航海条约</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，与荷兰发生三次战争，夺取北美新阿姆斯丹（纽约）</a:t>
            </a:r>
            <a:endParaRPr lang="zh-CN" altLang="en-US" sz="3200" b="1" dirty="0">
              <a:latin typeface="微软雅黑" panose="020B0503020204020204" charset="-122"/>
              <a:ea typeface="微软雅黑" panose="020B0503020204020204" charset="-122"/>
            </a:endParaRPr>
          </a:p>
          <a:p>
            <a:pPr eaLnBrk="1" hangingPunct="1">
              <a:lnSpc>
                <a:spcPct val="100000"/>
              </a:lnSpc>
              <a:buNone/>
            </a:pPr>
            <a:r>
              <a:rPr lang="en-US" altLang="en-US" sz="3200" b="1" dirty="0">
                <a:latin typeface="微软雅黑" panose="020B0503020204020204" charset="-122"/>
                <a:ea typeface="微软雅黑" panose="020B0503020204020204" charset="-122"/>
              </a:rPr>
              <a:t>▲</a:t>
            </a:r>
            <a:r>
              <a:rPr lang="en-US" altLang="zh-CN" sz="3200" b="1" dirty="0">
                <a:solidFill>
                  <a:srgbClr val="FF0000"/>
                </a:solidFill>
                <a:latin typeface="微软雅黑" panose="020B0503020204020204" charset="-122"/>
                <a:ea typeface="微软雅黑" panose="020B0503020204020204" charset="-122"/>
              </a:rPr>
              <a:t>18</a:t>
            </a:r>
            <a:r>
              <a:rPr lang="zh-CN" altLang="en-US" sz="3200" b="1" dirty="0">
                <a:solidFill>
                  <a:srgbClr val="FF0000"/>
                </a:solidFill>
                <a:latin typeface="微软雅黑" panose="020B0503020204020204" charset="-122"/>
                <a:ea typeface="微软雅黑" panose="020B0503020204020204" charset="-122"/>
              </a:rPr>
              <a:t>世纪中期</a:t>
            </a:r>
            <a:r>
              <a:rPr lang="zh-CN" altLang="en-US" sz="3200" b="1" dirty="0">
                <a:latin typeface="微软雅黑" panose="020B0503020204020204" charset="-122"/>
                <a:ea typeface="微软雅黑" panose="020B0503020204020204" charset="-122"/>
              </a:rPr>
              <a:t>打败法国，获得北美加拿大和新法兰西，并扩大在印度的殖民势力</a:t>
            </a:r>
            <a:endParaRPr lang="zh-CN" altLang="en-US" sz="32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700">
                                            <p:txEl>
                                              <p:charRg st="0" end="36"/>
                                            </p:txEl>
                                          </p:spTgt>
                                        </p:tgtEl>
                                        <p:attrNameLst>
                                          <p:attrName>style.visibility</p:attrName>
                                        </p:attrNameLst>
                                      </p:cBhvr>
                                      <p:to>
                                        <p:strVal val="visible"/>
                                      </p:to>
                                    </p:set>
                                    <p:animEffect transition="in" filter="blinds(horizontal)">
                                      <p:cBhvr>
                                        <p:cTn id="7" dur="500"/>
                                        <p:tgtEl>
                                          <p:spTgt spid="29700">
                                            <p:txEl>
                                              <p:charRg st="0" end="3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9700">
                                            <p:txEl>
                                              <p:charRg st="36" end="68"/>
                                            </p:txEl>
                                          </p:spTgt>
                                        </p:tgtEl>
                                        <p:attrNameLst>
                                          <p:attrName>style.visibility</p:attrName>
                                        </p:attrNameLst>
                                      </p:cBhvr>
                                      <p:to>
                                        <p:strVal val="visible"/>
                                      </p:to>
                                    </p:set>
                                    <p:animEffect transition="in" filter="blinds(horizontal)">
                                      <p:cBhvr>
                                        <p:cTn id="10" dur="500"/>
                                        <p:tgtEl>
                                          <p:spTgt spid="29700">
                                            <p:txEl>
                                              <p:charRg st="36" end="6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9700">
                                            <p:txEl>
                                              <p:charRg st="68" end="106"/>
                                            </p:txEl>
                                          </p:spTgt>
                                        </p:tgtEl>
                                        <p:attrNameLst>
                                          <p:attrName>style.visibility</p:attrName>
                                        </p:attrNameLst>
                                      </p:cBhvr>
                                      <p:to>
                                        <p:strVal val="visible"/>
                                      </p:to>
                                    </p:set>
                                    <p:animEffect transition="in" filter="blinds(horizontal)">
                                      <p:cBhvr>
                                        <p:cTn id="13" dur="500"/>
                                        <p:tgtEl>
                                          <p:spTgt spid="29700">
                                            <p:txEl>
                                              <p:charRg st="68" end="10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9700">
                                            <p:txEl>
                                              <p:charRg st="106" end="146"/>
                                            </p:txEl>
                                          </p:spTgt>
                                        </p:tgtEl>
                                        <p:attrNameLst>
                                          <p:attrName>style.visibility</p:attrName>
                                        </p:attrNameLst>
                                      </p:cBhvr>
                                      <p:to>
                                        <p:strVal val="visible"/>
                                      </p:to>
                                    </p:set>
                                    <p:animEffect transition="in" filter="blinds(horizontal)">
                                      <p:cBhvr>
                                        <p:cTn id="16" dur="500"/>
                                        <p:tgtEl>
                                          <p:spTgt spid="29700">
                                            <p:txEl>
                                              <p:charRg st="106" end="14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9700">
                                            <p:txEl>
                                              <p:charRg st="146" end="183"/>
                                            </p:txEl>
                                          </p:spTgt>
                                        </p:tgtEl>
                                        <p:attrNameLst>
                                          <p:attrName>style.visibility</p:attrName>
                                        </p:attrNameLst>
                                      </p:cBhvr>
                                      <p:to>
                                        <p:strVal val="visible"/>
                                      </p:to>
                                    </p:set>
                                    <p:animEffect transition="in" filter="blinds(horizontal)">
                                      <p:cBhvr>
                                        <p:cTn id="19" dur="500"/>
                                        <p:tgtEl>
                                          <p:spTgt spid="29700">
                                            <p:txEl>
                                              <p:charRg st="146" end="1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2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5002</Words>
  <Application>WPS 演示</Application>
  <PresentationFormat>宽屏</PresentationFormat>
  <Paragraphs>247</Paragraphs>
  <Slides>28</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vt:lpstr>
      <vt:lpstr>宋体</vt:lpstr>
      <vt:lpstr>Wingdings</vt:lpstr>
      <vt:lpstr>微软雅黑</vt:lpstr>
      <vt:lpstr>Times New Roman</vt:lpstr>
      <vt:lpstr>Arial Unicode MS</vt:lpstr>
      <vt:lpstr>Calibri Light</vt:lpstr>
      <vt:lpstr>Calibri</vt:lpstr>
      <vt:lpstr>黑体</vt:lpstr>
      <vt:lpstr>华文楷体</vt:lpstr>
      <vt:lpstr>Times New Roman</vt:lpstr>
      <vt:lpstr>Arial Black</vt:lpstr>
      <vt:lpstr>Courier New</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3、英国是通过怎样的过程建立起“日不落帝国”的？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39</cp:revision>
  <dcterms:created xsi:type="dcterms:W3CDTF">2015-05-05T08:02:00Z</dcterms:created>
  <dcterms:modified xsi:type="dcterms:W3CDTF">2018-07-09T12:35:00Z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