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86" r:id="rId4"/>
    <p:sldId id="279" r:id="rId5"/>
    <p:sldId id="280" r:id="rId6"/>
    <p:sldId id="281" r:id="rId8"/>
    <p:sldId id="282" r:id="rId9"/>
    <p:sldId id="283" r:id="rId10"/>
    <p:sldId id="284" r:id="rId11"/>
    <p:sldId id="287" r:id="rId12"/>
    <p:sldId id="285" r:id="rId13"/>
    <p:sldId id="264" r:id="rId14"/>
    <p:sldId id="265" r:id="rId15"/>
    <p:sldId id="266" r:id="rId16"/>
    <p:sldId id="267" r:id="rId17"/>
    <p:sldId id="268" r:id="rId18"/>
    <p:sldId id="258" r:id="rId19"/>
    <p:sldId id="262" r:id="rId20"/>
    <p:sldId id="26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52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54" y="-96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96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83971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3972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75360" y="1508760"/>
            <a:ext cx="11000105" cy="20504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54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37</a:t>
            </a:r>
            <a:r>
              <a:rPr lang="zh-CN" altLang="en-US" sz="44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讲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交通、通讯工具的进步和大众传媒的发展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/>
          <p:nvPr>
            <p:ph idx="1"/>
          </p:nvPr>
        </p:nvSpPr>
        <p:spPr>
          <a:xfrm>
            <a:off x="52070" y="812165"/>
            <a:ext cx="12087225" cy="5904230"/>
          </a:xfrm>
          <a:ln w="38100">
            <a:solidFill>
              <a:srgbClr val="0000FF"/>
            </a:solidFill>
            <a:prstDash val="sysDot"/>
            <a:miter/>
          </a:ln>
        </p:spPr>
        <p:txBody>
          <a:bodyPr vert="horz" wrap="square" lIns="91440" tIns="45720" rIns="91440" bIns="45720" anchor="t">
            <a:spAutoFit/>
          </a:bodyPr>
          <a:p>
            <a:pPr eaLnBrk="1" hangingPunct="1">
              <a:lnSpc>
                <a:spcPct val="110000"/>
              </a:lnSpc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西方科技的传入：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工业革命的成果很快传播到中国，中国人能够使用最新的科技成果带来的益处。    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中国文化界人士的推动：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中国的有识之士把这些成果运用于实践中，一方面推动了民主思想的传播，另一方面也促进了中国人思想观念的解放。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新中国成立和改革开放以来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国力增强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中国政府重视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文化事业的发展。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110000"/>
              </a:lnSpc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对外开放和中外文化的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交流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也推动了中国近现代传媒的发展。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557" name="矩形 23556"/>
          <p:cNvSpPr/>
          <p:nvPr/>
        </p:nvSpPr>
        <p:spPr>
          <a:xfrm>
            <a:off x="1905000" y="44450"/>
            <a:ext cx="8534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</a:rPr>
              <a:t>近现代中国大众传媒的发展原因有哪些？</a:t>
            </a:r>
            <a:endParaRPr lang="zh-CN" altLang="en-US" sz="3600" b="1" dirty="0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51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554">
                                            <p:txEl>
                                              <p:charRg st="51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18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554">
                                            <p:txEl>
                                              <p:charRg st="118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charRg st="153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554">
                                            <p:txEl>
                                              <p:charRg st="153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-7620" y="45720"/>
            <a:ext cx="12007850" cy="7398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年天津卷文综历史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1899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初，中国进口了几部马可尼无线电报机，安装在两广总督督署、威远等要塞以及南洋舰队舰艇上，用于军事指挥。要知道，在同一年，马可尼才刚刚说服英国邮政部建立了一个无线电报站，英国无线电通讯业务方才起步。这反映了①中国应用无线电报基本与西方同步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②中国在科技上处于领先地位③中国仍处于学习器物阶段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④世界市场的发展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①②          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①③           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①④           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③④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80575" y="3672205"/>
            <a:ext cx="23196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44780" y="107950"/>
            <a:ext cx="114890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年北京卷文综历史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）下列选项中史实与结论之间逻辑关系正确的是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899400" y="599122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300355" y="1341755"/>
          <a:ext cx="11590655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765"/>
                <a:gridCol w="6400165"/>
                <a:gridCol w="4276725"/>
              </a:tblGrid>
              <a:tr h="13716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史实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结论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A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李时珍写成药物学巨著《本草纲目》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明代科技水平全面提高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11887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B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康熙帝向西方传教士学习数学、天文知识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清初全社会关注西方自然科学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C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1905</a:t>
                      </a: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年京剧《定军山》被拍摄为电影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近代科技使传统戏剧获得新的传播形式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D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联合国向世界推广袁隆平培育的杂交水稻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成功解决了世界粮食短缺问题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37160" y="17780"/>
            <a:ext cx="119170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年江苏卷单科历史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《万国公报》对近代中国知识分子产生了较大影响。有学者统计了其中发表的相关文章，如下表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497205" y="1771015"/>
            <a:ext cx="10053320" cy="2094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-806450" y="3865245"/>
            <a:ext cx="115887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由此推断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A.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《万国公报》是中国人最早创办的报刊</a:t>
            </a:r>
            <a:endParaRPr lang="zh-CN" sz="36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/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晚清知识分子通过报刊实现了言论自由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C.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知识界的宣传呼吁迫使清政府革除陋习</a:t>
            </a:r>
            <a:endParaRPr lang="zh-CN" sz="36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/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随社会发展知识界对妇女问题渐趋重视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80575" y="5935980"/>
            <a:ext cx="23736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267970" y="114300"/>
            <a:ext cx="11428095" cy="6847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年海南单科卷历史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1949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月，中央人民政府政务院颁布《关于统一发布中央人民政府及其所署各机关重要新闻的暂行办法》，规定所有公告和公告性新闻均由新华通讯社统一发布。这一举措的目的在于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建立起高效的新闻宣传网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实现信息传播业的结构性调整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便于及时通报国内国际形势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建立集中统一的新闻宣传制度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07500" y="5875655"/>
            <a:ext cx="23736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360045" y="142875"/>
            <a:ext cx="11471910" cy="65722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年上海卷历史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）在清末的学堂里，学生经常聚看、传阅不同政见的书报，其中“余维欧美之进化，凡以三大主义：曰民族、曰民权、曰民生”；“变法之本，在育人才；人才之兴，在开学校”应分别出自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《民报》、《时务报》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《民报》、《天演论》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《天演论》、《时务报》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《海国图志》、《天演论》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88400" y="5394325"/>
            <a:ext cx="2355215" cy="8115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3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752283" y="76200"/>
            <a:ext cx="8534400" cy="7067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归纳中国交通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发展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特征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15415" y="1349375"/>
          <a:ext cx="8871585" cy="493839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441450"/>
                <a:gridCol w="7430135"/>
              </a:tblGrid>
              <a:tr h="640080"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动力</a:t>
                      </a:r>
                      <a:endParaRPr lang="zh-CN" altLang="en-US" sz="36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6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技术</a:t>
                      </a:r>
                      <a:endParaRPr lang="zh-CN" altLang="en-US" sz="36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种类</a:t>
                      </a:r>
                      <a:endParaRPr lang="zh-CN" altLang="en-US" sz="36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6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地区</a:t>
                      </a:r>
                      <a:endParaRPr lang="zh-CN" altLang="en-US" sz="36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6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对象</a:t>
                      </a:r>
                      <a:endParaRPr lang="zh-CN" altLang="en-US" sz="36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852170"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进程</a:t>
                      </a:r>
                      <a:endParaRPr lang="zh-CN" altLang="en-US" sz="36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altLang="zh-CN" sz="3600" b="1" dirty="0" smtClean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885825">
                <a:tc gridSpan="2">
                  <a:txBody>
                    <a:bodyPr/>
                    <a:lstStyle/>
                    <a:p>
                      <a:endParaRPr lang="zh-CN" altLang="en-US" sz="36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505200" y="1335088"/>
            <a:ext cx="615124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从人力、畜力牵引到机械牵引</a:t>
            </a:r>
            <a:endParaRPr lang="zh-CN" altLang="en-US" sz="3600" b="1" dirty="0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69" name="矩形 3"/>
          <p:cNvSpPr/>
          <p:nvPr/>
        </p:nvSpPr>
        <p:spPr>
          <a:xfrm>
            <a:off x="3690938" y="1944688"/>
            <a:ext cx="50720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从引进技术到自制自研</a:t>
            </a:r>
            <a:endParaRPr lang="zh-CN" altLang="en-US" sz="3600" b="1" dirty="0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70" name="矩形 4"/>
          <p:cNvSpPr/>
          <p:nvPr/>
        </p:nvSpPr>
        <p:spPr>
          <a:xfrm>
            <a:off x="3640138" y="2661603"/>
            <a:ext cx="52752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从平面交通到立体交通</a:t>
            </a:r>
            <a:endParaRPr lang="zh-CN" altLang="en-US" sz="3600" b="1" dirty="0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71" name="矩形 5"/>
          <p:cNvSpPr/>
          <p:nvPr/>
        </p:nvSpPr>
        <p:spPr>
          <a:xfrm>
            <a:off x="3690938" y="3316288"/>
            <a:ext cx="44624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快速</a:t>
            </a:r>
            <a:r>
              <a:rPr lang="zh-CN" altLang="en-US" sz="36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发展又不平衡</a:t>
            </a:r>
            <a:endParaRPr lang="zh-CN" altLang="en-US" sz="3600" b="1" dirty="0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72" name="矩形 6"/>
          <p:cNvSpPr/>
          <p:nvPr/>
        </p:nvSpPr>
        <p:spPr>
          <a:xfrm>
            <a:off x="3657600" y="3903663"/>
            <a:ext cx="5410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向平民化、普及化发展</a:t>
            </a:r>
            <a:endParaRPr lang="zh-CN" altLang="en-US" sz="3600" b="1" dirty="0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73" name="Text Box 15"/>
          <p:cNvSpPr txBox="1"/>
          <p:nvPr/>
        </p:nvSpPr>
        <p:spPr>
          <a:xfrm>
            <a:off x="3252788" y="4572000"/>
            <a:ext cx="35290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先慢后快</a:t>
            </a:r>
            <a:endParaRPr lang="zh-CN" altLang="en-US" sz="3600" b="1" dirty="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74" name="矩形 7"/>
          <p:cNvSpPr/>
          <p:nvPr/>
        </p:nvSpPr>
        <p:spPr>
          <a:xfrm>
            <a:off x="2658745" y="5499100"/>
            <a:ext cx="7239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传统与近现代交通工具并行应用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269" grpId="0"/>
      <p:bldP spid="10270" grpId="0"/>
      <p:bldP spid="10271" grpId="0"/>
      <p:bldP spid="10272" grpId="0"/>
      <p:bldP spid="10273" grpId="0"/>
      <p:bldP spid="102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0354" name="Text Box 2"/>
          <p:cNvSpPr txBox="1"/>
          <p:nvPr/>
        </p:nvSpPr>
        <p:spPr>
          <a:xfrm>
            <a:off x="147320" y="1218565"/>
            <a:ext cx="11623040" cy="5405755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对近代社会生活产生过重大影响的因素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：经济体制的变化和经济发展水平的提高；政治制度的变革；科技革命对人们物质生活和精神的影响；思想启蒙的作用。 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近代社会生活变革的趋势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：由以往的闭关自守，转而为面向世界；由过去的封建传统天下，变为向近代化的趋进。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algn="just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社会风俗的特点：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既具有追新慕异、去土存洋的特点，又表现为新旧并存现象。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355" name="矩形 100354"/>
          <p:cNvSpPr/>
          <p:nvPr/>
        </p:nvSpPr>
        <p:spPr>
          <a:xfrm>
            <a:off x="1524000" y="152400"/>
            <a:ext cx="88696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</a:rPr>
              <a:t>中国近现代社会生活变迁的基本规律和特点</a:t>
            </a:r>
            <a:endParaRPr lang="zh-CN" altLang="en-US" sz="3600" b="1" dirty="0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/>
          </p:cNvSpPr>
          <p:nvPr>
            <p:ph idx="1"/>
          </p:nvPr>
        </p:nvSpPr>
        <p:spPr>
          <a:xfrm>
            <a:off x="1981200" y="46038"/>
            <a:ext cx="8353425" cy="792162"/>
          </a:xfrm>
          <a:noFill/>
        </p:spPr>
        <p:txBody>
          <a:bodyPr vert="horz" wrap="square" lIns="91440" tIns="45720" rIns="91440" bIns="45720" anchor="t">
            <a:normAutofit lnSpcReduction="20000"/>
          </a:bodyPr>
          <a:p>
            <a:pPr eaLnBrk="1" hangingPunct="1">
              <a:buNone/>
            </a:pPr>
            <a:r>
              <a:rPr lang="zh-CN" altLang="en-US" sz="44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</a:rPr>
              <a:t>中国近代社会生活变化的影响</a:t>
            </a:r>
            <a:endParaRPr lang="zh-CN" altLang="en-US" sz="4400" b="1" dirty="0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70485" y="838200"/>
            <a:ext cx="11929110" cy="6069965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政治上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，有利于中国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反封建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斗争的展开，促进了资产阶级民主革命的发展。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经济上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，有利于中国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资本主义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经济的发展，推动了工业化进程。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思想文化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上，有利于冲破封建文化的束缚，革除弊端，既保留中国文化的精髓，又日趋顺应时代变革。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总之：中国近代社会生活变化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有利于</a:t>
            </a:r>
            <a:r>
              <a:rPr lang="zh-CN" altLang="en-US" sz="36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封建因素的消除和促进中国社会的进步</a:t>
            </a:r>
            <a:endParaRPr lang="zh-CN" altLang="en-US" sz="36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Rectangle 2"/>
          <p:cNvSpPr>
            <a:spLocks noGrp="1"/>
          </p:cNvSpPr>
          <p:nvPr>
            <p:ph type="body"/>
          </p:nvPr>
        </p:nvSpPr>
        <p:spPr>
          <a:xfrm>
            <a:off x="-20320" y="94615"/>
            <a:ext cx="11962130" cy="6668770"/>
          </a:xfrm>
        </p:spPr>
        <p:txBody>
          <a:bodyPr vert="horz" wrap="square" lIns="91440" tIns="45720" rIns="91440" bIns="45720" anchor="t">
            <a:normAutofit lnSpcReduction="20000"/>
          </a:bodyPr>
          <a:p>
            <a:pPr eaLnBrk="1" hangingPunct="1">
              <a:lnSpc>
                <a:spcPct val="14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2014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年新课标全国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卷）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年代，上海成为中国电影的制作中心。当时在上海放映的各种影片中，外国片与国产片比例为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2:1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，而北京和天津这一比例高达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5:1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甚至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6:1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。上海与京津地区放映中外电影比例不同，能够说明这一现象的应是      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140000"/>
              </a:lnSpc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A.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外国电影的制作水平较高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140000"/>
              </a:lnSpc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京津民众对外来事物更具热情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140000"/>
              </a:lnSpc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中国电影拷贝流通税费重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140000"/>
              </a:lnSpc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上海民众的社会心态更为开放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94520" y="5774055"/>
            <a:ext cx="2319655" cy="7556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7165" y="1348105"/>
            <a:ext cx="11837035" cy="6072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、试将近代以来我国交通和通讯工具的发展分为三个阶段，并从进程角度找出每个阶段的特征，分析成因，并谈谈你的认识。</a:t>
            </a:r>
            <a:endParaRPr lang="zh-CN" altLang="en-US" sz="36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36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我国近代以来交通和通讯工具发展的原因及影响。</a:t>
            </a:r>
            <a:endParaRPr lang="zh-CN" altLang="en-US" sz="3600" b="1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、我国报刊业发展经历了哪几个阶段？每个阶段具体表现是什么？</a:t>
            </a:r>
            <a:endParaRPr lang="zh-CN" altLang="en-US" sz="36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、近现代中国大众传媒的发展原因。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endParaRPr lang="zh-CN" altLang="en-US" sz="36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165" y="47625"/>
            <a:ext cx="55651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</a:rPr>
              <a:t>重点问题自测：</a:t>
            </a:r>
            <a:endParaRPr lang="zh-CN" altLang="en-US" sz="5400" b="1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5" name="Text Box 3"/>
          <p:cNvSpPr txBox="1"/>
          <p:nvPr/>
        </p:nvSpPr>
        <p:spPr>
          <a:xfrm>
            <a:off x="60325" y="1870075"/>
            <a:ext cx="12134850" cy="4741545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答：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⑴阶段及特征：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①近代缓慢发展②新中国成立后有所发展③改革开放以来迅速发展。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    ⑵成因：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①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近代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半殖民地半封建社会性质决定②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新中国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成立，但生产力水平还很低，社会主义建设还处于探索中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③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改革开放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解放了生产力，社会主义建设取得巨大成就。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Wingdings" panose="05000000000000000000" pitchFamily="2" charset="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  ⑶ 认识：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只有新中国的建立和改革开放，才能实现交通和通讯事业的发展！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Wingdings" panose="05000000000000000000" pitchFamily="2" charset="2"/>
            </a:endParaRPr>
          </a:p>
        </p:txBody>
      </p:sp>
      <p:sp>
        <p:nvSpPr>
          <p:cNvPr id="9219" name="Text Box 5"/>
          <p:cNvSpPr txBox="1"/>
          <p:nvPr/>
        </p:nvSpPr>
        <p:spPr>
          <a:xfrm>
            <a:off x="132080" y="-30480"/>
            <a:ext cx="119583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1552D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rgbClr val="1552D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试将近代以来我国交通和通讯工具的发展分为三个阶段，并从进程角度找出每个阶段的特征，分析成因，并谈谈你的认识。</a:t>
            </a:r>
            <a:endParaRPr lang="zh-CN" altLang="en-US" sz="3600" b="1" dirty="0">
              <a:solidFill>
                <a:srgbClr val="1552D1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Text Box 3"/>
          <p:cNvSpPr txBox="1"/>
          <p:nvPr/>
        </p:nvSpPr>
        <p:spPr>
          <a:xfrm>
            <a:off x="1995805" y="847090"/>
            <a:ext cx="7131050" cy="563118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ys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①社会经济的不断发展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②社会环境（社会性质、政局等）</a:t>
            </a:r>
            <a:endParaRPr lang="en-US" altLang="zh-CN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③国家政策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思想观念革新</a:t>
            </a:r>
            <a:endParaRPr lang="en-US" altLang="zh-CN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⑤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科技革命成果传入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⑥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中国人民不断探索与聪明才智</a:t>
            </a:r>
            <a:endParaRPr lang="en-US" altLang="zh-CN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endParaRPr lang="en-US" altLang="zh-CN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831215" y="-15240"/>
            <a:ext cx="11289030" cy="7067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52D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影响我国近代以来交通和通讯工具发展的原因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rgbClr val="1552D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11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2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33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4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5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66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4" name="Text Box 4"/>
          <p:cNvSpPr txBox="1"/>
          <p:nvPr/>
        </p:nvSpPr>
        <p:spPr>
          <a:xfrm>
            <a:off x="101600" y="1737360"/>
            <a:ext cx="12002135" cy="3967480"/>
          </a:xfrm>
          <a:prstGeom prst="rect">
            <a:avLst/>
          </a:prstGeom>
          <a:noFill/>
          <a:ln w="44450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，加强各地的联系，促进交流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，改变生活方式，更新思想观念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，促进城市化进程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，推动经济与社会的发展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，一定负面影响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如环境污染、交通堵塞、能源危机等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436" name="矩形 1"/>
          <p:cNvSpPr/>
          <p:nvPr/>
        </p:nvSpPr>
        <p:spPr>
          <a:xfrm>
            <a:off x="100965" y="11430"/>
            <a:ext cx="120034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36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中国近代以来交通、通讯工具的进步给中国社会带来哪些影响？</a:t>
            </a:r>
            <a:endParaRPr lang="zh-CN" altLang="en-US" sz="36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0655" y="59690"/>
            <a:ext cx="11993245" cy="67341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黑龙江省哈尔滨市第六中学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届高三下学期三模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)1908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，上海公共租界英商电车公司颁布了乘车守则若干条，其中规定：不准在车辆行驶时上下车、不准头和手伸出车外、不准在车厢内吸烟、不得在车上讲污言秽语、不得在车中吐痰，不得醉酒乘车、不得穿着污秽衣衫上车、传染病患者不得乘车、不得带狗等动物上车等等。该守则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A. 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有利于市民公共意识养成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sz="36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促进了交通运输业的近代化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C. 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只适用于租界内的中国人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sz="36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提高了中华民国的国民素质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98685" y="5982335"/>
            <a:ext cx="23552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255" y="115570"/>
            <a:ext cx="12038330" cy="7570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届江西赣中南五校高三下期第二次段考文综历史试卷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&lt;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《海洋场竹枝词》写道：“往来如织密如麻，满眼汽车与电车；…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‘欲保安全维秩序，认明红绿两边灯。”材料反映了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．中国交通设施发展迅速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．工业革命促进交通发展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．交通发展引发观念转变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．近代交通的半殖民地色彩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94520" y="5774055"/>
            <a:ext cx="2319655" cy="7556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9555" y="48260"/>
            <a:ext cx="1156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1552D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我国报刊业发展经历了哪几个阶段？每个阶段具体表现是什么？</a:t>
            </a:r>
            <a:endParaRPr lang="zh-CN" altLang="en-US" sz="3200" b="1" dirty="0">
              <a:solidFill>
                <a:srgbClr val="1552D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249555" y="784860"/>
          <a:ext cx="11562080" cy="5319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3675"/>
                <a:gridCol w="8828405"/>
              </a:tblGrid>
              <a:tr h="694690"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6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阶段</a:t>
                      </a:r>
                      <a:endParaRPr lang="zh-CN" altLang="en-US" sz="36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6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表现</a:t>
                      </a:r>
                      <a:endParaRPr lang="zh-CN" altLang="en-US" sz="36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rgbClr val="1552D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形成</a:t>
                      </a:r>
                      <a:endParaRPr lang="zh-CN" altLang="en-US" sz="3600" b="1">
                        <a:solidFill>
                          <a:srgbClr val="1552D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6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外国《中国丛报》和《万国公报》，中文有《东西洋考每月统记传》《申报》</a:t>
                      </a:r>
                      <a:endParaRPr lang="zh-CN" altLang="en-US" sz="36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rgbClr val="1552D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发展</a:t>
                      </a:r>
                      <a:endParaRPr lang="zh-CN" altLang="en-US" sz="3600" b="1">
                        <a:solidFill>
                          <a:srgbClr val="1552D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戊戌变法时期</a:t>
                      </a: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《时务报》</a:t>
                      </a:r>
                      <a:r>
                        <a:rPr lang="zh-CN" alt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辛亥革命时期</a:t>
                      </a: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《民报》</a:t>
                      </a:r>
                      <a:r>
                        <a:rPr lang="zh-CN" alt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五四新文化运动时期</a:t>
                      </a: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《新青年》</a:t>
                      </a:r>
                      <a:endParaRPr lang="zh-CN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新民主主义革命时期</a:t>
                      </a: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《红色中华报》《新华日报》《解放日报》</a:t>
                      </a:r>
                      <a:r>
                        <a:rPr lang="zh-CN" alt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等 新中国初期</a:t>
                      </a:r>
                      <a:r>
                        <a:rPr lang="zh-CN" altLang="en-US" sz="36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《人民日报》</a:t>
                      </a:r>
                      <a:r>
                        <a:rPr lang="zh-CN" alt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“文革”时期不少报纸停办</a:t>
                      </a:r>
                      <a:endParaRPr lang="zh-CN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600" b="1">
                          <a:solidFill>
                            <a:srgbClr val="1552D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繁荣</a:t>
                      </a:r>
                      <a:endParaRPr lang="zh-CN" altLang="en-US" sz="3600" b="1">
                        <a:solidFill>
                          <a:srgbClr val="1552D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36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各类报刊发展</a:t>
                      </a:r>
                      <a:endParaRPr lang="zh-CN" altLang="en-US" sz="36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2833</Words>
  <Application>WPS 演示</Application>
  <PresentationFormat/>
  <Paragraphs>200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黑体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lxyz</cp:lastModifiedBy>
  <cp:revision>29</cp:revision>
  <dcterms:created xsi:type="dcterms:W3CDTF">2018-07-06T07:32:00Z</dcterms:created>
  <dcterms:modified xsi:type="dcterms:W3CDTF">2018-08-12T01:46:29Z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