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434" r:id="rId4"/>
    <p:sldId id="435" r:id="rId5"/>
    <p:sldId id="439" r:id="rId6"/>
    <p:sldId id="362" r:id="rId7"/>
    <p:sldId id="481" r:id="rId8"/>
    <p:sldId id="363" r:id="rId9"/>
    <p:sldId id="463" r:id="rId10"/>
    <p:sldId id="461" r:id="rId11"/>
    <p:sldId id="460" r:id="rId12"/>
    <p:sldId id="418" r:id="rId13"/>
    <p:sldId id="365" r:id="rId14"/>
    <p:sldId id="364" r:id="rId15"/>
    <p:sldId id="419" r:id="rId16"/>
    <p:sldId id="462" r:id="rId17"/>
    <p:sldId id="454" r:id="rId18"/>
    <p:sldId id="456" r:id="rId19"/>
    <p:sldId id="458" r:id="rId20"/>
    <p:sldId id="424" r:id="rId21"/>
    <p:sldId id="423" r:id="rId22"/>
    <p:sldId id="455" r:id="rId23"/>
    <p:sldId id="503" r:id="rId24"/>
    <p:sldId id="504" r:id="rId25"/>
    <p:sldId id="507" r:id="rId26"/>
    <p:sldId id="508" r:id="rId27"/>
    <p:sldId id="501" r:id="rId28"/>
    <p:sldId id="502"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41D5"/>
    <a:srgbClr val="0766D4"/>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4" name="日期占位符 3"/>
          <p:cNvSpPr>
            <a:spLocks noGrp="1"/>
          </p:cNvSpPr>
          <p:nvPr>
            <p:ph type="dt" sz="half" idx="10"/>
          </p:nvPr>
        </p:nvSpPr>
        <p:spPr/>
        <p:txBody>
          <a:bodyPr/>
          <a:lstStyle/>
          <a:p>
            <a:pPr lvl="0" fontAlgn="base"/>
            <a:endParaRPr lang="zh-CN" altLang="en-US" strike="noStrike" noProof="1"/>
          </a:p>
        </p:txBody>
      </p:sp>
      <p:sp>
        <p:nvSpPr>
          <p:cNvPr id="5" name="页脚占位符 4"/>
          <p:cNvSpPr>
            <a:spLocks noGrp="1"/>
          </p:cNvSpPr>
          <p:nvPr>
            <p:ph type="ftr" sz="quarter" idx="11"/>
          </p:nvPr>
        </p:nvSpPr>
        <p:spPr/>
        <p:txBody>
          <a:bodyPr/>
          <a:lstStyle/>
          <a:p>
            <a:pPr lvl="0" fontAlgn="base"/>
            <a:endParaRPr lang="zh-CN" strike="noStrike" noProof="1"/>
          </a:p>
        </p:txBody>
      </p:sp>
      <p:sp>
        <p:nvSpPr>
          <p:cNvPr id="6" name="灯片编号占位符 5"/>
          <p:cNvSpPr>
            <a:spLocks noGrp="1"/>
          </p:cNvSpPr>
          <p:nvPr>
            <p:ph type="sldNum" sz="quarter" idx="12"/>
          </p:nvPr>
        </p:nvSpPr>
        <p:spPr/>
        <p:txBody>
          <a:body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8"/>
            <a:ext cx="109728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标题，文本与两项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389" y="514467"/>
            <a:ext cx="10973221" cy="818471"/>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09391" y="1601084"/>
            <a:ext cx="5385397" cy="4525749"/>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97215" y="1601084"/>
            <a:ext cx="5385397" cy="2187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97215" y="3938010"/>
            <a:ext cx="5385397" cy="218882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2"/>
          </p:nvPr>
        </p:nvSpPr>
        <p:spPr bwMode="auto">
          <a:xfrm>
            <a:off x="609600" y="6245225"/>
            <a:ext cx="28448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TW"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13"/>
          </p:nvPr>
        </p:nvSpPr>
        <p:spPr bwMode="auto">
          <a:xfrm>
            <a:off x="4165600" y="6245225"/>
            <a:ext cx="38608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TW"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8737600" y="6245225"/>
            <a:ext cx="2844800" cy="476250"/>
          </a:xfrm>
          <a:prstGeom prst="rect">
            <a:avLst/>
          </a:prstGeom>
          <a:ln>
            <a:miter lim="800000"/>
          </a:ln>
        </p:spPr>
        <p:txBody>
          <a:bodyPr vert="horz" wrap="square" lIns="91440" tIns="45720" rIns="91440" bIns="45720" numCol="1" anchor="t" anchorCtr="0" compatLnSpc="1"/>
          <a:p>
            <a:pPr algn="r"/>
            <a:fld id="{9A0DB2DC-4C9A-4742-B13C-FB6460FD3503}" type="slidenum">
              <a:rPr lang="zh-CN" altLang="zh-TW" dirty="0"/>
            </a:fld>
            <a:endParaRPr lang="zh-CN" altLang="zh-TW"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89585" y="757555"/>
            <a:ext cx="11441430" cy="3408045"/>
          </a:xfrm>
          <a:prstGeom prst="rect">
            <a:avLst/>
          </a:prstGeom>
          <a:noFill/>
        </p:spPr>
        <p:txBody>
          <a:bodyPr wrap="square" rtlCol="0" anchor="t">
            <a:spAutoFit/>
          </a:bodyPr>
          <a:p>
            <a:pPr>
              <a:lnSpc>
                <a:spcPct val="140000"/>
              </a:lnSpc>
            </a:pPr>
            <a:r>
              <a:rPr lang="zh-CN" altLang="en-US" sz="6600" b="1" u="sng"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第</a:t>
            </a:r>
            <a:r>
              <a:rPr lang="en-US" altLang="zh-CN" sz="8800" b="1" u="sng"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34</a:t>
            </a:r>
            <a:r>
              <a:rPr lang="zh-CN" altLang="en-US" sz="6600" b="1" u="sng"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讲</a:t>
            </a:r>
            <a:endParaRPr lang="zh-CN" altLang="en-US" sz="6600" b="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a:p>
            <a:pPr>
              <a:lnSpc>
                <a:spcPct val="140000"/>
              </a:lnSpc>
            </a:pPr>
            <a:r>
              <a:rPr lang="zh-CN" altLang="en-US" sz="6600" b="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     </a:t>
            </a:r>
            <a:r>
              <a:rPr lang="zh-CN" altLang="en-US" sz="6600" b="1" dirty="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近代中国经济结构的变动</a:t>
            </a:r>
            <a:endParaRPr lang="zh-CN" altLang="en-US" sz="6600" b="1" dirty="0">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1" name="文本框 100"/>
          <p:cNvSpPr txBox="1"/>
          <p:nvPr/>
        </p:nvSpPr>
        <p:spPr>
          <a:xfrm>
            <a:off x="175260" y="-30480"/>
            <a:ext cx="11839575" cy="6572250"/>
          </a:xfrm>
          <a:prstGeom prst="rect">
            <a:avLst/>
          </a:prstGeom>
          <a:noFill/>
          <a:ln w="9525">
            <a:noFill/>
          </a:ln>
        </p:spPr>
        <p:txBody>
          <a:bodyPr wrap="square">
            <a:spAutoFit/>
          </a:bodyPr>
          <a:p>
            <a:pPr indent="0">
              <a:lnSpc>
                <a:spcPct val="13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年江苏单科卷历史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7</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1884</a:t>
            </a:r>
            <a:r>
              <a:rPr lang="zh-CN" sz="3600" b="1">
                <a:latin typeface="微软雅黑" panose="020B0503020204020204" charset="-122"/>
                <a:ea typeface="微软雅黑" panose="020B0503020204020204" charset="-122"/>
                <a:cs typeface="微软雅黑" panose="020B0503020204020204" charset="-122"/>
              </a:rPr>
              <a:t>年刊行的直隶《玉田县志》载：“洋舶互市……我之需于彼者，至不可胜数，饮食日用曰洋货者，殆不啻十之五。”又据光绪《雄县乡土志》：“亚谷城村，居民多以熬硝或以硫黄蘸促灯为业，自火柴行，而此业渐歇。”综合这些材料，可知这一时期</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．经营洋货和新产品的店铺增多</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．中国传统的手工业遭到沉重打击</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．洋货的销售在口岸遭到了抵制</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．外来技术的传入促进手工业发展</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416415" y="5876290"/>
            <a:ext cx="2324100"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4140" y="1176655"/>
            <a:ext cx="11983085" cy="4797425"/>
          </a:xfrm>
          <a:prstGeom prst="rect">
            <a:avLst/>
          </a:prstGeom>
          <a:noFill/>
        </p:spPr>
        <p:txBody>
          <a:bodyPr wrap="square" rtlCol="0" anchor="t">
            <a:spAutoFit/>
          </a:bodyPr>
          <a:p>
            <a:pPr marL="0" lvl="0" indent="0" algn="l" eaLnBrk="1" hangingPunct="1">
              <a:lnSpc>
                <a:spcPct val="170000"/>
              </a:lnSpc>
              <a:spcBef>
                <a:spcPct val="0"/>
              </a:spcBef>
              <a:buClrTx/>
              <a:buSzPct val="100000"/>
              <a:buFont typeface="Arial" panose="020B0604020202020204" pitchFamily="34" charset="0"/>
              <a:buNone/>
            </a:pP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sym typeface="+mn-ea"/>
              </a:rPr>
              <a:t>1</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、自然经济解体有何特点？</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0" lvl="0" indent="0" algn="l" eaLnBrk="1" hangingPunct="1">
              <a:lnSpc>
                <a:spcPct val="170000"/>
              </a:lnSpc>
              <a:spcBef>
                <a:spcPct val="0"/>
              </a:spcBef>
              <a:buClrTx/>
              <a:buSzPct val="100000"/>
              <a:buFont typeface="Arial" panose="020B0604020202020204" pitchFamily="34" charset="0"/>
              <a:buNone/>
            </a:pP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sym typeface="+mn-ea"/>
              </a:rPr>
              <a:t>2</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、自然经济的解体是历史的进步还是沉沦？</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0" lvl="0" indent="0" algn="l" eaLnBrk="1" hangingPunct="1">
              <a:lnSpc>
                <a:spcPct val="170000"/>
              </a:lnSpc>
              <a:spcBef>
                <a:spcPct val="0"/>
              </a:spcBef>
              <a:buClrTx/>
              <a:buSzPct val="100000"/>
              <a:buFont typeface="Arial" panose="020B0604020202020204" pitchFamily="34" charset="0"/>
              <a:buNone/>
            </a:pP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sym typeface="+mn-ea"/>
              </a:rPr>
              <a:t>3</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3600" b="1" dirty="0">
                <a:latin typeface="微软雅黑" panose="020B0503020204020204" charset="-122"/>
                <a:ea typeface="微软雅黑" panose="020B0503020204020204" charset="-122"/>
                <a:cs typeface="微软雅黑" panose="020B0503020204020204" charset="-122"/>
                <a:sym typeface="+mn-ea"/>
              </a:rPr>
              <a:t>如何理解洋务运动开启了中国的近代化进程？</a:t>
            </a:r>
            <a:endParaRPr lang="zh-CN" altLang="en-US" sz="3600" b="1" dirty="0">
              <a:latin typeface="微软雅黑" panose="020B0503020204020204" charset="-122"/>
              <a:ea typeface="微软雅黑" panose="020B0503020204020204" charset="-122"/>
              <a:cs typeface="微软雅黑" panose="020B0503020204020204" charset="-122"/>
              <a:sym typeface="+mn-ea"/>
            </a:endParaRPr>
          </a:p>
          <a:p>
            <a:pPr marL="0" lvl="0" indent="0" algn="l" eaLnBrk="1" hangingPunct="1">
              <a:lnSpc>
                <a:spcPct val="170000"/>
              </a:lnSpc>
              <a:spcBef>
                <a:spcPct val="0"/>
              </a:spcBef>
              <a:buClrTx/>
              <a:buSzPct val="100000"/>
              <a:buFont typeface="Arial" panose="020B0604020202020204" pitchFamily="34" charset="0"/>
              <a:buNone/>
            </a:pP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sym typeface="+mn-ea"/>
              </a:rPr>
              <a:t>4</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、民族资本主义产生是</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欧风美雨</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的结果吗？为什么？</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0" lvl="0" indent="0" algn="l" eaLnBrk="1" hangingPunct="1">
              <a:lnSpc>
                <a:spcPct val="170000"/>
              </a:lnSpc>
              <a:spcBef>
                <a:spcPct val="0"/>
              </a:spcBef>
              <a:buClrTx/>
              <a:buSzPct val="100000"/>
              <a:buFont typeface="Arial" panose="020B0604020202020204" pitchFamily="34" charset="0"/>
              <a:buNone/>
            </a:pP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sym typeface="+mn-ea"/>
              </a:rPr>
              <a:t>5</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、结合本节课知识，从工业化的过程中你能得出什么启示？</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504190" y="286385"/>
            <a:ext cx="4695825" cy="768350"/>
          </a:xfrm>
          <a:prstGeom prst="rect">
            <a:avLst/>
          </a:prstGeom>
          <a:noFill/>
        </p:spPr>
        <p:txBody>
          <a:bodyPr wrap="square" rtlCol="0">
            <a:spAutoFit/>
          </a:bodyPr>
          <a:p>
            <a:r>
              <a:rPr lang="zh-CN" altLang="en-US" sz="4400" b="1">
                <a:solidFill>
                  <a:srgbClr val="0070C0"/>
                </a:solidFill>
                <a:latin typeface="微软雅黑" panose="020B0503020204020204" charset="-122"/>
                <a:ea typeface="微软雅黑" panose="020B0503020204020204" charset="-122"/>
              </a:rPr>
              <a:t>难点问题探究：</a:t>
            </a:r>
            <a:endParaRPr lang="zh-CN" altLang="en-US" sz="4400" b="1">
              <a:solidFill>
                <a:srgbClr val="0070C0"/>
              </a:solidFill>
              <a:latin typeface="微软雅黑" panose="020B0503020204020204" charset="-122"/>
              <a:ea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8" name="矩形 116737"/>
          <p:cNvSpPr/>
          <p:nvPr/>
        </p:nvSpPr>
        <p:spPr>
          <a:xfrm>
            <a:off x="149860" y="1053465"/>
            <a:ext cx="11848465" cy="5517515"/>
          </a:xfrm>
          <a:prstGeom prst="rect">
            <a:avLst/>
          </a:prstGeom>
          <a:solidFill>
            <a:schemeClr val="bg1"/>
          </a:solidFill>
          <a:ln w="9525">
            <a:noFill/>
          </a:ln>
        </p:spPr>
        <p:txBody>
          <a:bodyPr wrap="square">
            <a:spAutoFit/>
          </a:bodyPr>
          <a:p>
            <a:pPr>
              <a:lnSpc>
                <a:spcPct val="140000"/>
              </a:lnSpc>
            </a:pPr>
            <a:r>
              <a:rPr lang="en-US" altLang="zh-CN" sz="3600" b="1" dirty="0">
                <a:solidFill>
                  <a:srgbClr val="FF0000"/>
                </a:solidFill>
                <a:effectLst/>
                <a:latin typeface="微软雅黑" panose="020B0503020204020204" charset="-122"/>
                <a:ea typeface="微软雅黑" panose="020B0503020204020204" charset="-122"/>
              </a:rPr>
              <a:t>①</a:t>
            </a:r>
            <a:r>
              <a:rPr lang="zh-CN" altLang="en-US" sz="3600" b="1" dirty="0">
                <a:solidFill>
                  <a:srgbClr val="FF0000"/>
                </a:solidFill>
                <a:effectLst/>
                <a:latin typeface="微软雅黑" panose="020B0503020204020204" charset="-122"/>
                <a:ea typeface="微软雅黑" panose="020B0503020204020204" charset="-122"/>
              </a:rPr>
              <a:t>动力：</a:t>
            </a:r>
            <a:r>
              <a:rPr lang="zh-CN" altLang="en-US" sz="3600" b="1" dirty="0">
                <a:effectLst/>
                <a:latin typeface="微软雅黑" panose="020B0503020204020204" charset="-122"/>
                <a:ea typeface="微软雅黑" panose="020B0503020204020204" charset="-122"/>
              </a:rPr>
              <a:t>中国自然经济解体的</a:t>
            </a:r>
            <a:r>
              <a:rPr lang="zh-CN" altLang="en-US" sz="3600" b="1" dirty="0">
                <a:solidFill>
                  <a:schemeClr val="tx1"/>
                </a:solidFill>
                <a:effectLst/>
                <a:latin typeface="微软雅黑" panose="020B0503020204020204" charset="-122"/>
                <a:ea typeface="微软雅黑" panose="020B0503020204020204" charset="-122"/>
              </a:rPr>
              <a:t>动力</a:t>
            </a:r>
            <a:r>
              <a:rPr lang="zh-CN" altLang="en-US" sz="3600" b="1" dirty="0">
                <a:effectLst/>
                <a:latin typeface="微软雅黑" panose="020B0503020204020204" charset="-122"/>
                <a:ea typeface="微软雅黑" panose="020B0503020204020204" charset="-122"/>
              </a:rPr>
              <a:t>主要来自外国资本主义倾销商品、掠夺原料的冲击。（</a:t>
            </a:r>
            <a:r>
              <a:rPr lang="zh-CN" altLang="en-US" sz="3600" b="1" dirty="0">
                <a:solidFill>
                  <a:srgbClr val="FF0000"/>
                </a:solidFill>
                <a:effectLst/>
                <a:latin typeface="微软雅黑" panose="020B0503020204020204" charset="-122"/>
                <a:ea typeface="微软雅黑" panose="020B0503020204020204" charset="-122"/>
              </a:rPr>
              <a:t>外部</a:t>
            </a:r>
            <a:r>
              <a:rPr lang="zh-CN" altLang="en-US" sz="3600" b="1" dirty="0">
                <a:effectLst/>
                <a:latin typeface="微软雅黑" panose="020B0503020204020204" charset="-122"/>
                <a:ea typeface="微软雅黑" panose="020B0503020204020204" charset="-122"/>
              </a:rPr>
              <a:t>）</a:t>
            </a:r>
            <a:endParaRPr lang="zh-CN" altLang="en-US" sz="3600" b="1" dirty="0">
              <a:effectLst/>
              <a:latin typeface="微软雅黑" panose="020B0503020204020204" charset="-122"/>
              <a:ea typeface="微软雅黑" panose="020B0503020204020204" charset="-122"/>
            </a:endParaRPr>
          </a:p>
          <a:p>
            <a:pPr>
              <a:lnSpc>
                <a:spcPct val="140000"/>
              </a:lnSpc>
            </a:pPr>
            <a:r>
              <a:rPr lang="en-US" altLang="zh-CN" sz="3600" b="1" dirty="0">
                <a:solidFill>
                  <a:srgbClr val="FF0000"/>
                </a:solidFill>
                <a:effectLst/>
                <a:latin typeface="微软雅黑" panose="020B0503020204020204" charset="-122"/>
                <a:ea typeface="微软雅黑" panose="020B0503020204020204" charset="-122"/>
              </a:rPr>
              <a:t>②</a:t>
            </a:r>
            <a:r>
              <a:rPr lang="zh-CN" altLang="en-US" sz="3600" b="1" dirty="0">
                <a:solidFill>
                  <a:srgbClr val="FF0000"/>
                </a:solidFill>
                <a:effectLst/>
                <a:latin typeface="微软雅黑" panose="020B0503020204020204" charset="-122"/>
                <a:ea typeface="微软雅黑" panose="020B0503020204020204" charset="-122"/>
              </a:rPr>
              <a:t>速度与程度：</a:t>
            </a:r>
            <a:r>
              <a:rPr lang="zh-CN" altLang="en-US" sz="3600" b="1" dirty="0">
                <a:effectLst/>
                <a:latin typeface="微软雅黑" panose="020B0503020204020204" charset="-122"/>
                <a:ea typeface="微软雅黑" panose="020B0503020204020204" charset="-122"/>
              </a:rPr>
              <a:t>中国自然经济解体的</a:t>
            </a:r>
            <a:r>
              <a:rPr lang="zh-CN" altLang="en-US" sz="3600" b="1" dirty="0">
                <a:solidFill>
                  <a:schemeClr val="tx1"/>
                </a:solidFill>
                <a:effectLst/>
                <a:latin typeface="微软雅黑" panose="020B0503020204020204" charset="-122"/>
                <a:ea typeface="微软雅黑" panose="020B0503020204020204" charset="-122"/>
              </a:rPr>
              <a:t>速度和程度</a:t>
            </a:r>
            <a:r>
              <a:rPr lang="zh-CN" altLang="en-US" sz="3600" b="1" dirty="0">
                <a:effectLst/>
                <a:latin typeface="微软雅黑" panose="020B0503020204020204" charset="-122"/>
                <a:ea typeface="微软雅黑" panose="020B0503020204020204" charset="-122"/>
              </a:rPr>
              <a:t>在各地区发展</a:t>
            </a:r>
            <a:r>
              <a:rPr lang="zh-CN" altLang="en-US" sz="3600" b="1" dirty="0">
                <a:solidFill>
                  <a:srgbClr val="FF0000"/>
                </a:solidFill>
                <a:effectLst/>
                <a:latin typeface="微软雅黑" panose="020B0503020204020204" charset="-122"/>
                <a:ea typeface="微软雅黑" panose="020B0503020204020204" charset="-122"/>
              </a:rPr>
              <a:t>不平衡</a:t>
            </a:r>
            <a:r>
              <a:rPr lang="zh-CN" altLang="en-US" sz="3600" b="1" dirty="0">
                <a:effectLst/>
                <a:latin typeface="微软雅黑" panose="020B0503020204020204" charset="-122"/>
                <a:ea typeface="微软雅黑" panose="020B0503020204020204" charset="-122"/>
              </a:rPr>
              <a:t>，东南沿海尤其是通商口岸远比内地迅速。</a:t>
            </a:r>
            <a:endParaRPr lang="zh-CN" altLang="en-US" sz="3600" b="1" dirty="0">
              <a:effectLst/>
              <a:latin typeface="微软雅黑" panose="020B0503020204020204" charset="-122"/>
              <a:ea typeface="微软雅黑" panose="020B0503020204020204" charset="-122"/>
            </a:endParaRPr>
          </a:p>
          <a:p>
            <a:pPr>
              <a:lnSpc>
                <a:spcPct val="140000"/>
              </a:lnSpc>
            </a:pPr>
            <a:r>
              <a:rPr lang="en-US" altLang="zh-CN" sz="3600" b="1" dirty="0">
                <a:solidFill>
                  <a:srgbClr val="FF0000"/>
                </a:solidFill>
                <a:effectLst/>
                <a:latin typeface="微软雅黑" panose="020B0503020204020204" charset="-122"/>
                <a:ea typeface="微软雅黑" panose="020B0503020204020204" charset="-122"/>
              </a:rPr>
              <a:t>③</a:t>
            </a:r>
            <a:r>
              <a:rPr lang="zh-CN" altLang="en-US" sz="3600" b="1" dirty="0">
                <a:solidFill>
                  <a:srgbClr val="FF0000"/>
                </a:solidFill>
                <a:effectLst/>
                <a:latin typeface="微软雅黑" panose="020B0503020204020204" charset="-122"/>
                <a:ea typeface="微软雅黑" panose="020B0503020204020204" charset="-122"/>
              </a:rPr>
              <a:t>结果：</a:t>
            </a:r>
            <a:r>
              <a:rPr lang="zh-CN" altLang="en-US" sz="3600" b="1" dirty="0">
                <a:effectLst/>
                <a:latin typeface="微软雅黑" panose="020B0503020204020204" charset="-122"/>
                <a:ea typeface="微软雅黑" panose="020B0503020204020204" charset="-122"/>
              </a:rPr>
              <a:t>由于中国自然经济解体不是商品经济成熟发展的结果，因此在自然经济解体的过程中一直没有建立起有序的商品经济体制。</a:t>
            </a:r>
            <a:endParaRPr lang="zh-CN" altLang="en-US" sz="3600" b="1" dirty="0">
              <a:effectLst/>
              <a:latin typeface="微软雅黑" panose="020B0503020204020204" charset="-122"/>
              <a:ea typeface="微软雅黑" panose="020B0503020204020204" charset="-122"/>
            </a:endParaRPr>
          </a:p>
        </p:txBody>
      </p:sp>
      <p:sp>
        <p:nvSpPr>
          <p:cNvPr id="116739" name="矩形 116738"/>
          <p:cNvSpPr/>
          <p:nvPr/>
        </p:nvSpPr>
        <p:spPr>
          <a:xfrm>
            <a:off x="5232400" y="7173913"/>
            <a:ext cx="412750" cy="368300"/>
          </a:xfrm>
          <a:prstGeom prst="rect">
            <a:avLst/>
          </a:prstGeom>
          <a:noFill/>
          <a:ln w="9525">
            <a:noFill/>
          </a:ln>
        </p:spPr>
        <p:txBody>
          <a:bodyPr wrap="none" anchor="t">
            <a:spAutoFit/>
          </a:bodyPr>
          <a:p>
            <a:r>
              <a:rPr lang="zh-CN" altLang="en-US" b="1" dirty="0">
                <a:latin typeface="Arial" panose="020B0604020202020204" pitchFamily="34" charset="0"/>
              </a:rPr>
              <a:t>，</a:t>
            </a:r>
            <a:endParaRPr lang="zh-CN" altLang="en-US" b="1" dirty="0">
              <a:latin typeface="Arial" panose="020B0604020202020204" pitchFamily="34" charset="0"/>
            </a:endParaRPr>
          </a:p>
        </p:txBody>
      </p:sp>
      <p:sp>
        <p:nvSpPr>
          <p:cNvPr id="116740" name="文本框 116739"/>
          <p:cNvSpPr txBox="1"/>
          <p:nvPr/>
        </p:nvSpPr>
        <p:spPr>
          <a:xfrm>
            <a:off x="440690" y="153035"/>
            <a:ext cx="7943215" cy="706755"/>
          </a:xfrm>
          <a:prstGeom prst="rect">
            <a:avLst/>
          </a:prstGeom>
          <a:noFill/>
          <a:ln w="9525" cap="flat" cmpd="sng">
            <a:noFill/>
            <a:prstDash val="solid"/>
            <a:miter/>
            <a:headEnd type="none" w="med" len="med"/>
            <a:tailEnd type="none" w="med" len="med"/>
          </a:ln>
        </p:spPr>
        <p:txBody>
          <a:bodyPr wrap="square">
            <a:spAutoFit/>
          </a:bodyPr>
          <a:p>
            <a:r>
              <a:rPr lang="en-US" altLang="zh-CN" sz="4000" b="1" dirty="0">
                <a:solidFill>
                  <a:srgbClr val="0070C0"/>
                </a:solidFill>
                <a:latin typeface="微软雅黑" panose="020B0503020204020204" charset="-122"/>
                <a:ea typeface="微软雅黑" panose="020B0503020204020204" charset="-122"/>
                <a:cs typeface="微软雅黑" panose="020B0503020204020204" charset="-122"/>
              </a:rPr>
              <a:t>1</a:t>
            </a:r>
            <a:r>
              <a:rPr lang="zh-CN" altLang="en-US" sz="4000" b="1" dirty="0">
                <a:solidFill>
                  <a:srgbClr val="0070C0"/>
                </a:solidFill>
                <a:latin typeface="微软雅黑" panose="020B0503020204020204" charset="-122"/>
                <a:ea typeface="微软雅黑" panose="020B0503020204020204" charset="-122"/>
                <a:cs typeface="微软雅黑" panose="020B0503020204020204" charset="-122"/>
              </a:rPr>
              <a:t>、自然经济解体有何特点？</a:t>
            </a:r>
            <a:endParaRPr lang="zh-CN" altLang="en-US" sz="4000" b="1" dirty="0">
              <a:solidFill>
                <a:srgbClr val="0070C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6740"/>
                                        </p:tgtEl>
                                        <p:attrNameLst>
                                          <p:attrName>style.visibility</p:attrName>
                                        </p:attrNameLst>
                                      </p:cBhvr>
                                      <p:to>
                                        <p:strVal val="visible"/>
                                      </p:to>
                                    </p:set>
                                    <p:animEffect transition="in" filter="slide(fromBottom)">
                                      <p:cBhvr>
                                        <p:cTn id="7" dur="500"/>
                                        <p:tgtEl>
                                          <p:spTgt spid="11674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16738">
                                            <p:txEl>
                                              <p:charRg st="0" end="35"/>
                                            </p:txEl>
                                          </p:spTgt>
                                        </p:tgtEl>
                                        <p:attrNameLst>
                                          <p:attrName>style.visibility</p:attrName>
                                        </p:attrNameLst>
                                      </p:cBhvr>
                                      <p:to>
                                        <p:strVal val="visible"/>
                                      </p:to>
                                    </p:set>
                                    <p:animEffect transition="in" filter="slide(fromBottom)">
                                      <p:cBhvr>
                                        <p:cTn id="12" dur="500"/>
                                        <p:tgtEl>
                                          <p:spTgt spid="116738">
                                            <p:txEl>
                                              <p:charRg st="0" end="3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16738">
                                            <p:txEl>
                                              <p:charRg st="35" end="79"/>
                                            </p:txEl>
                                          </p:spTgt>
                                        </p:tgtEl>
                                        <p:attrNameLst>
                                          <p:attrName>style.visibility</p:attrName>
                                        </p:attrNameLst>
                                      </p:cBhvr>
                                      <p:to>
                                        <p:strVal val="visible"/>
                                      </p:to>
                                    </p:set>
                                    <p:animEffect transition="in" filter="slide(fromBottom)">
                                      <p:cBhvr>
                                        <p:cTn id="17" dur="500"/>
                                        <p:tgtEl>
                                          <p:spTgt spid="116738">
                                            <p:txEl>
                                              <p:charRg st="35" end="7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116738">
                                            <p:txEl>
                                              <p:charRg st="79" end="135"/>
                                            </p:txEl>
                                          </p:spTgt>
                                        </p:tgtEl>
                                        <p:attrNameLst>
                                          <p:attrName>style.visibility</p:attrName>
                                        </p:attrNameLst>
                                      </p:cBhvr>
                                      <p:to>
                                        <p:strVal val="visible"/>
                                      </p:to>
                                    </p:set>
                                    <p:animEffect transition="in" filter="slide(fromBottom)">
                                      <p:cBhvr>
                                        <p:cTn id="22" dur="500"/>
                                        <p:tgtEl>
                                          <p:spTgt spid="116738">
                                            <p:txEl>
                                              <p:charRg st="79" end="13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9"/>
          <p:cNvSpPr txBox="1"/>
          <p:nvPr/>
        </p:nvSpPr>
        <p:spPr>
          <a:xfrm>
            <a:off x="4277995" y="4068763"/>
            <a:ext cx="675005" cy="1036637"/>
          </a:xfrm>
          <a:prstGeom prst="rect">
            <a:avLst/>
          </a:prstGeom>
          <a:noFill/>
          <a:ln w="9525">
            <a:noFill/>
          </a:ln>
        </p:spPr>
        <p:txBody>
          <a:bodyPr vert="eaVert">
            <a:spAutoFit/>
          </a:bodyPr>
          <a:lstStyle>
            <a:lvl1pPr marL="342900" indent="-342900" algn="l" rtl="0" eaLnBrk="0" fontAlgn="base" hangingPunct="0">
              <a:spcBef>
                <a:spcPct val="20000"/>
              </a:spcBef>
              <a:spcAft>
                <a:spcPct val="0"/>
              </a:spcAft>
              <a:buClr>
                <a:schemeClr val="folHlink"/>
              </a:buClr>
              <a:buSzPct val="85000"/>
              <a:buFont typeface="Wingdings 2" panose="05020102010507070707" pitchFamily="18"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85000"/>
              <a:buFont typeface="Wingdings 2" panose="05020102010507070707" pitchFamily="18"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9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folHlink"/>
              </a:buClr>
              <a:buSzPct val="90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Font typeface="Arial" panose="020B0604020202020204" pitchFamily="34" charset="0"/>
              <a:buNone/>
            </a:pPr>
            <a:endParaRPr lang="zh-CN" altLang="en-US" dirty="0">
              <a:ea typeface="黑体" panose="02010609060101010101" pitchFamily="49" charset="-122"/>
            </a:endParaRPr>
          </a:p>
        </p:txBody>
      </p:sp>
      <p:sp>
        <p:nvSpPr>
          <p:cNvPr id="16387" name="Rectangle 12"/>
          <p:cNvSpPr/>
          <p:nvPr/>
        </p:nvSpPr>
        <p:spPr>
          <a:xfrm>
            <a:off x="157480" y="4779645"/>
            <a:ext cx="11877040" cy="1918970"/>
          </a:xfrm>
          <a:prstGeom prst="rect">
            <a:avLst/>
          </a:prstGeom>
          <a:noFill/>
          <a:ln w="9525" cap="flat" cmpd="sng">
            <a:solidFill>
              <a:srgbClr val="993366"/>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Clr>
                <a:schemeClr val="folHlink"/>
              </a:buClr>
              <a:buSzPct val="85000"/>
              <a:buFont typeface="Wingdings 2" panose="05020102010507070707" pitchFamily="18"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85000"/>
              <a:buFont typeface="Wingdings 2" panose="05020102010507070707" pitchFamily="18"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9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folHlink"/>
              </a:buClr>
              <a:buSzPct val="90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lnSpc>
                <a:spcPct val="130000"/>
              </a:lnSpc>
              <a:spcBef>
                <a:spcPct val="0"/>
              </a:spcBef>
              <a:buClrTx/>
              <a:buSzPct val="100000"/>
              <a:buFont typeface="Arial" panose="020B0604020202020204" pitchFamily="34" charset="0"/>
              <a:buNone/>
            </a:pPr>
            <a:r>
              <a:rPr lang="zh-CN" altLang="en-US" sz="3600" b="1" dirty="0">
                <a:solidFill>
                  <a:srgbClr val="0070C0"/>
                </a:solidFill>
                <a:latin typeface="微软雅黑" panose="020B0503020204020204" charset="-122"/>
                <a:ea typeface="微软雅黑" panose="020B0503020204020204" charset="-122"/>
                <a:cs typeface="微软雅黑" panose="020B0503020204020204" charset="-122"/>
              </a:rPr>
              <a:t>沉沦：</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0"/>
              </a:spcBef>
              <a:buClrTx/>
              <a:buSzPct val="100000"/>
              <a:buFont typeface="Arial" panose="020B0604020202020204" pitchFamily="34" charset="0"/>
              <a:buNone/>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     沦为了</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列强的商品市场和原料产地</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0"/>
              </a:spcBef>
              <a:buClrTx/>
              <a:buSzPct val="100000"/>
              <a:buFont typeface="Arial" panose="020B0604020202020204" pitchFamily="34" charset="0"/>
              <a:buNone/>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     成为了</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世界资本主义市场的附庸</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16391" name="Rectangle 16"/>
          <p:cNvSpPr/>
          <p:nvPr/>
        </p:nvSpPr>
        <p:spPr>
          <a:xfrm>
            <a:off x="143510" y="1364615"/>
            <a:ext cx="11875770" cy="3415030"/>
          </a:xfrm>
          <a:prstGeom prst="rect">
            <a:avLst/>
          </a:prstGeom>
          <a:noFill/>
          <a:ln w="9525" cap="flat" cmpd="sng">
            <a:solidFill>
              <a:srgbClr val="993366"/>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Clr>
                <a:schemeClr val="folHlink"/>
              </a:buClr>
              <a:buSzPct val="85000"/>
              <a:buFont typeface="Wingdings 2" panose="05020102010507070707" pitchFamily="18"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85000"/>
              <a:buFont typeface="Wingdings 2" panose="05020102010507070707" pitchFamily="18"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hlink"/>
              </a:buClr>
              <a:buSzPct val="9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folHlink"/>
              </a:buClr>
              <a:buSzPct val="90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Pct val="100000"/>
              <a:buFont typeface="Arial" panose="020B0604020202020204" pitchFamily="34" charset="0"/>
              <a:buNone/>
            </a:pPr>
            <a:r>
              <a:rPr lang="zh-CN" altLang="en-US" sz="3600" b="1" dirty="0">
                <a:solidFill>
                  <a:srgbClr val="0070C0"/>
                </a:solidFill>
                <a:latin typeface="微软雅黑" panose="020B0503020204020204" charset="-122"/>
                <a:ea typeface="微软雅黑" panose="020B0503020204020204" charset="-122"/>
                <a:cs typeface="微软雅黑" panose="020B0503020204020204" charset="-122"/>
              </a:rPr>
              <a:t>进步：</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0"/>
              </a:spcBef>
              <a:buClrTx/>
              <a:buSzPct val="100000"/>
              <a:buFont typeface="Arial" panose="020B0604020202020204" pitchFamily="34" charset="0"/>
              <a:buNone/>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     促进了</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商品经济的发展</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0"/>
              </a:spcBef>
              <a:buClrTx/>
              <a:buSzPct val="100000"/>
              <a:buFont typeface="Arial" panose="020B0604020202020204" pitchFamily="34" charset="0"/>
              <a:buNone/>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     提供了</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民族资本主义发展所需的劳动力、商品市场和资本积累</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3600" b="1" dirty="0">
              <a:solidFill>
                <a:srgbClr val="000000"/>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0"/>
              </a:spcBef>
              <a:buClrTx/>
              <a:buSzPct val="100000"/>
              <a:buFont typeface="Arial" panose="020B0604020202020204" pitchFamily="34" charset="0"/>
              <a:buNone/>
            </a:pP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    中国经济结构、阶级结构和社会封闭状态出现深刻变化，经济近代化开始艰难起步。</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43510" y="-39370"/>
            <a:ext cx="10147935" cy="1137285"/>
          </a:xfrm>
          <a:prstGeom prst="rect">
            <a:avLst/>
          </a:prstGeom>
          <a:noFill/>
        </p:spPr>
        <p:txBody>
          <a:bodyPr wrap="none" rtlCol="0" anchor="t">
            <a:spAutoFit/>
          </a:bodyPr>
          <a:p>
            <a:pPr algn="l">
              <a:lnSpc>
                <a:spcPct val="170000"/>
              </a:lnSpc>
              <a:buClrTx/>
              <a:buFont typeface="Arial" panose="020B0604020202020204" pitchFamily="34" charset="0"/>
            </a:pPr>
            <a:r>
              <a:rPr lang="en-US" altLang="zh-CN" sz="4000" b="1" dirty="0">
                <a:solidFill>
                  <a:srgbClr val="0070C0"/>
                </a:solidFill>
                <a:latin typeface="微软雅黑" panose="020B0503020204020204" charset="-122"/>
                <a:ea typeface="微软雅黑" panose="020B0503020204020204" charset="-122"/>
                <a:cs typeface="微软雅黑" panose="020B0503020204020204" charset="-122"/>
                <a:sym typeface="+mn-ea"/>
              </a:rPr>
              <a:t>2</a:t>
            </a:r>
            <a:r>
              <a:rPr lang="zh-CN" altLang="en-US" sz="4000" b="1" dirty="0">
                <a:solidFill>
                  <a:srgbClr val="0070C0"/>
                </a:solidFill>
                <a:latin typeface="微软雅黑" panose="020B0503020204020204" charset="-122"/>
                <a:ea typeface="微软雅黑" panose="020B0503020204020204" charset="-122"/>
                <a:cs typeface="微软雅黑" panose="020B0503020204020204" charset="-122"/>
                <a:sym typeface="+mn-ea"/>
              </a:rPr>
              <a:t>、自然经济的解体是历史的进步还是沉沦？</a:t>
            </a:r>
            <a:endParaRPr lang="zh-CN" altLang="en-US" sz="4000" b="1" dirty="0">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16391"/>
                                        </p:tgtEl>
                                        <p:attrNameLst>
                                          <p:attrName>style.visibility</p:attrName>
                                        </p:attrNameLst>
                                      </p:cBhvr>
                                      <p:to>
                                        <p:strVal val="visible"/>
                                      </p:to>
                                    </p:set>
                                    <p:animEffect transition="in" filter="fade">
                                      <p:cBhvr>
                                        <p:cTn id="7" dur="500"/>
                                        <p:tgtEl>
                                          <p:spTgt spid="16391"/>
                                        </p:tgtEl>
                                      </p:cBhvr>
                                    </p:animEffect>
                                    <p:anim calcmode="lin" valueType="num">
                                      <p:cBhvr>
                                        <p:cTn id="8" dur="500" fill="hold"/>
                                        <p:tgtEl>
                                          <p:spTgt spid="16391"/>
                                        </p:tgtEl>
                                        <p:attrNameLst>
                                          <p:attrName>ppt_x</p:attrName>
                                        </p:attrNameLst>
                                      </p:cBhvr>
                                      <p:tavLst>
                                        <p:tav tm="0">
                                          <p:val>
                                            <p:strVal val="#ppt_x-.1"/>
                                          </p:val>
                                        </p:tav>
                                        <p:tav tm="100000">
                                          <p:val>
                                            <p:strVal val="#ppt_x"/>
                                          </p:val>
                                        </p:tav>
                                      </p:tavLst>
                                    </p:anim>
                                    <p:anim calcmode="lin" valueType="num">
                                      <p:cBhvr>
                                        <p:cTn id="9" dur="500" fill="hold"/>
                                        <p:tgtEl>
                                          <p:spTgt spid="16391"/>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16387"/>
                                        </p:tgtEl>
                                        <p:attrNameLst>
                                          <p:attrName>style.visibility</p:attrName>
                                        </p:attrNameLst>
                                      </p:cBhvr>
                                      <p:to>
                                        <p:strVal val="visible"/>
                                      </p:to>
                                    </p:set>
                                    <p:animEffect transition="in" filter="fade">
                                      <p:cBhvr>
                                        <p:cTn id="14" dur="500"/>
                                        <p:tgtEl>
                                          <p:spTgt spid="16387"/>
                                        </p:tgtEl>
                                      </p:cBhvr>
                                    </p:animEffect>
                                    <p:anim calcmode="lin" valueType="num">
                                      <p:cBhvr>
                                        <p:cTn id="15" dur="500" fill="hold"/>
                                        <p:tgtEl>
                                          <p:spTgt spid="16387"/>
                                        </p:tgtEl>
                                        <p:attrNameLst>
                                          <p:attrName>ppt_x</p:attrName>
                                        </p:attrNameLst>
                                      </p:cBhvr>
                                      <p:tavLst>
                                        <p:tav tm="0">
                                          <p:val>
                                            <p:strVal val="#ppt_x-.1"/>
                                          </p:val>
                                        </p:tav>
                                        <p:tav tm="100000">
                                          <p:val>
                                            <p:strVal val="#ppt_x"/>
                                          </p:val>
                                        </p:tav>
                                      </p:tavLst>
                                    </p:anim>
                                    <p:anim calcmode="lin" valueType="num">
                                      <p:cBhvr>
                                        <p:cTn id="16" dur="500" fill="hold"/>
                                        <p:tgtEl>
                                          <p:spTgt spid="163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ldLvl="0" animBg="1"/>
      <p:bldP spid="1639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5" name="文本框 131074"/>
          <p:cNvSpPr txBox="1"/>
          <p:nvPr/>
        </p:nvSpPr>
        <p:spPr>
          <a:xfrm>
            <a:off x="186055" y="926465"/>
            <a:ext cx="11819890" cy="5753100"/>
          </a:xfrm>
          <a:prstGeom prst="rect">
            <a:avLst/>
          </a:prstGeom>
          <a:solidFill>
            <a:schemeClr val="bg1"/>
          </a:solidFill>
          <a:ln w="47625" cmpd="dbl">
            <a:solidFill>
              <a:schemeClr val="accent1">
                <a:shade val="50000"/>
              </a:schemeClr>
            </a:solidFill>
            <a:prstDash val="solid"/>
          </a:ln>
        </p:spPr>
        <p:txBody>
          <a:bodyPr wrap="square" anchor="t">
            <a:spAutoFit/>
          </a:bodyPr>
          <a:p>
            <a:pPr>
              <a:spcBef>
                <a:spcPct val="30000"/>
              </a:spcBef>
            </a:pPr>
            <a:r>
              <a:rPr lang="en-US" altLang="zh-CN" sz="3200" b="1" dirty="0">
                <a:solidFill>
                  <a:srgbClr val="FF0000"/>
                </a:solidFill>
                <a:latin typeface="微软雅黑" panose="020B0503020204020204" charset="-122"/>
                <a:ea typeface="微软雅黑" panose="020B0503020204020204" charset="-122"/>
                <a:cs typeface="微软雅黑" panose="020B0503020204020204" charset="-122"/>
              </a:rPr>
              <a:t>①</a:t>
            </a: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rPr>
              <a:t>思想：</a:t>
            </a:r>
            <a:r>
              <a:rPr lang="zh-CN" altLang="en-US" sz="3200" b="1" dirty="0">
                <a:latin typeface="微软雅黑" panose="020B0503020204020204" charset="-122"/>
                <a:ea typeface="微软雅黑" panose="020B0503020204020204" charset="-122"/>
                <a:cs typeface="微软雅黑" panose="020B0503020204020204" charset="-122"/>
              </a:rPr>
              <a:t>洋务派提出“</a:t>
            </a:r>
            <a:r>
              <a:rPr lang="zh-CN" altLang="en-US" sz="3200" b="1" dirty="0">
                <a:solidFill>
                  <a:srgbClr val="1D41D5"/>
                </a:solidFill>
                <a:latin typeface="微软雅黑" panose="020B0503020204020204" charset="-122"/>
                <a:ea typeface="微软雅黑" panose="020B0503020204020204" charset="-122"/>
                <a:cs typeface="微软雅黑" panose="020B0503020204020204" charset="-122"/>
              </a:rPr>
              <a:t>中学为体，西学为用</a:t>
            </a:r>
            <a:r>
              <a:rPr lang="zh-CN" altLang="en-US" sz="3200" b="1" dirty="0">
                <a:latin typeface="微软雅黑" panose="020B0503020204020204" charset="-122"/>
                <a:ea typeface="微软雅黑" panose="020B0503020204020204" charset="-122"/>
                <a:cs typeface="微软雅黑" panose="020B0503020204020204" charset="-122"/>
              </a:rPr>
              <a:t>”的近代化思想，使中国人的价值观由“</a:t>
            </a:r>
            <a:r>
              <a:rPr lang="zh-CN" altLang="en-US" sz="3200" b="1" dirty="0">
                <a:solidFill>
                  <a:srgbClr val="1D41D5"/>
                </a:solidFill>
                <a:latin typeface="微软雅黑" panose="020B0503020204020204" charset="-122"/>
                <a:ea typeface="微软雅黑" panose="020B0503020204020204" charset="-122"/>
                <a:cs typeface="微软雅黑" panose="020B0503020204020204" charset="-122"/>
              </a:rPr>
              <a:t>传统人”开始走向“现代人”</a:t>
            </a:r>
            <a:r>
              <a:rPr lang="zh-CN" altLang="en-US" sz="3200" b="1" dirty="0">
                <a:latin typeface="微软雅黑" panose="020B0503020204020204" charset="-122"/>
                <a:ea typeface="微软雅黑" panose="020B0503020204020204" charset="-122"/>
                <a:cs typeface="微软雅黑" panose="020B0503020204020204" charset="-122"/>
              </a:rPr>
              <a:t>转变；</a:t>
            </a:r>
            <a:endParaRPr lang="zh-CN" altLang="en-US" sz="3200" b="1" dirty="0">
              <a:latin typeface="微软雅黑" panose="020B0503020204020204" charset="-122"/>
              <a:ea typeface="微软雅黑" panose="020B0503020204020204" charset="-122"/>
              <a:cs typeface="微软雅黑" panose="020B0503020204020204" charset="-122"/>
            </a:endParaRPr>
          </a:p>
          <a:p>
            <a:pPr>
              <a:spcBef>
                <a:spcPct val="30000"/>
              </a:spcBef>
            </a:pPr>
            <a:r>
              <a:rPr lang="en-US" altLang="zh-CN" sz="3200" b="1" dirty="0">
                <a:solidFill>
                  <a:srgbClr val="FF0000"/>
                </a:solidFill>
                <a:latin typeface="微软雅黑" panose="020B0503020204020204" charset="-122"/>
                <a:ea typeface="微软雅黑" panose="020B0503020204020204" charset="-122"/>
                <a:cs typeface="微软雅黑" panose="020B0503020204020204" charset="-122"/>
              </a:rPr>
              <a:t>②</a:t>
            </a: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rPr>
              <a:t>经济：</a:t>
            </a:r>
            <a:r>
              <a:rPr lang="zh-CN" altLang="en-US" sz="3200" b="1" dirty="0">
                <a:latin typeface="微软雅黑" panose="020B0503020204020204" charset="-122"/>
                <a:ea typeface="微软雅黑" panose="020B0503020204020204" charset="-122"/>
                <a:cs typeface="微软雅黑" panose="020B0503020204020204" charset="-122"/>
              </a:rPr>
              <a:t>为中国近代化的发展提供了物质条件及管理经验，迈出</a:t>
            </a:r>
            <a:r>
              <a:rPr lang="zh-CN" altLang="en-US" sz="3200" b="1" dirty="0">
                <a:solidFill>
                  <a:srgbClr val="1D41D5"/>
                </a:solidFill>
                <a:latin typeface="微软雅黑" panose="020B0503020204020204" charset="-122"/>
                <a:ea typeface="微软雅黑" panose="020B0503020204020204" charset="-122"/>
                <a:cs typeface="微软雅黑" panose="020B0503020204020204" charset="-122"/>
              </a:rPr>
              <a:t>近代化的第一步</a:t>
            </a:r>
            <a:r>
              <a:rPr lang="zh-CN" altLang="en-US" sz="3200" b="1" dirty="0">
                <a:latin typeface="微软雅黑" panose="020B0503020204020204" charset="-122"/>
                <a:ea typeface="微软雅黑" panose="020B0503020204020204" charset="-122"/>
                <a:cs typeface="微软雅黑" panose="020B0503020204020204" charset="-122"/>
              </a:rPr>
              <a:t>；促进了</a:t>
            </a:r>
            <a:r>
              <a:rPr lang="zh-CN" altLang="en-US" sz="3200" b="1" dirty="0">
                <a:solidFill>
                  <a:srgbClr val="1D41D5"/>
                </a:solidFill>
                <a:latin typeface="微软雅黑" panose="020B0503020204020204" charset="-122"/>
                <a:ea typeface="微软雅黑" panose="020B0503020204020204" charset="-122"/>
                <a:cs typeface="微软雅黑" panose="020B0503020204020204" charset="-122"/>
              </a:rPr>
              <a:t>中国民族资本主义</a:t>
            </a:r>
            <a:r>
              <a:rPr lang="zh-CN" altLang="en-US" sz="3200" b="1" dirty="0">
                <a:latin typeface="微软雅黑" panose="020B0503020204020204" charset="-122"/>
                <a:ea typeface="微软雅黑" panose="020B0503020204020204" charset="-122"/>
                <a:cs typeface="微软雅黑" panose="020B0503020204020204" charset="-122"/>
              </a:rPr>
              <a:t>的产生；一定程度上抵制</a:t>
            </a:r>
            <a:r>
              <a:rPr lang="zh-CN" altLang="en-US" sz="3200" b="1" dirty="0">
                <a:solidFill>
                  <a:srgbClr val="1D41D5"/>
                </a:solidFill>
                <a:latin typeface="微软雅黑" panose="020B0503020204020204" charset="-122"/>
                <a:ea typeface="微软雅黑" panose="020B0503020204020204" charset="-122"/>
                <a:cs typeface="微软雅黑" panose="020B0503020204020204" charset="-122"/>
              </a:rPr>
              <a:t>外国资本主义</a:t>
            </a:r>
            <a:r>
              <a:rPr lang="zh-CN" altLang="en-US" sz="3200" b="1" dirty="0">
                <a:latin typeface="微软雅黑" panose="020B0503020204020204" charset="-122"/>
                <a:ea typeface="微软雅黑" panose="020B0503020204020204" charset="-122"/>
                <a:cs typeface="微软雅黑" panose="020B0503020204020204" charset="-122"/>
              </a:rPr>
              <a:t>的经济侵略</a:t>
            </a:r>
            <a:endParaRPr lang="zh-CN" altLang="en-US" sz="3200" b="1" dirty="0">
              <a:latin typeface="微软雅黑" panose="020B0503020204020204" charset="-122"/>
              <a:ea typeface="微软雅黑" panose="020B0503020204020204" charset="-122"/>
              <a:cs typeface="微软雅黑" panose="020B0503020204020204" charset="-122"/>
            </a:endParaRPr>
          </a:p>
          <a:p>
            <a:pPr>
              <a:spcBef>
                <a:spcPct val="30000"/>
              </a:spcBef>
            </a:pPr>
            <a:r>
              <a:rPr lang="en-US" altLang="zh-CN" sz="3200" b="1" dirty="0">
                <a:solidFill>
                  <a:srgbClr val="FF0000"/>
                </a:solidFill>
                <a:latin typeface="微软雅黑" panose="020B0503020204020204" charset="-122"/>
                <a:ea typeface="微软雅黑" panose="020B0503020204020204" charset="-122"/>
                <a:cs typeface="微软雅黑" panose="020B0503020204020204" charset="-122"/>
              </a:rPr>
              <a:t>③</a:t>
            </a: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rPr>
              <a:t>政治：</a:t>
            </a:r>
            <a:r>
              <a:rPr lang="zh-CN" altLang="en-US" sz="3200" b="1" dirty="0">
                <a:latin typeface="微软雅黑" panose="020B0503020204020204" charset="-122"/>
                <a:ea typeface="微软雅黑" panose="020B0503020204020204" charset="-122"/>
                <a:cs typeface="微软雅黑" panose="020B0503020204020204" charset="-122"/>
              </a:rPr>
              <a:t>促使中国的阶级结构改变，使资产阶级和无产阶级产生、成长</a:t>
            </a:r>
            <a:endParaRPr lang="zh-CN" altLang="en-US" sz="3200" b="1" dirty="0">
              <a:latin typeface="微软雅黑" panose="020B0503020204020204" charset="-122"/>
              <a:ea typeface="微软雅黑" panose="020B0503020204020204" charset="-122"/>
              <a:cs typeface="微软雅黑" panose="020B0503020204020204" charset="-122"/>
            </a:endParaRPr>
          </a:p>
          <a:p>
            <a:pPr>
              <a:spcBef>
                <a:spcPct val="30000"/>
              </a:spcBef>
            </a:pPr>
            <a:r>
              <a:rPr lang="en-US" altLang="zh-CN" sz="3200" b="1" dirty="0">
                <a:solidFill>
                  <a:srgbClr val="FF0000"/>
                </a:solidFill>
                <a:latin typeface="微软雅黑" panose="020B0503020204020204" charset="-122"/>
                <a:ea typeface="微软雅黑" panose="020B0503020204020204" charset="-122"/>
                <a:cs typeface="微软雅黑" panose="020B0503020204020204" charset="-122"/>
              </a:rPr>
              <a:t>④</a:t>
            </a: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rPr>
              <a:t>军事：</a:t>
            </a:r>
            <a:r>
              <a:rPr lang="zh-CN" altLang="en-US" sz="3200" b="1" dirty="0">
                <a:latin typeface="微软雅黑" panose="020B0503020204020204" charset="-122"/>
                <a:ea typeface="微软雅黑" panose="020B0503020204020204" charset="-122"/>
                <a:cs typeface="微软雅黑" panose="020B0503020204020204" charset="-122"/>
              </a:rPr>
              <a:t>为中国军事近代化创造了条件；</a:t>
            </a:r>
            <a:endParaRPr lang="zh-CN" altLang="en-US" sz="3200" b="1" dirty="0">
              <a:latin typeface="微软雅黑" panose="020B0503020204020204" charset="-122"/>
              <a:ea typeface="微软雅黑" panose="020B0503020204020204" charset="-122"/>
              <a:cs typeface="微软雅黑" panose="020B0503020204020204" charset="-122"/>
            </a:endParaRPr>
          </a:p>
          <a:p>
            <a:pPr>
              <a:spcBef>
                <a:spcPct val="30000"/>
              </a:spcBef>
            </a:pPr>
            <a:r>
              <a:rPr lang="en-US" altLang="zh-CN" sz="3200" b="1" dirty="0">
                <a:solidFill>
                  <a:srgbClr val="FF0000"/>
                </a:solidFill>
                <a:latin typeface="微软雅黑" panose="020B0503020204020204" charset="-122"/>
                <a:ea typeface="微软雅黑" panose="020B0503020204020204" charset="-122"/>
                <a:cs typeface="微软雅黑" panose="020B0503020204020204" charset="-122"/>
              </a:rPr>
              <a:t>⑤</a:t>
            </a: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rPr>
              <a:t>外交：</a:t>
            </a:r>
            <a:r>
              <a:rPr lang="zh-CN" altLang="en-US" sz="3200" b="1" dirty="0">
                <a:latin typeface="微软雅黑" panose="020B0503020204020204" charset="-122"/>
                <a:ea typeface="微软雅黑" panose="020B0503020204020204" charset="-122"/>
                <a:cs typeface="微软雅黑" panose="020B0503020204020204" charset="-122"/>
              </a:rPr>
              <a:t>使中国外交转向近代化</a:t>
            </a:r>
            <a:endParaRPr lang="zh-CN" altLang="en-US" sz="3200" b="1" dirty="0">
              <a:latin typeface="微软雅黑" panose="020B0503020204020204" charset="-122"/>
              <a:ea typeface="微软雅黑" panose="020B0503020204020204" charset="-122"/>
              <a:cs typeface="微软雅黑" panose="020B0503020204020204" charset="-122"/>
            </a:endParaRPr>
          </a:p>
          <a:p>
            <a:pPr>
              <a:spcBef>
                <a:spcPct val="30000"/>
              </a:spcBef>
            </a:pPr>
            <a:r>
              <a:rPr lang="en-US" altLang="zh-CN" sz="3200" b="1" dirty="0">
                <a:solidFill>
                  <a:srgbClr val="FF0000"/>
                </a:solidFill>
                <a:latin typeface="微软雅黑" panose="020B0503020204020204" charset="-122"/>
                <a:ea typeface="微软雅黑" panose="020B0503020204020204" charset="-122"/>
                <a:cs typeface="微软雅黑" panose="020B0503020204020204" charset="-122"/>
              </a:rPr>
              <a:t>⑥</a:t>
            </a: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rPr>
              <a:t>教育：</a:t>
            </a:r>
            <a:r>
              <a:rPr lang="zh-CN" altLang="en-US" sz="3200" b="1" dirty="0">
                <a:latin typeface="微软雅黑" panose="020B0503020204020204" charset="-122"/>
                <a:ea typeface="微软雅黑" panose="020B0503020204020204" charset="-122"/>
                <a:cs typeface="微软雅黑" panose="020B0503020204020204" charset="-122"/>
              </a:rPr>
              <a:t>为中国近代化培养了一批近代人才，开近代教育先河</a:t>
            </a:r>
            <a:endParaRPr lang="zh-CN" altLang="en-US" sz="3200" b="1"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81965" y="31750"/>
            <a:ext cx="11163935" cy="706755"/>
          </a:xfrm>
          <a:prstGeom prst="rect">
            <a:avLst/>
          </a:prstGeom>
          <a:noFill/>
        </p:spPr>
        <p:txBody>
          <a:bodyPr wrap="none" rtlCol="0" anchor="t">
            <a:spAutoFit/>
          </a:bodyPr>
          <a:p>
            <a:r>
              <a:rPr lang="en-US" altLang="zh-CN" sz="4000" b="1" dirty="0">
                <a:solidFill>
                  <a:srgbClr val="0070C0"/>
                </a:solidFill>
                <a:latin typeface="微软雅黑" panose="020B0503020204020204" charset="-122"/>
                <a:ea typeface="微软雅黑" panose="020B0503020204020204" charset="-122"/>
                <a:cs typeface="微软雅黑" panose="020B0503020204020204" charset="-122"/>
                <a:sym typeface="+mn-ea"/>
              </a:rPr>
              <a:t>3</a:t>
            </a:r>
            <a:r>
              <a:rPr lang="zh-CN" altLang="en-US" sz="4000" b="1" dirty="0">
                <a:solidFill>
                  <a:srgbClr val="0070C0"/>
                </a:solidFill>
                <a:latin typeface="微软雅黑" panose="020B0503020204020204" charset="-122"/>
                <a:ea typeface="微软雅黑" panose="020B0503020204020204" charset="-122"/>
                <a:cs typeface="微软雅黑" panose="020B0503020204020204" charset="-122"/>
                <a:sym typeface="+mn-ea"/>
              </a:rPr>
              <a:t>、如何理解洋务运动开启了中国的近代化进程？</a:t>
            </a:r>
            <a:endParaRPr lang="zh-CN" altLang="en-US" sz="4000" b="1" dirty="0">
              <a:solidFill>
                <a:srgbClr val="0070C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500">
        <p:zoom/>
      </p:transition>
    </mc:Choice>
    <mc:Fallback>
      <p:transition>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1075">
                                            <p:txEl>
                                              <p:charRg st="0" end="54"/>
                                            </p:txEl>
                                          </p:spTgt>
                                        </p:tgtEl>
                                        <p:attrNameLst>
                                          <p:attrName>style.visibility</p:attrName>
                                        </p:attrNameLst>
                                      </p:cBhvr>
                                      <p:to>
                                        <p:strVal val="visible"/>
                                      </p:to>
                                    </p:set>
                                    <p:animEffect transition="in" filter="slide(fromBottom)">
                                      <p:cBhvr>
                                        <p:cTn id="7" dur="500"/>
                                        <p:tgtEl>
                                          <p:spTgt spid="131075">
                                            <p:txEl>
                                              <p:charRg st="0" end="5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31075">
                                            <p:txEl>
                                              <p:charRg st="54" end="124"/>
                                            </p:txEl>
                                          </p:spTgt>
                                        </p:tgtEl>
                                        <p:attrNameLst>
                                          <p:attrName>style.visibility</p:attrName>
                                        </p:attrNameLst>
                                      </p:cBhvr>
                                      <p:to>
                                        <p:strVal val="visible"/>
                                      </p:to>
                                    </p:set>
                                    <p:animEffect transition="in" filter="slide(fromBottom)">
                                      <p:cBhvr>
                                        <p:cTn id="12" dur="500"/>
                                        <p:tgtEl>
                                          <p:spTgt spid="131075">
                                            <p:txEl>
                                              <p:charRg st="54" end="12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31075">
                                            <p:txEl>
                                              <p:charRg st="124" end="156"/>
                                            </p:txEl>
                                          </p:spTgt>
                                        </p:tgtEl>
                                        <p:attrNameLst>
                                          <p:attrName>style.visibility</p:attrName>
                                        </p:attrNameLst>
                                      </p:cBhvr>
                                      <p:to>
                                        <p:strVal val="visible"/>
                                      </p:to>
                                    </p:set>
                                    <p:animEffect transition="in" filter="slide(fromBottom)">
                                      <p:cBhvr>
                                        <p:cTn id="17" dur="500"/>
                                        <p:tgtEl>
                                          <p:spTgt spid="131075">
                                            <p:txEl>
                                              <p:charRg st="124" end="15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131075">
                                            <p:txEl>
                                              <p:charRg st="156" end="175"/>
                                            </p:txEl>
                                          </p:spTgt>
                                        </p:tgtEl>
                                        <p:attrNameLst>
                                          <p:attrName>style.visibility</p:attrName>
                                        </p:attrNameLst>
                                      </p:cBhvr>
                                      <p:to>
                                        <p:strVal val="visible"/>
                                      </p:to>
                                    </p:set>
                                    <p:animEffect transition="in" filter="slide(fromBottom)">
                                      <p:cBhvr>
                                        <p:cTn id="22" dur="500"/>
                                        <p:tgtEl>
                                          <p:spTgt spid="131075">
                                            <p:txEl>
                                              <p:charRg st="156" end="17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131075">
                                            <p:txEl>
                                              <p:charRg st="175" end="190"/>
                                            </p:txEl>
                                          </p:spTgt>
                                        </p:tgtEl>
                                        <p:attrNameLst>
                                          <p:attrName>style.visibility</p:attrName>
                                        </p:attrNameLst>
                                      </p:cBhvr>
                                      <p:to>
                                        <p:strVal val="visible"/>
                                      </p:to>
                                    </p:set>
                                    <p:animEffect transition="in" filter="slide(fromBottom)">
                                      <p:cBhvr>
                                        <p:cTn id="27" dur="500"/>
                                        <p:tgtEl>
                                          <p:spTgt spid="131075">
                                            <p:txEl>
                                              <p:charRg st="175" end="19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131075">
                                            <p:txEl>
                                              <p:charRg st="190" end="218"/>
                                            </p:txEl>
                                          </p:spTgt>
                                        </p:tgtEl>
                                        <p:attrNameLst>
                                          <p:attrName>style.visibility</p:attrName>
                                        </p:attrNameLst>
                                      </p:cBhvr>
                                      <p:to>
                                        <p:strVal val="visible"/>
                                      </p:to>
                                    </p:set>
                                    <p:animEffect transition="in" filter="slide(fromBottom)">
                                      <p:cBhvr>
                                        <p:cTn id="32" dur="500"/>
                                        <p:tgtEl>
                                          <p:spTgt spid="131075">
                                            <p:txEl>
                                              <p:charRg st="190" end="2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1" name="文本框 100"/>
          <p:cNvSpPr txBox="1"/>
          <p:nvPr/>
        </p:nvSpPr>
        <p:spPr>
          <a:xfrm>
            <a:off x="420370" y="267970"/>
            <a:ext cx="11793855" cy="5408295"/>
          </a:xfrm>
          <a:prstGeom prst="rect">
            <a:avLst/>
          </a:prstGeom>
          <a:noFill/>
          <a:ln w="9525">
            <a:noFill/>
          </a:ln>
        </p:spPr>
        <p:txBody>
          <a:bodyPr wrap="square">
            <a:spAutoFit/>
          </a:bodyPr>
          <a:p>
            <a:pPr indent="0">
              <a:lnSpc>
                <a:spcPct val="16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年上海单科卷历史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16</a:t>
            </a:r>
            <a:r>
              <a:rPr lang="zh-CN" sz="3600" b="1">
                <a:latin typeface="微软雅黑" panose="020B0503020204020204" charset="-122"/>
                <a:ea typeface="微软雅黑" panose="020B0503020204020204" charset="-122"/>
                <a:cs typeface="微软雅黑" panose="020B0503020204020204" charset="-122"/>
              </a:rPr>
              <a:t>）一个文弱书生最终成为驾驭干军万马的最高统帅，成就了“无湘不成军”的传奇，被誉为“中兴第一名臣”和“洋务派之父”。此人是</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．曾国藩</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．李鸿章</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6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．奕</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．左宗棠</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613900" y="5676265"/>
            <a:ext cx="235521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8580" y="24130"/>
            <a:ext cx="11778615" cy="6572250"/>
          </a:xfrm>
          <a:prstGeom prst="rect">
            <a:avLst/>
          </a:prstGeom>
          <a:noFill/>
          <a:ln w="9525">
            <a:noFill/>
          </a:ln>
        </p:spPr>
        <p:txBody>
          <a:bodyPr wrap="square">
            <a:spAutoFit/>
          </a:bodyPr>
          <a:p>
            <a:pPr indent="0">
              <a:lnSpc>
                <a:spcPct val="13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2017</a:t>
            </a:r>
            <a:r>
              <a:rPr lang="zh-CN" sz="3600" b="1">
                <a:solidFill>
                  <a:srgbClr val="FF0000"/>
                </a:solidFill>
                <a:latin typeface="微软雅黑" panose="020B0503020204020204" charset="-122"/>
                <a:ea typeface="微软雅黑" panose="020B0503020204020204" charset="-122"/>
                <a:cs typeface="微软雅黑" panose="020B0503020204020204" charset="-122"/>
              </a:rPr>
              <a:t>年新课标Ⅰ卷文综历史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28</a:t>
            </a:r>
            <a:r>
              <a:rPr lang="zh-CN" sz="3600" b="1">
                <a:latin typeface="微软雅黑" panose="020B0503020204020204" charset="-122"/>
                <a:ea typeface="微软雅黑" panose="020B0503020204020204" charset="-122"/>
                <a:cs typeface="微软雅黑" panose="020B0503020204020204" charset="-122"/>
              </a:rPr>
              <a:t>）开平煤矿正式投产时，土煤在国内从一个通商口岸装船到另一个通商口岸卸货，须缴纳出口税和复进口税，每吨税金达</a:t>
            </a:r>
            <a:r>
              <a:rPr lang="en-US" sz="3600" b="1">
                <a:latin typeface="微软雅黑" panose="020B0503020204020204" charset="-122"/>
                <a:ea typeface="微软雅黑" panose="020B0503020204020204" charset="-122"/>
                <a:cs typeface="微软雅黑" panose="020B0503020204020204" charset="-122"/>
              </a:rPr>
              <a:t>1</a:t>
            </a:r>
            <a:r>
              <a:rPr lang="zh-CN" sz="3600" b="1">
                <a:latin typeface="微软雅黑" panose="020B0503020204020204" charset="-122"/>
                <a:ea typeface="微软雅黑" panose="020B0503020204020204" charset="-122"/>
                <a:cs typeface="微软雅黑" panose="020B0503020204020204" charset="-122"/>
              </a:rPr>
              <a:t>两</a:t>
            </a:r>
            <a:r>
              <a:rPr lang="zh-CN" sz="3600" b="1">
                <a:latin typeface="微软雅黑" panose="020B0503020204020204" charset="-122"/>
                <a:ea typeface="微软雅黑" panose="020B0503020204020204" charset="-122"/>
                <a:cs typeface="微软雅黑" panose="020B0503020204020204" charset="-122"/>
                <a:sym typeface="+mn-ea"/>
              </a:rPr>
              <a:t>以上，比洋煤进口税多</a:t>
            </a:r>
            <a:r>
              <a:rPr lang="en-US" sz="3600" b="1">
                <a:latin typeface="微软雅黑" panose="020B0503020204020204" charset="-122"/>
                <a:ea typeface="微软雅黑" panose="020B0503020204020204" charset="-122"/>
                <a:cs typeface="微软雅黑" panose="020B0503020204020204" charset="-122"/>
                <a:sym typeface="+mn-ea"/>
              </a:rPr>
              <a:t>20</a:t>
            </a:r>
            <a:r>
              <a:rPr lang="zh-CN" sz="3600" b="1">
                <a:latin typeface="微软雅黑" panose="020B0503020204020204" charset="-122"/>
                <a:ea typeface="微软雅黑" panose="020B0503020204020204" charset="-122"/>
                <a:cs typeface="微软雅黑" panose="020B0503020204020204" charset="-122"/>
                <a:sym typeface="+mn-ea"/>
              </a:rPr>
              <a:t>余倍。李鸿章奏准开平所产之煤出口税每吨减</a:t>
            </a:r>
            <a:r>
              <a:rPr lang="en-US" sz="3600" b="1">
                <a:latin typeface="微软雅黑" panose="020B0503020204020204" charset="-122"/>
                <a:ea typeface="微软雅黑" panose="020B0503020204020204" charset="-122"/>
                <a:cs typeface="微软雅黑" panose="020B0503020204020204" charset="-122"/>
                <a:sym typeface="+mn-ea"/>
              </a:rPr>
              <a:t>1</a:t>
            </a:r>
            <a:r>
              <a:rPr lang="zh-CN" sz="3600" b="1">
                <a:latin typeface="微软雅黑" panose="020B0503020204020204" charset="-122"/>
                <a:ea typeface="微软雅黑" panose="020B0503020204020204" charset="-122"/>
                <a:cs typeface="微软雅黑" panose="020B0503020204020204" charset="-122"/>
                <a:sym typeface="+mn-ea"/>
              </a:rPr>
              <a:t>钱。这一举措</a:t>
            </a:r>
            <a:r>
              <a:rPr lang="en-US" sz="3600" b="1">
                <a:latin typeface="微软雅黑" panose="020B0503020204020204" charset="-122"/>
                <a:ea typeface="微软雅黑" panose="020B0503020204020204" charset="-122"/>
                <a:cs typeface="微软雅黑" panose="020B0503020204020204" charset="-122"/>
                <a:sym typeface="+mn-ea"/>
              </a:rPr>
              <a:t>A.</a:t>
            </a:r>
            <a:r>
              <a:rPr lang="zh-CN" sz="3600" b="1">
                <a:latin typeface="微软雅黑" panose="020B0503020204020204" charset="-122"/>
                <a:ea typeface="微软雅黑" panose="020B0503020204020204" charset="-122"/>
                <a:cs typeface="微软雅黑" panose="020B0503020204020204" charset="-122"/>
                <a:sym typeface="+mn-ea"/>
              </a:rPr>
              <a:t>增强了洋务派兴办矿业的信心</a:t>
            </a:r>
            <a:endParaRPr lang="zh-CN" sz="3600" b="1">
              <a:latin typeface="微软雅黑" panose="020B0503020204020204" charset="-122"/>
              <a:ea typeface="微软雅黑" panose="020B0503020204020204" charset="-122"/>
              <a:cs typeface="微软雅黑" panose="020B0503020204020204" charset="-122"/>
              <a:sym typeface="+mn-ea"/>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sym typeface="+mn-ea"/>
              </a:rPr>
              <a:t>B.</a:t>
            </a:r>
            <a:r>
              <a:rPr lang="zh-CN" sz="3600" b="1">
                <a:latin typeface="微软雅黑" panose="020B0503020204020204" charset="-122"/>
                <a:ea typeface="微软雅黑" panose="020B0503020204020204" charset="-122"/>
                <a:cs typeface="微软雅黑" panose="020B0503020204020204" charset="-122"/>
                <a:sym typeface="+mn-ea"/>
              </a:rPr>
              <a:t>加强了对开平煤矿的管理</a:t>
            </a:r>
            <a:endParaRPr lang="zh-CN" sz="3600" b="1">
              <a:latin typeface="微软雅黑" panose="020B0503020204020204" charset="-122"/>
              <a:ea typeface="微软雅黑" panose="020B0503020204020204" charset="-122"/>
              <a:cs typeface="微软雅黑" panose="020B0503020204020204" charset="-122"/>
              <a:sym typeface="+mn-ea"/>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sym typeface="+mn-ea"/>
              </a:rPr>
              <a:t>C.</a:t>
            </a:r>
            <a:r>
              <a:rPr lang="zh-CN" sz="3600" b="1">
                <a:latin typeface="微软雅黑" panose="020B0503020204020204" charset="-122"/>
                <a:ea typeface="微软雅黑" panose="020B0503020204020204" charset="-122"/>
                <a:cs typeface="微软雅黑" panose="020B0503020204020204" charset="-122"/>
                <a:sym typeface="+mn-ea"/>
              </a:rPr>
              <a:t>摆脱了列强对煤矿业的控制</a:t>
            </a:r>
            <a:endParaRPr lang="zh-CN" sz="3600" b="1">
              <a:latin typeface="微软雅黑" panose="020B0503020204020204" charset="-122"/>
              <a:ea typeface="微软雅黑" panose="020B0503020204020204" charset="-122"/>
              <a:cs typeface="微软雅黑" panose="020B0503020204020204" charset="-122"/>
              <a:sym typeface="+mn-ea"/>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sym typeface="+mn-ea"/>
              </a:rPr>
              <a:t>D.</a:t>
            </a:r>
            <a:r>
              <a:rPr lang="zh-CN" sz="3600" b="1">
                <a:latin typeface="微软雅黑" panose="020B0503020204020204" charset="-122"/>
                <a:ea typeface="微软雅黑" panose="020B0503020204020204" charset="-122"/>
                <a:cs typeface="微软雅黑" panose="020B0503020204020204" charset="-122"/>
                <a:sym typeface="+mn-ea"/>
              </a:rPr>
              <a:t>保证了煤矿业稳健发展</a:t>
            </a:r>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3556000" y="3176905"/>
            <a:ext cx="19050" cy="19050"/>
          </a:xfrm>
          <a:prstGeom prst="rect">
            <a:avLst/>
          </a:prstGeom>
          <a:noFill/>
          <a:ln w="9525">
            <a:noFill/>
          </a:ln>
        </p:spPr>
      </p:pic>
      <p:sp>
        <p:nvSpPr>
          <p:cNvPr id="3" name="文本框 2"/>
          <p:cNvSpPr txBox="1"/>
          <p:nvPr/>
        </p:nvSpPr>
        <p:spPr>
          <a:xfrm>
            <a:off x="9048115" y="5614670"/>
            <a:ext cx="2355215" cy="645160"/>
          </a:xfrm>
          <a:prstGeom prst="rect">
            <a:avLst/>
          </a:prstGeom>
          <a:noFill/>
        </p:spPr>
        <p:txBody>
          <a:bodyPr wrap="none" rtlCol="0" anchor="t">
            <a:spAutoFit/>
          </a:bodyPr>
          <a:p>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388620" y="142875"/>
            <a:ext cx="11610975" cy="6405880"/>
          </a:xfrm>
          <a:prstGeom prst="rect">
            <a:avLst/>
          </a:prstGeom>
          <a:noFill/>
          <a:ln w="9525">
            <a:noFill/>
          </a:ln>
        </p:spPr>
        <p:txBody>
          <a:bodyPr wrap="square">
            <a:spAutoFit/>
          </a:bodyPr>
          <a:p>
            <a:pPr indent="0">
              <a:lnSpc>
                <a:spcPct val="13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2017</a:t>
            </a:r>
            <a:r>
              <a:rPr lang="zh-CN" sz="3600" b="1">
                <a:solidFill>
                  <a:srgbClr val="FF0000"/>
                </a:solidFill>
                <a:latin typeface="微软雅黑" panose="020B0503020204020204" charset="-122"/>
                <a:ea typeface="微软雅黑" panose="020B0503020204020204" charset="-122"/>
                <a:cs typeface="微软雅黑" panose="020B0503020204020204" charset="-122"/>
              </a:rPr>
              <a:t>年新课标Ⅱ卷文综历史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28</a:t>
            </a: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000000"/>
                </a:solidFill>
                <a:latin typeface="微软雅黑" panose="020B0503020204020204" charset="-122"/>
                <a:ea typeface="微软雅黑" panose="020B0503020204020204" charset="-122"/>
                <a:cs typeface="微软雅黑" panose="020B0503020204020204" charset="-122"/>
              </a:rPr>
              <a:t>1879</a:t>
            </a:r>
            <a:r>
              <a:rPr lang="zh-CN" sz="3600" b="1">
                <a:solidFill>
                  <a:srgbClr val="000000"/>
                </a:solidFill>
                <a:latin typeface="微软雅黑" panose="020B0503020204020204" charset="-122"/>
                <a:ea typeface="微软雅黑" panose="020B0503020204020204" charset="-122"/>
                <a:cs typeface="微软雅黑" panose="020B0503020204020204" charset="-122"/>
              </a:rPr>
              <a:t>年以前</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福州船政局所造之船均“派拨各省</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并不索取原价分文”；此后造船所用材料费由用船一方拨付</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采取“协造”方式生产</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这种变化反应了</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军用工业由官办转为商办</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“协造”意在缓解经费压力</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军用产品市场化趋势明显</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近代轮船制造业走出困境</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033510" y="5875020"/>
            <a:ext cx="2324100"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1" name="文本框 100"/>
          <p:cNvSpPr txBox="1"/>
          <p:nvPr/>
        </p:nvSpPr>
        <p:spPr>
          <a:xfrm>
            <a:off x="129540" y="-12065"/>
            <a:ext cx="11917045" cy="7292340"/>
          </a:xfrm>
          <a:prstGeom prst="rect">
            <a:avLst/>
          </a:prstGeom>
          <a:noFill/>
          <a:ln w="9525">
            <a:noFill/>
          </a:ln>
        </p:spPr>
        <p:txBody>
          <a:bodyPr wrap="square">
            <a:spAutoFit/>
          </a:bodyPr>
          <a:p>
            <a:pPr indent="0">
              <a:lnSpc>
                <a:spcPct val="13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2017</a:t>
            </a:r>
            <a:r>
              <a:rPr lang="zh-CN" sz="3600" b="1">
                <a:solidFill>
                  <a:srgbClr val="FF0000"/>
                </a:solidFill>
                <a:latin typeface="微软雅黑" panose="020B0503020204020204" charset="-122"/>
                <a:ea typeface="微软雅黑" panose="020B0503020204020204" charset="-122"/>
                <a:cs typeface="微软雅黑" panose="020B0503020204020204" charset="-122"/>
              </a:rPr>
              <a:t>年天津卷文综历史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5</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a:t>
            </a:r>
            <a:r>
              <a:rPr lang="zh-CN" sz="3600" b="1">
                <a:latin typeface="微软雅黑" panose="020B0503020204020204" charset="-122"/>
                <a:ea typeface="微软雅黑" panose="020B0503020204020204" charset="-122"/>
                <a:cs typeface="微软雅黑" panose="020B0503020204020204" charset="-122"/>
              </a:rPr>
              <a:t>世纪后，许多国家尤其沿海国家无可选择地与海洋联系在一起。但近代中国发展海军并未真正认识这一世界大潮，而始终局限于对西方列强炮舰政策的本能反应，呈现出“海患紧则海军兴，海患缓则海军弛”的状态。这体现出近代中国</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．自觉意识到发展海军的重要性</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．主动与世界联系在一起</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．发展海军呈现被动和短视现象</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．发展海军顺应历史大潮</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448165" y="6150610"/>
            <a:ext cx="231965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2710" y="-59055"/>
            <a:ext cx="12068175" cy="1032510"/>
          </a:xfrm>
          <a:prstGeom prst="rect">
            <a:avLst/>
          </a:prstGeom>
          <a:noFill/>
        </p:spPr>
        <p:txBody>
          <a:bodyPr wrap="square" rtlCol="0" anchor="t">
            <a:spAutoFit/>
          </a:bodyPr>
          <a:p>
            <a:pPr marL="0" lvl="0" indent="0" algn="l" eaLnBrk="1" hangingPunct="1">
              <a:lnSpc>
                <a:spcPct val="170000"/>
              </a:lnSpc>
              <a:spcBef>
                <a:spcPct val="0"/>
              </a:spcBef>
              <a:buClrTx/>
              <a:buSzPct val="100000"/>
              <a:buFont typeface="Arial" panose="020B0604020202020204" pitchFamily="34" charset="0"/>
              <a:buNone/>
            </a:pP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sym typeface="+mn-ea"/>
              </a:rPr>
              <a:t>4</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、民族资本主义产生是</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欧风美雨</a:t>
            </a: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的结果吗？为什么？</a:t>
            </a:r>
            <a:endParaRPr lang="zh-CN" altLang="en-US" sz="3600" b="1">
              <a:solidFill>
                <a:srgbClr val="002060"/>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168910" y="1386205"/>
            <a:ext cx="11915140" cy="5406390"/>
          </a:xfrm>
          <a:prstGeom prst="rect">
            <a:avLst/>
          </a:prstGeom>
          <a:noFill/>
          <a:ln w="47625" cmpd="dbl">
            <a:solidFill>
              <a:schemeClr val="accent1">
                <a:shade val="50000"/>
              </a:schemeClr>
            </a:solidFill>
            <a:prstDash val="solid"/>
          </a:ln>
        </p:spPr>
        <p:txBody>
          <a:bodyPr wrap="square" rtlCol="0" anchor="t">
            <a:spAutoFit/>
          </a:bodyPr>
          <a:p>
            <a:pPr>
              <a:lnSpc>
                <a:spcPct val="120000"/>
              </a:lnSpc>
            </a:pP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从产生时间上看，</a:t>
            </a:r>
            <a:r>
              <a:rPr lang="zh-CN" altLang="en-US" sz="3200" b="1">
                <a:latin typeface="微软雅黑" panose="020B0503020204020204" charset="-122"/>
                <a:ea typeface="微软雅黑" panose="020B0503020204020204" charset="-122"/>
                <a:cs typeface="微软雅黑" panose="020B0503020204020204" charset="-122"/>
                <a:sym typeface="+mn-ea"/>
              </a:rPr>
              <a:t>它产生于鸦片战争后的19世纪六七十年代；</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从产生的条件来看，</a:t>
            </a:r>
            <a:r>
              <a:rPr lang="zh-CN" altLang="en-US" sz="3200" b="1">
                <a:latin typeface="微软雅黑" panose="020B0503020204020204" charset="-122"/>
                <a:ea typeface="微软雅黑" panose="020B0503020204020204" charset="-122"/>
                <a:cs typeface="微软雅黑" panose="020B0503020204020204" charset="-122"/>
              </a:rPr>
              <a:t>鸦片战争后，外国资本主义入侵，中国自给自足的自然经济逐渐解体，客观上为民族资本主义的产生提供了劳动力和市场条件；</a:t>
            </a:r>
            <a:endParaRPr lang="zh-CN" altLang="en-US" sz="32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从动力上看，</a:t>
            </a:r>
            <a:r>
              <a:rPr lang="zh-CN" altLang="en-US" sz="3200" b="1">
                <a:latin typeface="微软雅黑" panose="020B0503020204020204" charset="-122"/>
                <a:ea typeface="微软雅黑" panose="020B0503020204020204" charset="-122"/>
                <a:cs typeface="微软雅黑" panose="020B0503020204020204" charset="-122"/>
              </a:rPr>
              <a:t>它受外商企业的刺激；</a:t>
            </a:r>
            <a:endParaRPr lang="zh-CN" altLang="en-US" sz="32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从分布地域来看，</a:t>
            </a:r>
            <a:r>
              <a:rPr lang="zh-CN" altLang="en-US" sz="3200" b="1">
                <a:latin typeface="微软雅黑" panose="020B0503020204020204" charset="-122"/>
                <a:ea typeface="微软雅黑" panose="020B0503020204020204" charset="-122"/>
                <a:cs typeface="微软雅黑" panose="020B0503020204020204" charset="-122"/>
              </a:rPr>
              <a:t>它最初分布在受外国资本主义影响较深的东南沿海地区。</a:t>
            </a:r>
            <a:endParaRPr lang="zh-CN" altLang="en-US" sz="32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200" b="1">
                <a:latin typeface="微软雅黑" panose="020B0503020204020204" charset="-122"/>
                <a:ea typeface="微软雅黑" panose="020B0503020204020204" charset="-122"/>
                <a:cs typeface="微软雅黑" panose="020B0503020204020204" charset="-122"/>
              </a:rPr>
              <a:t>   另外，产生于明朝中后期的资本主义萌芽，始终没有发展起来，也正说明了这一观点。</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37465" y="-22860"/>
            <a:ext cx="11946890" cy="7293610"/>
          </a:xfrm>
          <a:prstGeom prst="rect">
            <a:avLst/>
          </a:prstGeom>
          <a:noFill/>
          <a:ln w="9525">
            <a:noFill/>
          </a:ln>
        </p:spPr>
        <p:txBody>
          <a:bodyPr wrap="square">
            <a:spAutoFit/>
          </a:bodyPr>
          <a:p>
            <a:pPr indent="0">
              <a:lnSpc>
                <a:spcPct val="10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2017</a:t>
            </a:r>
            <a:r>
              <a:rPr lang="zh-CN" sz="3600" b="1">
                <a:solidFill>
                  <a:srgbClr val="FF0000"/>
                </a:solidFill>
                <a:latin typeface="微软雅黑" panose="020B0503020204020204" charset="-122"/>
                <a:ea typeface="微软雅黑" panose="020B0503020204020204" charset="-122"/>
                <a:cs typeface="微软雅黑" panose="020B0503020204020204" charset="-122"/>
              </a:rPr>
              <a:t>年新课标Ⅱ卷文综历史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41</a:t>
            </a:r>
            <a:r>
              <a:rPr lang="zh-CN" sz="3600" b="1">
                <a:latin typeface="微软雅黑" panose="020B0503020204020204" charset="-122"/>
                <a:ea typeface="微软雅黑" panose="020B0503020204020204" charset="-122"/>
                <a:cs typeface="微软雅黑" panose="020B0503020204020204" charset="-122"/>
              </a:rPr>
              <a:t>）</a:t>
            </a:r>
            <a:r>
              <a:rPr lang="zh-CN" sz="3600" b="1">
                <a:solidFill>
                  <a:srgbClr val="FF0000"/>
                </a:solidFill>
                <a:latin typeface="微软雅黑" panose="020B0503020204020204" charset="-122"/>
                <a:ea typeface="微软雅黑" panose="020B0503020204020204" charset="-122"/>
                <a:cs typeface="微软雅黑" panose="020B0503020204020204" charset="-122"/>
              </a:rPr>
              <a:t>雍正时期</a:t>
            </a:r>
            <a:r>
              <a:rPr lang="zh-CN" sz="3600" b="1">
                <a:solidFill>
                  <a:srgbClr val="000000"/>
                </a:solidFill>
                <a:latin typeface="微软雅黑" panose="020B0503020204020204" charset="-122"/>
                <a:ea typeface="微软雅黑" panose="020B0503020204020204" charset="-122"/>
                <a:cs typeface="微软雅黑" panose="020B0503020204020204" charset="-122"/>
              </a:rPr>
              <a:t>，各地奏请开矿，清廷经常以“开矿聚集亡命，为地方隐忧”为由，下达“严行封禁”“永远封禁”等命令；对一批朝廷获利甚多的矿产，则由朝廷和地方官府严加控制。</a:t>
            </a:r>
            <a:endParaRPr lang="en-US" sz="36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00000"/>
              </a:lnSpc>
            </a:pPr>
            <a:r>
              <a:rPr lang="en-US" sz="3600" b="1">
                <a:solidFill>
                  <a:srgbClr val="FF0000"/>
                </a:solidFill>
                <a:latin typeface="微软雅黑" panose="020B0503020204020204" charset="-122"/>
                <a:ea typeface="微软雅黑" panose="020B0503020204020204" charset="-122"/>
                <a:cs typeface="微软雅黑" panose="020B0503020204020204" charset="-122"/>
              </a:rPr>
              <a:t>     1872</a:t>
            </a:r>
            <a:r>
              <a:rPr lang="zh-CN" sz="3600" b="1">
                <a:solidFill>
                  <a:srgbClr val="FF0000"/>
                </a:solidFill>
                <a:latin typeface="微软雅黑" panose="020B0503020204020204" charset="-122"/>
                <a:ea typeface="微软雅黑" panose="020B0503020204020204" charset="-122"/>
                <a:cs typeface="微软雅黑" panose="020B0503020204020204" charset="-122"/>
              </a:rPr>
              <a:t>年，</a:t>
            </a:r>
            <a:r>
              <a:rPr lang="zh-CN" sz="3600" b="1">
                <a:solidFill>
                  <a:srgbClr val="000000"/>
                </a:solidFill>
                <a:latin typeface="微软雅黑" panose="020B0503020204020204" charset="-122"/>
                <a:ea typeface="微软雅黑" panose="020B0503020204020204" charset="-122"/>
                <a:cs typeface="微软雅黑" panose="020B0503020204020204" charset="-122"/>
              </a:rPr>
              <a:t>李鸿章在一份奏折中指出，上海各工厂“日需外洋煤铁”极多，“可忧孰甚”，他建议清政府“设法劝导官督商办，但借用洋器洋法，而不准洋人代办……于富国强兵之计殊有关系”。清政府采纳李鸿章建议，决定先在部分地区试办“开采煤铁事宜”。</a:t>
            </a:r>
            <a:r>
              <a:rPr lang="en-US" sz="3600" b="1">
                <a:solidFill>
                  <a:srgbClr val="000000"/>
                </a:solidFill>
                <a:latin typeface="微软雅黑" panose="020B0503020204020204" charset="-122"/>
                <a:ea typeface="微软雅黑" panose="020B0503020204020204" charset="-122"/>
                <a:cs typeface="微软雅黑" panose="020B0503020204020204" charset="-122"/>
              </a:rPr>
              <a:t>——</a:t>
            </a:r>
            <a:r>
              <a:rPr lang="zh-CN" sz="3600" b="1">
                <a:solidFill>
                  <a:srgbClr val="000000"/>
                </a:solidFill>
                <a:latin typeface="微软雅黑" panose="020B0503020204020204" charset="-122"/>
                <a:ea typeface="微软雅黑" panose="020B0503020204020204" charset="-122"/>
                <a:cs typeface="微软雅黑" panose="020B0503020204020204" charset="-122"/>
              </a:rPr>
              <a:t>摘编自载逸主编《简明清史》等</a:t>
            </a:r>
            <a:endParaRPr lang="zh-CN" sz="3600" b="1">
              <a:latin typeface="微软雅黑" panose="020B0503020204020204" charset="-122"/>
              <a:ea typeface="微软雅黑" panose="020B0503020204020204" charset="-122"/>
              <a:cs typeface="微软雅黑" panose="020B0503020204020204" charset="-122"/>
            </a:endParaRPr>
          </a:p>
          <a:p>
            <a:pPr indent="0">
              <a:lnSpc>
                <a:spcPct val="100000"/>
              </a:lnSpc>
            </a:pPr>
            <a:r>
              <a:rPr lang="zh-CN" sz="3600" b="1">
                <a:solidFill>
                  <a:srgbClr val="1D41D5"/>
                </a:solidFill>
                <a:latin typeface="微软雅黑" panose="020B0503020204020204" charset="-122"/>
                <a:ea typeface="微软雅黑" panose="020B0503020204020204" charset="-122"/>
                <a:cs typeface="微软雅黑" panose="020B0503020204020204" charset="-122"/>
              </a:rPr>
              <a:t>（</a:t>
            </a:r>
            <a:r>
              <a:rPr lang="en-US" sz="3600" b="1">
                <a:solidFill>
                  <a:srgbClr val="1D41D5"/>
                </a:solidFill>
                <a:latin typeface="微软雅黑" panose="020B0503020204020204" charset="-122"/>
                <a:ea typeface="微软雅黑" panose="020B0503020204020204" charset="-122"/>
                <a:cs typeface="微软雅黑" panose="020B0503020204020204" charset="-122"/>
              </a:rPr>
              <a:t>1</a:t>
            </a:r>
            <a:r>
              <a:rPr lang="zh-CN" sz="3600" b="1">
                <a:solidFill>
                  <a:srgbClr val="1D41D5"/>
                </a:solidFill>
                <a:latin typeface="微软雅黑" panose="020B0503020204020204" charset="-122"/>
                <a:ea typeface="微软雅黑" panose="020B0503020204020204" charset="-122"/>
                <a:cs typeface="微软雅黑" panose="020B0503020204020204" charset="-122"/>
              </a:rPr>
              <a:t>）根据材料一并结合和所学知识，分析清政府与雍正年间与</a:t>
            </a:r>
            <a:r>
              <a:rPr lang="en-US" sz="3600" b="1">
                <a:solidFill>
                  <a:srgbClr val="1D41D5"/>
                </a:solidFill>
                <a:latin typeface="微软雅黑" panose="020B0503020204020204" charset="-122"/>
                <a:ea typeface="微软雅黑" panose="020B0503020204020204" charset="-122"/>
                <a:cs typeface="微软雅黑" panose="020B0503020204020204" charset="-122"/>
              </a:rPr>
              <a:t>19</a:t>
            </a:r>
            <a:r>
              <a:rPr lang="zh-CN" sz="3600" b="1">
                <a:solidFill>
                  <a:srgbClr val="1D41D5"/>
                </a:solidFill>
                <a:latin typeface="微软雅黑" panose="020B0503020204020204" charset="-122"/>
                <a:ea typeface="微软雅黑" panose="020B0503020204020204" charset="-122"/>
                <a:cs typeface="微软雅黑" panose="020B0503020204020204" charset="-122"/>
              </a:rPr>
              <a:t>世纪</a:t>
            </a:r>
            <a:r>
              <a:rPr lang="en-US" sz="3600" b="1">
                <a:solidFill>
                  <a:srgbClr val="1D41D5"/>
                </a:solidFill>
                <a:latin typeface="微软雅黑" panose="020B0503020204020204" charset="-122"/>
                <a:ea typeface="微软雅黑" panose="020B0503020204020204" charset="-122"/>
                <a:cs typeface="微软雅黑" panose="020B0503020204020204" charset="-122"/>
              </a:rPr>
              <a:t>70</a:t>
            </a:r>
            <a:r>
              <a:rPr lang="zh-CN" sz="3600" b="1">
                <a:solidFill>
                  <a:srgbClr val="1D41D5"/>
                </a:solidFill>
                <a:latin typeface="微软雅黑" panose="020B0503020204020204" charset="-122"/>
                <a:ea typeface="微软雅黑" panose="020B0503020204020204" charset="-122"/>
                <a:cs typeface="微软雅黑" panose="020B0503020204020204" charset="-122"/>
              </a:rPr>
              <a:t>年代矿业政策的差异及原因。（</a:t>
            </a:r>
            <a:r>
              <a:rPr lang="en-US" sz="3600" b="1">
                <a:solidFill>
                  <a:srgbClr val="1D41D5"/>
                </a:solidFill>
                <a:latin typeface="微软雅黑" panose="020B0503020204020204" charset="-122"/>
                <a:ea typeface="微软雅黑" panose="020B0503020204020204" charset="-122"/>
                <a:cs typeface="微软雅黑" panose="020B0503020204020204" charset="-122"/>
              </a:rPr>
              <a:t>15</a:t>
            </a:r>
            <a:r>
              <a:rPr lang="zh-CN" sz="3600" b="1">
                <a:solidFill>
                  <a:srgbClr val="1D41D5"/>
                </a:solidFill>
                <a:latin typeface="微软雅黑" panose="020B0503020204020204" charset="-122"/>
                <a:ea typeface="微软雅黑" panose="020B0503020204020204" charset="-122"/>
                <a:cs typeface="微软雅黑" panose="020B0503020204020204" charset="-122"/>
              </a:rPr>
              <a:t>分）</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7465" y="74930"/>
            <a:ext cx="12159615" cy="5077460"/>
          </a:xfrm>
          <a:prstGeom prst="rect">
            <a:avLst/>
          </a:prstGeom>
          <a:solidFill>
            <a:schemeClr val="accent4">
              <a:lumMod val="20000"/>
              <a:lumOff val="80000"/>
            </a:schemeClr>
          </a:solidFill>
        </p:spPr>
        <p:txBody>
          <a:bodyPr wrap="square" rtlCol="0" anchor="t">
            <a:spAutoFit/>
          </a:bodyPr>
          <a:p>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（1）差异：</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a:p>
            <a:r>
              <a:rPr lang="zh-CN" altLang="en-US" sz="3600" b="1">
                <a:solidFill>
                  <a:srgbClr val="1D41D5"/>
                </a:solidFill>
                <a:latin typeface="微软雅黑" panose="020B0503020204020204" charset="-122"/>
                <a:ea typeface="微软雅黑" panose="020B0503020204020204" charset="-122"/>
                <a:cs typeface="微软雅黑" panose="020B0503020204020204" charset="-122"/>
              </a:rPr>
              <a:t>雍正年间限制开矿，政府垄断；</a:t>
            </a:r>
            <a:endParaRPr lang="zh-CN" altLang="en-US" sz="3600" b="1">
              <a:solidFill>
                <a:srgbClr val="1D41D5"/>
              </a:solidFill>
              <a:latin typeface="微软雅黑" panose="020B0503020204020204" charset="-122"/>
              <a:ea typeface="微软雅黑" panose="020B0503020204020204" charset="-122"/>
              <a:cs typeface="微软雅黑" panose="020B0503020204020204" charset="-122"/>
            </a:endParaRPr>
          </a:p>
          <a:p>
            <a:r>
              <a:rPr lang="zh-CN" altLang="en-US" sz="3600" b="1">
                <a:solidFill>
                  <a:srgbClr val="1D41D5"/>
                </a:solidFill>
                <a:latin typeface="微软雅黑" panose="020B0503020204020204" charset="-122"/>
                <a:ea typeface="微软雅黑" panose="020B0503020204020204" charset="-122"/>
                <a:cs typeface="微软雅黑" panose="020B0503020204020204" charset="-122"/>
              </a:rPr>
              <a:t>19世纪70年代允许开矿，官督商办。</a:t>
            </a:r>
            <a:endParaRPr lang="zh-CN" altLang="en-US" sz="3600" b="1">
              <a:solidFill>
                <a:srgbClr val="1D41D5"/>
              </a:solidFill>
              <a:latin typeface="微软雅黑" panose="020B0503020204020204" charset="-122"/>
              <a:ea typeface="微软雅黑" panose="020B0503020204020204" charset="-122"/>
              <a:cs typeface="微软雅黑" panose="020B0503020204020204" charset="-122"/>
            </a:endParaRPr>
          </a:p>
          <a:p>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原因：</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a:p>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   雍正年间：</a:t>
            </a:r>
            <a:r>
              <a:rPr lang="zh-CN" altLang="en-US" sz="3600" b="1">
                <a:solidFill>
                  <a:srgbClr val="1D41D5"/>
                </a:solidFill>
                <a:latin typeface="微软雅黑" panose="020B0503020204020204" charset="-122"/>
                <a:ea typeface="微软雅黑" panose="020B0503020204020204" charset="-122"/>
                <a:cs typeface="微软雅黑" panose="020B0503020204020204" charset="-122"/>
              </a:rPr>
              <a:t>推行重农抑商政策；</a:t>
            </a:r>
            <a:endParaRPr lang="zh-CN" altLang="en-US" sz="3600" b="1">
              <a:solidFill>
                <a:srgbClr val="1D41D5"/>
              </a:solidFill>
              <a:latin typeface="微软雅黑" panose="020B0503020204020204" charset="-122"/>
              <a:ea typeface="微软雅黑" panose="020B0503020204020204" charset="-122"/>
              <a:cs typeface="微软雅黑" panose="020B0503020204020204" charset="-122"/>
            </a:endParaRPr>
          </a:p>
          <a:p>
            <a:r>
              <a:rPr lang="zh-CN" altLang="en-US" sz="3600" b="1">
                <a:solidFill>
                  <a:srgbClr val="1D41D5"/>
                </a:solidFill>
                <a:latin typeface="微软雅黑" panose="020B0503020204020204" charset="-122"/>
                <a:ea typeface="微软雅黑" panose="020B0503020204020204" charset="-122"/>
                <a:cs typeface="微软雅黑" panose="020B0503020204020204" charset="-122"/>
              </a:rPr>
              <a:t>                    清廷认为开矿影响社会稳定，政府谋取矿利。</a:t>
            </a:r>
            <a:endParaRPr lang="zh-CN" altLang="en-US" sz="3600" b="1">
              <a:solidFill>
                <a:srgbClr val="1D41D5"/>
              </a:solidFill>
              <a:latin typeface="微软雅黑" panose="020B0503020204020204" charset="-122"/>
              <a:ea typeface="微软雅黑" panose="020B0503020204020204" charset="-122"/>
              <a:cs typeface="微软雅黑" panose="020B0503020204020204" charset="-122"/>
            </a:endParaRPr>
          </a:p>
          <a:p>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  19世纪70年代：</a:t>
            </a:r>
            <a:r>
              <a:rPr lang="zh-CN" altLang="en-US" sz="3600" b="1">
                <a:solidFill>
                  <a:srgbClr val="1D41D5"/>
                </a:solidFill>
                <a:latin typeface="微软雅黑" panose="020B0503020204020204" charset="-122"/>
                <a:ea typeface="微软雅黑" panose="020B0503020204020204" charset="-122"/>
                <a:cs typeface="微软雅黑" panose="020B0503020204020204" charset="-122"/>
              </a:rPr>
              <a:t>列强的经济侵略；</a:t>
            </a:r>
            <a:endParaRPr lang="zh-CN" altLang="en-US" sz="3600" b="1">
              <a:solidFill>
                <a:srgbClr val="1D41D5"/>
              </a:solidFill>
              <a:latin typeface="微软雅黑" panose="020B0503020204020204" charset="-122"/>
              <a:ea typeface="微软雅黑" panose="020B0503020204020204" charset="-122"/>
              <a:cs typeface="微软雅黑" panose="020B0503020204020204" charset="-122"/>
            </a:endParaRPr>
          </a:p>
          <a:p>
            <a:r>
              <a:rPr lang="zh-CN" altLang="en-US" sz="3600" b="1">
                <a:solidFill>
                  <a:srgbClr val="1D41D5"/>
                </a:solidFill>
                <a:latin typeface="微软雅黑" panose="020B0503020204020204" charset="-122"/>
                <a:ea typeface="微软雅黑" panose="020B0503020204020204" charset="-122"/>
                <a:cs typeface="微软雅黑" panose="020B0503020204020204" charset="-122"/>
              </a:rPr>
              <a:t>                           洋务运动的推动； </a:t>
            </a:r>
            <a:endParaRPr lang="zh-CN" altLang="en-US" sz="3600" b="1">
              <a:solidFill>
                <a:srgbClr val="1D41D5"/>
              </a:solidFill>
              <a:latin typeface="微软雅黑" panose="020B0503020204020204" charset="-122"/>
              <a:ea typeface="微软雅黑" panose="020B0503020204020204" charset="-122"/>
              <a:cs typeface="微软雅黑" panose="020B0503020204020204" charset="-122"/>
            </a:endParaRPr>
          </a:p>
          <a:p>
            <a:r>
              <a:rPr lang="zh-CN" altLang="en-US" sz="3600" b="1">
                <a:solidFill>
                  <a:srgbClr val="1D41D5"/>
                </a:solidFill>
                <a:latin typeface="微软雅黑" panose="020B0503020204020204" charset="-122"/>
                <a:ea typeface="微软雅黑" panose="020B0503020204020204" charset="-122"/>
                <a:cs typeface="微软雅黑" panose="020B0503020204020204" charset="-122"/>
              </a:rPr>
              <a:t>                           煤、铁等关系到国防、民生，需求很大。</a:t>
            </a:r>
            <a:endParaRPr lang="zh-CN" altLang="en-US" sz="3600" b="1">
              <a:solidFill>
                <a:srgbClr val="1D41D5"/>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3" name="AutoShape 3" descr="u=2893866757,543195154&amp;fm=21&amp;gp=0"/>
          <p:cNvSpPr>
            <a:spLocks noChangeAspect="1"/>
          </p:cNvSpPr>
          <p:nvPr/>
        </p:nvSpPr>
        <p:spPr>
          <a:xfrm>
            <a:off x="5943600" y="3276600"/>
            <a:ext cx="304800" cy="304800"/>
          </a:xfrm>
          <a:prstGeom prst="rect">
            <a:avLst/>
          </a:prstGeom>
          <a:noFill/>
          <a:ln w="9525">
            <a:noFill/>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endParaRPr lang="zh-CN" altLang="en-US" sz="3600" b="1" dirty="0">
              <a:solidFill>
                <a:srgbClr val="FF0000"/>
              </a:solidFill>
            </a:endParaRPr>
          </a:p>
        </p:txBody>
      </p:sp>
      <p:sp>
        <p:nvSpPr>
          <p:cNvPr id="20484" name="AutoShape 4" descr="u=2490042770,3031727182&amp;fm=21&amp;gp=0"/>
          <p:cNvSpPr>
            <a:spLocks noChangeAspect="1"/>
          </p:cNvSpPr>
          <p:nvPr/>
        </p:nvSpPr>
        <p:spPr>
          <a:xfrm>
            <a:off x="5943600" y="3276600"/>
            <a:ext cx="304800" cy="304800"/>
          </a:xfrm>
          <a:prstGeom prst="rect">
            <a:avLst/>
          </a:prstGeom>
          <a:noFill/>
          <a:ln w="9525">
            <a:noFill/>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endParaRPr lang="zh-CN" altLang="en-US" sz="3600" b="1" dirty="0">
              <a:solidFill>
                <a:srgbClr val="FF0000"/>
              </a:solidFill>
            </a:endParaRPr>
          </a:p>
        </p:txBody>
      </p:sp>
      <p:sp>
        <p:nvSpPr>
          <p:cNvPr id="20485" name="AutoShape 5" descr="u=2490042770,3031727182&amp;fm=21&amp;gp=0"/>
          <p:cNvSpPr>
            <a:spLocks noChangeAspect="1"/>
          </p:cNvSpPr>
          <p:nvPr/>
        </p:nvSpPr>
        <p:spPr>
          <a:xfrm>
            <a:off x="5943600" y="3276600"/>
            <a:ext cx="304800" cy="304800"/>
          </a:xfrm>
          <a:prstGeom prst="rect">
            <a:avLst/>
          </a:prstGeom>
          <a:noFill/>
          <a:ln w="9525">
            <a:noFill/>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endParaRPr lang="zh-CN" altLang="en-US" sz="3600" b="1" dirty="0">
              <a:solidFill>
                <a:srgbClr val="FF0000"/>
              </a:solidFill>
            </a:endParaRPr>
          </a:p>
        </p:txBody>
      </p:sp>
      <p:sp>
        <p:nvSpPr>
          <p:cNvPr id="20486" name="AutoShape 6" descr="u=2490042770,3031727182&amp;fm=21&amp;gp=0"/>
          <p:cNvSpPr>
            <a:spLocks noChangeAspect="1"/>
          </p:cNvSpPr>
          <p:nvPr/>
        </p:nvSpPr>
        <p:spPr>
          <a:xfrm>
            <a:off x="5943600" y="3276600"/>
            <a:ext cx="304800" cy="304800"/>
          </a:xfrm>
          <a:prstGeom prst="rect">
            <a:avLst/>
          </a:prstGeom>
          <a:noFill/>
          <a:ln w="9525">
            <a:noFill/>
          </a:ln>
        </p:spPr>
        <p:txBody>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endParaRPr lang="zh-CN" altLang="en-US" sz="3600" b="1" dirty="0">
              <a:solidFill>
                <a:srgbClr val="FF0000"/>
              </a:solidFill>
            </a:endParaRPr>
          </a:p>
        </p:txBody>
      </p:sp>
      <p:sp>
        <p:nvSpPr>
          <p:cNvPr id="20488" name="Text Box 16"/>
          <p:cNvSpPr txBox="1"/>
          <p:nvPr/>
        </p:nvSpPr>
        <p:spPr>
          <a:xfrm>
            <a:off x="210820" y="45720"/>
            <a:ext cx="11769725" cy="1445260"/>
          </a:xfrm>
          <a:prstGeom prst="rect">
            <a:avLst/>
          </a:prstGeom>
          <a:noFill/>
          <a:ln w="41275">
            <a:noFill/>
          </a:ln>
        </p:spPr>
        <p:txBody>
          <a:bodyPr wrap="squar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4400" b="1" dirty="0">
                <a:solidFill>
                  <a:srgbClr val="1D41D5"/>
                </a:solidFill>
                <a:latin typeface="微软雅黑" panose="020B0503020204020204" charset="-122"/>
                <a:ea typeface="微软雅黑" panose="020B0503020204020204" charset="-122"/>
                <a:cs typeface="微软雅黑" panose="020B0503020204020204" charset="-122"/>
                <a:sym typeface="+mn-ea"/>
              </a:rPr>
              <a:t>5</a:t>
            </a:r>
            <a:r>
              <a:rPr lang="zh-CN" altLang="en-US" sz="4400" b="1" dirty="0">
                <a:solidFill>
                  <a:srgbClr val="1D41D5"/>
                </a:solidFill>
                <a:latin typeface="微软雅黑" panose="020B0503020204020204" charset="-122"/>
                <a:ea typeface="微软雅黑" panose="020B0503020204020204" charset="-122"/>
                <a:cs typeface="微软雅黑" panose="020B0503020204020204" charset="-122"/>
                <a:sym typeface="+mn-ea"/>
              </a:rPr>
              <a:t>、结合本节课知识，从工业化的过程中你能得出什么启示？</a:t>
            </a:r>
            <a:endParaRPr lang="zh-CN" altLang="en-US" sz="4400" b="1" dirty="0">
              <a:solidFill>
                <a:srgbClr val="1D41D5"/>
              </a:solidFill>
              <a:latin typeface="微软雅黑" panose="020B0503020204020204" charset="-122"/>
              <a:ea typeface="微软雅黑" panose="020B0503020204020204" charset="-122"/>
              <a:cs typeface="微软雅黑" panose="020B0503020204020204" charset="-122"/>
              <a:sym typeface="+mn-ea"/>
            </a:endParaRPr>
          </a:p>
        </p:txBody>
      </p:sp>
      <p:sp>
        <p:nvSpPr>
          <p:cNvPr id="66577" name="Text Box 17"/>
          <p:cNvSpPr txBox="1"/>
          <p:nvPr/>
        </p:nvSpPr>
        <p:spPr>
          <a:xfrm>
            <a:off x="210185" y="2118995"/>
            <a:ext cx="11770360" cy="4523105"/>
          </a:xfrm>
          <a:prstGeom prst="rect">
            <a:avLst/>
          </a:prstGeom>
          <a:noFill/>
          <a:ln w="44450" cmpd="dbl">
            <a:solidFill>
              <a:schemeClr val="accent1">
                <a:shade val="50000"/>
              </a:schemeClr>
            </a:solidFill>
            <a:prstDash val="solid"/>
          </a:ln>
        </p:spPr>
        <p:txBody>
          <a:bodyPr wrap="square">
            <a:spAutoFit/>
          </a:bodyPr>
          <a:lstStyle>
            <a:lvl1pPr marL="342900" indent="-342900" algn="l" rtl="0" eaLnBrk="0" fontAlgn="base" hangingPunct="0">
              <a:spcBef>
                <a:spcPct val="20000"/>
              </a:spcBef>
              <a:spcAft>
                <a:spcPct val="0"/>
              </a:spcAft>
              <a:buChar char="•"/>
              <a:defRPr sz="3200" b="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50000"/>
              </a:spcBef>
              <a:buNone/>
            </a:pP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、拥抱时代潮流，与时俱进，开拓进取</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50000"/>
              </a:spcBef>
              <a:buNone/>
            </a:pP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、要善于学习西方技术，但更要加强自主研发，掌握核心技术 </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50000"/>
              </a:spcBef>
              <a:buNone/>
            </a:pP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3</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、要发展完整的工业体系 ，保持民族工业的独立性</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50000"/>
              </a:spcBef>
              <a:buNone/>
            </a:pP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4</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、反帝反封建，实现民族独立，国家民主</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50000"/>
              </a:spcBef>
              <a:buNone/>
            </a:pP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a:t>
            </a:r>
            <a:endParaRPr lang="en-US" altLang="zh-CN" sz="3600" b="1"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6577"/>
                                        </p:tgtEl>
                                        <p:attrNameLst>
                                          <p:attrName>style.visibility</p:attrName>
                                        </p:attrNameLst>
                                      </p:cBhvr>
                                      <p:to>
                                        <p:strVal val="visible"/>
                                      </p:to>
                                    </p:set>
                                    <p:animEffect transition="in" filter="diamond(in)">
                                      <p:cBhvr>
                                        <p:cTn id="7" dur="2000"/>
                                        <p:tgtEl>
                                          <p:spTgt spid="665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77"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1" name="文本框 100"/>
          <p:cNvSpPr txBox="1"/>
          <p:nvPr/>
        </p:nvSpPr>
        <p:spPr>
          <a:xfrm>
            <a:off x="68580" y="116840"/>
            <a:ext cx="11870055" cy="6572250"/>
          </a:xfrm>
          <a:prstGeom prst="rect">
            <a:avLst/>
          </a:prstGeom>
          <a:noFill/>
          <a:ln w="9525">
            <a:noFill/>
          </a:ln>
        </p:spPr>
        <p:txBody>
          <a:bodyPr wrap="square">
            <a:spAutoFit/>
          </a:bodyPr>
          <a:p>
            <a:pPr indent="0">
              <a:lnSpc>
                <a:spcPct val="13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2017</a:t>
            </a:r>
            <a:r>
              <a:rPr lang="zh-CN" sz="3600" b="1">
                <a:solidFill>
                  <a:srgbClr val="FF0000"/>
                </a:solidFill>
                <a:latin typeface="微软雅黑" panose="020B0503020204020204" charset="-122"/>
                <a:ea typeface="微软雅黑" panose="020B0503020204020204" charset="-122"/>
                <a:cs typeface="微软雅黑" panose="020B0503020204020204" charset="-122"/>
              </a:rPr>
              <a:t>年新课标Ⅰ卷文综历史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29</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1904</a:t>
            </a:r>
            <a:r>
              <a:rPr lang="zh-CN" sz="3600" b="1">
                <a:latin typeface="微软雅黑" panose="020B0503020204020204" charset="-122"/>
                <a:ea typeface="微软雅黑" panose="020B0503020204020204" charset="-122"/>
                <a:cs typeface="微软雅黑" panose="020B0503020204020204" charset="-122"/>
              </a:rPr>
              <a:t>年，湖南、四川、江苏、广东、福建等长江流域与东南沿海</a:t>
            </a:r>
            <a:r>
              <a:rPr lang="en-US" sz="3600" b="1">
                <a:latin typeface="微软雅黑" panose="020B0503020204020204" charset="-122"/>
                <a:ea typeface="微软雅黑" panose="020B0503020204020204" charset="-122"/>
                <a:cs typeface="微软雅黑" panose="020B0503020204020204" charset="-122"/>
              </a:rPr>
              <a:t>9</a:t>
            </a:r>
            <a:r>
              <a:rPr lang="zh-CN" sz="3600" b="1">
                <a:latin typeface="微软雅黑" panose="020B0503020204020204" charset="-122"/>
                <a:ea typeface="微软雅黑" panose="020B0503020204020204" charset="-122"/>
                <a:cs typeface="微软雅黑" panose="020B0503020204020204" charset="-122"/>
              </a:rPr>
              <a:t>个省份留日学生共计</a:t>
            </a:r>
            <a:r>
              <a:rPr lang="en-US" sz="3600" b="1">
                <a:latin typeface="微软雅黑" panose="020B0503020204020204" charset="-122"/>
                <a:ea typeface="微软雅黑" panose="020B0503020204020204" charset="-122"/>
                <a:cs typeface="微软雅黑" panose="020B0503020204020204" charset="-122"/>
              </a:rPr>
              <a:t>1883</a:t>
            </a:r>
            <a:r>
              <a:rPr lang="zh-CN" sz="3600" b="1">
                <a:latin typeface="微软雅黑" panose="020B0503020204020204" charset="-122"/>
                <a:ea typeface="微软雅黑" panose="020B0503020204020204" charset="-122"/>
                <a:cs typeface="微软雅黑" panose="020B0503020204020204" charset="-122"/>
              </a:rPr>
              <a:t>人，占全国留日学生总数的</a:t>
            </a:r>
            <a:r>
              <a:rPr lang="en-US" sz="3600" b="1">
                <a:latin typeface="微软雅黑" panose="020B0503020204020204" charset="-122"/>
                <a:ea typeface="微软雅黑" panose="020B0503020204020204" charset="-122"/>
                <a:cs typeface="微软雅黑" panose="020B0503020204020204" charset="-122"/>
              </a:rPr>
              <a:t>78%</a:t>
            </a:r>
            <a:r>
              <a:rPr lang="zh-CN" sz="3600" b="1">
                <a:latin typeface="微软雅黑" panose="020B0503020204020204" charset="-122"/>
                <a:ea typeface="微软雅黑" panose="020B0503020204020204" charset="-122"/>
                <a:cs typeface="微软雅黑" panose="020B0503020204020204" charset="-122"/>
              </a:rPr>
              <a:t>，直隶亦有</a:t>
            </a:r>
            <a:r>
              <a:rPr lang="en-US" sz="3600" b="1">
                <a:latin typeface="微软雅黑" panose="020B0503020204020204" charset="-122"/>
                <a:ea typeface="微软雅黑" panose="020B0503020204020204" charset="-122"/>
                <a:cs typeface="微软雅黑" panose="020B0503020204020204" charset="-122"/>
              </a:rPr>
              <a:t>172</a:t>
            </a:r>
            <a:r>
              <a:rPr lang="zh-CN" sz="3600" b="1">
                <a:latin typeface="微软雅黑" panose="020B0503020204020204" charset="-122"/>
                <a:ea typeface="微软雅黑" panose="020B0503020204020204" charset="-122"/>
                <a:cs typeface="微软雅黑" panose="020B0503020204020204" charset="-122"/>
              </a:rPr>
              <a:t>人，山西、陕西等其他十几个省区仅有</a:t>
            </a:r>
            <a:r>
              <a:rPr lang="en-US" sz="3600" b="1">
                <a:latin typeface="微软雅黑" panose="020B0503020204020204" charset="-122"/>
                <a:ea typeface="微软雅黑" panose="020B0503020204020204" charset="-122"/>
                <a:cs typeface="微软雅黑" panose="020B0503020204020204" charset="-122"/>
              </a:rPr>
              <a:t>351</a:t>
            </a:r>
            <a:r>
              <a:rPr lang="zh-CN" sz="3600" b="1">
                <a:latin typeface="微软雅黑" panose="020B0503020204020204" charset="-122"/>
                <a:ea typeface="微软雅黑" panose="020B0503020204020204" charset="-122"/>
                <a:cs typeface="微软雅黑" panose="020B0503020204020204" charset="-122"/>
              </a:rPr>
              <a:t>人，影响留日学生区域分布不平衡的主要因素是</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．地区经济文化水平与开放程度有别</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．革命运动在各地高涨程度存在差异</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．清政府鼓励留学生的政策发生变化</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．西方列强在中国的势力范围不同</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879840" y="5223510"/>
            <a:ext cx="2355215" cy="755650"/>
          </a:xfrm>
          <a:prstGeom prst="rect">
            <a:avLst/>
          </a:prstGeom>
          <a:noFill/>
        </p:spPr>
        <p:txBody>
          <a:bodyPr wrap="none" rtlCol="0" anchor="t">
            <a:spAutoFit/>
          </a:bodyPr>
          <a:p>
            <a:pPr algn="l">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215" y="70485"/>
            <a:ext cx="11885930" cy="6739255"/>
          </a:xfrm>
          <a:prstGeom prst="rect">
            <a:avLst/>
          </a:prstGeom>
          <a:noFill/>
        </p:spPr>
        <p:txBody>
          <a:bodyPr wrap="square" rtlCol="0" anchor="t">
            <a:spAutoFit/>
          </a:bodyPr>
          <a:p>
            <a:r>
              <a:rPr lang="en-US" altLang="zh-CN" sz="3600" b="1" dirty="0" smtClean="0">
                <a:latin typeface="微软雅黑" panose="020B0503020204020204" charset="-122"/>
                <a:ea typeface="微软雅黑" panose="020B0503020204020204" charset="-122"/>
                <a:cs typeface="微软雅黑" panose="020B0503020204020204" charset="-122"/>
                <a:sym typeface="+mn-ea"/>
              </a:rPr>
              <a:t>(</a:t>
            </a:r>
            <a:r>
              <a:rPr lang="en-US" altLang="zh-CN" sz="3600" b="1" dirty="0" smtClean="0">
                <a:solidFill>
                  <a:srgbClr val="FF0000"/>
                </a:solidFill>
                <a:latin typeface="微软雅黑" panose="020B0503020204020204" charset="-122"/>
                <a:ea typeface="微软雅黑" panose="020B0503020204020204" charset="-122"/>
                <a:cs typeface="微软雅黑" panose="020B0503020204020204" charset="-122"/>
                <a:sym typeface="+mn-ea"/>
              </a:rPr>
              <a:t>2018</a:t>
            </a:r>
            <a:r>
              <a:rPr lang="zh-CN" altLang="en-US" sz="3600" b="1" dirty="0" smtClean="0">
                <a:solidFill>
                  <a:srgbClr val="FF0000"/>
                </a:solidFill>
                <a:latin typeface="微软雅黑" panose="020B0503020204020204" charset="-122"/>
                <a:ea typeface="微软雅黑" panose="020B0503020204020204" charset="-122"/>
                <a:cs typeface="微软雅黑" panose="020B0503020204020204" charset="-122"/>
                <a:sym typeface="+mn-ea"/>
              </a:rPr>
              <a:t>全国二卷</a:t>
            </a:r>
            <a:r>
              <a:rPr lang="zh-CN" altLang="en-US" sz="3600" b="1" dirty="0" smtClean="0">
                <a:latin typeface="微软雅黑" panose="020B0503020204020204" charset="-122"/>
                <a:ea typeface="微软雅黑" panose="020B0503020204020204" charset="-122"/>
                <a:cs typeface="微软雅黑" panose="020B0503020204020204" charset="-122"/>
                <a:sym typeface="+mn-ea"/>
              </a:rPr>
              <a:t>）阅读材料，完成下列要求。（</a:t>
            </a:r>
            <a:r>
              <a:rPr lang="en-US" sz="3600" b="1" dirty="0" smtClean="0">
                <a:latin typeface="微软雅黑" panose="020B0503020204020204" charset="-122"/>
                <a:ea typeface="微软雅黑" panose="020B0503020204020204" charset="-122"/>
                <a:cs typeface="微软雅黑" panose="020B0503020204020204" charset="-122"/>
                <a:sym typeface="+mn-ea"/>
              </a:rPr>
              <a:t>12</a:t>
            </a:r>
            <a:r>
              <a:rPr lang="zh-CN" altLang="en-US" sz="3600" b="1" dirty="0" smtClean="0">
                <a:latin typeface="微软雅黑" panose="020B0503020204020204" charset="-122"/>
                <a:ea typeface="微软雅黑" panose="020B0503020204020204" charset="-122"/>
                <a:cs typeface="微软雅黑" panose="020B0503020204020204" charset="-122"/>
                <a:sym typeface="+mn-ea"/>
              </a:rPr>
              <a:t>分）</a:t>
            </a:r>
            <a:endParaRPr lang="zh-CN" altLang="en-US" sz="3600" b="1" dirty="0" smtClean="0">
              <a:latin typeface="微软雅黑" panose="020B0503020204020204" charset="-122"/>
              <a:ea typeface="微软雅黑" panose="020B0503020204020204" charset="-122"/>
              <a:cs typeface="微软雅黑" panose="020B0503020204020204" charset="-122"/>
            </a:endParaRPr>
          </a:p>
          <a:p>
            <a:r>
              <a:rPr lang="en-US" sz="3600" b="1" dirty="0" smtClean="0">
                <a:latin typeface="微软雅黑" panose="020B0503020204020204" charset="-122"/>
                <a:ea typeface="微软雅黑" panose="020B0503020204020204" charset="-122"/>
                <a:cs typeface="微软雅黑" panose="020B0503020204020204" charset="-122"/>
                <a:sym typeface="+mn-ea"/>
              </a:rPr>
              <a:t>        </a:t>
            </a:r>
            <a:r>
              <a:rPr lang="zh-CN" altLang="en-US" sz="3600" b="1" dirty="0" smtClean="0">
                <a:latin typeface="微软雅黑" panose="020B0503020204020204" charset="-122"/>
                <a:ea typeface="微软雅黑" panose="020B0503020204020204" charset="-122"/>
                <a:cs typeface="微软雅黑" panose="020B0503020204020204" charset="-122"/>
                <a:sym typeface="+mn-ea"/>
              </a:rPr>
              <a:t>材料</a:t>
            </a:r>
            <a:r>
              <a:rPr lang="en-US" sz="3600" b="1" dirty="0" smtClean="0">
                <a:latin typeface="微软雅黑" panose="020B0503020204020204" charset="-122"/>
                <a:ea typeface="微软雅黑" panose="020B0503020204020204" charset="-122"/>
                <a:cs typeface="微软雅黑" panose="020B0503020204020204" charset="-122"/>
                <a:sym typeface="+mn-ea"/>
              </a:rPr>
              <a:t>  1889</a:t>
            </a:r>
            <a:r>
              <a:rPr lang="zh-CN" altLang="en-US" sz="3600" b="1" dirty="0" smtClean="0">
                <a:latin typeface="微软雅黑" panose="020B0503020204020204" charset="-122"/>
                <a:ea typeface="微软雅黑" panose="020B0503020204020204" charset="-122"/>
                <a:cs typeface="微软雅黑" panose="020B0503020204020204" charset="-122"/>
                <a:sym typeface="+mn-ea"/>
              </a:rPr>
              <a:t>年，两广总督张之洞从英国预购炼铁机炉，有人提醒先要确定煤、铁质地才能配置合适的机炉，张之洞认为不必“先觅煤、铁而后购机炉”。张之洞调任湖广总督，购得大冶铁矿，开始筹建汉阳铁厂，由于找不到合适的煤，耗费六年时间和巨资，仍未能炼出合格的钢铁。盛宣怀接手后，招商股银</a:t>
            </a:r>
            <a:r>
              <a:rPr lang="en-US" sz="3600" b="1" dirty="0" smtClean="0">
                <a:latin typeface="微软雅黑" panose="020B0503020204020204" charset="-122"/>
                <a:ea typeface="微软雅黑" panose="020B0503020204020204" charset="-122"/>
                <a:cs typeface="微软雅黑" panose="020B0503020204020204" charset="-122"/>
                <a:sym typeface="+mn-ea"/>
              </a:rPr>
              <a:t>200</a:t>
            </a:r>
            <a:r>
              <a:rPr lang="zh-CN" altLang="en-US" sz="3600" b="1" dirty="0" smtClean="0">
                <a:latin typeface="微软雅黑" panose="020B0503020204020204" charset="-122"/>
                <a:ea typeface="微软雅黑" panose="020B0503020204020204" charset="-122"/>
                <a:cs typeface="微软雅黑" panose="020B0503020204020204" charset="-122"/>
                <a:sym typeface="+mn-ea"/>
              </a:rPr>
              <a:t>万两，并开办萍乡煤矿，但由于原来定购的机炉不适用，依然未能炼出好钢，只得贷款改装设备，才获得成功。通过克服种种困难，汉阳铁厂成为中国第一家大型的近代化钢铁企业。</a:t>
            </a:r>
            <a:r>
              <a:rPr lang="en-US" sz="3600" b="1" dirty="0" smtClean="0">
                <a:latin typeface="微软雅黑" panose="020B0503020204020204" charset="-122"/>
                <a:ea typeface="微软雅黑" panose="020B0503020204020204" charset="-122"/>
                <a:cs typeface="微软雅黑" panose="020B0503020204020204" charset="-122"/>
                <a:sym typeface="+mn-ea"/>
              </a:rPr>
              <a:t>1949</a:t>
            </a:r>
            <a:r>
              <a:rPr lang="zh-CN" altLang="en-US" sz="3600" b="1" dirty="0" smtClean="0">
                <a:latin typeface="微软雅黑" panose="020B0503020204020204" charset="-122"/>
                <a:ea typeface="微软雅黑" panose="020B0503020204020204" charset="-122"/>
                <a:cs typeface="微软雅黑" panose="020B0503020204020204" charset="-122"/>
                <a:sym typeface="+mn-ea"/>
              </a:rPr>
              <a:t>年后收归国有。</a:t>
            </a:r>
            <a:endParaRPr lang="zh-CN" altLang="en-US" sz="3600" b="1" dirty="0" smtClean="0">
              <a:latin typeface="微软雅黑" panose="020B0503020204020204" charset="-122"/>
              <a:ea typeface="微软雅黑" panose="020B0503020204020204" charset="-122"/>
              <a:cs typeface="微软雅黑" panose="020B0503020204020204" charset="-122"/>
            </a:endParaRPr>
          </a:p>
          <a:p>
            <a:pPr algn="r"/>
            <a:r>
              <a:rPr lang="en-US" sz="3600" b="1" dirty="0" smtClean="0">
                <a:latin typeface="微软雅黑" panose="020B0503020204020204" charset="-122"/>
                <a:ea typeface="微软雅黑" panose="020B0503020204020204" charset="-122"/>
                <a:cs typeface="微软雅黑" panose="020B0503020204020204" charset="-122"/>
                <a:sym typeface="+mn-ea"/>
              </a:rPr>
              <a:t>——</a:t>
            </a:r>
            <a:r>
              <a:rPr lang="zh-CN" altLang="en-US" sz="3600" b="1" dirty="0" smtClean="0">
                <a:latin typeface="微软雅黑" panose="020B0503020204020204" charset="-122"/>
                <a:ea typeface="微软雅黑" panose="020B0503020204020204" charset="-122"/>
                <a:cs typeface="微软雅黑" panose="020B0503020204020204" charset="-122"/>
                <a:sym typeface="+mn-ea"/>
              </a:rPr>
              <a:t>据编自陈真等编</a:t>
            </a:r>
            <a:r>
              <a:rPr lang="en-US" altLang="zh-CN" sz="3600" b="1" dirty="0" smtClean="0">
                <a:latin typeface="微软雅黑" panose="020B0503020204020204" charset="-122"/>
                <a:ea typeface="微软雅黑" panose="020B0503020204020204" charset="-122"/>
                <a:cs typeface="微软雅黑" panose="020B0503020204020204" charset="-122"/>
                <a:sym typeface="+mn-ea"/>
              </a:rPr>
              <a:t>《</a:t>
            </a:r>
            <a:r>
              <a:rPr lang="zh-CN" altLang="en-US" sz="3600" b="1" dirty="0" smtClean="0">
                <a:latin typeface="微软雅黑" panose="020B0503020204020204" charset="-122"/>
                <a:ea typeface="微软雅黑" panose="020B0503020204020204" charset="-122"/>
                <a:cs typeface="微软雅黑" panose="020B0503020204020204" charset="-122"/>
                <a:sym typeface="+mn-ea"/>
              </a:rPr>
              <a:t>中国近代工业史资料</a:t>
            </a:r>
            <a:r>
              <a:rPr lang="en-US" altLang="zh-CN" sz="3600" b="1" dirty="0" smtClean="0">
                <a:latin typeface="微软雅黑" panose="020B0503020204020204" charset="-122"/>
                <a:ea typeface="微软雅黑" panose="020B0503020204020204" charset="-122"/>
                <a:cs typeface="微软雅黑" panose="020B0503020204020204" charset="-122"/>
                <a:sym typeface="+mn-ea"/>
              </a:rPr>
              <a:t>》</a:t>
            </a:r>
            <a:r>
              <a:rPr lang="zh-CN" altLang="en-US" sz="3600" b="1" dirty="0" smtClean="0">
                <a:latin typeface="微软雅黑" panose="020B0503020204020204" charset="-122"/>
                <a:ea typeface="微软雅黑" panose="020B0503020204020204" charset="-122"/>
                <a:cs typeface="微软雅黑" panose="020B0503020204020204" charset="-122"/>
                <a:sym typeface="+mn-ea"/>
              </a:rPr>
              <a:t>等</a:t>
            </a:r>
            <a:endParaRPr lang="zh-CN" altLang="en-US" sz="3600" b="1" dirty="0" smtClean="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0650" y="368935"/>
            <a:ext cx="11781790" cy="2971800"/>
          </a:xfrm>
          <a:prstGeom prst="rect">
            <a:avLst/>
          </a:prstGeom>
          <a:noFill/>
        </p:spPr>
        <p:txBody>
          <a:bodyPr wrap="square" rtlCol="0" anchor="t">
            <a:spAutoFit/>
          </a:bodyPr>
          <a:p>
            <a:pPr>
              <a:lnSpc>
                <a:spcPct val="130000"/>
              </a:lnSpc>
            </a:pPr>
            <a:r>
              <a:rPr lang="zh-CN" altLang="en-US" sz="3600" b="1" dirty="0" smtClean="0">
                <a:latin typeface="微软雅黑" panose="020B0503020204020204" charset="-122"/>
                <a:ea typeface="微软雅黑" panose="020B0503020204020204" charset="-122"/>
                <a:sym typeface="+mn-ea"/>
              </a:rPr>
              <a:t>材料提供了一个中国近代企业发展的案例，蕴含了现代化的诸多启示。从材料中提炼一个启示，并结合所学的中国近现代史知识予以说明。（要求：观点明确，史论结合，言之成理。）</a:t>
            </a:r>
            <a:endParaRPr lang="zh-CN" altLang="en-US" sz="3600" b="1" dirty="0" smtClean="0">
              <a:latin typeface="微软雅黑" panose="020B0503020204020204" charset="-122"/>
              <a:ea typeface="微软雅黑" panose="020B0503020204020204"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37490" y="183515"/>
            <a:ext cx="11717020" cy="6490335"/>
          </a:xfrm>
          <a:prstGeom prst="rect">
            <a:avLst/>
          </a:prstGeom>
          <a:noFill/>
        </p:spPr>
        <p:txBody>
          <a:bodyPr wrap="square" rtlCol="0" anchor="t">
            <a:spAutoFit/>
          </a:bodyPr>
          <a:p>
            <a:pPr>
              <a:lnSpc>
                <a:spcPct val="130000"/>
              </a:lnSpc>
            </a:pPr>
            <a:r>
              <a:rPr lang="zh-CN" altLang="en-US" sz="3200" b="1" dirty="0" smtClean="0">
                <a:solidFill>
                  <a:srgbClr val="FF0000"/>
                </a:solidFill>
                <a:latin typeface="微软雅黑" panose="020B0503020204020204" charset="-122"/>
                <a:ea typeface="微软雅黑" panose="020B0503020204020204" charset="-122"/>
                <a:cs typeface="微软雅黑" panose="020B0503020204020204" charset="-122"/>
                <a:sym typeface="+mn-ea"/>
              </a:rPr>
              <a:t>示例</a:t>
            </a:r>
            <a:r>
              <a:rPr lang="zh-CN" altLang="en-US" sz="3200" b="1" dirty="0" smtClean="0">
                <a:latin typeface="微软雅黑" panose="020B0503020204020204" charset="-122"/>
                <a:ea typeface="微软雅黑" panose="020B0503020204020204" charset="-122"/>
                <a:cs typeface="微软雅黑" panose="020B0503020204020204" charset="-122"/>
                <a:sym typeface="+mn-ea"/>
              </a:rPr>
              <a:t>：从张之洞经营汉阳铁厂初期遇到的问题和挫折中，我们可以得出如下启示：经济决策要遵循客观规律。</a:t>
            </a:r>
            <a:endParaRPr lang="en-US" altLang="zh-CN" sz="3200" b="1" dirty="0" smtClean="0">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3200" b="1" dirty="0" smtClean="0">
                <a:latin typeface="微软雅黑" panose="020B0503020204020204" charset="-122"/>
                <a:ea typeface="微软雅黑" panose="020B0503020204020204" charset="-122"/>
                <a:cs typeface="微软雅黑" panose="020B0503020204020204" charset="-122"/>
                <a:sym typeface="+mn-ea"/>
              </a:rPr>
              <a:t>	</a:t>
            </a:r>
            <a:r>
              <a:rPr lang="zh-CN" altLang="en-US" sz="3200" b="1" dirty="0" smtClean="0">
                <a:latin typeface="微软雅黑" panose="020B0503020204020204" charset="-122"/>
                <a:ea typeface="微软雅黑" panose="020B0503020204020204" charset="-122"/>
                <a:cs typeface="微软雅黑" panose="020B0503020204020204" charset="-122"/>
                <a:sym typeface="+mn-ea"/>
              </a:rPr>
              <a:t>张之洞开始创办汉阳铁厂时忽视了先要确定煤铁的质地才能配置合适的机炉的一般规律，先购买安置机炉，结果却因没有合适的煤或者煤矿生产的煤与机炉不适用而导致了生产的延误和损失。</a:t>
            </a:r>
            <a:endParaRPr lang="en-US" altLang="zh-CN" sz="3200" b="1" dirty="0" smtClean="0">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3200" b="1" dirty="0" smtClean="0">
                <a:latin typeface="微软雅黑" panose="020B0503020204020204" charset="-122"/>
                <a:ea typeface="微软雅黑" panose="020B0503020204020204" charset="-122"/>
                <a:cs typeface="微软雅黑" panose="020B0503020204020204" charset="-122"/>
                <a:sym typeface="+mn-ea"/>
              </a:rPr>
              <a:t>	</a:t>
            </a:r>
            <a:r>
              <a:rPr lang="zh-CN" altLang="en-US" sz="3200" b="1" dirty="0" smtClean="0">
                <a:latin typeface="微软雅黑" panose="020B0503020204020204" charset="-122"/>
                <a:ea typeface="微软雅黑" panose="020B0503020204020204" charset="-122"/>
                <a:cs typeface="微软雅黑" panose="020B0503020204020204" charset="-122"/>
                <a:sym typeface="+mn-ea"/>
              </a:rPr>
              <a:t>近现代中国政府在领导工业化建设的过程中由于缺乏经验、急于求成等原因，忽视或违背经济规律，给社会经济造成重大损失；反之则往往能促进经济建设的良性甚至加速发展，给国家和人民带来福祉。例如</a:t>
            </a:r>
            <a:r>
              <a:rPr lang="en-US" altLang="zh-CN" sz="3200" b="1" dirty="0" smtClean="0">
                <a:latin typeface="微软雅黑" panose="020B0503020204020204" charset="-122"/>
                <a:ea typeface="微软雅黑" panose="020B0503020204020204" charset="-122"/>
                <a:cs typeface="微软雅黑" panose="020B0503020204020204" charset="-122"/>
                <a:sym typeface="+mn-ea"/>
              </a:rPr>
              <a:t>1958</a:t>
            </a:r>
            <a:r>
              <a:rPr lang="zh-CN" altLang="en-US" sz="3200" b="1" dirty="0" smtClean="0">
                <a:latin typeface="微软雅黑" panose="020B0503020204020204" charset="-122"/>
                <a:ea typeface="微软雅黑" panose="020B0503020204020204" charset="-122"/>
                <a:cs typeface="微软雅黑" panose="020B0503020204020204" charset="-122"/>
                <a:sym typeface="+mn-ea"/>
              </a:rPr>
              <a:t>年大跃进运动时期，</a:t>
            </a:r>
            <a:endParaRPr lang="zh-CN" altLang="en-US" sz="3200" b="1" dirty="0" smtClean="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4630" y="8890"/>
            <a:ext cx="11762740" cy="8362950"/>
          </a:xfrm>
          <a:prstGeom prst="rect">
            <a:avLst/>
          </a:prstGeom>
          <a:noFill/>
        </p:spPr>
        <p:txBody>
          <a:bodyPr wrap="square" rtlCol="0" anchor="t">
            <a:spAutoFit/>
          </a:bodyPr>
          <a:p>
            <a:pPr>
              <a:lnSpc>
                <a:spcPct val="140000"/>
              </a:lnSpc>
            </a:pPr>
            <a:r>
              <a:rPr lang="zh-CN" altLang="en-US" sz="3200" b="1" dirty="0" smtClean="0">
                <a:latin typeface="微软雅黑" panose="020B0503020204020204" charset="-122"/>
                <a:ea typeface="微软雅黑" panose="020B0503020204020204" charset="-122"/>
                <a:cs typeface="微软雅黑" panose="020B0503020204020204" charset="-122"/>
                <a:sym typeface="+mn-ea"/>
              </a:rPr>
              <a:t>全民大炼钢铁，违背客观经济规律，片面追求钢产量比去年翻一倍的高指标，造成了国民经济比例严重失调、浪费大量自然和社会资源等严重后果。后来党和政府提出调整、巩固、充实、提高的“八字”方针，合理调整国民经济各部门的比例关系，遵循客观规律，“先抓吃穿用，实现农轻重”，从</a:t>
            </a:r>
            <a:r>
              <a:rPr lang="en-US" altLang="zh-CN" sz="3200" b="1" dirty="0" smtClean="0">
                <a:latin typeface="微软雅黑" panose="020B0503020204020204" charset="-122"/>
                <a:ea typeface="微软雅黑" panose="020B0503020204020204" charset="-122"/>
                <a:cs typeface="微软雅黑" panose="020B0503020204020204" charset="-122"/>
                <a:sym typeface="+mn-ea"/>
              </a:rPr>
              <a:t>1962</a:t>
            </a:r>
            <a:r>
              <a:rPr lang="zh-CN" altLang="en-US" sz="3200" b="1" dirty="0" smtClean="0">
                <a:latin typeface="微软雅黑" panose="020B0503020204020204" charset="-122"/>
                <a:ea typeface="微软雅黑" panose="020B0503020204020204" charset="-122"/>
                <a:cs typeface="微软雅黑" panose="020B0503020204020204" charset="-122"/>
                <a:sym typeface="+mn-ea"/>
              </a:rPr>
              <a:t>年起国民经济迅速得到恢复和发展。</a:t>
            </a:r>
            <a:endParaRPr lang="en-US" altLang="zh-CN" sz="3200" b="1" dirty="0" smtClean="0">
              <a:latin typeface="微软雅黑" panose="020B0503020204020204" charset="-122"/>
              <a:ea typeface="微软雅黑" panose="020B0503020204020204" charset="-122"/>
              <a:cs typeface="微软雅黑" panose="020B0503020204020204" charset="-122"/>
            </a:endParaRPr>
          </a:p>
          <a:p>
            <a:pPr>
              <a:lnSpc>
                <a:spcPct val="140000"/>
              </a:lnSpc>
            </a:pPr>
            <a:r>
              <a:rPr lang="en-US" altLang="zh-CN" sz="3200" b="1" dirty="0" smtClean="0">
                <a:latin typeface="微软雅黑" panose="020B0503020204020204" charset="-122"/>
                <a:ea typeface="微软雅黑" panose="020B0503020204020204" charset="-122"/>
                <a:cs typeface="微软雅黑" panose="020B0503020204020204" charset="-122"/>
                <a:sym typeface="+mn-ea"/>
              </a:rPr>
              <a:t>	</a:t>
            </a:r>
            <a:r>
              <a:rPr lang="zh-CN" altLang="en-US" sz="3200" b="1" dirty="0" smtClean="0">
                <a:latin typeface="微软雅黑" panose="020B0503020204020204" charset="-122"/>
                <a:ea typeface="微软雅黑" panose="020B0503020204020204" charset="-122"/>
                <a:cs typeface="微软雅黑" panose="020B0503020204020204" charset="-122"/>
                <a:sym typeface="+mn-ea"/>
              </a:rPr>
              <a:t>十一届三中全会以来，党和政府总结以往经济建设正反两方面的经验教训，强调从实际出发，按规律办事。党和政府实行改革开放，提出建立社会主义市场经济体制的改革目标，社会主义现代化建设取得重大成就。</a:t>
            </a:r>
            <a:endParaRPr lang="en-US" altLang="zh-CN" sz="3200" b="1" dirty="0" smtClean="0">
              <a:latin typeface="微软雅黑" panose="020B0503020204020204" charset="-122"/>
              <a:ea typeface="微软雅黑" panose="020B0503020204020204" charset="-122"/>
              <a:cs typeface="微软雅黑" panose="020B0503020204020204" charset="-122"/>
            </a:endParaRPr>
          </a:p>
          <a:p>
            <a:pPr>
              <a:lnSpc>
                <a:spcPct val="140000"/>
              </a:lnSpc>
            </a:pPr>
            <a:r>
              <a:rPr lang="en-US" altLang="zh-CN" sz="3200" b="1" dirty="0" smtClean="0">
                <a:latin typeface="微软雅黑" panose="020B0503020204020204" charset="-122"/>
                <a:ea typeface="微软雅黑" panose="020B0503020204020204" charset="-122"/>
                <a:cs typeface="微软雅黑" panose="020B0503020204020204" charset="-122"/>
                <a:sym typeface="+mn-ea"/>
              </a:rPr>
              <a:t>	</a:t>
            </a:r>
            <a:endParaRPr lang="en-US" altLang="zh-CN" sz="3200" b="1" dirty="0" smtClean="0">
              <a:latin typeface="微软雅黑" panose="020B0503020204020204" charset="-122"/>
              <a:ea typeface="微软雅黑" panose="020B0503020204020204" charset="-122"/>
              <a:cs typeface="微软雅黑" panose="020B0503020204020204" charset="-122"/>
            </a:endParaRPr>
          </a:p>
          <a:p>
            <a:pPr>
              <a:lnSpc>
                <a:spcPct val="140000"/>
              </a:lnSpc>
            </a:pPr>
            <a:r>
              <a:rPr lang="en-US" altLang="zh-CN" sz="3200" b="1" dirty="0" smtClean="0">
                <a:latin typeface="微软雅黑" panose="020B0503020204020204" charset="-122"/>
                <a:ea typeface="微软雅黑" panose="020B0503020204020204" charset="-122"/>
                <a:cs typeface="微软雅黑" panose="020B0503020204020204" charset="-122"/>
                <a:sym typeface="+mn-ea"/>
              </a:rPr>
              <a:t>	</a:t>
            </a:r>
            <a:endParaRPr lang="en-US" altLang="zh-CN" sz="3200" b="1" dirty="0" smtClean="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0" y="0"/>
            <a:ext cx="12192000" cy="6657340"/>
          </a:xfrm>
          <a:prstGeom prst="rect">
            <a:avLst/>
          </a:prstGeom>
          <a:noFill/>
        </p:spPr>
        <p:txBody>
          <a:bodyPr wrap="square" rtlCol="0">
            <a:spAutoFit/>
          </a:bodyPr>
          <a:lstStyle/>
          <a:p>
            <a:r>
              <a:rPr lang="en-US" sz="2665" b="1" dirty="0" smtClean="0"/>
              <a:t>42</a:t>
            </a:r>
            <a:r>
              <a:rPr lang="zh-CN" altLang="en-US" sz="2665" b="1" dirty="0" smtClean="0"/>
              <a:t>．阅读材料，完成下列要求。（</a:t>
            </a:r>
            <a:r>
              <a:rPr lang="en-US" sz="2665" b="1" dirty="0" smtClean="0"/>
              <a:t>12</a:t>
            </a:r>
            <a:r>
              <a:rPr lang="zh-CN" altLang="en-US" sz="2665" b="1" dirty="0" smtClean="0"/>
              <a:t>分）</a:t>
            </a:r>
            <a:endParaRPr lang="zh-CN" altLang="en-US" sz="2665" b="1" dirty="0" smtClean="0"/>
          </a:p>
          <a:p>
            <a:r>
              <a:rPr lang="en-US" sz="2665" b="1" dirty="0" smtClean="0"/>
              <a:t>        </a:t>
            </a:r>
            <a:r>
              <a:rPr lang="zh-CN" altLang="en-US" sz="2665" b="1" dirty="0" smtClean="0"/>
              <a:t>材料</a:t>
            </a:r>
            <a:r>
              <a:rPr lang="en-US" sz="2665" b="1" dirty="0" smtClean="0"/>
              <a:t>  1889</a:t>
            </a:r>
            <a:r>
              <a:rPr lang="zh-CN" altLang="en-US" sz="2665" b="1" dirty="0" smtClean="0"/>
              <a:t>年，两广总督张之洞从英国预购炼铁机炉，有人提醒先要确定煤、铁质地才能配置合适的机炉，张之洞认为不必“先觅煤、铁而后购机炉”。张之洞调任湖广总督，购得大冶铁矿，开始筹建汉阳铁厂，由于找不到合适的煤，耗费六年时间和巨资，仍未能炼出合格的钢铁。盛宣怀接手后，招商股银</a:t>
            </a:r>
            <a:r>
              <a:rPr lang="en-US" sz="2665" b="1" dirty="0" smtClean="0"/>
              <a:t>200</a:t>
            </a:r>
            <a:r>
              <a:rPr lang="zh-CN" altLang="en-US" sz="2665" b="1" dirty="0" smtClean="0"/>
              <a:t>万两，并开办萍乡煤矿，但由于原来定购的机炉不适用，依然未能炼出好钢，只得贷款改装设备，才获得成功。通过克服种种困难，汉阳铁厂成为中国第一家大型的近代化钢铁企业。</a:t>
            </a:r>
            <a:r>
              <a:rPr lang="en-US" sz="2665" b="1" dirty="0" smtClean="0"/>
              <a:t>1949</a:t>
            </a:r>
            <a:r>
              <a:rPr lang="zh-CN" altLang="en-US" sz="2665" b="1" dirty="0" smtClean="0"/>
              <a:t>年后收归国有。</a:t>
            </a:r>
            <a:endParaRPr lang="zh-CN" altLang="en-US" sz="2665" b="1" dirty="0" smtClean="0"/>
          </a:p>
          <a:p>
            <a:pPr algn="r"/>
            <a:r>
              <a:rPr lang="en-US" sz="2665" b="1" dirty="0" smtClean="0"/>
              <a:t>——</a:t>
            </a:r>
            <a:r>
              <a:rPr lang="zh-CN" altLang="en-US" sz="2665" b="1" dirty="0" smtClean="0"/>
              <a:t>据编自陈真等编</a:t>
            </a:r>
            <a:r>
              <a:rPr lang="en-US" altLang="zh-CN" sz="2665" b="1" dirty="0" smtClean="0"/>
              <a:t>《</a:t>
            </a:r>
            <a:r>
              <a:rPr lang="zh-CN" altLang="en-US" sz="2665" b="1" dirty="0" smtClean="0"/>
              <a:t>中国近代工业史资料</a:t>
            </a:r>
            <a:r>
              <a:rPr lang="en-US" altLang="zh-CN" sz="2665" b="1" dirty="0" smtClean="0"/>
              <a:t>》</a:t>
            </a:r>
            <a:r>
              <a:rPr lang="zh-CN" altLang="en-US" sz="2665" b="1" dirty="0" smtClean="0"/>
              <a:t>等</a:t>
            </a:r>
            <a:endParaRPr lang="zh-CN" altLang="en-US" sz="2665" b="1" dirty="0" smtClean="0"/>
          </a:p>
          <a:p>
            <a:r>
              <a:rPr lang="zh-CN" altLang="en-US" sz="2665" b="1" dirty="0" smtClean="0"/>
              <a:t>        材料提供了一个中国近代企业发展的案例，蕴含了现代化的诸多启示。从材料中提炼一个启示，并结合所学的中国近现代史知识予以说明。（要求：观点明确，史论结合，言之成理。）</a:t>
            </a:r>
            <a:endParaRPr lang="en-US" altLang="zh-CN" sz="2665" b="1" dirty="0" smtClean="0"/>
          </a:p>
          <a:p>
            <a:endParaRPr lang="en-US" altLang="zh-CN" sz="2665" b="1" dirty="0" smtClean="0"/>
          </a:p>
          <a:p>
            <a:r>
              <a:rPr lang="zh-CN" altLang="en-US" sz="2665" b="1" dirty="0" smtClean="0">
                <a:solidFill>
                  <a:srgbClr val="FF0000"/>
                </a:solidFill>
              </a:rPr>
              <a:t>分析</a:t>
            </a:r>
            <a:r>
              <a:rPr lang="zh-CN" altLang="en-US" sz="2665" b="1" dirty="0" smtClean="0"/>
              <a:t>：本题以小见大，从一个近代企业发展的个案，推广到 中国现代化进程的启示（经验教训道理规律认识等）。考生解答本题时，首先提出依托汉阳铁厂的发展历程得出的启示，启示要具有广泛的适用性。然后再结合中国近现代史的相</a:t>
            </a:r>
            <a:endParaRPr lang="zh-CN" altLang="en-US" sz="2665" b="1" dirty="0" smtClean="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0" y="1"/>
            <a:ext cx="12192000" cy="7067550"/>
          </a:xfrm>
          <a:prstGeom prst="rect">
            <a:avLst/>
          </a:prstGeom>
          <a:noFill/>
        </p:spPr>
        <p:txBody>
          <a:bodyPr wrap="square" rtlCol="0">
            <a:spAutoFit/>
          </a:bodyPr>
          <a:lstStyle/>
          <a:p>
            <a:r>
              <a:rPr lang="zh-CN" altLang="en-US" sz="2665" b="1" dirty="0" smtClean="0"/>
              <a:t>关知识尤其史实说明这个启示的正当性、合理性、普遍性、重要性、指导性。论述过程不仅要观点明确，史论结合，而且要史实准确，逻辑严谨，文体结构完整。</a:t>
            </a:r>
            <a:endParaRPr lang="en-US" altLang="zh-CN" sz="2665" b="1" dirty="0" smtClean="0"/>
          </a:p>
          <a:p>
            <a:endParaRPr lang="en-US" altLang="zh-CN" sz="2665" b="1" dirty="0" smtClean="0"/>
          </a:p>
          <a:p>
            <a:r>
              <a:rPr lang="en-US" altLang="zh-CN" sz="2665" b="1" dirty="0" smtClean="0"/>
              <a:t>	</a:t>
            </a:r>
            <a:r>
              <a:rPr lang="zh-CN" altLang="en-US" sz="2665" b="1" dirty="0" smtClean="0"/>
              <a:t>本题的一个重要理论基础，是对现代化内涵的理解和中国历史现代化进程的正确认知。同时从一个侧面也说明，学习中国近现代史，现代化是一条重要的学习线索。现代化史观和唯物史观并补充。现代化是研究历史的一种范式，唯物史观是哲学意义上的指导思想。现代化也是在唯物史观的指导下进行研究的。</a:t>
            </a:r>
            <a:endParaRPr lang="en-US" altLang="zh-CN" sz="2665" b="1" dirty="0" smtClean="0"/>
          </a:p>
          <a:p>
            <a:r>
              <a:rPr lang="en-US" altLang="zh-CN" sz="2665" b="1" dirty="0" smtClean="0"/>
              <a:t>	</a:t>
            </a:r>
            <a:r>
              <a:rPr lang="zh-CN" altLang="en-US" sz="2665" b="1" dirty="0" smtClean="0">
                <a:solidFill>
                  <a:srgbClr val="FF0000"/>
                </a:solidFill>
              </a:rPr>
              <a:t>示例</a:t>
            </a:r>
            <a:r>
              <a:rPr lang="zh-CN" altLang="en-US" sz="2665" b="1" dirty="0" smtClean="0"/>
              <a:t>：</a:t>
            </a:r>
            <a:endParaRPr lang="en-US" altLang="zh-CN" sz="2665" b="1" dirty="0" smtClean="0"/>
          </a:p>
          <a:p>
            <a:r>
              <a:rPr lang="en-US" altLang="zh-CN" sz="2665" b="1" dirty="0" smtClean="0"/>
              <a:t>	</a:t>
            </a:r>
            <a:r>
              <a:rPr lang="zh-CN" altLang="en-US" sz="2665" b="1" dirty="0" smtClean="0"/>
              <a:t>从张之洞经营汉阳铁厂初期遇到的问题和挫折中，我们可以得出如下启示：经济决策要遵循客观规律。</a:t>
            </a:r>
            <a:endParaRPr lang="en-US" altLang="zh-CN" sz="2665" b="1" dirty="0" smtClean="0"/>
          </a:p>
          <a:p>
            <a:r>
              <a:rPr lang="en-US" altLang="zh-CN" sz="2665" b="1" dirty="0" smtClean="0"/>
              <a:t>	</a:t>
            </a:r>
            <a:r>
              <a:rPr lang="zh-CN" altLang="en-US" sz="2665" b="1" dirty="0" smtClean="0"/>
              <a:t>张之洞开始创办汉阳铁厂时忽视了先要确定煤铁的质地才能配置合适的机炉的一般规律，先购买安置机炉，结果却因没有合适的煤或者煤矿生产的煤与机炉不适用而导致了生产的延误和损失。</a:t>
            </a:r>
            <a:endParaRPr lang="en-US" altLang="zh-CN" sz="2665" b="1" dirty="0" smtClean="0"/>
          </a:p>
          <a:p>
            <a:r>
              <a:rPr lang="en-US" altLang="zh-CN" sz="2665" b="1" dirty="0" smtClean="0"/>
              <a:t>	</a:t>
            </a:r>
            <a:r>
              <a:rPr lang="zh-CN" altLang="en-US" sz="2665" b="1" dirty="0" smtClean="0"/>
              <a:t>近现代中国政府在领导工业化建设的过程中由于缺乏经验、急于求成等原因，忽视或违背经济规律，给社会经济造成重大损失；反之则往往能促进经济建设的良性甚至加速发展，给国家和人民带来福祉。例如</a:t>
            </a:r>
            <a:r>
              <a:rPr lang="en-US" altLang="zh-CN" sz="2665" b="1" dirty="0" smtClean="0"/>
              <a:t>1958</a:t>
            </a:r>
            <a:r>
              <a:rPr lang="zh-CN" altLang="en-US" sz="2665" b="1" dirty="0" smtClean="0"/>
              <a:t>年大跃进运动时期，</a:t>
            </a:r>
            <a:endParaRPr lang="en-US" altLang="zh-CN" sz="2665" b="1" dirty="0" smtClean="0"/>
          </a:p>
          <a:p>
            <a:r>
              <a:rPr lang="en-US" altLang="zh-CN" sz="2665" b="1" dirty="0" smtClean="0"/>
              <a:t>	</a:t>
            </a:r>
            <a:endParaRPr lang="zh-CN" altLang="en-US" sz="2665" b="1"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68580" y="53340"/>
            <a:ext cx="11962130" cy="7068185"/>
          </a:xfrm>
          <a:prstGeom prst="rect">
            <a:avLst/>
          </a:prstGeom>
          <a:noFill/>
          <a:ln w="9525">
            <a:noFill/>
          </a:ln>
        </p:spPr>
        <p:txBody>
          <a:bodyPr wrap="square">
            <a:spAutoFit/>
          </a:bodyPr>
          <a:p>
            <a:pPr indent="0">
              <a:lnSpc>
                <a:spcPct val="14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年海南单科卷历史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15</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a:t>
            </a:r>
            <a:r>
              <a:rPr lang="zh-CN" sz="3600" b="1">
                <a:latin typeface="微软雅黑" panose="020B0503020204020204" charset="-122"/>
                <a:ea typeface="微软雅黑" panose="020B0503020204020204" charset="-122"/>
                <a:cs typeface="微软雅黑" panose="020B0503020204020204" charset="-122"/>
              </a:rPr>
              <a:t>世纪</a:t>
            </a:r>
            <a:r>
              <a:rPr lang="en-US" sz="3600" b="1">
                <a:latin typeface="微软雅黑" panose="020B0503020204020204" charset="-122"/>
                <a:ea typeface="微软雅黑" panose="020B0503020204020204" charset="-122"/>
                <a:cs typeface="微软雅黑" panose="020B0503020204020204" charset="-122"/>
              </a:rPr>
              <a:t>70</a:t>
            </a:r>
            <a:r>
              <a:rPr lang="zh-CN" sz="3600" b="1">
                <a:latin typeface="微软雅黑" panose="020B0503020204020204" charset="-122"/>
                <a:ea typeface="微软雅黑" panose="020B0503020204020204" charset="-122"/>
                <a:cs typeface="微软雅黑" panose="020B0503020204020204" charset="-122"/>
              </a:rPr>
              <a:t>年代初，生丝、茶叶合计占中国贸易出口总值的近</a:t>
            </a:r>
            <a:r>
              <a:rPr lang="en-US" sz="3600" b="1">
                <a:latin typeface="微软雅黑" panose="020B0503020204020204" charset="-122"/>
                <a:ea typeface="微软雅黑" panose="020B0503020204020204" charset="-122"/>
                <a:cs typeface="微软雅黑" panose="020B0503020204020204" charset="-122"/>
              </a:rPr>
              <a:t>90</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1900</a:t>
            </a:r>
            <a:r>
              <a:rPr lang="zh-CN" sz="3600" b="1">
                <a:latin typeface="微软雅黑" panose="020B0503020204020204" charset="-122"/>
                <a:ea typeface="微软雅黑" panose="020B0503020204020204" charset="-122"/>
                <a:cs typeface="微软雅黑" panose="020B0503020204020204" charset="-122"/>
              </a:rPr>
              <a:t>年降至</a:t>
            </a:r>
            <a:r>
              <a:rPr lang="en-US" sz="3600" b="1">
                <a:latin typeface="微软雅黑" panose="020B0503020204020204" charset="-122"/>
                <a:ea typeface="微软雅黑" panose="020B0503020204020204" charset="-122"/>
                <a:cs typeface="微软雅黑" panose="020B0503020204020204" charset="-122"/>
              </a:rPr>
              <a:t>38</a:t>
            </a:r>
            <a:r>
              <a:rPr lang="zh-CN" sz="3600" b="1">
                <a:latin typeface="微软雅黑" panose="020B0503020204020204" charset="-122"/>
                <a:ea typeface="微软雅黑" panose="020B0503020204020204" charset="-122"/>
                <a:cs typeface="微软雅黑" panose="020B0503020204020204" charset="-122"/>
              </a:rPr>
              <a:t>％左右，</a:t>
            </a:r>
            <a:r>
              <a:rPr lang="en-US" sz="3600" b="1">
                <a:latin typeface="微软雅黑" panose="020B0503020204020204" charset="-122"/>
                <a:ea typeface="微软雅黑" panose="020B0503020204020204" charset="-122"/>
                <a:cs typeface="微软雅黑" panose="020B0503020204020204" charset="-122"/>
              </a:rPr>
              <a:t>20</a:t>
            </a:r>
            <a:r>
              <a:rPr lang="zh-CN" sz="3600" b="1">
                <a:latin typeface="微软雅黑" panose="020B0503020204020204" charset="-122"/>
                <a:ea typeface="微软雅黑" panose="020B0503020204020204" charset="-122"/>
                <a:cs typeface="微软雅黑" panose="020B0503020204020204" charset="-122"/>
              </a:rPr>
              <a:t>世纪初年中国已失去主要丝茶输出国的地位。导致这种现象的主要原因是</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中国丝茶竞争力减弱</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清政府的重农抑商政策</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中国小农经济的瓦解</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中国产业结构的变化</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415145" y="5982335"/>
            <a:ext cx="235521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328930" y="-64135"/>
            <a:ext cx="11687175" cy="6985635"/>
          </a:xfrm>
          <a:prstGeom prst="rect">
            <a:avLst/>
          </a:prstGeom>
          <a:noFill/>
          <a:ln w="9525">
            <a:noFill/>
          </a:ln>
        </p:spPr>
        <p:txBody>
          <a:bodyPr wrap="square">
            <a:spAutoFit/>
          </a:bodyPr>
          <a:p>
            <a:pPr indent="0">
              <a:lnSpc>
                <a:spcPct val="160000"/>
              </a:lnSpc>
            </a:pPr>
            <a:r>
              <a:rPr lang="zh-CN" sz="4000" b="1">
                <a:latin typeface="微软雅黑" panose="020B0503020204020204" charset="-122"/>
                <a:ea typeface="微软雅黑" panose="020B0503020204020204" charset="-122"/>
                <a:cs typeface="微软雅黑" panose="020B0503020204020204" charset="-122"/>
              </a:rPr>
              <a:t>（</a:t>
            </a:r>
            <a:r>
              <a:rPr lang="en-US" sz="4000" b="1">
                <a:solidFill>
                  <a:srgbClr val="FF0000"/>
                </a:solidFill>
                <a:latin typeface="微软雅黑" panose="020B0503020204020204" charset="-122"/>
                <a:ea typeface="微软雅黑" panose="020B0503020204020204" charset="-122"/>
                <a:cs typeface="微软雅黑" panose="020B0503020204020204" charset="-122"/>
              </a:rPr>
              <a:t>2016</a:t>
            </a:r>
            <a:r>
              <a:rPr lang="zh-CN" sz="4000" b="1">
                <a:solidFill>
                  <a:srgbClr val="FF0000"/>
                </a:solidFill>
                <a:latin typeface="微软雅黑" panose="020B0503020204020204" charset="-122"/>
                <a:ea typeface="微软雅黑" panose="020B0503020204020204" charset="-122"/>
                <a:cs typeface="微软雅黑" panose="020B0503020204020204" charset="-122"/>
              </a:rPr>
              <a:t>年上海单科卷历史</a:t>
            </a:r>
            <a:r>
              <a:rPr lang="en-US" sz="4000" b="1">
                <a:solidFill>
                  <a:srgbClr val="FF0000"/>
                </a:solidFill>
                <a:latin typeface="微软雅黑" panose="020B0503020204020204" charset="-122"/>
                <a:ea typeface="微软雅黑" panose="020B0503020204020204" charset="-122"/>
                <a:cs typeface="微软雅黑" panose="020B0503020204020204" charset="-122"/>
              </a:rPr>
              <a:t>17</a:t>
            </a:r>
            <a:r>
              <a:rPr lang="zh-CN" sz="4000" b="1">
                <a:latin typeface="微软雅黑" panose="020B0503020204020204" charset="-122"/>
                <a:ea typeface="微软雅黑" panose="020B0503020204020204" charset="-122"/>
                <a:cs typeface="微软雅黑" panose="020B0503020204020204" charset="-122"/>
              </a:rPr>
              <a:t>）晚清设立的一个机构，不仅办理外交事务，还扶植一些现代化项目，如新式学堂、近代企业等。它经常遭到守旧派抨击，外国人也批评它办事不力。该机构是</a:t>
            </a:r>
            <a:r>
              <a:rPr lang="en-US" sz="4000" b="1">
                <a:latin typeface="微软雅黑" panose="020B0503020204020204" charset="-122"/>
                <a:ea typeface="微软雅黑" panose="020B0503020204020204" charset="-122"/>
                <a:cs typeface="微软雅黑" panose="020B0503020204020204" charset="-122"/>
              </a:rPr>
              <a:t>A</a:t>
            </a:r>
            <a:r>
              <a:rPr lang="zh-CN" sz="4000" b="1">
                <a:latin typeface="微软雅黑" panose="020B0503020204020204" charset="-122"/>
                <a:ea typeface="微软雅黑" panose="020B0503020204020204" charset="-122"/>
                <a:cs typeface="微软雅黑" panose="020B0503020204020204" charset="-122"/>
              </a:rPr>
              <a:t>．总理衙门</a:t>
            </a:r>
            <a:r>
              <a:rPr lang="en-US" sz="4000" b="1">
                <a:latin typeface="微软雅黑" panose="020B0503020204020204" charset="-122"/>
                <a:ea typeface="微软雅黑" panose="020B0503020204020204" charset="-122"/>
                <a:cs typeface="微软雅黑" panose="020B0503020204020204" charset="-122"/>
              </a:rPr>
              <a:t>            B</a:t>
            </a:r>
            <a:r>
              <a:rPr lang="zh-CN" sz="4000" b="1">
                <a:latin typeface="微软雅黑" panose="020B0503020204020204" charset="-122"/>
                <a:ea typeface="微软雅黑" panose="020B0503020204020204" charset="-122"/>
                <a:cs typeface="微软雅黑" panose="020B0503020204020204" charset="-122"/>
              </a:rPr>
              <a:t>．同文馆</a:t>
            </a:r>
            <a:r>
              <a:rPr lang="en-US" sz="4000" b="1">
                <a:latin typeface="微软雅黑" panose="020B0503020204020204" charset="-122"/>
                <a:ea typeface="微软雅黑" panose="020B0503020204020204" charset="-122"/>
                <a:cs typeface="微软雅黑" panose="020B0503020204020204" charset="-122"/>
              </a:rPr>
              <a:t>    </a:t>
            </a:r>
            <a:endParaRPr lang="en-US" sz="4000" b="1">
              <a:latin typeface="微软雅黑" panose="020B0503020204020204" charset="-122"/>
              <a:ea typeface="微软雅黑" panose="020B0503020204020204" charset="-122"/>
              <a:cs typeface="微软雅黑" panose="020B0503020204020204" charset="-122"/>
            </a:endParaRPr>
          </a:p>
          <a:p>
            <a:pPr indent="0">
              <a:lnSpc>
                <a:spcPct val="160000"/>
              </a:lnSpc>
            </a:pPr>
            <a:r>
              <a:rPr lang="en-US" sz="4000" b="1">
                <a:latin typeface="微软雅黑" panose="020B0503020204020204" charset="-122"/>
                <a:ea typeface="微软雅黑" panose="020B0503020204020204" charset="-122"/>
                <a:cs typeface="微软雅黑" panose="020B0503020204020204" charset="-122"/>
              </a:rPr>
              <a:t>C</a:t>
            </a:r>
            <a:r>
              <a:rPr lang="zh-CN" sz="4000" b="1">
                <a:latin typeface="微软雅黑" panose="020B0503020204020204" charset="-122"/>
                <a:ea typeface="微软雅黑" panose="020B0503020204020204" charset="-122"/>
                <a:cs typeface="微软雅黑" panose="020B0503020204020204" charset="-122"/>
              </a:rPr>
              <a:t>．军机处</a:t>
            </a:r>
            <a:r>
              <a:rPr lang="en-US" sz="4000" b="1">
                <a:latin typeface="微软雅黑" panose="020B0503020204020204" charset="-122"/>
                <a:ea typeface="微软雅黑" panose="020B0503020204020204" charset="-122"/>
                <a:cs typeface="微软雅黑" panose="020B0503020204020204" charset="-122"/>
              </a:rPr>
              <a:t>                D</a:t>
            </a:r>
            <a:r>
              <a:rPr lang="zh-CN" sz="4000" b="1">
                <a:latin typeface="微软雅黑" panose="020B0503020204020204" charset="-122"/>
                <a:ea typeface="微软雅黑" panose="020B0503020204020204" charset="-122"/>
                <a:cs typeface="微软雅黑" panose="020B0503020204020204" charset="-122"/>
              </a:rPr>
              <a:t>．外务部</a:t>
            </a:r>
            <a:endParaRPr lang="zh-CN" sz="40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660255" y="6089015"/>
            <a:ext cx="235521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550" y="70485"/>
            <a:ext cx="6020435" cy="829945"/>
          </a:xfrm>
          <a:prstGeom prst="rect">
            <a:avLst/>
          </a:prstGeom>
          <a:noFill/>
        </p:spPr>
        <p:txBody>
          <a:bodyPr wrap="square" rtlCol="0">
            <a:spAutoFit/>
          </a:bodyPr>
          <a:p>
            <a:r>
              <a:rPr lang="zh-CN" altLang="en-US" sz="4800" b="1">
                <a:solidFill>
                  <a:srgbClr val="0070C0"/>
                </a:solidFill>
                <a:latin typeface="微软雅黑" panose="020B0503020204020204" charset="-122"/>
                <a:ea typeface="微软雅黑" panose="020B0503020204020204" charset="-122"/>
              </a:rPr>
              <a:t>一、重点问题自测：</a:t>
            </a:r>
            <a:endParaRPr lang="zh-CN" altLang="en-US" sz="4800" b="1">
              <a:solidFill>
                <a:srgbClr val="0070C0"/>
              </a:solidFill>
              <a:latin typeface="微软雅黑" panose="020B0503020204020204" charset="-122"/>
              <a:ea typeface="微软雅黑" panose="020B0503020204020204" charset="-122"/>
            </a:endParaRPr>
          </a:p>
        </p:txBody>
      </p:sp>
      <p:sp>
        <p:nvSpPr>
          <p:cNvPr id="3" name="文本框 2"/>
          <p:cNvSpPr txBox="1"/>
          <p:nvPr/>
        </p:nvSpPr>
        <p:spPr>
          <a:xfrm>
            <a:off x="82550" y="838835"/>
            <a:ext cx="11940540" cy="5708650"/>
          </a:xfrm>
          <a:prstGeom prst="rect">
            <a:avLst/>
          </a:prstGeom>
          <a:noFill/>
        </p:spPr>
        <p:txBody>
          <a:bodyPr wrap="square" rtlCol="0">
            <a:spAutoFit/>
          </a:bodyPr>
          <a:p>
            <a:pPr algn="l" eaLnBrk="1" hangingPunct="1">
              <a:lnSpc>
                <a:spcPct val="180000"/>
              </a:lnSpc>
            </a:pPr>
            <a:r>
              <a:rPr lang="en-US" altLang="zh-CN" sz="4400" b="1" dirty="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4400" b="1" dirty="0">
                <a:solidFill>
                  <a:schemeClr val="tx1"/>
                </a:solidFill>
                <a:latin typeface="微软雅黑" panose="020B0503020204020204" charset="-122"/>
                <a:ea typeface="微软雅黑" panose="020B0503020204020204" charset="-122"/>
                <a:cs typeface="微软雅黑" panose="020B0503020204020204" charset="-122"/>
                <a:sym typeface="+mn-ea"/>
              </a:rPr>
              <a:t>19世纪中后期的中国的经济结构究竟发生了哪些变动？变动的原因是什么？</a:t>
            </a:r>
            <a:r>
              <a:rPr lang="zh-CN" altLang="en-US" sz="4400" b="1" dirty="0">
                <a:latin typeface="微软雅黑" panose="020B0503020204020204" charset="-122"/>
                <a:ea typeface="微软雅黑" panose="020B0503020204020204" charset="-122"/>
                <a:sym typeface="+mn-ea"/>
              </a:rPr>
              <a:t>近代中国社会经济结构的变动产生了什么影响？你如何看待中国经济结构的变化？</a:t>
            </a:r>
            <a:endParaRPr lang="zh-CN" altLang="en-US" sz="4400" b="1" dirty="0">
              <a:latin typeface="华文新魏" panose="02010800040101010101" pitchFamily="2" charset="-122"/>
              <a:ea typeface="华文新魏" panose="02010800040101010101" pitchFamily="2" charset="-122"/>
            </a:endParaRPr>
          </a:p>
          <a:p>
            <a:pPr algn="l" eaLnBrk="1" hangingPunct="1">
              <a:lnSpc>
                <a:spcPct val="110000"/>
              </a:lnSpc>
            </a:pPr>
            <a:endParaRPr lang="zh-CN" altLang="en-US" sz="4400" b="1" dirty="0">
              <a:solidFill>
                <a:schemeClr val="tx1"/>
              </a:solidFill>
              <a:latin typeface="华文新魏" panose="02010800040101010101" pitchFamily="2" charset="-122"/>
              <a:ea typeface="华文新魏" panose="02010800040101010101" pitchFamily="2"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1915" y="142875"/>
            <a:ext cx="12028170" cy="6572250"/>
          </a:xfrm>
          <a:prstGeom prst="rect">
            <a:avLst/>
          </a:prstGeom>
          <a:noFill/>
          <a:ln w="41275" cmpd="dbl">
            <a:noFill/>
            <a:prstDash val="solid"/>
          </a:ln>
        </p:spPr>
        <p:txBody>
          <a:bodyPr wrap="square" rtlCol="0" anchor="t">
            <a:spAutoFit/>
          </a:bodyPr>
          <a:p>
            <a:pPr>
              <a:lnSpc>
                <a:spcPct val="13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变化表现：</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3600" b="1">
                <a:latin typeface="微软雅黑" panose="020B0503020204020204" charset="-122"/>
                <a:ea typeface="微软雅黑" panose="020B0503020204020204" charset="-122"/>
                <a:cs typeface="微软雅黑" panose="020B0503020204020204" charset="-122"/>
              </a:rPr>
              <a:t>1.</a:t>
            </a:r>
            <a:r>
              <a:rPr lang="zh-CN" altLang="en-US" sz="3600" b="1">
                <a:latin typeface="微软雅黑" panose="020B0503020204020204" charset="-122"/>
                <a:ea typeface="微软雅黑" panose="020B0503020204020204" charset="-122"/>
                <a:cs typeface="微软雅黑" panose="020B0503020204020204" charset="-122"/>
              </a:rPr>
              <a:t>外资经济的出现；</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3600" b="1">
                <a:latin typeface="微软雅黑" panose="020B0503020204020204" charset="-122"/>
                <a:ea typeface="微软雅黑" panose="020B0503020204020204" charset="-122"/>
                <a:cs typeface="微软雅黑" panose="020B0503020204020204" charset="-122"/>
              </a:rPr>
              <a:t>2.</a:t>
            </a:r>
            <a:r>
              <a:rPr lang="zh-CN" altLang="en-US" sz="3600" b="1">
                <a:latin typeface="微软雅黑" panose="020B0503020204020204" charset="-122"/>
                <a:ea typeface="微软雅黑" panose="020B0503020204020204" charset="-122"/>
                <a:cs typeface="微软雅黑" panose="020B0503020204020204" charset="-122"/>
              </a:rPr>
              <a:t>自然经济的解体；</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3600" b="1">
                <a:latin typeface="微软雅黑" panose="020B0503020204020204" charset="-122"/>
                <a:ea typeface="微软雅黑" panose="020B0503020204020204" charset="-122"/>
                <a:cs typeface="微软雅黑" panose="020B0503020204020204" charset="-122"/>
              </a:rPr>
              <a:t>3.</a:t>
            </a:r>
            <a:r>
              <a:rPr lang="zh-CN" altLang="en-US" sz="3600" b="1">
                <a:latin typeface="微软雅黑" panose="020B0503020204020204" charset="-122"/>
                <a:ea typeface="微软雅黑" panose="020B0503020204020204" charset="-122"/>
                <a:cs typeface="微软雅黑" panose="020B0503020204020204" charset="-122"/>
              </a:rPr>
              <a:t>洋务经济产生；</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3600" b="1">
                <a:latin typeface="微软雅黑" panose="020B0503020204020204" charset="-122"/>
                <a:ea typeface="微软雅黑" panose="020B0503020204020204" charset="-122"/>
                <a:cs typeface="微软雅黑" panose="020B0503020204020204" charset="-122"/>
              </a:rPr>
              <a:t>4.</a:t>
            </a:r>
            <a:r>
              <a:rPr lang="zh-CN" altLang="en-US" sz="3600" b="1">
                <a:latin typeface="微软雅黑" panose="020B0503020204020204" charset="-122"/>
                <a:ea typeface="微软雅黑" panose="020B0503020204020204" charset="-122"/>
                <a:cs typeface="微软雅黑" panose="020B0503020204020204" charset="-122"/>
              </a:rPr>
              <a:t>民族资本主义经济产生。</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      （</a:t>
            </a:r>
            <a:r>
              <a:rPr lang="zh-CN" altLang="en-US" sz="3600" b="1">
                <a:solidFill>
                  <a:srgbClr val="1D41D5"/>
                </a:solidFill>
                <a:latin typeface="微软雅黑" panose="020B0503020204020204" charset="-122"/>
                <a:ea typeface="微软雅黑" panose="020B0503020204020204" charset="-122"/>
                <a:cs typeface="微软雅黑" panose="020B0503020204020204" charset="-122"/>
              </a:rPr>
              <a:t>官僚资本主义；新民主主义经济</a:t>
            </a:r>
            <a:r>
              <a:rPr lang="zh-CN" altLang="en-US"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变化原因：</a:t>
            </a:r>
            <a:r>
              <a:rPr lang="en-US" altLang="zh-CN" sz="3600" b="1" dirty="0">
                <a:solidFill>
                  <a:srgbClr val="1D41D5"/>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1.</a:t>
            </a:r>
            <a:r>
              <a:rPr lang="en-US" altLang="zh-CN" sz="3600" b="1" dirty="0">
                <a:solidFill>
                  <a:srgbClr val="1D41D5"/>
                </a:solidFill>
                <a:latin typeface="微软雅黑" panose="020B0503020204020204" charset="-122"/>
                <a:ea typeface="微软雅黑" panose="020B0503020204020204" charset="-122"/>
                <a:cs typeface="微软雅黑" panose="020B0503020204020204" charset="-122"/>
                <a:sym typeface="+mn-ea"/>
              </a:rPr>
              <a:t> </a:t>
            </a:r>
            <a:r>
              <a:rPr lang="zh-CN" altLang="en-US" sz="3600" b="1" dirty="0">
                <a:solidFill>
                  <a:srgbClr val="1D41D5"/>
                </a:solidFill>
                <a:latin typeface="微软雅黑" panose="020B0503020204020204" charset="-122"/>
                <a:ea typeface="微软雅黑" panose="020B0503020204020204" charset="-122"/>
                <a:cs typeface="微软雅黑" panose="020B0503020204020204" charset="-122"/>
                <a:sym typeface="+mn-ea"/>
              </a:rPr>
              <a:t>列强的侵略</a:t>
            </a:r>
            <a:endParaRPr lang="zh-CN" altLang="en-US" sz="3600" b="1" dirty="0">
              <a:solidFill>
                <a:srgbClr val="1D41D5"/>
              </a:solidFill>
              <a:latin typeface="微软雅黑" panose="020B0503020204020204" charset="-122"/>
              <a:ea typeface="微软雅黑" panose="020B0503020204020204" charset="-122"/>
              <a:cs typeface="微软雅黑" panose="020B0503020204020204" charset="-122"/>
              <a:sym typeface="+mn-ea"/>
            </a:endParaRPr>
          </a:p>
          <a:p>
            <a:pPr>
              <a:lnSpc>
                <a:spcPct val="130000"/>
              </a:lnSpc>
            </a:pPr>
            <a:r>
              <a:rPr lang="zh-CN" altLang="en-US" sz="3600" b="1" dirty="0">
                <a:solidFill>
                  <a:srgbClr val="1D41D5"/>
                </a:solidFill>
                <a:latin typeface="微软雅黑" panose="020B0503020204020204" charset="-122"/>
                <a:ea typeface="微软雅黑" panose="020B0503020204020204" charset="-122"/>
                <a:cs typeface="微软雅黑" panose="020B0503020204020204" charset="-122"/>
                <a:sym typeface="+mn-ea"/>
              </a:rPr>
              <a:t>                 </a:t>
            </a:r>
            <a:r>
              <a:rPr lang="en-US" sz="3600" b="1" dirty="0">
                <a:solidFill>
                  <a:srgbClr val="1D41D5"/>
                </a:solidFill>
                <a:latin typeface="微软雅黑" panose="020B0503020204020204" charset="-122"/>
                <a:ea typeface="微软雅黑" panose="020B0503020204020204" charset="-122"/>
                <a:cs typeface="微软雅黑" panose="020B0503020204020204" charset="-122"/>
                <a:sym typeface="+mn-ea"/>
              </a:rPr>
              <a:t>2.</a:t>
            </a:r>
            <a:r>
              <a:rPr lang="zh-CN" altLang="en-US" sz="3600" b="1" dirty="0">
                <a:solidFill>
                  <a:srgbClr val="1D41D5"/>
                </a:solidFill>
                <a:latin typeface="微软雅黑" panose="020B0503020204020204" charset="-122"/>
                <a:ea typeface="微软雅黑" panose="020B0503020204020204" charset="-122"/>
                <a:cs typeface="微软雅黑" panose="020B0503020204020204" charset="-122"/>
                <a:sym typeface="+mn-ea"/>
              </a:rPr>
              <a:t>工业革命的影响</a:t>
            </a:r>
            <a:endParaRPr lang="zh-CN" altLang="en-US" sz="3600" b="1" dirty="0">
              <a:solidFill>
                <a:srgbClr val="1D41D5"/>
              </a:solidFill>
              <a:latin typeface="微软雅黑" panose="020B0503020204020204" charset="-122"/>
              <a:ea typeface="微软雅黑" panose="020B0503020204020204" charset="-122"/>
              <a:cs typeface="微软雅黑" panose="020B0503020204020204" charset="-122"/>
              <a:sym typeface="+mn-ea"/>
            </a:endParaRPr>
          </a:p>
          <a:p>
            <a:pPr>
              <a:lnSpc>
                <a:spcPct val="130000"/>
              </a:lnSpc>
            </a:pPr>
            <a:r>
              <a:rPr lang="zh-CN" altLang="en-US" sz="3600" b="1" dirty="0">
                <a:solidFill>
                  <a:srgbClr val="1D41D5"/>
                </a:solidFill>
                <a:latin typeface="微软雅黑" panose="020B0503020204020204" charset="-122"/>
                <a:ea typeface="微软雅黑" panose="020B0503020204020204" charset="-122"/>
                <a:cs typeface="微软雅黑" panose="020B0503020204020204" charset="-122"/>
                <a:sym typeface="+mn-ea"/>
              </a:rPr>
              <a:t>                 </a:t>
            </a:r>
            <a:r>
              <a:rPr lang="en-US" altLang="zh-CN" sz="3600" b="1" dirty="0">
                <a:solidFill>
                  <a:srgbClr val="1D41D5"/>
                </a:solidFill>
                <a:latin typeface="微软雅黑" panose="020B0503020204020204" charset="-122"/>
                <a:ea typeface="微软雅黑" panose="020B0503020204020204" charset="-122"/>
                <a:cs typeface="微软雅黑" panose="020B0503020204020204" charset="-122"/>
                <a:sym typeface="+mn-ea"/>
              </a:rPr>
              <a:t>3. </a:t>
            </a:r>
            <a:r>
              <a:rPr lang="zh-CN" altLang="en-US" sz="3600" b="1" dirty="0">
                <a:solidFill>
                  <a:srgbClr val="1D41D5"/>
                </a:solidFill>
                <a:latin typeface="微软雅黑" panose="020B0503020204020204" charset="-122"/>
                <a:ea typeface="微软雅黑" panose="020B0503020204020204" charset="-122"/>
                <a:cs typeface="微软雅黑" panose="020B0503020204020204" charset="-122"/>
                <a:sym typeface="+mn-ea"/>
              </a:rPr>
              <a:t>中国政府政策的转变</a:t>
            </a:r>
            <a:endParaRPr lang="zh-CN" altLang="en-US" sz="3600" b="1" dirty="0">
              <a:solidFill>
                <a:srgbClr val="1D41D5"/>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blinds(horizontal)">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blinds(horizontal)">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blinds(horizontal)">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blinds(horizontal)">
                                      <p:cBhvr>
                                        <p:cTn id="32" dur="500"/>
                                        <p:tgtEl>
                                          <p:spTgt spid="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blinds(horizontal)">
                                      <p:cBhvr>
                                        <p:cTn id="37" dur="500"/>
                                        <p:tgtEl>
                                          <p:spTgt spid="4">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4">
                                            <p:txEl>
                                              <p:pRg st="8" end="8"/>
                                            </p:txEl>
                                          </p:spTgt>
                                        </p:tgtEl>
                                        <p:attrNameLst>
                                          <p:attrName>style.visibility</p:attrName>
                                        </p:attrNameLst>
                                      </p:cBhvr>
                                      <p:to>
                                        <p:strVal val="visible"/>
                                      </p:to>
                                    </p:set>
                                    <p:animEffect transition="in" filter="blinds(horizontal)">
                                      <p:cBhvr>
                                        <p:cTn id="42"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8580" y="-28575"/>
            <a:ext cx="12054840" cy="6791960"/>
          </a:xfrm>
          <a:prstGeom prst="rect">
            <a:avLst/>
          </a:prstGeom>
          <a:noFill/>
        </p:spPr>
        <p:txBody>
          <a:bodyPr wrap="square" rtlCol="0" anchor="t">
            <a:spAutoFit/>
          </a:bodyPr>
          <a:p>
            <a:pPr eaLnBrk="1" hangingPunct="1">
              <a:lnSpc>
                <a:spcPct val="110000"/>
              </a:lnSpc>
            </a:pPr>
            <a:r>
              <a:rPr lang="zh-CN"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影响：</a:t>
            </a:r>
            <a:endParaRPr lang="zh-CN" altLang="zh-CN" sz="36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eaLnBrk="1" hangingPunct="1">
              <a:lnSpc>
                <a:spcPct val="110000"/>
              </a:lnSpc>
            </a:pPr>
            <a:r>
              <a:rPr lang="zh-CN" altLang="zh-CN" sz="3600" b="1" dirty="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、为列强对中国的经济侵略提供了便利条件</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a:p>
            <a:pPr eaLnBrk="1" hangingPunct="1">
              <a:lnSpc>
                <a:spcPct val="110000"/>
              </a:lnSpc>
            </a:pPr>
            <a:r>
              <a:rPr lang="zh-CN" altLang="zh-CN" sz="3600" b="1" dirty="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、为中国近代社会的发展提供了经济和阶级基础</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a:p>
            <a:pPr eaLnBrk="1" hangingPunct="1">
              <a:lnSpc>
                <a:spcPct val="110000"/>
              </a:lnSpc>
            </a:pPr>
            <a:r>
              <a:rPr lang="zh-CN" altLang="zh-CN" sz="3600" b="1" dirty="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、促进了西学在中国的传播以及中国近代社会生活方式的变化</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a:p>
            <a:pPr eaLnBrk="1" hangingPunct="1">
              <a:lnSpc>
                <a:spcPct val="110000"/>
              </a:lnSpc>
            </a:pPr>
            <a:r>
              <a:rPr lang="zh-CN" altLang="zh-CN" sz="3600" b="1" dirty="0">
                <a:solidFill>
                  <a:schemeClr val="tx1"/>
                </a:solidFill>
                <a:latin typeface="微软雅黑" panose="020B0503020204020204" charset="-122"/>
                <a:ea typeface="微软雅黑" panose="020B0503020204020204" charset="-122"/>
                <a:cs typeface="微软雅黑" panose="020B0503020204020204" charset="-122"/>
                <a:sym typeface="+mn-ea"/>
              </a:rPr>
              <a:t>4</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、近代经济结构的变动推动了中国的近代化</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a:p>
            <a:pPr eaLnBrk="1" hangingPunct="1">
              <a:lnSpc>
                <a:spcPct val="110000"/>
              </a:lnSpc>
              <a:buNone/>
            </a:pPr>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看待：</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eaLnBrk="1" hangingPunct="1">
              <a:lnSpc>
                <a:spcPct val="110000"/>
              </a:lnSpc>
              <a:buNone/>
            </a:pPr>
            <a:r>
              <a:rPr lang="en-US" altLang="zh-CN" sz="3600" b="1" dirty="0">
                <a:solidFill>
                  <a:srgbClr val="1D41D5"/>
                </a:solidFill>
                <a:latin typeface="微软雅黑" panose="020B0503020204020204" charset="-122"/>
                <a:ea typeface="微软雅黑" panose="020B0503020204020204" charset="-122"/>
                <a:cs typeface="微软雅黑" panose="020B0503020204020204" charset="-122"/>
                <a:sym typeface="+mn-ea"/>
              </a:rPr>
              <a:t>1</a:t>
            </a:r>
            <a:r>
              <a:rPr lang="zh-CN" altLang="en-US" sz="3600" b="1" dirty="0">
                <a:solidFill>
                  <a:srgbClr val="1D41D5"/>
                </a:solidFill>
                <a:latin typeface="微软雅黑" panose="020B0503020204020204" charset="-122"/>
                <a:ea typeface="微软雅黑" panose="020B0503020204020204" charset="-122"/>
                <a:cs typeface="微软雅黑" panose="020B0503020204020204" charset="-122"/>
                <a:sym typeface="+mn-ea"/>
              </a:rPr>
              <a:t>、  是对中国的经济掠夺，农民、手工业者破产，处境悲惨。</a:t>
            </a:r>
            <a:r>
              <a:rPr lang="en-US" altLang="zh-CN" sz="3600" b="1" dirty="0">
                <a:solidFill>
                  <a:srgbClr val="1D41D5"/>
                </a:solidFill>
                <a:latin typeface="微软雅黑" panose="020B0503020204020204" charset="-122"/>
                <a:ea typeface="微软雅黑" panose="020B0503020204020204" charset="-122"/>
                <a:cs typeface="微软雅黑" panose="020B0503020204020204" charset="-122"/>
                <a:sym typeface="+mn-ea"/>
              </a:rPr>
              <a:t>2</a:t>
            </a:r>
            <a:r>
              <a:rPr lang="zh-CN" altLang="en-US" sz="3600" b="1" dirty="0">
                <a:solidFill>
                  <a:srgbClr val="1D41D5"/>
                </a:solidFill>
                <a:latin typeface="微软雅黑" panose="020B0503020204020204" charset="-122"/>
                <a:ea typeface="微软雅黑" panose="020B0503020204020204" charset="-122"/>
                <a:cs typeface="微软雅黑" panose="020B0503020204020204" charset="-122"/>
                <a:sym typeface="+mn-ea"/>
              </a:rPr>
              <a:t>、 冲击了旧的经济结构，传播了新的生产技术和生产方式，促进了城乡商品经济的发展，有利于中国资本主义的产生。</a:t>
            </a:r>
            <a:endParaRPr lang="zh-CN" altLang="en-US" sz="3600" b="1" dirty="0">
              <a:solidFill>
                <a:srgbClr val="1D41D5"/>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83820" y="175895"/>
            <a:ext cx="11795760" cy="7068185"/>
          </a:xfrm>
          <a:prstGeom prst="rect">
            <a:avLst/>
          </a:prstGeom>
          <a:noFill/>
          <a:ln w="9525">
            <a:noFill/>
          </a:ln>
        </p:spPr>
        <p:txBody>
          <a:bodyPr wrap="square">
            <a:spAutoFit/>
          </a:bodyPr>
          <a:p>
            <a:pPr indent="0">
              <a:lnSpc>
                <a:spcPct val="14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年新课标Ⅰ卷文综</a:t>
            </a:r>
            <a:r>
              <a:rPr lang="en-US" sz="3600" b="1">
                <a:solidFill>
                  <a:srgbClr val="FF0000"/>
                </a:solidFill>
                <a:latin typeface="微软雅黑" panose="020B0503020204020204" charset="-122"/>
                <a:ea typeface="微软雅黑" panose="020B0503020204020204" charset="-122"/>
                <a:cs typeface="微软雅黑" panose="020B0503020204020204" charset="-122"/>
              </a:rPr>
              <a:t>28</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1852</a:t>
            </a:r>
            <a:r>
              <a:rPr lang="zh-CN" sz="3600" b="1">
                <a:latin typeface="微软雅黑" panose="020B0503020204020204" charset="-122"/>
                <a:ea typeface="微软雅黑" panose="020B0503020204020204" charset="-122"/>
                <a:cs typeface="微软雅黑" panose="020B0503020204020204" charset="-122"/>
              </a:rPr>
              <a:t>年，一位在华英国人在报告中称，英国商人运往伦敦的中国生丝是以“无用的”曼彻斯特上等棉布包装的。而在此之前，用于包装的主要是中国产的土布。包装布的这种变化反映了当时（</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．中国的土布质量粗糙</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．英国棉布价格更具优势</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．中国生丝在英国畅销</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．英国棉布在中国滞销</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620885" y="6089650"/>
            <a:ext cx="2373630"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89230" y="59690"/>
            <a:ext cx="11884660" cy="6739255"/>
          </a:xfrm>
          <a:prstGeom prst="rect">
            <a:avLst/>
          </a:prstGeom>
          <a:noFill/>
          <a:ln w="9525">
            <a:noFill/>
          </a:ln>
        </p:spPr>
        <p:txBody>
          <a:bodyPr wrap="square">
            <a:spAutoFit/>
          </a:bodyPr>
          <a:p>
            <a:pPr indent="0">
              <a:lnSpc>
                <a:spcPct val="15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年全国新课标</a:t>
            </a:r>
            <a:r>
              <a:rPr lang="en-US" sz="3600" b="1">
                <a:solidFill>
                  <a:srgbClr val="FF0000"/>
                </a:solidFill>
                <a:latin typeface="微软雅黑" panose="020B0503020204020204" charset="-122"/>
                <a:ea typeface="微软雅黑" panose="020B0503020204020204" charset="-122"/>
                <a:cs typeface="微软雅黑" panose="020B0503020204020204" charset="-122"/>
              </a:rPr>
              <a:t>1</a:t>
            </a:r>
            <a:r>
              <a:rPr lang="zh-CN" sz="3600" b="1">
                <a:solidFill>
                  <a:srgbClr val="FF0000"/>
                </a:solidFill>
                <a:latin typeface="微软雅黑" panose="020B0503020204020204" charset="-122"/>
                <a:ea typeface="微软雅黑" panose="020B0503020204020204" charset="-122"/>
                <a:cs typeface="微软雅黑" panose="020B0503020204020204" charset="-122"/>
              </a:rPr>
              <a:t>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28</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a:t>
            </a:r>
            <a:r>
              <a:rPr lang="zh-CN" sz="3600" b="1">
                <a:latin typeface="微软雅黑" panose="020B0503020204020204" charset="-122"/>
                <a:ea typeface="微软雅黑" panose="020B0503020204020204" charset="-122"/>
                <a:cs typeface="微软雅黑" panose="020B0503020204020204" charset="-122"/>
              </a:rPr>
              <a:t>世纪中期以后，中国市场上的洋货日益增多，火柴、洋布等用品“虽穷乡僻壤，求之于市，必有所供”。这种状况表明</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中国关税主权开始丧失</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商品经济基本取代自然经济</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民众生活与世界市场联系日趋密切</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中国市场由被动开放转为主动开放</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754235" y="6043295"/>
            <a:ext cx="231965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5413</Words>
  <Application>WPS 演示</Application>
  <PresentationFormat>宽屏</PresentationFormat>
  <Paragraphs>208</Paragraphs>
  <Slides>27</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27</vt:i4>
      </vt:variant>
    </vt:vector>
  </HeadingPairs>
  <TitlesOfParts>
    <vt:vector size="40" baseType="lpstr">
      <vt:lpstr>Arial</vt:lpstr>
      <vt:lpstr>宋体</vt:lpstr>
      <vt:lpstr>Wingdings</vt:lpstr>
      <vt:lpstr>微软雅黑</vt:lpstr>
      <vt:lpstr>华文新魏</vt:lpstr>
      <vt:lpstr>Arial Unicode MS</vt:lpstr>
      <vt:lpstr>Calibri Light</vt:lpstr>
      <vt:lpstr>Calibri</vt:lpstr>
      <vt:lpstr>Wingdings 2</vt:lpstr>
      <vt:lpstr>黑体</vt:lpstr>
      <vt:lpstr>华文楷体</vt:lpstr>
      <vt:lpstr>隶书</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lxyz</dc:creator>
  <cp:lastModifiedBy>lxyz</cp:lastModifiedBy>
  <cp:revision>47</cp:revision>
  <dcterms:created xsi:type="dcterms:W3CDTF">2018-06-20T02:54:00Z</dcterms:created>
  <dcterms:modified xsi:type="dcterms:W3CDTF">2018-08-02T02:08:48Z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