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3"/>
    <p:sldId id="325" r:id="rId4"/>
    <p:sldId id="326" r:id="rId5"/>
    <p:sldId id="333" r:id="rId6"/>
    <p:sldId id="392" r:id="rId7"/>
    <p:sldId id="391" r:id="rId8"/>
    <p:sldId id="395" r:id="rId9"/>
    <p:sldId id="393" r:id="rId10"/>
    <p:sldId id="329" r:id="rId11"/>
    <p:sldId id="396" r:id="rId12"/>
    <p:sldId id="394" r:id="rId13"/>
    <p:sldId id="328" r:id="rId14"/>
    <p:sldId id="397" r:id="rId15"/>
    <p:sldId id="327" r:id="rId16"/>
    <p:sldId id="289" r:id="rId17"/>
    <p:sldId id="419" r:id="rId18"/>
    <p:sldId id="411" r:id="rId19"/>
    <p:sldId id="409" r:id="rId20"/>
    <p:sldId id="410" r:id="rId21"/>
    <p:sldId id="331" r:id="rId22"/>
    <p:sldId id="332" r:id="rId23"/>
    <p:sldId id="370" r:id="rId24"/>
    <p:sldId id="371" r:id="rId26"/>
    <p:sldId id="29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b nm" initials="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01E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幻灯片图像占位符 100353"/>
          <p:cNvSpPr>
            <a:spLocks noRot="1" noTextEdit="1"/>
          </p:cNvSpPr>
          <p:nvPr>
            <p:ph type="sldImg"/>
          </p:nvPr>
        </p:nvSpPr>
        <p:spPr/>
      </p:sp>
      <p:sp>
        <p:nvSpPr>
          <p:cNvPr id="100355" name="文本占位符 100354"/>
          <p:cNvSpPr>
            <a:spLocks noGrp="1"/>
          </p:cNvSpPr>
          <p:nvPr>
            <p:ph type="body" idx="1"/>
          </p:nvPr>
        </p:nvSpPr>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0" y="0"/>
            <a:ext cx="12192000" cy="64770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lvl="0" fontAlgn="base">
              <a:buClrTx/>
            </a:pPr>
            <a:endParaRPr lang="zh-CN" altLang="en-US" strike="noStrike" noProof="1" dirty="0"/>
          </a:p>
        </p:txBody>
      </p:sp>
      <p:sp>
        <p:nvSpPr>
          <p:cNvPr id="4" name="页脚占位符 3"/>
          <p:cNvSpPr>
            <a:spLocks noGrp="1"/>
          </p:cNvSpPr>
          <p:nvPr>
            <p:ph type="ftr" sz="quarter" idx="11"/>
          </p:nvPr>
        </p:nvSpPr>
        <p:spPr/>
        <p:txBody>
          <a:bodyPr/>
          <a:p>
            <a:pPr lvl="0" fontAlgn="base">
              <a:buClrTx/>
            </a:pPr>
            <a:endParaRPr lang="zh-CN" strike="noStrike" noProof="1" dirty="0"/>
          </a:p>
        </p:txBody>
      </p:sp>
      <p:sp>
        <p:nvSpPr>
          <p:cNvPr id="5" name="灯片编号占位符 4"/>
          <p:cNvSpPr>
            <a:spLocks noGrp="1"/>
          </p:cNvSpPr>
          <p:nvPr>
            <p:ph type="sldNum" sz="quarter" idx="12"/>
          </p:nvPr>
        </p:nvSpPr>
        <p:spPr/>
        <p:txBody>
          <a:bodyPr/>
          <a:p>
            <a:pPr lvl="0" fontAlgn="base">
              <a:buClrTx/>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86435" y="1149350"/>
            <a:ext cx="11326495" cy="3322955"/>
          </a:xfrm>
          <a:prstGeom prst="rect">
            <a:avLst/>
          </a:prstGeom>
          <a:noFill/>
        </p:spPr>
        <p:txBody>
          <a:bodyPr wrap="square" rtlCol="0" anchor="t">
            <a:spAutoFit/>
          </a:bodyPr>
          <a:p>
            <a:pPr>
              <a:lnSpc>
                <a:spcPct val="150000"/>
              </a:lnSpc>
            </a:pPr>
            <a:r>
              <a:rPr lang="zh-CN" altLang="en-US" sz="6000" b="1" u="sng" dirty="0">
                <a:latin typeface="微软雅黑" panose="020B0503020204020204" charset="-122"/>
                <a:ea typeface="微软雅黑" panose="020B0503020204020204" charset="-122"/>
                <a:cs typeface="微软雅黑" panose="020B0503020204020204" charset="-122"/>
                <a:sym typeface="+mn-ea"/>
              </a:rPr>
              <a:t>第</a:t>
            </a:r>
            <a:r>
              <a:rPr lang="en-US" altLang="zh-CN" sz="8000" b="1" u="sng" dirty="0">
                <a:solidFill>
                  <a:srgbClr val="FF0000"/>
                </a:solidFill>
                <a:latin typeface="微软雅黑" panose="020B0503020204020204" charset="-122"/>
                <a:ea typeface="微软雅黑" panose="020B0503020204020204" charset="-122"/>
                <a:cs typeface="微软雅黑" panose="020B0503020204020204" charset="-122"/>
                <a:sym typeface="+mn-ea"/>
              </a:rPr>
              <a:t>35</a:t>
            </a:r>
            <a:r>
              <a:rPr lang="zh-CN" altLang="en-US" sz="6000" b="1" u="sng" dirty="0">
                <a:latin typeface="微软雅黑" panose="020B0503020204020204" charset="-122"/>
                <a:ea typeface="微软雅黑" panose="020B0503020204020204" charset="-122"/>
                <a:cs typeface="微软雅黑" panose="020B0503020204020204" charset="-122"/>
                <a:sym typeface="+mn-ea"/>
              </a:rPr>
              <a:t>讲</a:t>
            </a:r>
            <a:endParaRPr lang="zh-CN" altLang="en-US" sz="6000" b="1" dirty="0">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6000" b="1" dirty="0">
                <a:latin typeface="微软雅黑" panose="020B0503020204020204" charset="-122"/>
                <a:ea typeface="微软雅黑" panose="020B0503020204020204" charset="-122"/>
                <a:cs typeface="微软雅黑" panose="020B0503020204020204" charset="-122"/>
                <a:sym typeface="+mn-ea"/>
              </a:rPr>
              <a:t>    中国民族资本主义的曲折发展</a:t>
            </a:r>
            <a:endParaRPr lang="zh-CN" altLang="en-US" sz="60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4170" y="97790"/>
            <a:ext cx="11503660" cy="6123940"/>
          </a:xfrm>
          <a:prstGeom prst="rect">
            <a:avLst/>
          </a:prstGeom>
          <a:noFill/>
        </p:spPr>
        <p:txBody>
          <a:bodyPr wrap="square" rtlCol="0" anchor="t">
            <a:spAutoFit/>
          </a:bodyPr>
          <a:p>
            <a:pPr>
              <a:lnSpc>
                <a:spcPct val="140000"/>
              </a:lnSpc>
            </a:pPr>
            <a:r>
              <a:rPr lang="zh-CN" altLang="en-US" sz="4000" b="1">
                <a:latin typeface="微软雅黑" panose="020B0503020204020204" charset="-122"/>
                <a:ea typeface="微软雅黑" panose="020B0503020204020204" charset="-122"/>
                <a:cs typeface="微软雅黑" panose="020B0503020204020204" charset="-122"/>
              </a:rPr>
              <a:t>1895年，身为状元的张謇开始筹办纱厂，他称自己投身实业是“捐弃所持，舍身喂虎”。这反映出张謇</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4000" b="1">
                <a:latin typeface="微软雅黑" panose="020B0503020204020204" charset="-122"/>
                <a:ea typeface="微软雅黑" panose="020B0503020204020204" charset="-122"/>
                <a:cs typeface="微软雅黑" panose="020B0503020204020204" charset="-122"/>
              </a:rPr>
              <a:t>A．毅然冲破视商为末业的传统观念           </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4000" b="1">
                <a:latin typeface="微软雅黑" panose="020B0503020204020204" charset="-122"/>
                <a:ea typeface="微软雅黑" panose="020B0503020204020204" charset="-122"/>
                <a:cs typeface="微软雅黑" panose="020B0503020204020204" charset="-122"/>
              </a:rPr>
              <a:t>B．决心投入激烈的民族工商业竞争</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4000" b="1">
                <a:latin typeface="微软雅黑" panose="020B0503020204020204" charset="-122"/>
                <a:ea typeface="微软雅黑" panose="020B0503020204020204" charset="-122"/>
                <a:cs typeface="微软雅黑" panose="020B0503020204020204" charset="-122"/>
              </a:rPr>
              <a:t>C．预见到国内工商业发展前景暗淡           </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4000" b="1">
                <a:latin typeface="微软雅黑" panose="020B0503020204020204" charset="-122"/>
                <a:ea typeface="微软雅黑" panose="020B0503020204020204" charset="-122"/>
                <a:cs typeface="微软雅黑" panose="020B0503020204020204" charset="-122"/>
              </a:rPr>
              <a:t>D．具有以追求利润为目的的冒险精神</a:t>
            </a:r>
            <a:endParaRPr lang="zh-CN" altLang="en-US" sz="40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629775" y="6074410"/>
            <a:ext cx="2355215" cy="645160"/>
          </a:xfrm>
          <a:prstGeom prst="rect">
            <a:avLst/>
          </a:prstGeom>
          <a:noFill/>
        </p:spPr>
        <p:txBody>
          <a:bodyPr wrap="none" rtlCol="0" anchor="t">
            <a:spAutoFit/>
          </a:bodyPr>
          <a:p>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【答案】A</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5415" y="62230"/>
            <a:ext cx="11900535" cy="6572250"/>
          </a:xfrm>
          <a:prstGeom prst="rect">
            <a:avLst/>
          </a:prstGeom>
          <a:noFill/>
        </p:spPr>
        <p:txBody>
          <a:bodyPr wrap="square" rtlCol="0" anchor="t">
            <a:spAutoFit/>
          </a:bodyPr>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2015·浙江卷第20题</a:t>
            </a:r>
            <a:r>
              <a:rPr lang="zh-CN" altLang="en-US" sz="3600" b="1">
                <a:latin typeface="微软雅黑" panose="020B0503020204020204" charset="-122"/>
                <a:ea typeface="微软雅黑" panose="020B0503020204020204" charset="-122"/>
                <a:cs typeface="微软雅黑" panose="020B0503020204020204" charset="-122"/>
              </a:rPr>
              <a:t>）荣德生等刊登宣言:“东(三)省沦亡，于今两月，我国民政府迁延无措„„且于国际联盟中显示让步„„同人等以匹夫有责之义，谨先发起‘国难自救会’之组织”，相约“监督政府之外交进行，对于一切有碍国家利益之行动，共抗争之。”这可以作为直接史料来说明</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A.国际联盟对日本侵略中国东北的迁就  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B.民族工业在夹缝中求生存的历史命运 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C.近代实业家具有较强的民族救亡意识  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D.国民政府对日本侵华采取不抵抗政策 </a:t>
            </a:r>
            <a:endParaRPr lang="en-US" altLang="zh-CN"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265285" y="5967095"/>
            <a:ext cx="2319655" cy="645160"/>
          </a:xfrm>
          <a:prstGeom prst="rect">
            <a:avLst/>
          </a:prstGeom>
          <a:noFill/>
        </p:spPr>
        <p:txBody>
          <a:bodyPr wrap="none" rtlCol="0" anchor="t">
            <a:spAutoFit/>
          </a:bodyPr>
          <a:p>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altLang="zh-CN"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en-US" altLang="zh-CN" sz="3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6035" y="63500"/>
            <a:ext cx="12060555" cy="7193280"/>
          </a:xfrm>
        </p:spPr>
        <p:txBody>
          <a:bodyPr>
            <a:noAutofit/>
          </a:bodyPr>
          <a:p>
            <a:pPr fontAlgn="base">
              <a:lnSpc>
                <a:spcPct val="140000"/>
              </a:lnSpc>
            </a:pPr>
            <a:r>
              <a:rPr lang="en-US" altLang="zh-CN" sz="3600" b="1" strike="noStrike" noProof="1">
                <a:solidFill>
                  <a:srgbClr val="FF0000"/>
                </a:solidFill>
                <a:uFillTx/>
                <a:latin typeface="微软雅黑" panose="020B0503020204020204" charset="-122"/>
                <a:ea typeface="微软雅黑" panose="020B0503020204020204" charset="-122"/>
                <a:cs typeface="微软雅黑" panose="020B0503020204020204" charset="-122"/>
              </a:rPr>
              <a:t>“</a:t>
            </a:r>
            <a:r>
              <a:rPr lang="zh-CN" altLang="en-US" sz="3600" b="1" strike="noStrike" noProof="1">
                <a:solidFill>
                  <a:srgbClr val="FF0000"/>
                </a:solidFill>
                <a:uFillTx/>
                <a:latin typeface="微软雅黑" panose="020B0503020204020204" charset="-122"/>
                <a:ea typeface="微软雅黑" panose="020B0503020204020204" charset="-122"/>
                <a:cs typeface="微软雅黑" panose="020B0503020204020204" charset="-122"/>
              </a:rPr>
              <a:t>民族资本</a:t>
            </a:r>
            <a:r>
              <a:rPr lang="en-US" altLang="zh-CN" sz="3600" b="1" strike="noStrike" noProof="1">
                <a:solidFill>
                  <a:srgbClr val="FF0000"/>
                </a:solidFill>
                <a:uFillTx/>
                <a:latin typeface="微软雅黑" panose="020B0503020204020204" charset="-122"/>
                <a:ea typeface="微软雅黑" panose="020B0503020204020204" charset="-122"/>
                <a:cs typeface="微软雅黑" panose="020B0503020204020204" charset="-122"/>
              </a:rPr>
              <a:t>”</a:t>
            </a:r>
            <a:r>
              <a:rPr lang="zh-CN" altLang="en-US" sz="3600" b="1" strike="noStrike" noProof="1">
                <a:solidFill>
                  <a:srgbClr val="FF0000"/>
                </a:solidFill>
                <a:uFillTx/>
                <a:latin typeface="微软雅黑" panose="020B0503020204020204" charset="-122"/>
                <a:ea typeface="微软雅黑" panose="020B0503020204020204" charset="-122"/>
                <a:cs typeface="微软雅黑" panose="020B0503020204020204" charset="-122"/>
              </a:rPr>
              <a:t>、</a:t>
            </a:r>
            <a:r>
              <a:rPr lang="en-US" altLang="zh-CN" sz="3600" b="1" strike="noStrike" noProof="1">
                <a:solidFill>
                  <a:srgbClr val="FF0000"/>
                </a:solidFill>
                <a:uFillTx/>
                <a:latin typeface="微软雅黑" panose="020B0503020204020204" charset="-122"/>
                <a:ea typeface="微软雅黑" panose="020B0503020204020204" charset="-122"/>
                <a:cs typeface="微软雅黑" panose="020B0503020204020204" charset="-122"/>
              </a:rPr>
              <a:t>“</a:t>
            </a:r>
            <a:r>
              <a:rPr lang="zh-CN" altLang="en-US" sz="3600" b="1" strike="noStrike" noProof="1">
                <a:solidFill>
                  <a:srgbClr val="FF0000"/>
                </a:solidFill>
                <a:uFillTx/>
                <a:latin typeface="微软雅黑" panose="020B0503020204020204" charset="-122"/>
                <a:ea typeface="微软雅黑" panose="020B0503020204020204" charset="-122"/>
                <a:cs typeface="微软雅黑" panose="020B0503020204020204" charset="-122"/>
              </a:rPr>
              <a:t>外国资本</a:t>
            </a:r>
            <a:r>
              <a:rPr lang="en-US" altLang="zh-CN" sz="3600" b="1" strike="noStrike" noProof="1">
                <a:solidFill>
                  <a:srgbClr val="FF0000"/>
                </a:solidFill>
                <a:uFillTx/>
                <a:latin typeface="微软雅黑" panose="020B0503020204020204" charset="-122"/>
                <a:ea typeface="微软雅黑" panose="020B0503020204020204" charset="-122"/>
                <a:cs typeface="微软雅黑" panose="020B0503020204020204" charset="-122"/>
              </a:rPr>
              <a:t>”</a:t>
            </a:r>
            <a:r>
              <a:rPr lang="zh-CN" altLang="en-US" sz="3600" b="1" strike="noStrike" noProof="1">
                <a:solidFill>
                  <a:srgbClr val="FF0000"/>
                </a:solidFill>
                <a:uFillTx/>
                <a:latin typeface="微软雅黑" panose="020B0503020204020204" charset="-122"/>
                <a:ea typeface="微软雅黑" panose="020B0503020204020204" charset="-122"/>
                <a:cs typeface="微软雅黑" panose="020B0503020204020204" charset="-122"/>
              </a:rPr>
              <a:t>、</a:t>
            </a:r>
            <a:r>
              <a:rPr lang="en-US" altLang="zh-CN" sz="3600" b="1" strike="noStrike" noProof="1">
                <a:solidFill>
                  <a:srgbClr val="FF0000"/>
                </a:solidFill>
                <a:uFillTx/>
                <a:latin typeface="微软雅黑" panose="020B0503020204020204" charset="-122"/>
                <a:ea typeface="微软雅黑" panose="020B0503020204020204" charset="-122"/>
                <a:cs typeface="微软雅黑" panose="020B0503020204020204" charset="-122"/>
              </a:rPr>
              <a:t>“</a:t>
            </a:r>
            <a:r>
              <a:rPr lang="zh-CN" altLang="en-US" sz="3600" b="1" strike="noStrike" noProof="1">
                <a:solidFill>
                  <a:srgbClr val="FF0000"/>
                </a:solidFill>
                <a:uFillTx/>
                <a:latin typeface="微软雅黑" panose="020B0503020204020204" charset="-122"/>
                <a:ea typeface="微软雅黑" panose="020B0503020204020204" charset="-122"/>
                <a:cs typeface="微软雅黑" panose="020B0503020204020204" charset="-122"/>
              </a:rPr>
              <a:t>官僚资本</a:t>
            </a:r>
            <a:r>
              <a:rPr lang="en-US" altLang="zh-CN" sz="3600" b="1" strike="noStrike" noProof="1">
                <a:solidFill>
                  <a:srgbClr val="FF0000"/>
                </a:solidFill>
                <a:uFillTx/>
                <a:latin typeface="微软雅黑" panose="020B0503020204020204" charset="-122"/>
                <a:ea typeface="微软雅黑" panose="020B0503020204020204" charset="-122"/>
                <a:cs typeface="微软雅黑" panose="020B0503020204020204" charset="-122"/>
              </a:rPr>
              <a:t>”</a:t>
            </a:r>
            <a:r>
              <a:rPr lang="zh-CN" altLang="en-US" sz="3600" b="1" strike="noStrike" noProof="1">
                <a:solidFill>
                  <a:srgbClr val="FF0000"/>
                </a:solidFill>
                <a:uFillTx/>
                <a:latin typeface="微软雅黑" panose="020B0503020204020204" charset="-122"/>
                <a:ea typeface="微软雅黑" panose="020B0503020204020204" charset="-122"/>
                <a:cs typeface="微软雅黑" panose="020B0503020204020204" charset="-122"/>
              </a:rPr>
              <a:t>的区别</a:t>
            </a:r>
            <a:endParaRPr lang="zh-CN" altLang="en-US" sz="3600" b="1" strike="noStrike" noProof="1">
              <a:solidFill>
                <a:srgbClr val="FF0000"/>
              </a:solidFill>
              <a:uFillTx/>
              <a:latin typeface="微软雅黑" panose="020B0503020204020204" charset="-122"/>
              <a:ea typeface="微软雅黑" panose="020B0503020204020204" charset="-122"/>
              <a:cs typeface="微软雅黑" panose="020B0503020204020204" charset="-122"/>
            </a:endParaRPr>
          </a:p>
          <a:p>
            <a:pPr fontAlgn="base">
              <a:lnSpc>
                <a:spcPct val="140000"/>
              </a:lnSpc>
            </a:pPr>
            <a:r>
              <a:rPr lang="en-US" altLang="zh-CN" sz="3600" b="1" strike="noStrike" noProof="1">
                <a:solidFill>
                  <a:srgbClr val="FF0000"/>
                </a:solidFill>
                <a:uFillTx/>
                <a:latin typeface="微软雅黑" panose="020B0503020204020204" charset="-122"/>
                <a:ea typeface="微软雅黑" panose="020B0503020204020204" charset="-122"/>
                <a:cs typeface="微软雅黑" panose="020B0503020204020204" charset="-122"/>
                <a:sym typeface="+mn-ea"/>
              </a:rPr>
              <a:t>“</a:t>
            </a:r>
            <a:r>
              <a:rPr lang="zh-CN" altLang="en-US" sz="3600" b="1" strike="noStrike" noProof="1">
                <a:solidFill>
                  <a:srgbClr val="FF0000"/>
                </a:solidFill>
                <a:uFillTx/>
                <a:latin typeface="微软雅黑" panose="020B0503020204020204" charset="-122"/>
                <a:ea typeface="微软雅黑" panose="020B0503020204020204" charset="-122"/>
                <a:cs typeface="微软雅黑" panose="020B0503020204020204" charset="-122"/>
                <a:sym typeface="+mn-ea"/>
              </a:rPr>
              <a:t>民族资本</a:t>
            </a:r>
            <a:r>
              <a:rPr lang="en-US" altLang="zh-CN" sz="3600" b="1" strike="noStrike" noProof="1">
                <a:solidFill>
                  <a:srgbClr val="FF0000"/>
                </a:solidFill>
                <a:uFillTx/>
                <a:latin typeface="微软雅黑" panose="020B0503020204020204" charset="-122"/>
                <a:ea typeface="微软雅黑" panose="020B0503020204020204" charset="-122"/>
                <a:cs typeface="微软雅黑" panose="020B0503020204020204" charset="-122"/>
                <a:sym typeface="+mn-ea"/>
              </a:rPr>
              <a:t>”</a:t>
            </a:r>
            <a:r>
              <a:rPr lang="zh-CN" altLang="en-US" sz="3600" b="1" strike="noStrike" noProof="1">
                <a:uFillTx/>
                <a:latin typeface="微软雅黑" panose="020B0503020204020204" charset="-122"/>
                <a:ea typeface="微软雅黑" panose="020B0503020204020204" charset="-122"/>
                <a:cs typeface="微软雅黑" panose="020B0503020204020204" charset="-122"/>
                <a:sym typeface="+mn-ea"/>
              </a:rPr>
              <a:t>：是</a:t>
            </a:r>
            <a:r>
              <a:rPr lang="zh-CN" altLang="en-US" sz="3600" b="1" strike="noStrike" noProof="1">
                <a:solidFill>
                  <a:schemeClr val="tx1"/>
                </a:solidFill>
                <a:uFillTx/>
                <a:latin typeface="微软雅黑" panose="020B0503020204020204" charset="-122"/>
                <a:ea typeface="微软雅黑" panose="020B0503020204020204" charset="-122"/>
                <a:cs typeface="微软雅黑" panose="020B0503020204020204" charset="-122"/>
                <a:sym typeface="+mn-ea"/>
              </a:rPr>
              <a:t>指殖民地半殖民地或民族独立国家中民族资产阶级拥有的资本，</a:t>
            </a:r>
            <a:r>
              <a:rPr lang="zh-CN" altLang="en-US" sz="3600" b="1" strike="noStrike" noProof="1">
                <a:solidFill>
                  <a:srgbClr val="0000FF"/>
                </a:solidFill>
                <a:uFillTx/>
                <a:latin typeface="微软雅黑" panose="020B0503020204020204" charset="-122"/>
                <a:ea typeface="微软雅黑" panose="020B0503020204020204" charset="-122"/>
                <a:cs typeface="微软雅黑" panose="020B0503020204020204" charset="-122"/>
                <a:sym typeface="+mn-ea"/>
              </a:rPr>
              <a:t>一般是中小资本。</a:t>
            </a:r>
            <a:endParaRPr lang="zh-CN" altLang="en-US" sz="3600" b="1" strike="noStrike" noProof="1">
              <a:solidFill>
                <a:srgbClr val="0000FF"/>
              </a:solidFill>
              <a:uFillTx/>
              <a:latin typeface="微软雅黑" panose="020B0503020204020204" charset="-122"/>
              <a:ea typeface="微软雅黑" panose="020B0503020204020204" charset="-122"/>
              <a:cs typeface="微软雅黑" panose="020B0503020204020204" charset="-122"/>
              <a:sym typeface="+mn-ea"/>
            </a:endParaRPr>
          </a:p>
          <a:p>
            <a:pPr fontAlgn="base">
              <a:lnSpc>
                <a:spcPct val="140000"/>
              </a:lnSpc>
            </a:pPr>
            <a:r>
              <a:rPr lang="en-US" altLang="zh-CN" sz="3600" b="1" strike="noStrike" noProof="1">
                <a:solidFill>
                  <a:srgbClr val="FF0000"/>
                </a:solidFill>
                <a:uFillTx/>
                <a:latin typeface="微软雅黑" panose="020B0503020204020204" charset="-122"/>
                <a:ea typeface="微软雅黑" panose="020B0503020204020204" charset="-122"/>
                <a:cs typeface="微软雅黑" panose="020B0503020204020204" charset="-122"/>
                <a:sym typeface="+mn-ea"/>
              </a:rPr>
              <a:t>“</a:t>
            </a:r>
            <a:r>
              <a:rPr lang="zh-CN" altLang="en-US" sz="3600" b="1" strike="noStrike" noProof="1">
                <a:solidFill>
                  <a:srgbClr val="FF0000"/>
                </a:solidFill>
                <a:uFillTx/>
                <a:latin typeface="微软雅黑" panose="020B0503020204020204" charset="-122"/>
                <a:ea typeface="微软雅黑" panose="020B0503020204020204" charset="-122"/>
                <a:cs typeface="微软雅黑" panose="020B0503020204020204" charset="-122"/>
                <a:sym typeface="+mn-ea"/>
              </a:rPr>
              <a:t>外国资本</a:t>
            </a:r>
            <a:r>
              <a:rPr lang="en-US" altLang="zh-CN" sz="3600" b="1" strike="noStrike" noProof="1">
                <a:solidFill>
                  <a:srgbClr val="FF0000"/>
                </a:solidFill>
                <a:uFillTx/>
                <a:latin typeface="微软雅黑" panose="020B0503020204020204" charset="-122"/>
                <a:ea typeface="微软雅黑" panose="020B0503020204020204" charset="-122"/>
                <a:cs typeface="微软雅黑" panose="020B0503020204020204" charset="-122"/>
                <a:sym typeface="+mn-ea"/>
              </a:rPr>
              <a:t>”</a:t>
            </a:r>
            <a:r>
              <a:rPr lang="zh-CN" altLang="en-US" sz="3600" b="1" strike="noStrike" noProof="1">
                <a:uFillTx/>
                <a:latin typeface="微软雅黑" panose="020B0503020204020204" charset="-122"/>
                <a:ea typeface="微软雅黑" panose="020B0503020204020204" charset="-122"/>
                <a:cs typeface="微软雅黑" panose="020B0503020204020204" charset="-122"/>
                <a:sym typeface="+mn-ea"/>
              </a:rPr>
              <a:t>：是相对于本国民族资本而言的其他国家资产阶级或者垄断资产阶级所拥有的资本。</a:t>
            </a:r>
            <a:endParaRPr lang="zh-CN" altLang="en-US" sz="3600" b="1" strike="noStrike" noProof="1">
              <a:uFillTx/>
              <a:latin typeface="微软雅黑" panose="020B0503020204020204" charset="-122"/>
              <a:ea typeface="微软雅黑" panose="020B0503020204020204" charset="-122"/>
              <a:cs typeface="微软雅黑" panose="020B0503020204020204" charset="-122"/>
              <a:sym typeface="+mn-ea"/>
            </a:endParaRPr>
          </a:p>
          <a:p>
            <a:pPr fontAlgn="base">
              <a:lnSpc>
                <a:spcPct val="140000"/>
              </a:lnSpc>
            </a:pPr>
            <a:r>
              <a:rPr lang="zh-CN" altLang="en-US" sz="3600" b="1" strike="noStrike" noProof="1">
                <a:uFillTx/>
                <a:latin typeface="微软雅黑" panose="020B0503020204020204" charset="-122"/>
                <a:ea typeface="微软雅黑" panose="020B0503020204020204" charset="-122"/>
                <a:cs typeface="微软雅黑" panose="020B0503020204020204" charset="-122"/>
                <a:sym typeface="+mn-ea"/>
              </a:rPr>
              <a:t> </a:t>
            </a:r>
            <a:r>
              <a:rPr lang="en-US" altLang="zh-CN" sz="3600" b="1" strike="noStrike" noProof="1">
                <a:solidFill>
                  <a:srgbClr val="FF0000"/>
                </a:solidFill>
                <a:uFillTx/>
                <a:latin typeface="微软雅黑" panose="020B0503020204020204" charset="-122"/>
                <a:ea typeface="微软雅黑" panose="020B0503020204020204" charset="-122"/>
                <a:cs typeface="微软雅黑" panose="020B0503020204020204" charset="-122"/>
                <a:sym typeface="+mn-ea"/>
              </a:rPr>
              <a:t>“</a:t>
            </a:r>
            <a:r>
              <a:rPr lang="zh-CN" altLang="en-US" sz="3600" b="1" strike="noStrike" noProof="1">
                <a:solidFill>
                  <a:srgbClr val="FF0000"/>
                </a:solidFill>
                <a:uFillTx/>
                <a:latin typeface="微软雅黑" panose="020B0503020204020204" charset="-122"/>
                <a:ea typeface="微软雅黑" panose="020B0503020204020204" charset="-122"/>
                <a:cs typeface="微软雅黑" panose="020B0503020204020204" charset="-122"/>
                <a:sym typeface="+mn-ea"/>
              </a:rPr>
              <a:t>官僚资本</a:t>
            </a:r>
            <a:r>
              <a:rPr lang="en-US" altLang="zh-CN" sz="3600" b="1" strike="noStrike" noProof="1">
                <a:solidFill>
                  <a:srgbClr val="FF0000"/>
                </a:solidFill>
                <a:uFillTx/>
                <a:latin typeface="微软雅黑" panose="020B0503020204020204" charset="-122"/>
                <a:ea typeface="微软雅黑" panose="020B0503020204020204" charset="-122"/>
                <a:cs typeface="微软雅黑" panose="020B0503020204020204" charset="-122"/>
                <a:sym typeface="+mn-ea"/>
              </a:rPr>
              <a:t>”</a:t>
            </a:r>
            <a:r>
              <a:rPr lang="zh-CN" altLang="en-US" sz="3600" b="1" strike="noStrike" noProof="1">
                <a:uFillTx/>
                <a:latin typeface="微软雅黑" panose="020B0503020204020204" charset="-122"/>
                <a:ea typeface="微软雅黑" panose="020B0503020204020204" charset="-122"/>
                <a:cs typeface="微软雅黑" panose="020B0503020204020204" charset="-122"/>
                <a:sym typeface="+mn-ea"/>
              </a:rPr>
              <a:t>：指统治者凭借国家权力获得的资本，这种资本通常是在半殖民地半封建社会中产生和发展起来的。</a:t>
            </a:r>
            <a:endParaRPr lang="zh-CN" altLang="en-US" sz="3600" b="1" strike="noStrike" noProof="1">
              <a:solidFill>
                <a:schemeClr val="tx1"/>
              </a:solidFill>
              <a:uFillTx/>
              <a:latin typeface="微软雅黑" panose="020B0503020204020204" charset="-122"/>
              <a:ea typeface="微软雅黑" panose="020B0503020204020204" charset="-122"/>
              <a:cs typeface="微软雅黑" panose="020B0503020204020204" charset="-122"/>
            </a:endParaRPr>
          </a:p>
          <a:p>
            <a:pPr fontAlgn="base">
              <a:lnSpc>
                <a:spcPct val="140000"/>
              </a:lnSpc>
            </a:pPr>
            <a:endParaRPr lang="zh-CN" altLang="en-US" sz="3600" b="1" strike="noStrike" noProof="1">
              <a:solidFill>
                <a:srgbClr val="0000FF"/>
              </a:solidFill>
              <a:uFillTx/>
              <a:latin typeface="微软雅黑" panose="020B0503020204020204" charset="-122"/>
              <a:ea typeface="微软雅黑" panose="020B0503020204020204" charset="-122"/>
              <a:cs typeface="微软雅黑" panose="020B0503020204020204" charset="-122"/>
              <a:sym typeface="+mn-ea"/>
            </a:endParaRPr>
          </a:p>
          <a:p>
            <a:pPr fontAlgn="base">
              <a:lnSpc>
                <a:spcPct val="140000"/>
              </a:lnSpc>
            </a:pPr>
            <a:endParaRPr lang="zh-CN" altLang="en-US" sz="3600" b="1" strike="noStrike" noProof="1">
              <a:solidFill>
                <a:srgbClr val="0000FF"/>
              </a:solidFill>
              <a:uFillTx/>
              <a:latin typeface="微软雅黑" panose="020B0503020204020204" charset="-122"/>
              <a:ea typeface="微软雅黑" panose="020B0503020204020204" charset="-122"/>
              <a:cs typeface="微软雅黑" panose="020B0503020204020204" charset="-122"/>
              <a:sym typeface="+mn-ea"/>
            </a:endParaRPr>
          </a:p>
          <a:p>
            <a:pPr fontAlgn="base"/>
            <a:endParaRPr lang="zh-CN" altLang="en-US" sz="3600" b="1" strike="noStrike" noProof="1">
              <a:solidFill>
                <a:srgbClr val="0000FF"/>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charRg st="0" end="24"/>
                                            </p:txEl>
                                          </p:spTgt>
                                        </p:tgtEl>
                                        <p:attrNameLst>
                                          <p:attrName>style.visibility</p:attrName>
                                        </p:attrNameLst>
                                      </p:cBhvr>
                                      <p:to>
                                        <p:strVal val="visible"/>
                                      </p:to>
                                    </p:set>
                                    <p:animEffect transition="in" filter="checkerboard(across)">
                                      <p:cBhvr>
                                        <p:cTn id="7" dur="500"/>
                                        <p:tgtEl>
                                          <p:spTgt spid="3">
                                            <p:txEl>
                                              <p:charRg st="0" end="24"/>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charRg st="24" end="68"/>
                                            </p:txEl>
                                          </p:spTgt>
                                        </p:tgtEl>
                                        <p:attrNameLst>
                                          <p:attrName>style.visibility</p:attrName>
                                        </p:attrNameLst>
                                      </p:cBhvr>
                                      <p:to>
                                        <p:strVal val="visible"/>
                                      </p:to>
                                    </p:set>
                                    <p:animEffect transition="in" filter="checkerboard(across)">
                                      <p:cBhvr>
                                        <p:cTn id="12" dur="500"/>
                                        <p:tgtEl>
                                          <p:spTgt spid="3">
                                            <p:txEl>
                                              <p:charRg st="24" end="6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charRg st="68" end="112"/>
                                            </p:txEl>
                                          </p:spTgt>
                                        </p:tgtEl>
                                        <p:attrNameLst>
                                          <p:attrName>style.visibility</p:attrName>
                                        </p:attrNameLst>
                                      </p:cBhvr>
                                      <p:to>
                                        <p:strVal val="visible"/>
                                      </p:to>
                                    </p:set>
                                    <p:animEffect transition="in" filter="checkerboard(across)">
                                      <p:cBhvr>
                                        <p:cTn id="17" dur="500"/>
                                        <p:tgtEl>
                                          <p:spTgt spid="3">
                                            <p:txEl>
                                              <p:charRg st="68" end="11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charRg st="112" end="164"/>
                                            </p:txEl>
                                          </p:spTgt>
                                        </p:tgtEl>
                                        <p:attrNameLst>
                                          <p:attrName>style.visibility</p:attrName>
                                        </p:attrNameLst>
                                      </p:cBhvr>
                                      <p:to>
                                        <p:strVal val="visible"/>
                                      </p:to>
                                    </p:set>
                                    <p:animEffect transition="in" filter="checkerboard(across)">
                                      <p:cBhvr>
                                        <p:cTn id="22" dur="500"/>
                                        <p:tgtEl>
                                          <p:spTgt spid="3">
                                            <p:txEl>
                                              <p:charRg st="112" end="16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99390" y="-85725"/>
            <a:ext cx="11793220" cy="7030085"/>
          </a:xfrm>
          <a:prstGeom prst="rect">
            <a:avLst/>
          </a:prstGeom>
          <a:noFill/>
        </p:spPr>
        <p:txBody>
          <a:bodyPr wrap="square" rtlCol="0" anchor="t">
            <a:spAutoFit/>
          </a:bodyPr>
          <a:p>
            <a:pPr>
              <a:lnSpc>
                <a:spcPct val="120000"/>
              </a:lnSpc>
            </a:pPr>
            <a:r>
              <a:rPr lang="zh-CN" altLang="en-US"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2013·安徽卷</a:t>
            </a:r>
            <a:r>
              <a:rPr lang="zh-CN" altLang="en-US" sz="3600" b="1">
                <a:latin typeface="微软雅黑" panose="020B0503020204020204" charset="-122"/>
                <a:ea typeface="微软雅黑" panose="020B0503020204020204" charset="-122"/>
                <a:cs typeface="微软雅黑" panose="020B0503020204020204" charset="-122"/>
              </a:rPr>
              <a:t>] 下图显示以下年份外国资本、官僚资本和民族资本在中国产业资本总额中所占比例。据此分析，下列表述正确的是(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endParaRPr lang="zh-CN" altLang="en-US" sz="32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200" b="1">
                <a:latin typeface="微软雅黑" panose="020B0503020204020204" charset="-122"/>
                <a:ea typeface="微软雅黑" panose="020B0503020204020204" charset="-122"/>
                <a:cs typeface="微软雅黑" panose="020B0503020204020204" charset="-122"/>
              </a:rPr>
              <a:t>A．民族资本主义处于初步发展阶段 </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200" b="1">
                <a:latin typeface="微软雅黑" panose="020B0503020204020204" charset="-122"/>
                <a:ea typeface="微软雅黑" panose="020B0503020204020204" charset="-122"/>
                <a:cs typeface="微软雅黑" panose="020B0503020204020204" charset="-122"/>
              </a:rPr>
              <a:t>B．民族资本依然受到外国资本挤压 </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200" b="1">
                <a:latin typeface="微软雅黑" panose="020B0503020204020204" charset="-122"/>
                <a:ea typeface="微软雅黑" panose="020B0503020204020204" charset="-122"/>
                <a:cs typeface="微软雅黑" panose="020B0503020204020204" charset="-122"/>
              </a:rPr>
              <a:t>C．国民政府的官僚资本体系开始崩溃 </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200" b="1">
                <a:latin typeface="微软雅黑" panose="020B0503020204020204" charset="-122"/>
                <a:ea typeface="微软雅黑" panose="020B0503020204020204" charset="-122"/>
                <a:cs typeface="微软雅黑" panose="020B0503020204020204" charset="-122"/>
              </a:rPr>
              <a:t>D．国际局势决定着中国产业资本发展</a:t>
            </a:r>
            <a:endParaRPr lang="zh-CN" altLang="en-US" sz="3200" b="1">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1391285" y="2087245"/>
            <a:ext cx="8599805" cy="2298065"/>
          </a:xfrm>
          <a:prstGeom prst="rect">
            <a:avLst/>
          </a:prstGeom>
        </p:spPr>
      </p:pic>
      <p:sp>
        <p:nvSpPr>
          <p:cNvPr id="6" name="文本框 5"/>
          <p:cNvSpPr txBox="1"/>
          <p:nvPr/>
        </p:nvSpPr>
        <p:spPr>
          <a:xfrm>
            <a:off x="9265285" y="5967095"/>
            <a:ext cx="2324100" cy="645160"/>
          </a:xfrm>
          <a:prstGeom prst="rect">
            <a:avLst/>
          </a:prstGeom>
          <a:noFill/>
        </p:spPr>
        <p:txBody>
          <a:bodyPr wrap="none" rtlCol="0" anchor="t">
            <a:spAutoFit/>
          </a:bodyPr>
          <a:p>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altLang="zh-CN"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en-US" altLang="zh-CN" sz="3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1435" y="-63500"/>
            <a:ext cx="18402935" cy="7279005"/>
          </a:xfrm>
          <a:prstGeom prst="rect">
            <a:avLst/>
          </a:prstGeom>
          <a:noFill/>
        </p:spPr>
        <p:txBody>
          <a:bodyPr wrap="square" rtlCol="0">
            <a:spAutoFit/>
          </a:bodyPr>
          <a:p>
            <a:pPr algn="l">
              <a:lnSpc>
                <a:spcPct val="160000"/>
              </a:lnSpc>
            </a:pPr>
            <a:r>
              <a:rPr lang="zh-CN" altLang="en-US" sz="4800" b="1">
                <a:solidFill>
                  <a:srgbClr val="2E01EF"/>
                </a:solidFill>
                <a:latin typeface="微软雅黑" panose="020B0503020204020204" charset="-122"/>
                <a:ea typeface="微软雅黑" panose="020B0503020204020204" charset="-122"/>
              </a:rPr>
              <a:t>难点问题探究：</a:t>
            </a:r>
            <a:endParaRPr lang="zh-CN" altLang="en-US" sz="4000" b="1">
              <a:latin typeface="微软雅黑" panose="020B0503020204020204" charset="-122"/>
              <a:ea typeface="微软雅黑" panose="020B0503020204020204" charset="-122"/>
            </a:endParaRPr>
          </a:p>
          <a:p>
            <a:pPr algn="l">
              <a:lnSpc>
                <a:spcPct val="160000"/>
              </a:lnSpc>
            </a:pPr>
            <a:r>
              <a:rPr lang="en-US" altLang="zh-CN" sz="4000" b="1" dirty="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z="4000" b="1" dirty="0">
                <a:solidFill>
                  <a:schemeClr val="tx1"/>
                </a:solidFill>
                <a:latin typeface="微软雅黑" panose="020B0503020204020204" charset="-122"/>
                <a:ea typeface="微软雅黑" panose="020B0503020204020204" charset="-122"/>
                <a:cs typeface="微软雅黑" panose="020B0503020204020204" charset="-122"/>
                <a:sym typeface="+mn-ea"/>
              </a:rPr>
              <a:t>、影响民族资本主义发展的因素有哪些？</a:t>
            </a:r>
            <a:endParaRPr lang="zh-CN" altLang="en-US" sz="40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60000"/>
              </a:lnSpc>
            </a:pPr>
            <a:r>
              <a:rPr lang="en-US" altLang="zh-CN" sz="4000" b="1" dirty="0">
                <a:solidFill>
                  <a:schemeClr val="tx1"/>
                </a:solidFill>
                <a:latin typeface="微软雅黑" panose="020B0503020204020204" charset="-122"/>
                <a:ea typeface="微软雅黑" panose="020B0503020204020204" charset="-122"/>
                <a:sym typeface="+mn-ea"/>
              </a:rPr>
              <a:t>2</a:t>
            </a:r>
            <a:r>
              <a:rPr lang="zh-CN" altLang="en-US" sz="4000" b="1" dirty="0">
                <a:solidFill>
                  <a:schemeClr val="tx1"/>
                </a:solidFill>
                <a:latin typeface="微软雅黑" panose="020B0503020204020204" charset="-122"/>
                <a:ea typeface="微软雅黑" panose="020B0503020204020204" charset="-122"/>
                <a:sym typeface="+mn-ea"/>
              </a:rPr>
              <a:t>、中国近代民族资本主义的历史作用和地位是什么？</a:t>
            </a:r>
            <a:endParaRPr lang="zh-CN" altLang="en-US" sz="4000" b="1" dirty="0">
              <a:solidFill>
                <a:schemeClr val="tx1"/>
              </a:solidFill>
              <a:latin typeface="微软雅黑" panose="020B0503020204020204" charset="-122"/>
              <a:ea typeface="微软雅黑" panose="020B0503020204020204" charset="-122"/>
              <a:sym typeface="+mn-ea"/>
            </a:endParaRPr>
          </a:p>
          <a:p>
            <a:pPr algn="l">
              <a:lnSpc>
                <a:spcPct val="160000"/>
              </a:lnSpc>
            </a:pPr>
            <a:r>
              <a:rPr lang="en-US" altLang="zh-CN" sz="4000" b="1">
                <a:solidFill>
                  <a:schemeClr val="tx1"/>
                </a:solidFill>
                <a:latin typeface="微软雅黑" panose="020B0503020204020204" charset="-122"/>
                <a:ea typeface="微软雅黑" panose="020B0503020204020204" charset="-122"/>
              </a:rPr>
              <a:t>3</a:t>
            </a:r>
            <a:r>
              <a:rPr lang="zh-CN" altLang="en-US" sz="4000" b="1">
                <a:solidFill>
                  <a:schemeClr val="tx1"/>
                </a:solidFill>
                <a:latin typeface="微软雅黑" panose="020B0503020204020204" charset="-122"/>
                <a:ea typeface="微软雅黑" panose="020B0503020204020204" charset="-122"/>
              </a:rPr>
              <a:t>、你能利用坐标图画出</a:t>
            </a:r>
            <a:r>
              <a:rPr lang="zh-CN" altLang="en-US" sz="4000" b="1">
                <a:latin typeface="微软雅黑" panose="020B0503020204020204" charset="-122"/>
                <a:ea typeface="微软雅黑" panose="020B0503020204020204" charset="-122"/>
              </a:rPr>
              <a:t>四种经济的发展轨迹吗？</a:t>
            </a:r>
            <a:endParaRPr lang="zh-CN" altLang="en-US" sz="4000" b="1">
              <a:latin typeface="微软雅黑" panose="020B0503020204020204" charset="-122"/>
              <a:ea typeface="微软雅黑" panose="020B0503020204020204" charset="-122"/>
            </a:endParaRPr>
          </a:p>
          <a:p>
            <a:pPr algn="l">
              <a:lnSpc>
                <a:spcPct val="160000"/>
              </a:lnSpc>
            </a:pP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3200" b="1" dirty="0">
                <a:solidFill>
                  <a:srgbClr val="2E01EF"/>
                </a:solidFill>
                <a:latin typeface="微软雅黑" panose="020B0503020204020204" charset="-122"/>
                <a:ea typeface="微软雅黑" panose="020B0503020204020204" charset="-122"/>
                <a:cs typeface="微软雅黑" panose="020B0503020204020204" charset="-122"/>
                <a:sym typeface="+mn-ea"/>
              </a:rPr>
              <a:t>X</a:t>
            </a:r>
            <a:r>
              <a:rPr lang="zh-CN" altLang="en-US" sz="3200" b="1" dirty="0">
                <a:solidFill>
                  <a:srgbClr val="2E01EF"/>
                </a:solidFill>
                <a:latin typeface="微软雅黑" panose="020B0503020204020204" charset="-122"/>
                <a:ea typeface="微软雅黑" panose="020B0503020204020204" charset="-122"/>
                <a:cs typeface="微软雅黑" panose="020B0503020204020204" charset="-122"/>
                <a:sym typeface="+mn-ea"/>
              </a:rPr>
              <a:t>轴</a:t>
            </a:r>
            <a:r>
              <a:rPr lang="en-US" altLang="zh-CN" sz="3200" b="1" dirty="0">
                <a:solidFill>
                  <a:srgbClr val="2E01EF"/>
                </a:solidFill>
                <a:latin typeface="微软雅黑" panose="020B0503020204020204" charset="-122"/>
                <a:ea typeface="微软雅黑" panose="020B0503020204020204" charset="-122"/>
                <a:cs typeface="微软雅黑" panose="020B0503020204020204" charset="-122"/>
                <a:sym typeface="+mn-ea"/>
              </a:rPr>
              <a:t>:</a:t>
            </a:r>
            <a:r>
              <a:rPr lang="zh-CN" altLang="en-US" sz="3200" b="1" dirty="0">
                <a:solidFill>
                  <a:srgbClr val="2E01EF"/>
                </a:solidFill>
                <a:latin typeface="微软雅黑" panose="020B0503020204020204" charset="-122"/>
                <a:ea typeface="微软雅黑" panose="020B0503020204020204" charset="-122"/>
                <a:cs typeface="微软雅黑" panose="020B0503020204020204" charset="-122"/>
                <a:sym typeface="+mn-ea"/>
              </a:rPr>
              <a:t>时间 （</a:t>
            </a:r>
            <a:r>
              <a:rPr lang="en-US" altLang="zh-CN" sz="3200" b="1" dirty="0">
                <a:solidFill>
                  <a:srgbClr val="2E01EF"/>
                </a:solidFill>
                <a:latin typeface="微软雅黑" panose="020B0503020204020204" charset="-122"/>
                <a:ea typeface="微软雅黑" panose="020B0503020204020204" charset="-122"/>
                <a:cs typeface="微软雅黑" panose="020B0503020204020204" charset="-122"/>
                <a:sym typeface="+mn-ea"/>
              </a:rPr>
              <a:t>1840--1956</a:t>
            </a:r>
            <a:r>
              <a:rPr lang="zh-CN" altLang="en-US" sz="3200" b="1" dirty="0">
                <a:solidFill>
                  <a:srgbClr val="2E01EF"/>
                </a:solidFill>
                <a:latin typeface="微软雅黑" panose="020B0503020204020204" charset="-122"/>
                <a:ea typeface="微软雅黑" panose="020B0503020204020204" charset="-122"/>
                <a:cs typeface="微软雅黑" panose="020B0503020204020204" charset="-122"/>
                <a:sym typeface="+mn-ea"/>
              </a:rPr>
              <a:t>年）</a:t>
            </a:r>
            <a:r>
              <a:rPr lang="en-US" altLang="zh-CN" sz="3200" b="1" dirty="0">
                <a:solidFill>
                  <a:srgbClr val="2E01EF"/>
                </a:solidFill>
                <a:latin typeface="微软雅黑" panose="020B0503020204020204" charset="-122"/>
                <a:ea typeface="微软雅黑" panose="020B0503020204020204" charset="-122"/>
                <a:cs typeface="微软雅黑" panose="020B0503020204020204" charset="-122"/>
                <a:sym typeface="+mn-ea"/>
              </a:rPr>
              <a:t>Y</a:t>
            </a:r>
            <a:r>
              <a:rPr lang="zh-CN" altLang="en-US" sz="3200" b="1" dirty="0">
                <a:solidFill>
                  <a:srgbClr val="2E01EF"/>
                </a:solidFill>
                <a:latin typeface="微软雅黑" panose="020B0503020204020204" charset="-122"/>
                <a:ea typeface="微软雅黑" panose="020B0503020204020204" charset="-122"/>
                <a:cs typeface="微软雅黑" panose="020B0503020204020204" charset="-122"/>
                <a:sym typeface="+mn-ea"/>
              </a:rPr>
              <a:t>轴：所占比重；</a:t>
            </a:r>
            <a:endParaRPr lang="zh-CN" altLang="en-US" sz="3200" b="1" dirty="0">
              <a:solidFill>
                <a:srgbClr val="2E01EF"/>
              </a:solidFill>
              <a:latin typeface="微软雅黑" panose="020B0503020204020204" charset="-122"/>
              <a:ea typeface="微软雅黑" panose="020B0503020204020204" charset="-122"/>
              <a:cs typeface="微软雅黑" panose="020B0503020204020204" charset="-122"/>
              <a:sym typeface="+mn-ea"/>
            </a:endParaRPr>
          </a:p>
          <a:p>
            <a:pPr algn="l">
              <a:lnSpc>
                <a:spcPct val="160000"/>
              </a:lnSpc>
            </a:pPr>
            <a:r>
              <a:rPr lang="zh-CN" altLang="en-US" sz="3200" b="1" dirty="0">
                <a:solidFill>
                  <a:srgbClr val="2E01EF"/>
                </a:solidFill>
                <a:latin typeface="微软雅黑" panose="020B0503020204020204" charset="-122"/>
                <a:ea typeface="微软雅黑" panose="020B0503020204020204" charset="-122"/>
                <a:cs typeface="微软雅黑" panose="020B0503020204020204" charset="-122"/>
                <a:sym typeface="+mn-ea"/>
              </a:rPr>
              <a:t>四种经济：</a:t>
            </a:r>
            <a:r>
              <a:rPr lang="en-US" altLang="zh-CN" sz="3200" b="1" dirty="0">
                <a:solidFill>
                  <a:srgbClr val="2E01EF"/>
                </a:solidFill>
                <a:latin typeface="微软雅黑" panose="020B0503020204020204" charset="-122"/>
                <a:ea typeface="微软雅黑" panose="020B0503020204020204" charset="-122"/>
                <a:cs typeface="微软雅黑" panose="020B0503020204020204" charset="-122"/>
                <a:sym typeface="+mn-ea"/>
              </a:rPr>
              <a:t>A.</a:t>
            </a:r>
            <a:r>
              <a:rPr lang="zh-CN" altLang="en-US" sz="3200" b="1" dirty="0">
                <a:solidFill>
                  <a:srgbClr val="2E01EF"/>
                </a:solidFill>
                <a:latin typeface="微软雅黑" panose="020B0503020204020204" charset="-122"/>
                <a:ea typeface="微软雅黑" panose="020B0503020204020204" charset="-122"/>
                <a:cs typeface="微软雅黑" panose="020B0503020204020204" charset="-122"/>
                <a:sym typeface="+mn-ea"/>
              </a:rPr>
              <a:t>封建自然经济；</a:t>
            </a:r>
            <a:r>
              <a:rPr lang="en-US" altLang="zh-CN" sz="3200" b="1" dirty="0">
                <a:solidFill>
                  <a:srgbClr val="2E01EF"/>
                </a:solidFill>
                <a:latin typeface="微软雅黑" panose="020B0503020204020204" charset="-122"/>
                <a:ea typeface="微软雅黑" panose="020B0503020204020204" charset="-122"/>
                <a:cs typeface="微软雅黑" panose="020B0503020204020204" charset="-122"/>
                <a:sym typeface="+mn-ea"/>
              </a:rPr>
              <a:t>B.</a:t>
            </a:r>
            <a:r>
              <a:rPr lang="zh-CN" altLang="en-US" sz="3200" b="1" dirty="0">
                <a:solidFill>
                  <a:srgbClr val="2E01EF"/>
                </a:solidFill>
                <a:latin typeface="微软雅黑" panose="020B0503020204020204" charset="-122"/>
                <a:ea typeface="微软雅黑" panose="020B0503020204020204" charset="-122"/>
                <a:cs typeface="微软雅黑" panose="020B0503020204020204" charset="-122"/>
                <a:sym typeface="+mn-ea"/>
              </a:rPr>
              <a:t>外国资本主义经济；</a:t>
            </a:r>
            <a:endParaRPr lang="zh-CN" altLang="en-US" sz="3200" b="1" dirty="0">
              <a:solidFill>
                <a:srgbClr val="2E01EF"/>
              </a:solidFill>
              <a:latin typeface="微软雅黑" panose="020B0503020204020204" charset="-122"/>
              <a:ea typeface="微软雅黑" panose="020B0503020204020204" charset="-122"/>
              <a:cs typeface="微软雅黑" panose="020B0503020204020204" charset="-122"/>
              <a:sym typeface="+mn-ea"/>
            </a:endParaRPr>
          </a:p>
          <a:p>
            <a:pPr algn="l">
              <a:lnSpc>
                <a:spcPct val="160000"/>
              </a:lnSpc>
            </a:pPr>
            <a:r>
              <a:rPr lang="en-US" altLang="zh-CN" sz="3200" b="1" dirty="0">
                <a:solidFill>
                  <a:srgbClr val="2E01EF"/>
                </a:solidFill>
                <a:latin typeface="微软雅黑" panose="020B0503020204020204" charset="-122"/>
                <a:ea typeface="微软雅黑" panose="020B0503020204020204" charset="-122"/>
                <a:cs typeface="微软雅黑" panose="020B0503020204020204" charset="-122"/>
                <a:sym typeface="+mn-ea"/>
              </a:rPr>
              <a:t>C.</a:t>
            </a:r>
            <a:r>
              <a:rPr lang="zh-CN" altLang="en-US" sz="3200" b="1" dirty="0">
                <a:solidFill>
                  <a:srgbClr val="2E01EF"/>
                </a:solidFill>
                <a:latin typeface="微软雅黑" panose="020B0503020204020204" charset="-122"/>
                <a:ea typeface="微软雅黑" panose="020B0503020204020204" charset="-122"/>
                <a:cs typeface="微软雅黑" panose="020B0503020204020204" charset="-122"/>
                <a:sym typeface="+mn-ea"/>
              </a:rPr>
              <a:t>官僚资本主义经济；</a:t>
            </a:r>
            <a:r>
              <a:rPr lang="en-US" altLang="zh-CN" sz="3200" b="1" dirty="0">
                <a:solidFill>
                  <a:srgbClr val="2E01EF"/>
                </a:solidFill>
                <a:latin typeface="微软雅黑" panose="020B0503020204020204" charset="-122"/>
                <a:ea typeface="微软雅黑" panose="020B0503020204020204" charset="-122"/>
                <a:cs typeface="微软雅黑" panose="020B0503020204020204" charset="-122"/>
                <a:sym typeface="+mn-ea"/>
              </a:rPr>
              <a:t>D.</a:t>
            </a:r>
            <a:r>
              <a:rPr lang="zh-CN" altLang="en-US" sz="3200" b="1" dirty="0">
                <a:solidFill>
                  <a:srgbClr val="2E01EF"/>
                </a:solidFill>
                <a:latin typeface="微软雅黑" panose="020B0503020204020204" charset="-122"/>
                <a:ea typeface="微软雅黑" panose="020B0503020204020204" charset="-122"/>
                <a:cs typeface="微软雅黑" panose="020B0503020204020204" charset="-122"/>
                <a:sym typeface="+mn-ea"/>
              </a:rPr>
              <a:t>中国民族资本主义经济</a:t>
            </a:r>
            <a:r>
              <a:rPr lang="zh-CN" altLang="en-US" sz="2800" b="1" dirty="0">
                <a:solidFill>
                  <a:srgbClr val="FF0000"/>
                </a:solidFill>
                <a:latin typeface="微软雅黑" panose="020B0503020204020204" charset="-122"/>
                <a:ea typeface="微软雅黑" panose="020B0503020204020204" charset="-122"/>
                <a:cs typeface="微软雅黑" panose="020B0503020204020204" charset="-122"/>
                <a:sym typeface="+mn-ea"/>
              </a:rPr>
              <a:t>】</a:t>
            </a:r>
            <a:endParaRPr lang="zh-CN" altLang="en-US" sz="2800" b="1" dirty="0">
              <a:latin typeface="微软雅黑" panose="020B0503020204020204" charset="-122"/>
              <a:ea typeface="微软雅黑" panose="020B0503020204020204" charset="-122"/>
              <a:cs typeface="微软雅黑" panose="020B0503020204020204" charset="-122"/>
            </a:endParaRPr>
          </a:p>
          <a:p>
            <a:pPr algn="l">
              <a:lnSpc>
                <a:spcPct val="160000"/>
              </a:lnSpc>
            </a:pPr>
            <a:endParaRPr lang="zh-CN" altLang="en-US" sz="28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Rectangle 3"/>
          <p:cNvSpPr>
            <a:spLocks noGrp="1"/>
          </p:cNvSpPr>
          <p:nvPr>
            <p:ph idx="1"/>
          </p:nvPr>
        </p:nvSpPr>
        <p:spPr>
          <a:xfrm>
            <a:off x="180340" y="1212215"/>
            <a:ext cx="12169775" cy="2574925"/>
          </a:xfrm>
        </p:spPr>
        <p:txBody>
          <a:bodyPr vert="horz" wrap="square" lIns="91440" tIns="45720" rIns="91440" bIns="45720" anchor="t">
            <a:noAutofit/>
          </a:bodyPr>
          <a:p>
            <a:pPr eaLnBrk="1" hangingPunct="1">
              <a:lnSpc>
                <a:spcPct val="120000"/>
              </a:lnSpc>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）．促进因素：</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20000"/>
              </a:lnSpc>
              <a:buNone/>
            </a:pPr>
            <a:r>
              <a:rPr lang="zh-CN" altLang="en-US" sz="3600" b="1" dirty="0">
                <a:solidFill>
                  <a:srgbClr val="2E01EF"/>
                </a:solidFill>
                <a:latin typeface="微软雅黑" panose="020B0503020204020204" charset="-122"/>
                <a:ea typeface="微软雅黑" panose="020B0503020204020204" charset="-122"/>
                <a:cs typeface="微软雅黑" panose="020B0503020204020204" charset="-122"/>
              </a:rPr>
              <a:t>列强侵略（客观）；政府鼓励；</a:t>
            </a:r>
            <a:endParaRPr lang="zh-CN" altLang="en-US" sz="3600" b="1" dirty="0">
              <a:solidFill>
                <a:srgbClr val="2E01EF"/>
              </a:solidFill>
              <a:latin typeface="微软雅黑" panose="020B0503020204020204" charset="-122"/>
              <a:ea typeface="微软雅黑" panose="020B0503020204020204" charset="-122"/>
              <a:cs typeface="微软雅黑" panose="020B0503020204020204" charset="-122"/>
            </a:endParaRPr>
          </a:p>
          <a:p>
            <a:pPr eaLnBrk="1" hangingPunct="1">
              <a:lnSpc>
                <a:spcPct val="120000"/>
              </a:lnSpc>
              <a:buNone/>
            </a:pPr>
            <a:r>
              <a:rPr lang="zh-CN" sz="3600" b="1" dirty="0">
                <a:solidFill>
                  <a:srgbClr val="2E01EF"/>
                </a:solidFill>
                <a:latin typeface="微软雅黑" panose="020B0503020204020204" charset="-122"/>
                <a:ea typeface="微软雅黑" panose="020B0503020204020204" charset="-122"/>
                <a:cs typeface="微软雅黑" panose="020B0503020204020204" charset="-122"/>
              </a:rPr>
              <a:t>群众爱国运动</a:t>
            </a:r>
            <a:r>
              <a:rPr lang="zh-CN" altLang="en-US" sz="3600" b="1" dirty="0">
                <a:solidFill>
                  <a:srgbClr val="2E01EF"/>
                </a:solidFill>
                <a:latin typeface="微软雅黑" panose="020B0503020204020204" charset="-122"/>
                <a:ea typeface="微软雅黑" panose="020B0503020204020204" charset="-122"/>
                <a:cs typeface="微软雅黑" panose="020B0503020204020204" charset="-122"/>
              </a:rPr>
              <a:t>；      企业家</a:t>
            </a:r>
            <a:r>
              <a:rPr lang="zh-CN" altLang="en-US" sz="3600" b="1" dirty="0">
                <a:solidFill>
                  <a:srgbClr val="2E01EF"/>
                </a:solidFill>
                <a:latin typeface="微软雅黑" panose="020B0503020204020204" charset="-122"/>
                <a:ea typeface="微软雅黑" panose="020B0503020204020204" charset="-122"/>
                <a:cs typeface="微软雅黑" panose="020B0503020204020204" charset="-122"/>
                <a:sym typeface="+mn-ea"/>
              </a:rPr>
              <a:t>民族精神 </a:t>
            </a:r>
            <a:r>
              <a:rPr lang="en-US" altLang="zh-CN" sz="3600" b="1" dirty="0">
                <a:solidFill>
                  <a:srgbClr val="2E01EF"/>
                </a:solidFill>
                <a:latin typeface="微软雅黑" panose="020B0503020204020204" charset="-122"/>
                <a:ea typeface="微软雅黑" panose="020B0503020204020204" charset="-122"/>
                <a:cs typeface="微软雅黑" panose="020B0503020204020204" charset="-122"/>
                <a:sym typeface="+mn-ea"/>
              </a:rPr>
              <a:t>;    ......</a:t>
            </a:r>
            <a:endParaRPr lang="en-US" altLang="zh-CN" sz="3600" b="1" dirty="0">
              <a:solidFill>
                <a:srgbClr val="2E01EF"/>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363855" y="4039870"/>
            <a:ext cx="7122160" cy="2416810"/>
          </a:xfrm>
          <a:prstGeom prst="rect">
            <a:avLst/>
          </a:prstGeom>
          <a:noFill/>
        </p:spPr>
        <p:txBody>
          <a:bodyPr wrap="none" rtlCol="0" anchor="t">
            <a:spAutoFit/>
          </a:bodyPr>
          <a:p>
            <a:pPr algn="l">
              <a:lnSpc>
                <a:spcPct val="140000"/>
              </a:lnSpc>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）．阻碍因素：</a:t>
            </a:r>
            <a:endParaRPr lang="zh-CN" altLang="en-US" sz="3600" b="1" dirty="0">
              <a:latin typeface="微软雅黑" panose="020B0503020204020204" charset="-122"/>
              <a:ea typeface="微软雅黑" panose="020B0503020204020204" charset="-122"/>
              <a:cs typeface="微软雅黑" panose="020B0503020204020204" charset="-122"/>
              <a:sym typeface="+mn-ea"/>
            </a:endParaRPr>
          </a:p>
          <a:p>
            <a:pPr algn="l">
              <a:lnSpc>
                <a:spcPct val="140000"/>
              </a:lnSpc>
            </a:pPr>
            <a:r>
              <a:rPr lang="zh-CN" altLang="en-US" sz="3600" b="1" dirty="0">
                <a:solidFill>
                  <a:srgbClr val="2E01EF"/>
                </a:solidFill>
                <a:latin typeface="微软雅黑" panose="020B0503020204020204" charset="-122"/>
                <a:ea typeface="微软雅黑" panose="020B0503020204020204" charset="-122"/>
                <a:cs typeface="微软雅黑" panose="020B0503020204020204" charset="-122"/>
                <a:sym typeface="+mn-ea"/>
              </a:rPr>
              <a:t>列强侵略</a:t>
            </a:r>
            <a:r>
              <a:rPr lang="en-US" altLang="zh-CN" sz="3600" b="1" dirty="0">
                <a:solidFill>
                  <a:srgbClr val="2E01EF"/>
                </a:solidFill>
                <a:latin typeface="微软雅黑" panose="020B0503020204020204" charset="-122"/>
                <a:ea typeface="微软雅黑" panose="020B0503020204020204" charset="-122"/>
                <a:cs typeface="微软雅黑" panose="020B0503020204020204" charset="-122"/>
                <a:sym typeface="+mn-ea"/>
              </a:rPr>
              <a:t>;   </a:t>
            </a:r>
            <a:r>
              <a:rPr lang="zh-CN" altLang="en-US" sz="3600" b="1" dirty="0">
                <a:solidFill>
                  <a:srgbClr val="2E01EF"/>
                </a:solidFill>
                <a:latin typeface="微软雅黑" panose="020B0503020204020204" charset="-122"/>
                <a:ea typeface="微软雅黑" panose="020B0503020204020204" charset="-122"/>
                <a:cs typeface="微软雅黑" panose="020B0503020204020204" charset="-122"/>
                <a:sym typeface="+mn-ea"/>
              </a:rPr>
              <a:t>社会性质；自然经济；</a:t>
            </a:r>
            <a:endParaRPr lang="zh-CN" altLang="en-US" sz="3600" b="1" dirty="0">
              <a:solidFill>
                <a:srgbClr val="2E01EF"/>
              </a:solidFill>
              <a:latin typeface="微软雅黑" panose="020B0503020204020204" charset="-122"/>
              <a:ea typeface="微软雅黑" panose="020B0503020204020204" charset="-122"/>
              <a:cs typeface="微软雅黑" panose="020B0503020204020204" charset="-122"/>
              <a:sym typeface="+mn-ea"/>
            </a:endParaRPr>
          </a:p>
          <a:p>
            <a:pPr algn="l">
              <a:lnSpc>
                <a:spcPct val="140000"/>
              </a:lnSpc>
            </a:pPr>
            <a:r>
              <a:rPr lang="zh-CN" altLang="en-US" sz="3600" b="1" dirty="0">
                <a:solidFill>
                  <a:srgbClr val="2E01EF"/>
                </a:solidFill>
                <a:latin typeface="微软雅黑" panose="020B0503020204020204" charset="-122"/>
                <a:ea typeface="微软雅黑" panose="020B0503020204020204" charset="-122"/>
                <a:cs typeface="微软雅黑" panose="020B0503020204020204" charset="-122"/>
                <a:sym typeface="+mn-ea"/>
              </a:rPr>
              <a:t>政局动荡；自身因素</a:t>
            </a:r>
            <a:r>
              <a:rPr lang="en-US" altLang="zh-CN" sz="3600" b="1" dirty="0">
                <a:solidFill>
                  <a:srgbClr val="2E01EF"/>
                </a:solidFill>
                <a:latin typeface="微软雅黑" panose="020B0503020204020204" charset="-122"/>
                <a:ea typeface="微软雅黑" panose="020B0503020204020204" charset="-122"/>
                <a:cs typeface="微软雅黑" panose="020B0503020204020204" charset="-122"/>
                <a:sym typeface="+mn-ea"/>
              </a:rPr>
              <a:t>; ......</a:t>
            </a:r>
            <a:endParaRPr lang="en-US" altLang="zh-CN" sz="3600" b="1" dirty="0">
              <a:solidFill>
                <a:srgbClr val="2E01EF"/>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948815" y="67945"/>
            <a:ext cx="7910195" cy="829945"/>
          </a:xfrm>
          <a:prstGeom prst="rect">
            <a:avLst/>
          </a:prstGeom>
          <a:noFill/>
        </p:spPr>
        <p:txBody>
          <a:bodyPr wrap="none" rtlCol="0" anchor="t">
            <a:spAutoFit/>
          </a:bodyPr>
          <a:p>
            <a:pPr marL="228600" indent="-228600" algn="l">
              <a:lnSpc>
                <a:spcPct val="120000"/>
              </a:lnSpc>
              <a:spcBef>
                <a:spcPts val="1000"/>
              </a:spcBef>
              <a:buFont typeface="Arial" panose="020B0604020202020204" pitchFamily="34" charset="0"/>
            </a:pPr>
            <a:r>
              <a:rPr lang="en-US" altLang="zh-CN" sz="4000" b="1" dirty="0">
                <a:solidFill>
                  <a:srgbClr val="2E01EF"/>
                </a:solidFill>
                <a:latin typeface="微软雅黑" panose="020B0503020204020204" charset="-122"/>
                <a:ea typeface="微软雅黑" panose="020B0503020204020204" charset="-122"/>
                <a:cs typeface="微软雅黑" panose="020B0503020204020204" charset="-122"/>
                <a:sym typeface="+mn-ea"/>
              </a:rPr>
              <a:t>  1</a:t>
            </a:r>
            <a:r>
              <a:rPr lang="zh-CN" altLang="en-US" sz="4000" b="1" dirty="0">
                <a:solidFill>
                  <a:srgbClr val="2E01EF"/>
                </a:solidFill>
                <a:latin typeface="微软雅黑" panose="020B0503020204020204" charset="-122"/>
                <a:ea typeface="微软雅黑" panose="020B0503020204020204" charset="-122"/>
                <a:cs typeface="微软雅黑" panose="020B0503020204020204" charset="-122"/>
                <a:sym typeface="+mn-ea"/>
              </a:rPr>
              <a:t>、影响民族资本主义发展的因素</a:t>
            </a:r>
            <a:endParaRPr lang="zh-CN" altLang="en-US" sz="4000" b="1" dirty="0">
              <a:solidFill>
                <a:srgbClr val="2E01EF"/>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blinds(horizontal)">
                                      <p:cBhvr>
                                        <p:cTn id="12" dur="500"/>
                                        <p:tgtEl>
                                          <p:spTgt spid="71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blinds(horizontal)">
                                      <p:cBhvr>
                                        <p:cTn id="17" dur="500"/>
                                        <p:tgtEl>
                                          <p:spTgt spid="71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90195" y="99695"/>
            <a:ext cx="11610975" cy="5739130"/>
          </a:xfrm>
          <a:prstGeom prst="rect">
            <a:avLst/>
          </a:prstGeom>
          <a:noFill/>
        </p:spPr>
        <p:txBody>
          <a:bodyPr wrap="square" rtlCol="0" anchor="t">
            <a:spAutoFit/>
          </a:bodyPr>
          <a:p>
            <a:pPr>
              <a:lnSpc>
                <a:spcPct val="170000"/>
              </a:lnSpc>
            </a:pPr>
            <a:r>
              <a:rPr lang="zh-CN" altLang="en-US"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2014 大纲全国,16,4 分</a:t>
            </a:r>
            <a:r>
              <a:rPr lang="zh-CN" altLang="en-US" sz="3600" b="1">
                <a:latin typeface="微软雅黑" panose="020B0503020204020204" charset="-122"/>
                <a:ea typeface="微软雅黑" panose="020B0503020204020204" charset="-122"/>
                <a:cs typeface="微软雅黑" panose="020B0503020204020204" charset="-122"/>
              </a:rPr>
              <a:t>)晚清一著名人士提出,“机器厂可兴作业,小轮舟可便通达,今各 省皆为厉禁??徒使洋货流行”,建议“宜纵民为之,并加保护”。 这种主张被正式推行是在 ( )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70000"/>
              </a:lnSpc>
            </a:pPr>
            <a:r>
              <a:rPr lang="zh-CN" altLang="en-US" sz="3600" b="1">
                <a:latin typeface="微软雅黑" panose="020B0503020204020204" charset="-122"/>
                <a:ea typeface="微软雅黑" panose="020B0503020204020204" charset="-122"/>
                <a:cs typeface="微软雅黑" panose="020B0503020204020204" charset="-122"/>
                <a:sym typeface="+mn-ea"/>
              </a:rPr>
              <a:t>A.19 世纪 70 年代         </a:t>
            </a:r>
            <a:r>
              <a:rPr lang="zh-CN" altLang="en-US" sz="3600" b="1">
                <a:latin typeface="微软雅黑" panose="020B0503020204020204" charset="-122"/>
                <a:ea typeface="微软雅黑" panose="020B0503020204020204" charset="-122"/>
                <a:cs typeface="微软雅黑" panose="020B0503020204020204" charset="-122"/>
              </a:rPr>
              <a:t>B.19 世纪 80 年代</a:t>
            </a:r>
            <a:r>
              <a:rPr lang="zh-CN" altLang="en-US" sz="3600" b="1">
                <a:latin typeface="微软雅黑" panose="020B0503020204020204" charset="-122"/>
                <a:ea typeface="微软雅黑" panose="020B0503020204020204" charset="-122"/>
                <a:cs typeface="微软雅黑" panose="020B0503020204020204" charset="-122"/>
                <a:sym typeface="+mn-ea"/>
              </a:rPr>
              <a:t> </a:t>
            </a:r>
            <a:endParaRPr lang="zh-CN" altLang="en-US" sz="3600" b="1">
              <a:latin typeface="微软雅黑" panose="020B0503020204020204" charset="-122"/>
              <a:ea typeface="微软雅黑" panose="020B0503020204020204" charset="-122"/>
              <a:cs typeface="微软雅黑" panose="020B0503020204020204" charset="-122"/>
              <a:sym typeface="+mn-ea"/>
            </a:endParaRPr>
          </a:p>
          <a:p>
            <a:pPr>
              <a:lnSpc>
                <a:spcPct val="170000"/>
              </a:lnSpc>
            </a:pPr>
            <a:r>
              <a:rPr lang="zh-CN" altLang="en-US" sz="3600" b="1">
                <a:latin typeface="微软雅黑" panose="020B0503020204020204" charset="-122"/>
                <a:ea typeface="微软雅黑" panose="020B0503020204020204" charset="-122"/>
                <a:cs typeface="微软雅黑" panose="020B0503020204020204" charset="-122"/>
                <a:sym typeface="+mn-ea"/>
              </a:rPr>
              <a:t>C.19 世纪 90 年代</a:t>
            </a:r>
            <a:r>
              <a:rPr lang="zh-CN" altLang="en-US" sz="3600" b="1">
                <a:latin typeface="微软雅黑" panose="020B0503020204020204" charset="-122"/>
                <a:ea typeface="微软雅黑" panose="020B0503020204020204" charset="-122"/>
                <a:cs typeface="微软雅黑" panose="020B0503020204020204" charset="-122"/>
              </a:rPr>
              <a:t>         D.20 世纪 20 年代 </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265285" y="5967095"/>
            <a:ext cx="2319655" cy="645160"/>
          </a:xfrm>
          <a:prstGeom prst="rect">
            <a:avLst/>
          </a:prstGeom>
          <a:noFill/>
        </p:spPr>
        <p:txBody>
          <a:bodyPr wrap="none" rtlCol="0" anchor="t">
            <a:spAutoFit/>
          </a:bodyPr>
          <a:p>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altLang="zh-CN"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en-US" altLang="zh-CN" sz="3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45745" y="43815"/>
            <a:ext cx="11701145" cy="6572250"/>
          </a:xfrm>
          <a:prstGeom prst="rect">
            <a:avLst/>
          </a:prstGeom>
          <a:noFill/>
        </p:spPr>
        <p:txBody>
          <a:bodyPr wrap="square" rtlCol="0" anchor="t">
            <a:spAutoFit/>
          </a:bodyPr>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2014安徽文综,15,4分</a:t>
            </a:r>
            <a:r>
              <a:rPr lang="zh-CN" altLang="en-US" sz="3600" b="1">
                <a:latin typeface="微软雅黑" panose="020B0503020204020204" charset="-122"/>
                <a:ea typeface="微软雅黑" panose="020B0503020204020204" charset="-122"/>
                <a:cs typeface="微软雅黑" panose="020B0503020204020204" charset="-122"/>
              </a:rPr>
              <a:t>)“吾国纱厂事业，自欧战起后，获利甚厚，国人鉴于利之所在，均争相投资，设厂增锭,大有风起云涌之概。迨欧战造终，本纱之输出杜绝，外纱复纷至沓来，遂致连年市价，一蹶不振。”据此判断，第一次世界大战后中国棉纺织业“一蹶不振”的原因有</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①世界棉纺织业渐超趋萎缩           ②西方列强经济侵略</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③官僚资本挤压民族企业             ④商人投资规模过度</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A．①③	                B．②④</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C．①④	                D．②③</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265285" y="5967095"/>
            <a:ext cx="2324100" cy="645160"/>
          </a:xfrm>
          <a:prstGeom prst="rect">
            <a:avLst/>
          </a:prstGeom>
          <a:noFill/>
        </p:spPr>
        <p:txBody>
          <a:bodyPr wrap="none" rtlCol="0" anchor="t">
            <a:spAutoFit/>
          </a:bodyPr>
          <a:p>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altLang="zh-CN"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en-US" altLang="zh-CN" sz="3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5895" y="33020"/>
            <a:ext cx="11976735" cy="6734175"/>
          </a:xfrm>
          <a:prstGeom prst="rect">
            <a:avLst/>
          </a:prstGeom>
          <a:noFill/>
        </p:spPr>
        <p:txBody>
          <a:bodyPr wrap="square" rtlCol="0" anchor="t">
            <a:spAutoFit/>
          </a:bodyPr>
          <a:p>
            <a:pPr>
              <a:lnSpc>
                <a:spcPct val="12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2012北京卷37</a:t>
            </a:r>
            <a:r>
              <a:rPr lang="zh-CN" altLang="en-US" sz="3600" b="1">
                <a:latin typeface="微软雅黑" panose="020B0503020204020204" charset="-122"/>
                <a:ea typeface="微软雅黑" panose="020B0503020204020204" charset="-122"/>
                <a:cs typeface="微软雅黑" panose="020B0503020204020204" charset="-122"/>
              </a:rPr>
              <a:t>．材料三  “南通州北通州，南北通州通南北。”所谓的“南北通州”是指北京通州和江苏通州，它们均与运河关系密切。但在近代以后，随着运河漕运的停止，北通州及运河沿线大多城市衰落，南通州却未停止发展的脚步。1898年南通州大生纱厂创办，并获得20年方圆百里内独办企业的特权，税收负担减轻。此后建立的天生港承担了航运功能。到20世纪2-年代大生资本集团形成，包括棉花种植、碾米、造船、纺织机器制造、发电等企业及银行。其间，南通还创办了师范、农科、商业、织等学校，兴建了博物苑、剧院、公园等公共设施。</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77470" y="841375"/>
            <a:ext cx="12006580" cy="1753235"/>
          </a:xfrm>
          <a:prstGeom prst="rect">
            <a:avLst/>
          </a:prstGeom>
          <a:solidFill>
            <a:schemeClr val="accent3">
              <a:lumMod val="20000"/>
              <a:lumOff val="80000"/>
            </a:schemeClr>
          </a:solidFill>
        </p:spPr>
        <p:txBody>
          <a:bodyPr wrap="square" rtlCol="0" anchor="t">
            <a:spAutoFit/>
          </a:bodyPr>
          <a:p>
            <a:pPr>
              <a:lnSpc>
                <a:spcPct val="15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（2）阅读材料三，结合所学，概括近代南通经济发展的原因。</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99695" y="2721610"/>
            <a:ext cx="11976735" cy="4076700"/>
          </a:xfrm>
          <a:prstGeom prst="rect">
            <a:avLst/>
          </a:prstGeom>
          <a:solidFill>
            <a:schemeClr val="bg1"/>
          </a:solidFill>
        </p:spPr>
        <p:txBody>
          <a:bodyPr wrap="square" rtlCol="0" anchor="t">
            <a:spAutoFit/>
          </a:bodyPr>
          <a:p>
            <a:pPr>
              <a:lnSpc>
                <a:spcPct val="120000"/>
              </a:lnSpc>
            </a:pPr>
            <a:r>
              <a:rPr lang="zh-CN" altLang="en-US" sz="3600" b="1">
                <a:solidFill>
                  <a:srgbClr val="FF0000"/>
                </a:solidFill>
                <a:latin typeface="微软雅黑" panose="020B0503020204020204" charset="-122"/>
                <a:ea typeface="微软雅黑" panose="020B0503020204020204" charset="-122"/>
              </a:rPr>
              <a:t>答案：</a:t>
            </a:r>
            <a:endParaRPr lang="zh-CN" altLang="en-US" sz="3600" b="1">
              <a:solidFill>
                <a:srgbClr val="FF0000"/>
              </a:solidFill>
              <a:latin typeface="微软雅黑" panose="020B0503020204020204" charset="-122"/>
              <a:ea typeface="微软雅黑" panose="020B0503020204020204" charset="-122"/>
            </a:endParaRPr>
          </a:p>
          <a:p>
            <a:pPr>
              <a:lnSpc>
                <a:spcPct val="120000"/>
              </a:lnSpc>
            </a:pPr>
            <a:r>
              <a:rPr lang="zh-CN" altLang="en-US" sz="3600" b="1">
                <a:solidFill>
                  <a:srgbClr val="2E01EF"/>
                </a:solidFill>
                <a:latin typeface="微软雅黑" panose="020B0503020204020204" charset="-122"/>
                <a:ea typeface="微软雅黑" panose="020B0503020204020204" charset="-122"/>
              </a:rPr>
              <a:t>南通依托江海，毗邻上海，地理位置优越，有利于经济发展。</a:t>
            </a:r>
            <a:endParaRPr lang="zh-CN" altLang="en-US" sz="3600" b="1">
              <a:solidFill>
                <a:srgbClr val="2E01EF"/>
              </a:solidFill>
              <a:latin typeface="微软雅黑" panose="020B0503020204020204" charset="-122"/>
              <a:ea typeface="微软雅黑" panose="020B0503020204020204" charset="-122"/>
            </a:endParaRPr>
          </a:p>
          <a:p>
            <a:pPr>
              <a:lnSpc>
                <a:spcPct val="120000"/>
              </a:lnSpc>
            </a:pPr>
            <a:r>
              <a:rPr lang="zh-CN" altLang="en-US" sz="3600" b="1">
                <a:solidFill>
                  <a:srgbClr val="2E01EF"/>
                </a:solidFill>
                <a:latin typeface="微软雅黑" panose="020B0503020204020204" charset="-122"/>
                <a:ea typeface="微软雅黑" panose="020B0503020204020204" charset="-122"/>
              </a:rPr>
              <a:t>张謇的事业救国思想和实践活动，推动了当地经济发展。清政府予以政策扶持，使其在竞争中占据优势。</a:t>
            </a:r>
            <a:endParaRPr lang="zh-CN" altLang="en-US" sz="3600" b="1">
              <a:solidFill>
                <a:srgbClr val="2E01EF"/>
              </a:solidFill>
              <a:latin typeface="微软雅黑" panose="020B0503020204020204" charset="-122"/>
              <a:ea typeface="微软雅黑" panose="020B0503020204020204" charset="-122"/>
            </a:endParaRPr>
          </a:p>
          <a:p>
            <a:pPr>
              <a:lnSpc>
                <a:spcPct val="120000"/>
              </a:lnSpc>
            </a:pPr>
            <a:r>
              <a:rPr lang="zh-CN" altLang="en-US" sz="3600" b="1">
                <a:solidFill>
                  <a:srgbClr val="2E01EF"/>
                </a:solidFill>
                <a:latin typeface="微软雅黑" panose="020B0503020204020204" charset="-122"/>
                <a:ea typeface="微软雅黑" panose="020B0503020204020204" charset="-122"/>
              </a:rPr>
              <a:t>基础设施和产业结构相对完善，有利于城市经济持续发展。</a:t>
            </a:r>
            <a:endParaRPr lang="zh-CN" altLang="en-US" sz="3600" b="1">
              <a:solidFill>
                <a:srgbClr val="2E01EF"/>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1920" y="13970"/>
            <a:ext cx="11947525" cy="6734175"/>
          </a:xfrm>
          <a:prstGeom prst="rect">
            <a:avLst/>
          </a:prstGeom>
          <a:noFill/>
        </p:spPr>
        <p:txBody>
          <a:bodyPr wrap="square" rtlCol="0" anchor="t">
            <a:spAutoFit/>
          </a:bodyPr>
          <a:p>
            <a:pPr>
              <a:lnSpc>
                <a:spcPct val="120000"/>
              </a:lnSpc>
            </a:pPr>
            <a:r>
              <a:rPr lang="zh-CN" altLang="en-US"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2014·北京文综·40</a:t>
            </a:r>
            <a:r>
              <a:rPr lang="zh-CN" altLang="en-US" sz="3600" b="1">
                <a:latin typeface="微软雅黑" panose="020B0503020204020204" charset="-122"/>
                <a:ea typeface="微软雅黑" panose="020B0503020204020204" charset="-122"/>
                <a:cs typeface="微软雅黑" panose="020B0503020204020204" charset="-122"/>
              </a:rPr>
              <a:t>）材料：1932年，日本在上海挑起一·二八事变。鉴于中国重要工厂绝大部分都集中于上海，而内地各省几乎没有工业基础，难以满足抗战的物资需要，南京国民政府计划将工厂内迁。1937年，国民政府制订了《工厂迁移协助办法》，打算在武汉建立新工业区。截止到1937年底，上海迁出民营企业146家，各种机件14600余吨。南京沦陷后，国民政府再次动员企业迁移，拟定《西南西北工业建设计划》。从1938年7月起，已在武汉的工厂又大规模拆迁，主要迁往湘、桂、黔、滇、陕、川，共迁出企业304家，物资511825吨。</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21920" y="949960"/>
            <a:ext cx="12051030" cy="1814830"/>
          </a:xfrm>
          <a:prstGeom prst="rect">
            <a:avLst/>
          </a:prstGeom>
          <a:solidFill>
            <a:schemeClr val="accent1">
              <a:lumMod val="20000"/>
              <a:lumOff val="80000"/>
            </a:schemeClr>
          </a:solidFill>
        </p:spPr>
        <p:txBody>
          <a:bodyPr wrap="square" rtlCol="0" anchor="t">
            <a:spAutoFit/>
          </a:bodyPr>
          <a:p>
            <a:pPr>
              <a:lnSpc>
                <a:spcPct val="14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（1）结合材料及所学，概述20世纪30年代中国工业内迁的原因及过程。 （8分）</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121920" y="2873375"/>
            <a:ext cx="11947525" cy="3691890"/>
          </a:xfrm>
          <a:prstGeom prst="rect">
            <a:avLst/>
          </a:prstGeom>
          <a:solidFill>
            <a:schemeClr val="bg1"/>
          </a:solidFill>
        </p:spPr>
        <p:txBody>
          <a:bodyPr wrap="square" rtlCol="0" anchor="t">
            <a:spAutoFit/>
          </a:bodyPr>
          <a:p>
            <a:pPr>
              <a:lnSpc>
                <a:spcPct val="130000"/>
              </a:lnSpc>
            </a:pPr>
            <a:r>
              <a:rPr lang="zh-CN" altLang="en-US" sz="3600" b="1">
                <a:solidFill>
                  <a:srgbClr val="2E01EF"/>
                </a:solidFill>
                <a:latin typeface="微软雅黑" panose="020B0503020204020204" charset="-122"/>
                <a:ea typeface="微软雅黑" panose="020B0503020204020204" charset="-122"/>
                <a:cs typeface="微软雅黑" panose="020B0503020204020204" charset="-122"/>
              </a:rPr>
              <a:t>【答案】</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（1）原因</a:t>
            </a:r>
            <a:r>
              <a:rPr lang="zh-CN" altLang="en-US" sz="3600" b="1">
                <a:solidFill>
                  <a:srgbClr val="2E01EF"/>
                </a:solidFill>
                <a:latin typeface="微软雅黑" panose="020B0503020204020204" charset="-122"/>
                <a:ea typeface="微软雅黑" panose="020B0503020204020204" charset="-122"/>
                <a:cs typeface="微软雅黑" panose="020B0503020204020204" charset="-122"/>
              </a:rPr>
              <a:t>：中国现代工业多集中在东南沿海地区，分布不平衡；为了支持长期抗战，国民政府决定将工业内迁。</a:t>
            </a:r>
            <a:endParaRPr lang="zh-CN" altLang="en-US" sz="3600" b="1">
              <a:solidFill>
                <a:srgbClr val="2E01EF"/>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solidFill>
                  <a:srgbClr val="2E01EF"/>
                </a:solidFill>
                <a:latin typeface="微软雅黑" panose="020B0503020204020204" charset="-122"/>
                <a:ea typeface="微软雅黑" panose="020B0503020204020204" charset="-122"/>
                <a:cs typeface="微软雅黑" panose="020B0503020204020204" charset="-122"/>
              </a:rPr>
              <a:t>   </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过程：</a:t>
            </a:r>
            <a:r>
              <a:rPr lang="zh-CN" altLang="en-US" sz="3600" b="1">
                <a:solidFill>
                  <a:srgbClr val="2E01EF"/>
                </a:solidFill>
                <a:latin typeface="微软雅黑" panose="020B0503020204020204" charset="-122"/>
                <a:ea typeface="微软雅黑" panose="020B0503020204020204" charset="-122"/>
                <a:cs typeface="微软雅黑" panose="020B0503020204020204" charset="-122"/>
              </a:rPr>
              <a:t>抗战初期企业迁往武汉；武汉失守前又迁往西北、西南等地。</a:t>
            </a:r>
            <a:endParaRPr lang="zh-CN" altLang="en-US" sz="3600" b="1">
              <a:solidFill>
                <a:srgbClr val="2E01EF"/>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65430" y="774700"/>
            <a:ext cx="11783695" cy="1986280"/>
          </a:xfrm>
          <a:prstGeom prst="rect">
            <a:avLst/>
          </a:prstGeom>
          <a:noFill/>
        </p:spPr>
        <p:txBody>
          <a:bodyPr wrap="square" rtlCol="0">
            <a:spAutoFit/>
          </a:bodyPr>
          <a:p>
            <a:pPr>
              <a:lnSpc>
                <a:spcPct val="140000"/>
              </a:lnSpc>
            </a:pPr>
            <a:r>
              <a:rPr lang="zh-CN" altLang="en-US" sz="4800" b="1">
                <a:solidFill>
                  <a:srgbClr val="0070C0"/>
                </a:solidFill>
                <a:latin typeface="微软雅黑" panose="020B0503020204020204" charset="-122"/>
                <a:ea typeface="微软雅黑" panose="020B0503020204020204" charset="-122"/>
              </a:rPr>
              <a:t>重点问题自测：</a:t>
            </a:r>
            <a:endParaRPr lang="zh-CN" altLang="en-US" sz="4000" b="1">
              <a:latin typeface="微软雅黑" panose="020B0503020204020204" charset="-122"/>
              <a:ea typeface="微软雅黑" panose="020B0503020204020204" charset="-122"/>
            </a:endParaRPr>
          </a:p>
          <a:p>
            <a:pPr>
              <a:lnSpc>
                <a:spcPct val="140000"/>
              </a:lnSpc>
            </a:pPr>
            <a:r>
              <a:rPr lang="zh-CN" altLang="en-US" sz="4000" b="1">
                <a:latin typeface="微软雅黑" panose="020B0503020204020204" charset="-122"/>
                <a:ea typeface="微软雅黑" panose="020B0503020204020204" charset="-122"/>
              </a:rPr>
              <a:t>  概括民族资本主义发展阶段、阶段特征、发展原因</a:t>
            </a:r>
            <a:endParaRPr lang="zh-CN" altLang="en-US" sz="4000" b="1">
              <a:latin typeface="微软雅黑" panose="020B0503020204020204" charset="-122"/>
              <a:ea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矩形 88065"/>
          <p:cNvSpPr/>
          <p:nvPr/>
        </p:nvSpPr>
        <p:spPr>
          <a:xfrm>
            <a:off x="112395" y="809625"/>
            <a:ext cx="11967210" cy="6369685"/>
          </a:xfrm>
          <a:prstGeom prst="rect">
            <a:avLst/>
          </a:prstGeom>
          <a:noFill/>
          <a:ln w="9525">
            <a:noFill/>
          </a:ln>
        </p:spPr>
        <p:txBody>
          <a:bodyPr wrap="square" anchor="ctr">
            <a:spAutoFit/>
          </a:bodyPr>
          <a:p>
            <a:pPr fontAlgn="auto">
              <a:lnSpc>
                <a:spcPct val="150000"/>
              </a:lnSpc>
              <a:spcBef>
                <a:spcPts val="0"/>
              </a:spcBef>
              <a:buClr>
                <a:schemeClr val="bg1"/>
              </a:buClr>
            </a:pP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a:t>
            </a:r>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）经济上</a:t>
            </a:r>
            <a:r>
              <a:rPr lang="zh-CN" altLang="en-US" sz="4000" b="1" dirty="0">
                <a:solidFill>
                  <a:schemeClr val="tx1"/>
                </a:solidFill>
                <a:latin typeface="微软雅黑" panose="020B0503020204020204" charset="-122"/>
                <a:ea typeface="微软雅黑" panose="020B0503020204020204" charset="-122"/>
                <a:cs typeface="微软雅黑" panose="020B0503020204020204" charset="-122"/>
              </a:rPr>
              <a:t>：是一种新的经济因素，</a:t>
            </a:r>
            <a:r>
              <a:rPr lang="zh-CN" altLang="en-US" sz="4000" b="1" dirty="0">
                <a:solidFill>
                  <a:srgbClr val="2E01EF"/>
                </a:solidFill>
                <a:latin typeface="微软雅黑" panose="020B0503020204020204" charset="-122"/>
                <a:ea typeface="微软雅黑" panose="020B0503020204020204" charset="-122"/>
                <a:cs typeface="微软雅黑" panose="020B0503020204020204" charset="-122"/>
              </a:rPr>
              <a:t>促进自然经济解体和商品经济发展</a:t>
            </a:r>
            <a:r>
              <a:rPr lang="zh-CN" altLang="en-US" sz="4000" b="1" dirty="0">
                <a:solidFill>
                  <a:schemeClr val="tx1"/>
                </a:solidFill>
                <a:latin typeface="微软雅黑" panose="020B0503020204020204" charset="-122"/>
                <a:ea typeface="微软雅黑" panose="020B0503020204020204" charset="-122"/>
                <a:cs typeface="微软雅黑" panose="020B0503020204020204" charset="-122"/>
              </a:rPr>
              <a:t>，利于中国近代化。</a:t>
            </a:r>
            <a:endParaRPr lang="zh-CN" altLang="en-US" sz="4000" b="1" dirty="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50000"/>
              </a:lnSpc>
              <a:spcBef>
                <a:spcPts val="0"/>
              </a:spcBef>
              <a:buClr>
                <a:schemeClr val="bg1"/>
              </a:buClr>
            </a:pP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a:t>
            </a:r>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）政治上：</a:t>
            </a:r>
            <a:r>
              <a:rPr lang="zh-CN" altLang="en-US" sz="4000" b="1" dirty="0">
                <a:solidFill>
                  <a:srgbClr val="2E01EF"/>
                </a:solidFill>
                <a:latin typeface="微软雅黑" panose="020B0503020204020204" charset="-122"/>
                <a:ea typeface="微软雅黑" panose="020B0503020204020204" charset="-122"/>
                <a:cs typeface="微软雅黑" panose="020B0503020204020204" charset="-122"/>
              </a:rPr>
              <a:t>促进民族资产阶级产生和无产阶级壮大</a:t>
            </a:r>
            <a:r>
              <a:rPr lang="zh-CN" altLang="en-US" sz="4000" b="1" dirty="0">
                <a:solidFill>
                  <a:schemeClr val="tx1"/>
                </a:solidFill>
                <a:latin typeface="微软雅黑" panose="020B0503020204020204" charset="-122"/>
                <a:ea typeface="微软雅黑" panose="020B0503020204020204" charset="-122"/>
                <a:cs typeface="微软雅黑" panose="020B0503020204020204" charset="-122"/>
              </a:rPr>
              <a:t>。为资产阶级登上历史舞台，</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维新变法运动和辛亥革命</a:t>
            </a:r>
            <a:r>
              <a:rPr lang="zh-CN" altLang="en-US" sz="4000" b="1" dirty="0">
                <a:solidFill>
                  <a:schemeClr val="tx1"/>
                </a:solidFill>
                <a:latin typeface="微软雅黑" panose="020B0503020204020204" charset="-122"/>
                <a:ea typeface="微软雅黑" panose="020B0503020204020204" charset="-122"/>
                <a:cs typeface="微软雅黑" panose="020B0503020204020204" charset="-122"/>
              </a:rPr>
              <a:t>运动提供了社会基础。无产阶级队伍壮大，为</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新民主主义革命的到来和中共成立</a:t>
            </a:r>
            <a:r>
              <a:rPr lang="zh-CN" altLang="en-US" sz="4000" b="1" dirty="0">
                <a:solidFill>
                  <a:schemeClr val="tx1"/>
                </a:solidFill>
                <a:latin typeface="微软雅黑" panose="020B0503020204020204" charset="-122"/>
                <a:ea typeface="微软雅黑" panose="020B0503020204020204" charset="-122"/>
                <a:cs typeface="微软雅黑" panose="020B0503020204020204" charset="-122"/>
              </a:rPr>
              <a:t>准备阶级条件。</a:t>
            </a:r>
            <a:endParaRPr lang="zh-CN" altLang="en-US" sz="4000" b="1" dirty="0">
              <a:solidFill>
                <a:schemeClr val="tx1"/>
              </a:solidFill>
              <a:latin typeface="微软雅黑" panose="020B0503020204020204" charset="-122"/>
              <a:ea typeface="微软雅黑" panose="020B0503020204020204" charset="-122"/>
              <a:cs typeface="微软雅黑" panose="020B0503020204020204" charset="-122"/>
            </a:endParaRPr>
          </a:p>
          <a:p>
            <a:pPr fontAlgn="auto">
              <a:lnSpc>
                <a:spcPct val="120000"/>
              </a:lnSpc>
              <a:spcBef>
                <a:spcPts val="0"/>
              </a:spcBef>
              <a:buClr>
                <a:schemeClr val="bg1"/>
              </a:buClr>
            </a:pPr>
            <a:endParaRPr lang="zh-CN" altLang="en-US" sz="40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8068" name="矩形 88067"/>
          <p:cNvSpPr/>
          <p:nvPr/>
        </p:nvSpPr>
        <p:spPr>
          <a:xfrm>
            <a:off x="204470" y="-80645"/>
            <a:ext cx="11966575" cy="706755"/>
          </a:xfrm>
          <a:prstGeom prst="rect">
            <a:avLst/>
          </a:prstGeom>
          <a:noFill/>
          <a:ln w="9525" cap="flat" cmpd="sng">
            <a:noFill/>
            <a:prstDash val="solid"/>
            <a:miter/>
            <a:headEnd type="none" w="med" len="med"/>
            <a:tailEnd type="none" w="med" len="med"/>
          </a:ln>
        </p:spPr>
        <p:txBody>
          <a:bodyPr wrap="square">
            <a:spAutoFit/>
          </a:bodyPr>
          <a:p>
            <a:pPr>
              <a:spcBef>
                <a:spcPct val="50000"/>
              </a:spcBef>
              <a:buClr>
                <a:schemeClr val="bg1"/>
              </a:buClr>
            </a:pPr>
            <a:r>
              <a:rPr lang="en-US" altLang="zh-CN" sz="4000" b="1" dirty="0">
                <a:solidFill>
                  <a:srgbClr val="2E01EF"/>
                </a:solidFill>
                <a:latin typeface="微软雅黑" panose="020B0503020204020204" charset="-122"/>
                <a:ea typeface="微软雅黑" panose="020B0503020204020204" charset="-122"/>
              </a:rPr>
              <a:t>  2</a:t>
            </a:r>
            <a:r>
              <a:rPr lang="zh-CN" altLang="en-US" sz="4000" b="1" dirty="0">
                <a:solidFill>
                  <a:srgbClr val="2E01EF"/>
                </a:solidFill>
                <a:latin typeface="微软雅黑" panose="020B0503020204020204" charset="-122"/>
                <a:ea typeface="微软雅黑" panose="020B0503020204020204" charset="-122"/>
              </a:rPr>
              <a:t>、中国近代民族资本主义的历史作用和地位</a:t>
            </a:r>
            <a:endParaRPr lang="zh-CN" altLang="en-US" sz="4000" b="1" dirty="0">
              <a:solidFill>
                <a:srgbClr val="2E01E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8066">
                                            <p:txEl>
                                              <p:charRg st="0" end="45"/>
                                            </p:txEl>
                                          </p:spTgt>
                                        </p:tgtEl>
                                        <p:attrNameLst>
                                          <p:attrName>style.visibility</p:attrName>
                                        </p:attrNameLst>
                                      </p:cBhvr>
                                      <p:to>
                                        <p:strVal val="visible"/>
                                      </p:to>
                                    </p:set>
                                    <p:animEffect transition="in" filter="randombar(horizontal)">
                                      <p:cBhvr>
                                        <p:cTn id="7" dur="500"/>
                                        <p:tgtEl>
                                          <p:spTgt spid="88066">
                                            <p:txEl>
                                              <p:charRg st="0" end="4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8066">
                                            <p:txEl>
                                              <p:charRg st="45" end="136"/>
                                            </p:txEl>
                                          </p:spTgt>
                                        </p:tgtEl>
                                        <p:attrNameLst>
                                          <p:attrName>style.visibility</p:attrName>
                                        </p:attrNameLst>
                                      </p:cBhvr>
                                      <p:to>
                                        <p:strVal val="visible"/>
                                      </p:to>
                                    </p:set>
                                    <p:animEffect transition="in" filter="randombar(horizontal)">
                                      <p:cBhvr>
                                        <p:cTn id="12" dur="500"/>
                                        <p:tgtEl>
                                          <p:spTgt spid="88066">
                                            <p:txEl>
                                              <p:charRg st="45"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2555" y="669925"/>
            <a:ext cx="11946890" cy="5517515"/>
          </a:xfrm>
          <a:prstGeom prst="rect">
            <a:avLst/>
          </a:prstGeom>
          <a:noFill/>
        </p:spPr>
        <p:txBody>
          <a:bodyPr wrap="square" rtlCol="0" anchor="t">
            <a:spAutoFit/>
          </a:bodyPr>
          <a:p>
            <a:pPr algn="l">
              <a:lnSpc>
                <a:spcPct val="140000"/>
              </a:lnSpc>
              <a:spcBef>
                <a:spcPts val="0"/>
              </a:spcBef>
              <a:buClr>
                <a:schemeClr val="bg1"/>
              </a:buClr>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3</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）思想上：</a:t>
            </a:r>
            <a:r>
              <a:rPr lang="zh-CN" altLang="en-US" sz="3600" b="1" dirty="0">
                <a:latin typeface="微软雅黑" panose="020B0503020204020204" charset="-122"/>
                <a:ea typeface="微软雅黑" panose="020B0503020204020204" charset="-122"/>
                <a:cs typeface="微软雅黑" panose="020B0503020204020204" charset="-122"/>
                <a:sym typeface="+mn-ea"/>
              </a:rPr>
              <a:t>冲击封建正统思想，为西方资产阶级思想文化的传播提供了社会条件。</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40000"/>
              </a:lnSpc>
              <a:spcBef>
                <a:spcPts val="0"/>
              </a:spcBef>
              <a:buClr>
                <a:schemeClr val="bg1"/>
              </a:buClr>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4</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）地位：</a:t>
            </a:r>
            <a:r>
              <a:rPr lang="zh-CN" altLang="zh-CN" sz="3600" b="1" dirty="0">
                <a:solidFill>
                  <a:srgbClr val="2E01EF"/>
                </a:solidFill>
                <a:latin typeface="微软雅黑" panose="020B0503020204020204" charset="-122"/>
                <a:ea typeface="微软雅黑" panose="020B0503020204020204" charset="-122"/>
                <a:cs typeface="微软雅黑" panose="020B0503020204020204" charset="-122"/>
                <a:sym typeface="+mn-ea"/>
              </a:rPr>
              <a:t>是一种新的经济因素，促进中国社会进步</a:t>
            </a:r>
            <a:r>
              <a:rPr lang="zh-CN" altLang="zh-CN" sz="3600" b="1" dirty="0">
                <a:latin typeface="微软雅黑" panose="020B0503020204020204" charset="-122"/>
                <a:ea typeface="微软雅黑" panose="020B0503020204020204" charset="-122"/>
                <a:cs typeface="微软雅黑" panose="020B0503020204020204" charset="-122"/>
                <a:sym typeface="+mn-ea"/>
              </a:rPr>
              <a:t>，</a:t>
            </a:r>
            <a:r>
              <a:rPr lang="zh-CN" altLang="en-US" sz="3600" b="1" dirty="0">
                <a:latin typeface="微软雅黑" panose="020B0503020204020204" charset="-122"/>
                <a:ea typeface="微软雅黑" panose="020B0503020204020204" charset="-122"/>
                <a:cs typeface="微软雅黑" panose="020B0503020204020204" charset="-122"/>
                <a:sym typeface="+mn-ea"/>
              </a:rPr>
              <a:t>但从发展趋势上看</a:t>
            </a:r>
            <a:r>
              <a:rPr lang="en-US" altLang="zh-CN" sz="3600" b="1">
                <a:latin typeface="微软雅黑" panose="020B0503020204020204" charset="-122"/>
                <a:ea typeface="微软雅黑" panose="020B0503020204020204" charset="-122"/>
                <a:cs typeface="微软雅黑" panose="020B0503020204020204" charset="-122"/>
                <a:sym typeface="+mn-ea"/>
              </a:rPr>
              <a:t>,</a:t>
            </a:r>
            <a:r>
              <a:rPr lang="zh-CN" altLang="en-US" sz="3600" b="1" dirty="0">
                <a:latin typeface="微软雅黑" panose="020B0503020204020204" charset="-122"/>
                <a:ea typeface="微软雅黑" panose="020B0503020204020204" charset="-122"/>
                <a:cs typeface="微软雅黑" panose="020B0503020204020204" charset="-122"/>
                <a:sym typeface="+mn-ea"/>
              </a:rPr>
              <a:t>民族资本主义工业先天不足，后天畸形（资金少</a:t>
            </a:r>
            <a:r>
              <a:rPr lang="en-US" altLang="zh-CN" sz="3600" b="1" dirty="0">
                <a:latin typeface="微软雅黑" panose="020B0503020204020204" charset="-122"/>
                <a:ea typeface="微软雅黑" panose="020B0503020204020204" charset="-122"/>
                <a:cs typeface="微软雅黑" panose="020B0503020204020204" charset="-122"/>
                <a:sym typeface="+mn-ea"/>
              </a:rPr>
              <a:t>/</a:t>
            </a:r>
            <a:r>
              <a:rPr lang="zh-CN" altLang="en-US" sz="3600" b="1" dirty="0">
                <a:latin typeface="微软雅黑" panose="020B0503020204020204" charset="-122"/>
                <a:ea typeface="微软雅黑" panose="020B0503020204020204" charset="-122"/>
                <a:cs typeface="微软雅黑" panose="020B0503020204020204" charset="-122"/>
                <a:sym typeface="+mn-ea"/>
              </a:rPr>
              <a:t>规模小</a:t>
            </a:r>
            <a:r>
              <a:rPr lang="en-US" altLang="zh-CN" sz="3600" b="1" dirty="0">
                <a:latin typeface="微软雅黑" panose="020B0503020204020204" charset="-122"/>
                <a:ea typeface="微软雅黑" panose="020B0503020204020204" charset="-122"/>
                <a:cs typeface="微软雅黑" panose="020B0503020204020204" charset="-122"/>
                <a:sym typeface="+mn-ea"/>
              </a:rPr>
              <a:t>/</a:t>
            </a:r>
            <a:r>
              <a:rPr lang="zh-CN" altLang="en-US" sz="3600" b="1" dirty="0">
                <a:latin typeface="微软雅黑" panose="020B0503020204020204" charset="-122"/>
                <a:ea typeface="微软雅黑" panose="020B0503020204020204" charset="-122"/>
                <a:cs typeface="微软雅黑" panose="020B0503020204020204" charset="-122"/>
                <a:sym typeface="+mn-ea"/>
              </a:rPr>
              <a:t>技术力量薄弱</a:t>
            </a:r>
            <a:r>
              <a:rPr lang="en-US" altLang="zh-CN" sz="3600" b="1" dirty="0">
                <a:latin typeface="微软雅黑" panose="020B0503020204020204" charset="-122"/>
                <a:ea typeface="微软雅黑" panose="020B0503020204020204" charset="-122"/>
                <a:cs typeface="微软雅黑" panose="020B0503020204020204" charset="-122"/>
                <a:sym typeface="+mn-ea"/>
              </a:rPr>
              <a:t>/</a:t>
            </a:r>
            <a:r>
              <a:rPr lang="zh-CN" altLang="en-US" sz="3600" b="1" dirty="0">
                <a:latin typeface="微软雅黑" panose="020B0503020204020204" charset="-122"/>
                <a:ea typeface="微软雅黑" panose="020B0503020204020204" charset="-122"/>
                <a:cs typeface="微软雅黑" panose="020B0503020204020204" charset="-122"/>
                <a:sym typeface="+mn-ea"/>
              </a:rPr>
              <a:t>没有形成完整的工业体系</a:t>
            </a:r>
            <a:r>
              <a:rPr lang="en-US" altLang="zh-CN" sz="3600" b="1" dirty="0">
                <a:latin typeface="微软雅黑" panose="020B0503020204020204" charset="-122"/>
                <a:ea typeface="微软雅黑" panose="020B0503020204020204" charset="-122"/>
                <a:cs typeface="微软雅黑" panose="020B0503020204020204" charset="-122"/>
                <a:sym typeface="+mn-ea"/>
              </a:rPr>
              <a:t>,</a:t>
            </a:r>
            <a:r>
              <a:rPr lang="zh-CN" altLang="en-US" sz="3600" b="1" dirty="0">
                <a:latin typeface="微软雅黑" panose="020B0503020204020204" charset="-122"/>
                <a:ea typeface="微软雅黑" panose="020B0503020204020204" charset="-122"/>
                <a:cs typeface="微软雅黑" panose="020B0503020204020204" charset="-122"/>
                <a:sym typeface="+mn-ea"/>
              </a:rPr>
              <a:t>地区分布不尽合理）在一定程度上依赖外国资本主义和本国封建势力和官僚资本主义</a:t>
            </a:r>
            <a:r>
              <a:rPr lang="en-US" altLang="zh-CN" sz="3600" b="1" dirty="0">
                <a:latin typeface="微软雅黑" panose="020B0503020204020204" charset="-122"/>
                <a:ea typeface="微软雅黑" panose="020B0503020204020204" charset="-122"/>
                <a:cs typeface="微软雅黑" panose="020B0503020204020204" charset="-122"/>
                <a:sym typeface="+mn-ea"/>
              </a:rPr>
              <a:t>,</a:t>
            </a:r>
            <a:r>
              <a:rPr lang="zh-CN" altLang="en-US" sz="3600" b="1" dirty="0">
                <a:solidFill>
                  <a:srgbClr val="2E01EF"/>
                </a:solidFill>
                <a:latin typeface="微软雅黑" panose="020B0503020204020204" charset="-122"/>
                <a:ea typeface="微软雅黑" panose="020B0503020204020204" charset="-122"/>
                <a:cs typeface="微软雅黑" panose="020B0503020204020204" charset="-122"/>
                <a:sym typeface="+mn-ea"/>
              </a:rPr>
              <a:t>难于独立发展</a:t>
            </a:r>
            <a:r>
              <a:rPr lang="en-US" altLang="zh-CN" sz="3600" b="1">
                <a:latin typeface="微软雅黑" panose="020B0503020204020204" charset="-122"/>
                <a:ea typeface="微软雅黑" panose="020B0503020204020204" charset="-122"/>
                <a:cs typeface="微软雅黑" panose="020B0503020204020204" charset="-122"/>
                <a:sym typeface="+mn-ea"/>
              </a:rPr>
              <a:t>.</a:t>
            </a:r>
            <a:endParaRPr lang="en-US" altLang="zh-CN" sz="3600" b="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文本框 99329"/>
          <p:cNvSpPr txBox="1"/>
          <p:nvPr/>
        </p:nvSpPr>
        <p:spPr>
          <a:xfrm>
            <a:off x="1905000" y="3168650"/>
            <a:ext cx="968375" cy="460375"/>
          </a:xfrm>
          <a:prstGeom prst="rect">
            <a:avLst/>
          </a:prstGeom>
          <a:noFill/>
          <a:ln w="9525">
            <a:noFill/>
          </a:ln>
        </p:spPr>
        <p:txBody>
          <a:bodyPr>
            <a:spAutoFit/>
          </a:bodyPr>
          <a:p>
            <a:pPr>
              <a:spcBef>
                <a:spcPct val="50000"/>
              </a:spcBef>
              <a:buClr>
                <a:schemeClr val="bg1"/>
              </a:buClr>
            </a:pPr>
            <a:endParaRPr sz="2400" dirty="0">
              <a:latin typeface="Times New Roman" panose="02020603050405020304" pitchFamily="18" charset="0"/>
            </a:endParaRPr>
          </a:p>
        </p:txBody>
      </p:sp>
      <p:sp>
        <p:nvSpPr>
          <p:cNvPr id="99331" name="直接连接符 99330"/>
          <p:cNvSpPr/>
          <p:nvPr/>
        </p:nvSpPr>
        <p:spPr>
          <a:xfrm flipV="1">
            <a:off x="2209800" y="2971800"/>
            <a:ext cx="15875" cy="3316288"/>
          </a:xfrm>
          <a:prstGeom prst="line">
            <a:avLst/>
          </a:prstGeom>
          <a:ln w="9525" cap="flat" cmpd="sng">
            <a:solidFill>
              <a:schemeClr val="tx1"/>
            </a:solidFill>
            <a:prstDash val="solid"/>
            <a:headEnd type="none" w="med" len="med"/>
            <a:tailEnd type="triangle" w="med" len="med"/>
          </a:ln>
        </p:spPr>
      </p:sp>
      <p:sp>
        <p:nvSpPr>
          <p:cNvPr id="99332" name="直接连接符 99331"/>
          <p:cNvSpPr/>
          <p:nvPr/>
        </p:nvSpPr>
        <p:spPr>
          <a:xfrm>
            <a:off x="2209800" y="6324600"/>
            <a:ext cx="7848600" cy="0"/>
          </a:xfrm>
          <a:prstGeom prst="line">
            <a:avLst/>
          </a:prstGeom>
          <a:ln w="9525" cap="flat" cmpd="sng">
            <a:solidFill>
              <a:schemeClr val="tx1"/>
            </a:solidFill>
            <a:prstDash val="solid"/>
            <a:headEnd type="none" w="med" len="med"/>
            <a:tailEnd type="triangle" w="med" len="med"/>
          </a:ln>
        </p:spPr>
      </p:sp>
      <p:sp>
        <p:nvSpPr>
          <p:cNvPr id="99333" name="直接连接符 99332"/>
          <p:cNvSpPr/>
          <p:nvPr/>
        </p:nvSpPr>
        <p:spPr>
          <a:xfrm flipV="1">
            <a:off x="3581400" y="6216650"/>
            <a:ext cx="0" cy="76200"/>
          </a:xfrm>
          <a:prstGeom prst="line">
            <a:avLst/>
          </a:prstGeom>
          <a:ln w="9525" cap="flat" cmpd="sng">
            <a:solidFill>
              <a:schemeClr val="tx1"/>
            </a:solidFill>
            <a:prstDash val="solid"/>
            <a:headEnd type="none" w="med" len="med"/>
            <a:tailEnd type="none" w="med" len="med"/>
          </a:ln>
        </p:spPr>
      </p:sp>
      <p:sp>
        <p:nvSpPr>
          <p:cNvPr id="99334" name="直接连接符 99333"/>
          <p:cNvSpPr/>
          <p:nvPr/>
        </p:nvSpPr>
        <p:spPr>
          <a:xfrm flipV="1">
            <a:off x="2895600" y="6216650"/>
            <a:ext cx="0" cy="76200"/>
          </a:xfrm>
          <a:prstGeom prst="line">
            <a:avLst/>
          </a:prstGeom>
          <a:ln w="9525" cap="flat" cmpd="sng">
            <a:solidFill>
              <a:schemeClr val="tx1"/>
            </a:solidFill>
            <a:prstDash val="solid"/>
            <a:headEnd type="none" w="med" len="med"/>
            <a:tailEnd type="none" w="med" len="med"/>
          </a:ln>
        </p:spPr>
      </p:sp>
      <p:sp>
        <p:nvSpPr>
          <p:cNvPr id="99335" name="直接连接符 99334"/>
          <p:cNvSpPr/>
          <p:nvPr/>
        </p:nvSpPr>
        <p:spPr>
          <a:xfrm flipV="1">
            <a:off x="4267200" y="6216650"/>
            <a:ext cx="0" cy="76200"/>
          </a:xfrm>
          <a:prstGeom prst="line">
            <a:avLst/>
          </a:prstGeom>
          <a:ln w="9525" cap="flat" cmpd="sng">
            <a:solidFill>
              <a:schemeClr val="tx1"/>
            </a:solidFill>
            <a:prstDash val="solid"/>
            <a:headEnd type="none" w="med" len="med"/>
            <a:tailEnd type="none" w="med" len="med"/>
          </a:ln>
        </p:spPr>
      </p:sp>
      <p:sp>
        <p:nvSpPr>
          <p:cNvPr id="99336" name="直接连接符 99335"/>
          <p:cNvSpPr/>
          <p:nvPr/>
        </p:nvSpPr>
        <p:spPr>
          <a:xfrm flipV="1">
            <a:off x="6324600" y="6216650"/>
            <a:ext cx="0" cy="76200"/>
          </a:xfrm>
          <a:prstGeom prst="line">
            <a:avLst/>
          </a:prstGeom>
          <a:ln w="9525" cap="flat" cmpd="sng">
            <a:solidFill>
              <a:schemeClr val="tx1"/>
            </a:solidFill>
            <a:prstDash val="solid"/>
            <a:headEnd type="none" w="med" len="med"/>
            <a:tailEnd type="none" w="med" len="med"/>
          </a:ln>
        </p:spPr>
      </p:sp>
      <p:sp>
        <p:nvSpPr>
          <p:cNvPr id="99337" name="直接连接符 99336"/>
          <p:cNvSpPr/>
          <p:nvPr/>
        </p:nvSpPr>
        <p:spPr>
          <a:xfrm flipV="1">
            <a:off x="4953000" y="6216650"/>
            <a:ext cx="0" cy="76200"/>
          </a:xfrm>
          <a:prstGeom prst="line">
            <a:avLst/>
          </a:prstGeom>
          <a:ln w="9525" cap="flat" cmpd="sng">
            <a:solidFill>
              <a:schemeClr val="tx1"/>
            </a:solidFill>
            <a:prstDash val="solid"/>
            <a:headEnd type="none" w="med" len="med"/>
            <a:tailEnd type="none" w="med" len="med"/>
          </a:ln>
        </p:spPr>
      </p:sp>
      <p:sp>
        <p:nvSpPr>
          <p:cNvPr id="99338" name="直接连接符 99337"/>
          <p:cNvSpPr/>
          <p:nvPr/>
        </p:nvSpPr>
        <p:spPr>
          <a:xfrm flipV="1">
            <a:off x="8382000" y="6248400"/>
            <a:ext cx="0" cy="76200"/>
          </a:xfrm>
          <a:prstGeom prst="line">
            <a:avLst/>
          </a:prstGeom>
          <a:ln w="9525" cap="flat" cmpd="sng">
            <a:solidFill>
              <a:schemeClr val="tx1"/>
            </a:solidFill>
            <a:prstDash val="solid"/>
            <a:headEnd type="none" w="med" len="med"/>
            <a:tailEnd type="none" w="med" len="med"/>
          </a:ln>
        </p:spPr>
      </p:sp>
      <p:sp>
        <p:nvSpPr>
          <p:cNvPr id="99339" name="文本框 99338"/>
          <p:cNvSpPr txBox="1"/>
          <p:nvPr/>
        </p:nvSpPr>
        <p:spPr>
          <a:xfrm>
            <a:off x="1905000" y="6216650"/>
            <a:ext cx="1295400" cy="398780"/>
          </a:xfrm>
          <a:prstGeom prst="rect">
            <a:avLst/>
          </a:prstGeom>
          <a:noFill/>
          <a:ln w="9525">
            <a:noFill/>
          </a:ln>
        </p:spPr>
        <p:txBody>
          <a:bodyPr>
            <a:spAutoFit/>
          </a:bodyPr>
          <a:p>
            <a:pPr>
              <a:spcBef>
                <a:spcPct val="50000"/>
              </a:spcBef>
              <a:buClr>
                <a:schemeClr val="bg1"/>
              </a:buClr>
            </a:pPr>
            <a:r>
              <a:rPr lang="en-US" altLang="zh-CN" sz="2000" b="1">
                <a:latin typeface="Times New Roman" panose="02020603050405020304" pitchFamily="18" charset="0"/>
              </a:rPr>
              <a:t>1840</a:t>
            </a:r>
            <a:endParaRPr lang="en-US" altLang="zh-CN" sz="2000" b="1">
              <a:latin typeface="Times New Roman" panose="02020603050405020304" pitchFamily="18" charset="0"/>
            </a:endParaRPr>
          </a:p>
        </p:txBody>
      </p:sp>
      <p:sp>
        <p:nvSpPr>
          <p:cNvPr id="99340" name="文本框 99339"/>
          <p:cNvSpPr txBox="1"/>
          <p:nvPr/>
        </p:nvSpPr>
        <p:spPr>
          <a:xfrm>
            <a:off x="3352800" y="6248400"/>
            <a:ext cx="701675" cy="398780"/>
          </a:xfrm>
          <a:prstGeom prst="rect">
            <a:avLst/>
          </a:prstGeom>
          <a:noFill/>
          <a:ln w="9525">
            <a:noFill/>
          </a:ln>
        </p:spPr>
        <p:txBody>
          <a:bodyPr>
            <a:spAutoFit/>
          </a:bodyPr>
          <a:p>
            <a:pPr>
              <a:spcBef>
                <a:spcPct val="50000"/>
              </a:spcBef>
              <a:buClr>
                <a:schemeClr val="bg1"/>
              </a:buClr>
            </a:pPr>
            <a:r>
              <a:rPr lang="en-US" altLang="zh-CN" sz="2000" b="1">
                <a:latin typeface="Times New Roman" panose="02020603050405020304" pitchFamily="18" charset="0"/>
              </a:rPr>
              <a:t>60</a:t>
            </a:r>
            <a:endParaRPr lang="en-US" altLang="zh-CN" sz="2000" b="1">
              <a:latin typeface="Times New Roman" panose="02020603050405020304" pitchFamily="18" charset="0"/>
            </a:endParaRPr>
          </a:p>
        </p:txBody>
      </p:sp>
      <p:sp>
        <p:nvSpPr>
          <p:cNvPr id="99341" name="文本框 99340"/>
          <p:cNvSpPr txBox="1"/>
          <p:nvPr/>
        </p:nvSpPr>
        <p:spPr>
          <a:xfrm>
            <a:off x="4648200" y="6248400"/>
            <a:ext cx="685800" cy="398780"/>
          </a:xfrm>
          <a:prstGeom prst="rect">
            <a:avLst/>
          </a:prstGeom>
          <a:noFill/>
          <a:ln w="9525">
            <a:noFill/>
          </a:ln>
        </p:spPr>
        <p:txBody>
          <a:bodyPr>
            <a:spAutoFit/>
          </a:bodyPr>
          <a:p>
            <a:pPr>
              <a:spcBef>
                <a:spcPct val="50000"/>
              </a:spcBef>
              <a:buClr>
                <a:schemeClr val="bg1"/>
              </a:buClr>
            </a:pPr>
            <a:r>
              <a:rPr lang="en-US" altLang="zh-CN" sz="2000" b="1">
                <a:latin typeface="Times New Roman" panose="02020603050405020304" pitchFamily="18" charset="0"/>
              </a:rPr>
              <a:t>80</a:t>
            </a:r>
            <a:endParaRPr lang="en-US" altLang="zh-CN" sz="2000" b="1">
              <a:latin typeface="Times New Roman" panose="02020603050405020304" pitchFamily="18" charset="0"/>
            </a:endParaRPr>
          </a:p>
        </p:txBody>
      </p:sp>
      <p:sp>
        <p:nvSpPr>
          <p:cNvPr id="99342" name="文本框 99341"/>
          <p:cNvSpPr txBox="1"/>
          <p:nvPr/>
        </p:nvSpPr>
        <p:spPr>
          <a:xfrm>
            <a:off x="6019800" y="6248400"/>
            <a:ext cx="990600" cy="398780"/>
          </a:xfrm>
          <a:prstGeom prst="rect">
            <a:avLst/>
          </a:prstGeom>
          <a:noFill/>
          <a:ln w="9525">
            <a:noFill/>
          </a:ln>
        </p:spPr>
        <p:txBody>
          <a:bodyPr>
            <a:spAutoFit/>
          </a:bodyPr>
          <a:p>
            <a:pPr>
              <a:spcBef>
                <a:spcPct val="50000"/>
              </a:spcBef>
              <a:buClr>
                <a:schemeClr val="bg1"/>
              </a:buClr>
            </a:pPr>
            <a:r>
              <a:rPr lang="en-US" altLang="zh-CN" sz="2000" b="1">
                <a:latin typeface="Times New Roman" panose="02020603050405020304" pitchFamily="18" charset="0"/>
              </a:rPr>
              <a:t>1900</a:t>
            </a:r>
            <a:endParaRPr lang="en-US" altLang="zh-CN" sz="2000" b="1">
              <a:latin typeface="Times New Roman" panose="02020603050405020304" pitchFamily="18" charset="0"/>
            </a:endParaRPr>
          </a:p>
        </p:txBody>
      </p:sp>
      <p:sp>
        <p:nvSpPr>
          <p:cNvPr id="99343" name="文本框 99342"/>
          <p:cNvSpPr txBox="1"/>
          <p:nvPr/>
        </p:nvSpPr>
        <p:spPr>
          <a:xfrm>
            <a:off x="7391400" y="6248400"/>
            <a:ext cx="1143000" cy="398780"/>
          </a:xfrm>
          <a:prstGeom prst="rect">
            <a:avLst/>
          </a:prstGeom>
          <a:noFill/>
          <a:ln w="9525">
            <a:noFill/>
          </a:ln>
        </p:spPr>
        <p:txBody>
          <a:bodyPr>
            <a:spAutoFit/>
          </a:bodyPr>
          <a:p>
            <a:pPr>
              <a:spcBef>
                <a:spcPct val="50000"/>
              </a:spcBef>
              <a:buClr>
                <a:schemeClr val="bg1"/>
              </a:buClr>
            </a:pPr>
            <a:r>
              <a:rPr lang="en-US" altLang="zh-CN" sz="2000" b="1">
                <a:latin typeface="Times New Roman" panose="02020603050405020304" pitchFamily="18" charset="0"/>
              </a:rPr>
              <a:t>20</a:t>
            </a:r>
            <a:endParaRPr lang="en-US" altLang="zh-CN" sz="2000" b="1">
              <a:latin typeface="Times New Roman" panose="02020603050405020304" pitchFamily="18" charset="0"/>
            </a:endParaRPr>
          </a:p>
        </p:txBody>
      </p:sp>
      <p:sp>
        <p:nvSpPr>
          <p:cNvPr id="99344" name="直接连接符 99343"/>
          <p:cNvSpPr/>
          <p:nvPr/>
        </p:nvSpPr>
        <p:spPr>
          <a:xfrm flipV="1">
            <a:off x="5638800" y="6216650"/>
            <a:ext cx="0" cy="76200"/>
          </a:xfrm>
          <a:prstGeom prst="line">
            <a:avLst/>
          </a:prstGeom>
          <a:ln w="9525" cap="flat" cmpd="sng">
            <a:solidFill>
              <a:schemeClr val="tx1"/>
            </a:solidFill>
            <a:prstDash val="solid"/>
            <a:headEnd type="none" w="med" len="med"/>
            <a:tailEnd type="none" w="med" len="med"/>
          </a:ln>
        </p:spPr>
      </p:sp>
      <p:sp>
        <p:nvSpPr>
          <p:cNvPr id="99345" name="直接连接符 99344"/>
          <p:cNvSpPr/>
          <p:nvPr/>
        </p:nvSpPr>
        <p:spPr>
          <a:xfrm flipV="1">
            <a:off x="7696200" y="6216650"/>
            <a:ext cx="0" cy="76200"/>
          </a:xfrm>
          <a:prstGeom prst="line">
            <a:avLst/>
          </a:prstGeom>
          <a:ln w="9525" cap="flat" cmpd="sng">
            <a:solidFill>
              <a:schemeClr val="tx1"/>
            </a:solidFill>
            <a:prstDash val="solid"/>
            <a:headEnd type="none" w="med" len="med"/>
            <a:tailEnd type="none" w="med" len="med"/>
          </a:ln>
        </p:spPr>
      </p:sp>
      <p:sp>
        <p:nvSpPr>
          <p:cNvPr id="99346" name="直接连接符 99345"/>
          <p:cNvSpPr/>
          <p:nvPr/>
        </p:nvSpPr>
        <p:spPr>
          <a:xfrm flipV="1">
            <a:off x="7010400" y="6216650"/>
            <a:ext cx="0" cy="76200"/>
          </a:xfrm>
          <a:prstGeom prst="line">
            <a:avLst/>
          </a:prstGeom>
          <a:ln w="9525" cap="flat" cmpd="sng">
            <a:solidFill>
              <a:schemeClr val="tx1"/>
            </a:solidFill>
            <a:prstDash val="solid"/>
            <a:headEnd type="none" w="med" len="med"/>
            <a:tailEnd type="none" w="med" len="med"/>
          </a:ln>
        </p:spPr>
      </p:sp>
      <p:sp>
        <p:nvSpPr>
          <p:cNvPr id="99347" name="直接连接符 99346"/>
          <p:cNvSpPr/>
          <p:nvPr/>
        </p:nvSpPr>
        <p:spPr>
          <a:xfrm>
            <a:off x="2225675" y="6216650"/>
            <a:ext cx="0" cy="0"/>
          </a:xfrm>
          <a:prstGeom prst="line">
            <a:avLst/>
          </a:prstGeom>
          <a:ln w="9525" cap="flat" cmpd="sng">
            <a:solidFill>
              <a:schemeClr val="tx1"/>
            </a:solidFill>
            <a:prstDash val="solid"/>
            <a:headEnd type="none" w="med" len="med"/>
            <a:tailEnd type="none" w="med" len="med"/>
          </a:ln>
        </p:spPr>
      </p:sp>
      <p:sp>
        <p:nvSpPr>
          <p:cNvPr id="99348" name="直接连接符 99347"/>
          <p:cNvSpPr/>
          <p:nvPr/>
        </p:nvSpPr>
        <p:spPr>
          <a:xfrm>
            <a:off x="2225675" y="5137150"/>
            <a:ext cx="71438" cy="0"/>
          </a:xfrm>
          <a:prstGeom prst="line">
            <a:avLst/>
          </a:prstGeom>
          <a:ln w="9525" cap="flat" cmpd="sng">
            <a:solidFill>
              <a:schemeClr val="tx1"/>
            </a:solidFill>
            <a:prstDash val="solid"/>
            <a:headEnd type="none" w="med" len="med"/>
            <a:tailEnd type="none" w="med" len="med"/>
          </a:ln>
        </p:spPr>
      </p:sp>
      <p:sp>
        <p:nvSpPr>
          <p:cNvPr id="99349" name="直接连接符 99348"/>
          <p:cNvSpPr/>
          <p:nvPr/>
        </p:nvSpPr>
        <p:spPr>
          <a:xfrm>
            <a:off x="2225675" y="5929313"/>
            <a:ext cx="71438" cy="0"/>
          </a:xfrm>
          <a:prstGeom prst="line">
            <a:avLst/>
          </a:prstGeom>
          <a:ln w="9525" cap="flat" cmpd="sng">
            <a:solidFill>
              <a:schemeClr val="tx1"/>
            </a:solidFill>
            <a:prstDash val="solid"/>
            <a:headEnd type="none" w="med" len="med"/>
            <a:tailEnd type="none" w="med" len="med"/>
          </a:ln>
        </p:spPr>
      </p:sp>
      <p:sp>
        <p:nvSpPr>
          <p:cNvPr id="99350" name="直接连接符 99349"/>
          <p:cNvSpPr/>
          <p:nvPr/>
        </p:nvSpPr>
        <p:spPr>
          <a:xfrm>
            <a:off x="2249488" y="3733800"/>
            <a:ext cx="71437" cy="0"/>
          </a:xfrm>
          <a:prstGeom prst="line">
            <a:avLst/>
          </a:prstGeom>
          <a:ln w="9525" cap="flat" cmpd="sng">
            <a:solidFill>
              <a:schemeClr val="tx1"/>
            </a:solidFill>
            <a:prstDash val="solid"/>
            <a:headEnd type="none" w="med" len="med"/>
            <a:tailEnd type="none" w="med" len="med"/>
          </a:ln>
        </p:spPr>
      </p:sp>
      <p:sp>
        <p:nvSpPr>
          <p:cNvPr id="99351" name="直接连接符 99350"/>
          <p:cNvSpPr/>
          <p:nvPr/>
        </p:nvSpPr>
        <p:spPr>
          <a:xfrm>
            <a:off x="2225675" y="5497513"/>
            <a:ext cx="71438" cy="0"/>
          </a:xfrm>
          <a:prstGeom prst="line">
            <a:avLst/>
          </a:prstGeom>
          <a:ln w="9525" cap="flat" cmpd="sng">
            <a:solidFill>
              <a:schemeClr val="tx1"/>
            </a:solidFill>
            <a:prstDash val="solid"/>
            <a:headEnd type="none" w="med" len="med"/>
            <a:tailEnd type="none" w="med" len="med"/>
          </a:ln>
        </p:spPr>
      </p:sp>
      <p:sp>
        <p:nvSpPr>
          <p:cNvPr id="99352" name="直接连接符 99351"/>
          <p:cNvSpPr/>
          <p:nvPr/>
        </p:nvSpPr>
        <p:spPr>
          <a:xfrm>
            <a:off x="2225675" y="4776788"/>
            <a:ext cx="71438" cy="0"/>
          </a:xfrm>
          <a:prstGeom prst="line">
            <a:avLst/>
          </a:prstGeom>
          <a:ln w="9525" cap="flat" cmpd="sng">
            <a:solidFill>
              <a:schemeClr val="tx1"/>
            </a:solidFill>
            <a:prstDash val="solid"/>
            <a:headEnd type="none" w="med" len="med"/>
            <a:tailEnd type="none" w="med" len="med"/>
          </a:ln>
        </p:spPr>
      </p:sp>
      <p:sp>
        <p:nvSpPr>
          <p:cNvPr id="99353" name="直接连接符 99352"/>
          <p:cNvSpPr/>
          <p:nvPr/>
        </p:nvSpPr>
        <p:spPr>
          <a:xfrm>
            <a:off x="2225675" y="4416425"/>
            <a:ext cx="71438" cy="0"/>
          </a:xfrm>
          <a:prstGeom prst="line">
            <a:avLst/>
          </a:prstGeom>
          <a:ln w="9525" cap="flat" cmpd="sng">
            <a:solidFill>
              <a:schemeClr val="tx1"/>
            </a:solidFill>
            <a:prstDash val="solid"/>
            <a:headEnd type="none" w="med" len="med"/>
            <a:tailEnd type="none" w="med" len="med"/>
          </a:ln>
        </p:spPr>
      </p:sp>
      <p:sp>
        <p:nvSpPr>
          <p:cNvPr id="99354" name="直接连接符 99353"/>
          <p:cNvSpPr/>
          <p:nvPr/>
        </p:nvSpPr>
        <p:spPr>
          <a:xfrm>
            <a:off x="2225675" y="4057650"/>
            <a:ext cx="71438" cy="0"/>
          </a:xfrm>
          <a:prstGeom prst="line">
            <a:avLst/>
          </a:prstGeom>
          <a:ln w="9525" cap="flat" cmpd="sng">
            <a:solidFill>
              <a:schemeClr val="tx1"/>
            </a:solidFill>
            <a:prstDash val="solid"/>
            <a:headEnd type="none" w="med" len="med"/>
            <a:tailEnd type="none" w="med" len="med"/>
          </a:ln>
        </p:spPr>
      </p:sp>
      <p:sp>
        <p:nvSpPr>
          <p:cNvPr id="99355" name="文本框 99354"/>
          <p:cNvSpPr txBox="1"/>
          <p:nvPr/>
        </p:nvSpPr>
        <p:spPr>
          <a:xfrm>
            <a:off x="1447800" y="2667000"/>
            <a:ext cx="1600200" cy="398780"/>
          </a:xfrm>
          <a:prstGeom prst="rect">
            <a:avLst/>
          </a:prstGeom>
          <a:noFill/>
          <a:ln w="9525">
            <a:noFill/>
          </a:ln>
        </p:spPr>
        <p:txBody>
          <a:bodyPr>
            <a:spAutoFit/>
          </a:bodyPr>
          <a:p>
            <a:pPr>
              <a:spcBef>
                <a:spcPct val="50000"/>
              </a:spcBef>
              <a:buClr>
                <a:schemeClr val="bg1"/>
              </a:buClr>
            </a:pPr>
            <a:r>
              <a:rPr lang="zh-CN" altLang="en-US" sz="2000" b="1" dirty="0">
                <a:latin typeface="Times New Roman" panose="02020603050405020304" pitchFamily="18" charset="0"/>
              </a:rPr>
              <a:t>所占比重</a:t>
            </a:r>
            <a:endParaRPr lang="zh-CN" altLang="en-US" sz="2000" b="1" dirty="0">
              <a:latin typeface="Times New Roman" panose="02020603050405020304" pitchFamily="18" charset="0"/>
            </a:endParaRPr>
          </a:p>
        </p:txBody>
      </p:sp>
      <p:sp>
        <p:nvSpPr>
          <p:cNvPr id="99356" name="文本框 99355"/>
          <p:cNvSpPr txBox="1"/>
          <p:nvPr/>
        </p:nvSpPr>
        <p:spPr>
          <a:xfrm>
            <a:off x="9871075" y="6324600"/>
            <a:ext cx="720725" cy="337185"/>
          </a:xfrm>
          <a:prstGeom prst="rect">
            <a:avLst/>
          </a:prstGeom>
          <a:noFill/>
          <a:ln w="9525">
            <a:noFill/>
          </a:ln>
        </p:spPr>
        <p:txBody>
          <a:bodyPr>
            <a:spAutoFit/>
          </a:bodyPr>
          <a:p>
            <a:pPr>
              <a:spcBef>
                <a:spcPct val="50000"/>
              </a:spcBef>
              <a:buClr>
                <a:schemeClr val="bg1"/>
              </a:buClr>
            </a:pPr>
            <a:r>
              <a:rPr lang="zh-CN" altLang="en-US" sz="1600" dirty="0">
                <a:latin typeface="Times New Roman" panose="02020603050405020304" pitchFamily="18" charset="0"/>
              </a:rPr>
              <a:t>年代</a:t>
            </a:r>
            <a:endParaRPr lang="zh-CN" altLang="en-US" sz="1600" dirty="0">
              <a:latin typeface="Times New Roman" panose="02020603050405020304" pitchFamily="18" charset="0"/>
            </a:endParaRPr>
          </a:p>
        </p:txBody>
      </p:sp>
      <p:sp>
        <p:nvSpPr>
          <p:cNvPr id="99357" name="直接连接符 99356"/>
          <p:cNvSpPr/>
          <p:nvPr/>
        </p:nvSpPr>
        <p:spPr>
          <a:xfrm flipV="1">
            <a:off x="8991600" y="6248400"/>
            <a:ext cx="0" cy="76200"/>
          </a:xfrm>
          <a:prstGeom prst="line">
            <a:avLst/>
          </a:prstGeom>
          <a:ln w="9525" cap="flat" cmpd="sng">
            <a:solidFill>
              <a:schemeClr val="tx1"/>
            </a:solidFill>
            <a:prstDash val="solid"/>
            <a:headEnd type="none" w="med" len="med"/>
            <a:tailEnd type="none" w="med" len="med"/>
          </a:ln>
        </p:spPr>
      </p:sp>
      <p:sp>
        <p:nvSpPr>
          <p:cNvPr id="99358" name="直接连接符 99357"/>
          <p:cNvSpPr/>
          <p:nvPr/>
        </p:nvSpPr>
        <p:spPr>
          <a:xfrm flipV="1">
            <a:off x="9525000" y="6248400"/>
            <a:ext cx="0" cy="76200"/>
          </a:xfrm>
          <a:prstGeom prst="line">
            <a:avLst/>
          </a:prstGeom>
          <a:ln w="9525" cap="flat" cmpd="sng">
            <a:solidFill>
              <a:schemeClr val="tx1"/>
            </a:solidFill>
            <a:prstDash val="solid"/>
            <a:headEnd type="none" w="med" len="med"/>
            <a:tailEnd type="none" w="med" len="med"/>
          </a:ln>
        </p:spPr>
      </p:sp>
      <p:sp>
        <p:nvSpPr>
          <p:cNvPr id="99359" name="文本框 99358"/>
          <p:cNvSpPr txBox="1"/>
          <p:nvPr/>
        </p:nvSpPr>
        <p:spPr>
          <a:xfrm>
            <a:off x="8686800" y="6248400"/>
            <a:ext cx="720725" cy="398780"/>
          </a:xfrm>
          <a:prstGeom prst="rect">
            <a:avLst/>
          </a:prstGeom>
          <a:noFill/>
          <a:ln w="9525">
            <a:noFill/>
          </a:ln>
        </p:spPr>
        <p:txBody>
          <a:bodyPr>
            <a:spAutoFit/>
          </a:bodyPr>
          <a:p>
            <a:pPr>
              <a:spcBef>
                <a:spcPct val="50000"/>
              </a:spcBef>
              <a:buClr>
                <a:schemeClr val="bg1"/>
              </a:buClr>
            </a:pPr>
            <a:r>
              <a:rPr lang="en-US" altLang="zh-CN" sz="2000" b="1">
                <a:latin typeface="Times New Roman" panose="02020603050405020304" pitchFamily="18" charset="0"/>
              </a:rPr>
              <a:t>40</a:t>
            </a:r>
            <a:endParaRPr lang="en-US" altLang="zh-CN" sz="2000" b="1">
              <a:latin typeface="Times New Roman" panose="02020603050405020304" pitchFamily="18" charset="0"/>
            </a:endParaRPr>
          </a:p>
        </p:txBody>
      </p:sp>
      <p:sp>
        <p:nvSpPr>
          <p:cNvPr id="99360" name="直接连接符 99359"/>
          <p:cNvSpPr/>
          <p:nvPr/>
        </p:nvSpPr>
        <p:spPr>
          <a:xfrm flipV="1">
            <a:off x="9829800" y="6019800"/>
            <a:ext cx="0" cy="381000"/>
          </a:xfrm>
          <a:prstGeom prst="line">
            <a:avLst/>
          </a:prstGeom>
          <a:ln w="9525" cap="flat" cmpd="sng">
            <a:solidFill>
              <a:schemeClr val="tx1"/>
            </a:solidFill>
            <a:prstDash val="solid"/>
            <a:headEnd type="none" w="med" len="med"/>
            <a:tailEnd type="none" w="med" len="med"/>
          </a:ln>
        </p:spPr>
      </p:sp>
      <p:sp>
        <p:nvSpPr>
          <p:cNvPr id="99361" name="文本框 99360"/>
          <p:cNvSpPr txBox="1"/>
          <p:nvPr/>
        </p:nvSpPr>
        <p:spPr>
          <a:xfrm>
            <a:off x="9677400" y="6477000"/>
            <a:ext cx="720725" cy="398780"/>
          </a:xfrm>
          <a:prstGeom prst="rect">
            <a:avLst/>
          </a:prstGeom>
          <a:noFill/>
          <a:ln w="9525">
            <a:noFill/>
          </a:ln>
        </p:spPr>
        <p:txBody>
          <a:bodyPr>
            <a:spAutoFit/>
          </a:bodyPr>
          <a:p>
            <a:pPr>
              <a:spcBef>
                <a:spcPct val="50000"/>
              </a:spcBef>
              <a:buClr>
                <a:schemeClr val="bg1"/>
              </a:buClr>
            </a:pPr>
            <a:r>
              <a:rPr lang="en-US" altLang="zh-CN" sz="2000" b="1">
                <a:latin typeface="Times New Roman" panose="02020603050405020304" pitchFamily="18" charset="0"/>
              </a:rPr>
              <a:t>56</a:t>
            </a:r>
            <a:endParaRPr lang="en-US" altLang="zh-CN" sz="2000" b="1">
              <a:latin typeface="Times New Roman" panose="02020603050405020304" pitchFamily="18" charset="0"/>
            </a:endParaRPr>
          </a:p>
        </p:txBody>
      </p:sp>
      <p:sp>
        <p:nvSpPr>
          <p:cNvPr id="99362" name="任意多边形 99361"/>
          <p:cNvSpPr/>
          <p:nvPr/>
        </p:nvSpPr>
        <p:spPr>
          <a:xfrm>
            <a:off x="2286000" y="3124200"/>
            <a:ext cx="7239000" cy="3124200"/>
          </a:xfrm>
          <a:custGeom>
            <a:avLst/>
            <a:gdLst/>
            <a:ahLst/>
            <a:cxnLst/>
            <a:pathLst>
              <a:path w="4560" h="1968">
                <a:moveTo>
                  <a:pt x="0" y="0"/>
                </a:moveTo>
                <a:cubicBezTo>
                  <a:pt x="268" y="31"/>
                  <a:pt x="1257" y="145"/>
                  <a:pt x="1606" y="189"/>
                </a:cubicBezTo>
                <a:cubicBezTo>
                  <a:pt x="1955" y="233"/>
                  <a:pt x="1875" y="209"/>
                  <a:pt x="2093" y="266"/>
                </a:cubicBezTo>
                <a:cubicBezTo>
                  <a:pt x="2311" y="323"/>
                  <a:pt x="2631" y="419"/>
                  <a:pt x="2912" y="534"/>
                </a:cubicBezTo>
                <a:cubicBezTo>
                  <a:pt x="3193" y="649"/>
                  <a:pt x="3507" y="718"/>
                  <a:pt x="3782" y="957"/>
                </a:cubicBezTo>
                <a:cubicBezTo>
                  <a:pt x="4057" y="1196"/>
                  <a:pt x="4398" y="1758"/>
                  <a:pt x="4560" y="1968"/>
                </a:cubicBezTo>
              </a:path>
            </a:pathLst>
          </a:custGeom>
          <a:noFill/>
          <a:ln w="76200" cap="flat" cmpd="sng">
            <a:solidFill>
              <a:schemeClr val="tx1"/>
            </a:solidFill>
            <a:prstDash val="solid"/>
            <a:headEnd type="none" w="med" len="med"/>
            <a:tailEnd type="none" w="med" len="med"/>
          </a:ln>
        </p:spPr>
        <p:txBody>
          <a:bodyPr/>
          <a:p>
            <a:endParaRPr lang="zh-CN" altLang="en-US"/>
          </a:p>
        </p:txBody>
      </p:sp>
      <p:sp>
        <p:nvSpPr>
          <p:cNvPr id="99364" name="任意多边形 99363"/>
          <p:cNvSpPr/>
          <p:nvPr/>
        </p:nvSpPr>
        <p:spPr>
          <a:xfrm>
            <a:off x="2209800" y="4668838"/>
            <a:ext cx="7239000" cy="1655762"/>
          </a:xfrm>
          <a:custGeom>
            <a:avLst/>
            <a:gdLst/>
            <a:ahLst/>
            <a:cxnLst/>
            <a:pathLst>
              <a:path w="4560" h="1043">
                <a:moveTo>
                  <a:pt x="0" y="1043"/>
                </a:moveTo>
                <a:cubicBezTo>
                  <a:pt x="172" y="975"/>
                  <a:pt x="344" y="907"/>
                  <a:pt x="720" y="803"/>
                </a:cubicBezTo>
                <a:cubicBezTo>
                  <a:pt x="1096" y="699"/>
                  <a:pt x="1974" y="494"/>
                  <a:pt x="2256" y="419"/>
                </a:cubicBezTo>
                <a:cubicBezTo>
                  <a:pt x="2538" y="344"/>
                  <a:pt x="2317" y="416"/>
                  <a:pt x="2413" y="352"/>
                </a:cubicBezTo>
                <a:cubicBezTo>
                  <a:pt x="2509" y="288"/>
                  <a:pt x="2730" y="69"/>
                  <a:pt x="2832" y="35"/>
                </a:cubicBezTo>
                <a:cubicBezTo>
                  <a:pt x="2934" y="1"/>
                  <a:pt x="2969" y="113"/>
                  <a:pt x="3027" y="147"/>
                </a:cubicBezTo>
                <a:cubicBezTo>
                  <a:pt x="3085" y="181"/>
                  <a:pt x="3104" y="258"/>
                  <a:pt x="3181" y="237"/>
                </a:cubicBezTo>
                <a:cubicBezTo>
                  <a:pt x="3258" y="216"/>
                  <a:pt x="3405" y="38"/>
                  <a:pt x="3488" y="19"/>
                </a:cubicBezTo>
                <a:cubicBezTo>
                  <a:pt x="3571" y="0"/>
                  <a:pt x="3624" y="81"/>
                  <a:pt x="3680" y="121"/>
                </a:cubicBezTo>
                <a:cubicBezTo>
                  <a:pt x="3736" y="161"/>
                  <a:pt x="3674" y="108"/>
                  <a:pt x="3821" y="262"/>
                </a:cubicBezTo>
                <a:cubicBezTo>
                  <a:pt x="3968" y="416"/>
                  <a:pt x="4406" y="880"/>
                  <a:pt x="4560" y="1043"/>
                </a:cubicBezTo>
              </a:path>
            </a:pathLst>
          </a:custGeom>
          <a:noFill/>
          <a:ln w="76200" cap="flat" cmpd="sng">
            <a:solidFill>
              <a:schemeClr val="hlink"/>
            </a:solidFill>
            <a:prstDash val="solid"/>
            <a:headEnd type="none" w="med" len="med"/>
            <a:tailEnd type="none" w="med" len="med"/>
          </a:ln>
        </p:spPr>
        <p:txBody>
          <a:bodyPr/>
          <a:p>
            <a:endParaRPr lang="zh-CN" altLang="en-US"/>
          </a:p>
        </p:txBody>
      </p:sp>
      <p:sp>
        <p:nvSpPr>
          <p:cNvPr id="99365" name="任意多边形 99364"/>
          <p:cNvSpPr/>
          <p:nvPr/>
        </p:nvSpPr>
        <p:spPr>
          <a:xfrm>
            <a:off x="3990340" y="4699000"/>
            <a:ext cx="5867400" cy="1625600"/>
          </a:xfrm>
          <a:custGeom>
            <a:avLst/>
            <a:gdLst/>
            <a:ahLst/>
            <a:cxnLst/>
            <a:pathLst>
              <a:path w="3696" h="1024">
                <a:moveTo>
                  <a:pt x="0" y="1024"/>
                </a:moveTo>
                <a:cubicBezTo>
                  <a:pt x="192" y="956"/>
                  <a:pt x="384" y="888"/>
                  <a:pt x="624" y="832"/>
                </a:cubicBezTo>
                <a:cubicBezTo>
                  <a:pt x="864" y="776"/>
                  <a:pt x="1224" y="808"/>
                  <a:pt x="1440" y="688"/>
                </a:cubicBezTo>
                <a:cubicBezTo>
                  <a:pt x="1656" y="568"/>
                  <a:pt x="1816" y="224"/>
                  <a:pt x="1920" y="112"/>
                </a:cubicBezTo>
                <a:cubicBezTo>
                  <a:pt x="2024" y="0"/>
                  <a:pt x="2008" y="16"/>
                  <a:pt x="2064" y="16"/>
                </a:cubicBezTo>
                <a:cubicBezTo>
                  <a:pt x="2120" y="16"/>
                  <a:pt x="2160" y="48"/>
                  <a:pt x="2256" y="112"/>
                </a:cubicBezTo>
                <a:cubicBezTo>
                  <a:pt x="2352" y="176"/>
                  <a:pt x="2488" y="264"/>
                  <a:pt x="2640" y="400"/>
                </a:cubicBezTo>
                <a:cubicBezTo>
                  <a:pt x="2792" y="536"/>
                  <a:pt x="3016" y="848"/>
                  <a:pt x="3168" y="928"/>
                </a:cubicBezTo>
                <a:cubicBezTo>
                  <a:pt x="3320" y="1008"/>
                  <a:pt x="3464" y="864"/>
                  <a:pt x="3552" y="880"/>
                </a:cubicBezTo>
                <a:cubicBezTo>
                  <a:pt x="3640" y="896"/>
                  <a:pt x="3668" y="960"/>
                  <a:pt x="3696" y="1024"/>
                </a:cubicBezTo>
              </a:path>
            </a:pathLst>
          </a:custGeom>
          <a:noFill/>
          <a:ln w="76200" cap="flat" cmpd="sng">
            <a:solidFill>
              <a:srgbClr val="FF0000"/>
            </a:solidFill>
            <a:prstDash val="solid"/>
            <a:headEnd type="none" w="med" len="med"/>
            <a:tailEnd type="none" w="med" len="med"/>
          </a:ln>
        </p:spPr>
        <p:txBody>
          <a:bodyPr/>
          <a:p>
            <a:endParaRPr lang="zh-CN" altLang="en-US"/>
          </a:p>
        </p:txBody>
      </p:sp>
      <p:sp>
        <p:nvSpPr>
          <p:cNvPr id="99366" name="任意多边形 99365"/>
          <p:cNvSpPr/>
          <p:nvPr/>
        </p:nvSpPr>
        <p:spPr>
          <a:xfrm>
            <a:off x="8001000" y="3886200"/>
            <a:ext cx="1422400" cy="2468563"/>
          </a:xfrm>
          <a:custGeom>
            <a:avLst/>
            <a:gdLst/>
            <a:ahLst/>
            <a:cxnLst/>
            <a:pathLst>
              <a:path w="896" h="1555">
                <a:moveTo>
                  <a:pt x="80" y="1555"/>
                </a:moveTo>
                <a:cubicBezTo>
                  <a:pt x="40" y="1407"/>
                  <a:pt x="0" y="1259"/>
                  <a:pt x="32" y="1027"/>
                </a:cubicBezTo>
                <a:cubicBezTo>
                  <a:pt x="64" y="795"/>
                  <a:pt x="202" y="326"/>
                  <a:pt x="272" y="163"/>
                </a:cubicBezTo>
                <a:cubicBezTo>
                  <a:pt x="342" y="0"/>
                  <a:pt x="390" y="46"/>
                  <a:pt x="454" y="46"/>
                </a:cubicBezTo>
                <a:cubicBezTo>
                  <a:pt x="518" y="46"/>
                  <a:pt x="605" y="71"/>
                  <a:pt x="656" y="163"/>
                </a:cubicBezTo>
                <a:cubicBezTo>
                  <a:pt x="707" y="255"/>
                  <a:pt x="722" y="365"/>
                  <a:pt x="762" y="597"/>
                </a:cubicBezTo>
                <a:cubicBezTo>
                  <a:pt x="802" y="829"/>
                  <a:pt x="868" y="1356"/>
                  <a:pt x="896" y="1555"/>
                </a:cubicBezTo>
              </a:path>
            </a:pathLst>
          </a:custGeom>
          <a:noFill/>
          <a:ln w="76200" cap="flat" cmpd="sng">
            <a:solidFill>
              <a:schemeClr val="accent2"/>
            </a:solidFill>
            <a:prstDash val="solid"/>
            <a:headEnd type="none" w="med" len="med"/>
            <a:tailEnd type="none" w="med" len="med"/>
          </a:ln>
        </p:spPr>
        <p:txBody>
          <a:bodyPr/>
          <a:p>
            <a:endParaRPr lang="zh-CN" altLang="en-US"/>
          </a:p>
        </p:txBody>
      </p:sp>
      <p:sp>
        <p:nvSpPr>
          <p:cNvPr id="99367" name="文本框 99366"/>
          <p:cNvSpPr txBox="1"/>
          <p:nvPr/>
        </p:nvSpPr>
        <p:spPr>
          <a:xfrm>
            <a:off x="7924800" y="6477000"/>
            <a:ext cx="720725" cy="398780"/>
          </a:xfrm>
          <a:prstGeom prst="rect">
            <a:avLst/>
          </a:prstGeom>
          <a:noFill/>
          <a:ln w="9525">
            <a:noFill/>
          </a:ln>
        </p:spPr>
        <p:txBody>
          <a:bodyPr>
            <a:spAutoFit/>
          </a:bodyPr>
          <a:p>
            <a:pPr>
              <a:spcBef>
                <a:spcPct val="50000"/>
              </a:spcBef>
              <a:buClr>
                <a:schemeClr val="bg1"/>
              </a:buClr>
            </a:pPr>
            <a:r>
              <a:rPr lang="en-US" altLang="zh-CN" sz="2000" b="1">
                <a:latin typeface="Times New Roman" panose="02020603050405020304" pitchFamily="18" charset="0"/>
              </a:rPr>
              <a:t>27</a:t>
            </a:r>
            <a:endParaRPr lang="en-US" altLang="zh-CN" sz="2000" b="1">
              <a:latin typeface="Times New Roman" panose="02020603050405020304" pitchFamily="18" charset="0"/>
            </a:endParaRPr>
          </a:p>
        </p:txBody>
      </p:sp>
      <p:sp>
        <p:nvSpPr>
          <p:cNvPr id="99368" name="文本框 99367"/>
          <p:cNvSpPr txBox="1"/>
          <p:nvPr/>
        </p:nvSpPr>
        <p:spPr>
          <a:xfrm>
            <a:off x="9296400" y="6248400"/>
            <a:ext cx="762000" cy="398780"/>
          </a:xfrm>
          <a:prstGeom prst="rect">
            <a:avLst/>
          </a:prstGeom>
          <a:noFill/>
          <a:ln w="9525">
            <a:noFill/>
          </a:ln>
        </p:spPr>
        <p:txBody>
          <a:bodyPr>
            <a:spAutoFit/>
          </a:bodyPr>
          <a:p>
            <a:pPr>
              <a:spcBef>
                <a:spcPct val="50000"/>
              </a:spcBef>
              <a:buClr>
                <a:schemeClr val="bg1"/>
              </a:buClr>
            </a:pPr>
            <a:r>
              <a:rPr lang="en-US" altLang="zh-CN" sz="2000" b="1">
                <a:latin typeface="Times New Roman" panose="02020603050405020304" pitchFamily="18" charset="0"/>
              </a:rPr>
              <a:t>49</a:t>
            </a:r>
            <a:endParaRPr lang="en-US" altLang="zh-CN" sz="2000" b="1">
              <a:latin typeface="Times New Roman" panose="02020603050405020304" pitchFamily="18" charset="0"/>
            </a:endParaRPr>
          </a:p>
        </p:txBody>
      </p:sp>
      <p:sp>
        <p:nvSpPr>
          <p:cNvPr id="99369" name="文本框 99368"/>
          <p:cNvSpPr txBox="1"/>
          <p:nvPr/>
        </p:nvSpPr>
        <p:spPr>
          <a:xfrm>
            <a:off x="2895600" y="2822575"/>
            <a:ext cx="403225" cy="460375"/>
          </a:xfrm>
          <a:prstGeom prst="rect">
            <a:avLst/>
          </a:prstGeom>
          <a:noFill/>
          <a:ln w="9525">
            <a:noFill/>
          </a:ln>
        </p:spPr>
        <p:txBody>
          <a:bodyPr wrap="none" anchor="t">
            <a:spAutoFit/>
          </a:bodyPr>
          <a:p>
            <a:r>
              <a:rPr lang="en-US" altLang="zh-CN" sz="2400" b="1">
                <a:latin typeface="Arial" panose="020B0604020202020204" pitchFamily="34" charset="0"/>
              </a:rPr>
              <a:t>A</a:t>
            </a:r>
            <a:endParaRPr lang="en-US" altLang="zh-CN" sz="2400" b="1">
              <a:latin typeface="Arial" panose="020B0604020202020204" pitchFamily="34" charset="0"/>
            </a:endParaRPr>
          </a:p>
        </p:txBody>
      </p:sp>
      <p:sp>
        <p:nvSpPr>
          <p:cNvPr id="99370" name="文本框 99369"/>
          <p:cNvSpPr txBox="1"/>
          <p:nvPr/>
        </p:nvSpPr>
        <p:spPr>
          <a:xfrm>
            <a:off x="2667000" y="5638800"/>
            <a:ext cx="720725" cy="460375"/>
          </a:xfrm>
          <a:prstGeom prst="rect">
            <a:avLst/>
          </a:prstGeom>
          <a:noFill/>
          <a:ln w="9525">
            <a:noFill/>
          </a:ln>
        </p:spPr>
        <p:txBody>
          <a:bodyPr>
            <a:spAutoFit/>
          </a:bodyPr>
          <a:p>
            <a:pPr>
              <a:spcBef>
                <a:spcPct val="50000"/>
              </a:spcBef>
              <a:buClr>
                <a:schemeClr val="bg1"/>
              </a:buClr>
            </a:pPr>
            <a:r>
              <a:rPr lang="en-US" altLang="zh-CN" sz="2400" b="1">
                <a:latin typeface="Times New Roman" panose="02020603050405020304" pitchFamily="18" charset="0"/>
              </a:rPr>
              <a:t>B</a:t>
            </a:r>
            <a:endParaRPr lang="en-US" altLang="zh-CN" sz="2400" b="1">
              <a:latin typeface="Times New Roman" panose="02020603050405020304" pitchFamily="18" charset="0"/>
            </a:endParaRPr>
          </a:p>
        </p:txBody>
      </p:sp>
      <p:sp>
        <p:nvSpPr>
          <p:cNvPr id="99371" name="文本框 99370"/>
          <p:cNvSpPr txBox="1"/>
          <p:nvPr/>
        </p:nvSpPr>
        <p:spPr>
          <a:xfrm>
            <a:off x="8991600" y="3810000"/>
            <a:ext cx="720725" cy="460375"/>
          </a:xfrm>
          <a:prstGeom prst="rect">
            <a:avLst/>
          </a:prstGeom>
          <a:noFill/>
          <a:ln w="9525">
            <a:noFill/>
          </a:ln>
        </p:spPr>
        <p:txBody>
          <a:bodyPr>
            <a:spAutoFit/>
          </a:bodyPr>
          <a:p>
            <a:pPr>
              <a:spcBef>
                <a:spcPct val="50000"/>
              </a:spcBef>
              <a:buClr>
                <a:schemeClr val="bg1"/>
              </a:buClr>
            </a:pPr>
            <a:r>
              <a:rPr lang="en-US" altLang="zh-CN" sz="2400" b="1">
                <a:latin typeface="Times New Roman" panose="02020603050405020304" pitchFamily="18" charset="0"/>
              </a:rPr>
              <a:t>C</a:t>
            </a:r>
            <a:endParaRPr lang="en-US" altLang="zh-CN" sz="2400" b="1">
              <a:latin typeface="Times New Roman" panose="02020603050405020304" pitchFamily="18" charset="0"/>
            </a:endParaRPr>
          </a:p>
        </p:txBody>
      </p:sp>
      <p:sp>
        <p:nvSpPr>
          <p:cNvPr id="99373" name="矩形 99372"/>
          <p:cNvSpPr/>
          <p:nvPr/>
        </p:nvSpPr>
        <p:spPr>
          <a:xfrm>
            <a:off x="6673215" y="254000"/>
            <a:ext cx="5306695" cy="2061210"/>
          </a:xfrm>
          <a:prstGeom prst="rect">
            <a:avLst/>
          </a:prstGeom>
          <a:noFill/>
          <a:ln w="9525">
            <a:noFill/>
          </a:ln>
        </p:spPr>
        <p:txBody>
          <a:bodyPr wrap="square">
            <a:spAutoFit/>
          </a:bodyPr>
          <a:p>
            <a:r>
              <a:rPr lang="en-US" altLang="zh-CN" sz="3200" b="1" dirty="0">
                <a:latin typeface="微软雅黑" panose="020B0503020204020204" charset="-122"/>
                <a:ea typeface="微软雅黑" panose="020B0503020204020204" charset="-122"/>
                <a:cs typeface="微软雅黑" panose="020B0503020204020204" charset="-122"/>
              </a:rPr>
              <a:t>A.</a:t>
            </a:r>
            <a:r>
              <a:rPr lang="zh-CN" altLang="en-US" sz="3200" b="1" dirty="0">
                <a:latin typeface="微软雅黑" panose="020B0503020204020204" charset="-122"/>
                <a:ea typeface="微软雅黑" panose="020B0503020204020204" charset="-122"/>
                <a:cs typeface="微软雅黑" panose="020B0503020204020204" charset="-122"/>
              </a:rPr>
              <a:t>封建自然经济；</a:t>
            </a:r>
            <a:endParaRPr lang="zh-CN" altLang="en-US" sz="3200" b="1" dirty="0">
              <a:latin typeface="微软雅黑" panose="020B0503020204020204" charset="-122"/>
              <a:ea typeface="微软雅黑" panose="020B0503020204020204" charset="-122"/>
              <a:cs typeface="微软雅黑" panose="020B0503020204020204" charset="-122"/>
            </a:endParaRPr>
          </a:p>
          <a:p>
            <a:r>
              <a:rPr lang="en-US" altLang="zh-CN" sz="3200" b="1" dirty="0">
                <a:latin typeface="微软雅黑" panose="020B0503020204020204" charset="-122"/>
                <a:ea typeface="微软雅黑" panose="020B0503020204020204" charset="-122"/>
                <a:cs typeface="微软雅黑" panose="020B0503020204020204" charset="-122"/>
              </a:rPr>
              <a:t>B.</a:t>
            </a:r>
            <a:r>
              <a:rPr lang="zh-CN" altLang="en-US" sz="3200" b="1" dirty="0">
                <a:latin typeface="微软雅黑" panose="020B0503020204020204" charset="-122"/>
                <a:ea typeface="微软雅黑" panose="020B0503020204020204" charset="-122"/>
                <a:cs typeface="微软雅黑" panose="020B0503020204020204" charset="-122"/>
              </a:rPr>
              <a:t>外国资本主义经济；</a:t>
            </a:r>
            <a:endParaRPr lang="zh-CN" altLang="en-US" sz="3200" b="1" dirty="0">
              <a:latin typeface="微软雅黑" panose="020B0503020204020204" charset="-122"/>
              <a:ea typeface="微软雅黑" panose="020B0503020204020204" charset="-122"/>
              <a:cs typeface="微软雅黑" panose="020B0503020204020204" charset="-122"/>
            </a:endParaRPr>
          </a:p>
          <a:p>
            <a:r>
              <a:rPr lang="en-US" altLang="zh-CN" sz="3200" b="1" dirty="0">
                <a:latin typeface="微软雅黑" panose="020B0503020204020204" charset="-122"/>
                <a:ea typeface="微软雅黑" panose="020B0503020204020204" charset="-122"/>
                <a:cs typeface="微软雅黑" panose="020B0503020204020204" charset="-122"/>
              </a:rPr>
              <a:t>C.</a:t>
            </a:r>
            <a:r>
              <a:rPr lang="zh-CN" altLang="en-US" sz="3200" b="1" dirty="0">
                <a:latin typeface="微软雅黑" panose="020B0503020204020204" charset="-122"/>
                <a:ea typeface="微软雅黑" panose="020B0503020204020204" charset="-122"/>
                <a:cs typeface="微软雅黑" panose="020B0503020204020204" charset="-122"/>
              </a:rPr>
              <a:t>官僚资本主义经济；</a:t>
            </a:r>
            <a:endParaRPr lang="zh-CN" altLang="en-US" sz="4000" b="1" dirty="0">
              <a:latin typeface="微软雅黑" panose="020B0503020204020204" charset="-122"/>
              <a:ea typeface="微软雅黑" panose="020B0503020204020204" charset="-122"/>
              <a:cs typeface="微软雅黑" panose="020B0503020204020204" charset="-122"/>
            </a:endParaRPr>
          </a:p>
          <a:p>
            <a:r>
              <a:rPr lang="en-US" altLang="zh-CN" sz="3200" b="1" dirty="0">
                <a:latin typeface="微软雅黑" panose="020B0503020204020204" charset="-122"/>
                <a:ea typeface="微软雅黑" panose="020B0503020204020204" charset="-122"/>
                <a:cs typeface="微软雅黑" panose="020B0503020204020204" charset="-122"/>
              </a:rPr>
              <a:t>D.</a:t>
            </a:r>
            <a:r>
              <a:rPr lang="zh-CN" altLang="en-US" sz="3200" b="1" dirty="0">
                <a:latin typeface="微软雅黑" panose="020B0503020204020204" charset="-122"/>
                <a:ea typeface="微软雅黑" panose="020B0503020204020204" charset="-122"/>
                <a:cs typeface="微软雅黑" panose="020B0503020204020204" charset="-122"/>
              </a:rPr>
              <a:t>中国民族资本主义经济</a:t>
            </a:r>
            <a:endParaRPr lang="zh-CN" altLang="en-US" sz="3200" b="1" dirty="0">
              <a:latin typeface="微软雅黑" panose="020B0503020204020204" charset="-122"/>
              <a:ea typeface="微软雅黑" panose="020B0503020204020204" charset="-122"/>
              <a:cs typeface="微软雅黑" panose="020B0503020204020204" charset="-122"/>
            </a:endParaRPr>
          </a:p>
        </p:txBody>
      </p:sp>
      <p:sp>
        <p:nvSpPr>
          <p:cNvPr id="99378" name="文本框 99377"/>
          <p:cNvSpPr txBox="1"/>
          <p:nvPr/>
        </p:nvSpPr>
        <p:spPr>
          <a:xfrm>
            <a:off x="6672263" y="5013325"/>
            <a:ext cx="503237" cy="460375"/>
          </a:xfrm>
          <a:prstGeom prst="rect">
            <a:avLst/>
          </a:prstGeom>
          <a:noFill/>
          <a:ln w="9525">
            <a:noFill/>
          </a:ln>
        </p:spPr>
        <p:txBody>
          <a:bodyPr>
            <a:spAutoFit/>
          </a:bodyPr>
          <a:p>
            <a:pPr>
              <a:spcBef>
                <a:spcPct val="50000"/>
              </a:spcBef>
            </a:pPr>
            <a:r>
              <a:rPr lang="en-US" altLang="zh-CN" sz="2400" b="1">
                <a:latin typeface="Arial" panose="020B0604020202020204" pitchFamily="34" charset="0"/>
              </a:rPr>
              <a:t>D</a:t>
            </a:r>
            <a:endParaRPr lang="en-US" altLang="zh-CN" sz="2400" b="1">
              <a:latin typeface="Arial" panose="020B0604020202020204" pitchFamily="34" charset="0"/>
            </a:endParaRPr>
          </a:p>
        </p:txBody>
      </p:sp>
      <p:sp>
        <p:nvSpPr>
          <p:cNvPr id="2" name="矩形 1"/>
          <p:cNvSpPr/>
          <p:nvPr/>
        </p:nvSpPr>
        <p:spPr>
          <a:xfrm>
            <a:off x="463550" y="70485"/>
            <a:ext cx="12103100" cy="768350"/>
          </a:xfrm>
          <a:prstGeom prst="rect">
            <a:avLst/>
          </a:prstGeom>
          <a:noFill/>
          <a:ln w="9525" cap="flat" cmpd="sng">
            <a:noFill/>
            <a:prstDash val="solid"/>
            <a:miter/>
            <a:headEnd type="none" w="med" len="med"/>
            <a:tailEnd type="none" w="med" len="med"/>
          </a:ln>
        </p:spPr>
        <p:txBody>
          <a:bodyPr wrap="square">
            <a:spAutoFit/>
          </a:bodyPr>
          <a:p>
            <a:pPr lvl="0" algn="l">
              <a:spcBef>
                <a:spcPct val="50000"/>
              </a:spcBef>
              <a:buClr>
                <a:schemeClr val="bg1"/>
              </a:buClr>
            </a:pPr>
            <a:r>
              <a:rPr lang="en-US" altLang="zh-CN" sz="4400" b="1" dirty="0">
                <a:solidFill>
                  <a:srgbClr val="2E01EF"/>
                </a:solidFill>
                <a:latin typeface="微软雅黑" panose="020B0503020204020204" charset="-122"/>
                <a:ea typeface="微软雅黑" panose="020B0503020204020204" charset="-122"/>
                <a:sym typeface="+mn-ea"/>
              </a:rPr>
              <a:t>3</a:t>
            </a:r>
            <a:r>
              <a:rPr lang="zh-CN" altLang="en-US" sz="4400" b="1" dirty="0">
                <a:solidFill>
                  <a:srgbClr val="2E01EF"/>
                </a:solidFill>
                <a:latin typeface="微软雅黑" panose="020B0503020204020204" charset="-122"/>
                <a:ea typeface="微软雅黑" panose="020B0503020204020204" charset="-122"/>
                <a:sym typeface="+mn-ea"/>
              </a:rPr>
              <a:t>、四种经济发展曲线</a:t>
            </a:r>
            <a:endParaRPr lang="zh-CN" altLang="en-US" sz="4400" b="1" dirty="0">
              <a:solidFill>
                <a:srgbClr val="2E01EF"/>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zoom/>
      </p:transition>
    </mc:Choice>
    <mc:Fallback>
      <p:transition>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9362"/>
                                        </p:tgtEl>
                                        <p:attrNameLst>
                                          <p:attrName>style.visibility</p:attrName>
                                        </p:attrNameLst>
                                      </p:cBhvr>
                                      <p:to>
                                        <p:strVal val="visible"/>
                                      </p:to>
                                    </p:set>
                                    <p:animEffect transition="in" filter="blinds(horizontal)">
                                      <p:cBhvr>
                                        <p:cTn id="7" dur="500"/>
                                        <p:tgtEl>
                                          <p:spTgt spid="9936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9364"/>
                                        </p:tgtEl>
                                        <p:attrNameLst>
                                          <p:attrName>style.visibility</p:attrName>
                                        </p:attrNameLst>
                                      </p:cBhvr>
                                      <p:to>
                                        <p:strVal val="visible"/>
                                      </p:to>
                                    </p:set>
                                    <p:animEffect transition="in" filter="blinds(horizontal)">
                                      <p:cBhvr>
                                        <p:cTn id="12" dur="500"/>
                                        <p:tgtEl>
                                          <p:spTgt spid="9936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9366"/>
                                        </p:tgtEl>
                                        <p:attrNameLst>
                                          <p:attrName>style.visibility</p:attrName>
                                        </p:attrNameLst>
                                      </p:cBhvr>
                                      <p:to>
                                        <p:strVal val="visible"/>
                                      </p:to>
                                    </p:set>
                                    <p:animEffect transition="in" filter="blinds(horizontal)">
                                      <p:cBhvr>
                                        <p:cTn id="17" dur="500"/>
                                        <p:tgtEl>
                                          <p:spTgt spid="9936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9365"/>
                                        </p:tgtEl>
                                        <p:attrNameLst>
                                          <p:attrName>style.visibility</p:attrName>
                                        </p:attrNameLst>
                                      </p:cBhvr>
                                      <p:to>
                                        <p:strVal val="visible"/>
                                      </p:to>
                                    </p:set>
                                    <p:animEffect transition="in" filter="blinds(horizontal)">
                                      <p:cBhvr>
                                        <p:cTn id="22" dur="500"/>
                                        <p:tgtEl>
                                          <p:spTgt spid="99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62" grpId="0" animBg="1"/>
      <p:bldP spid="99364" grpId="0" animBg="1"/>
      <p:bldP spid="99366" grpId="0" animBg="1"/>
      <p:bldP spid="99365"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2402" name="Text Box 2"/>
          <p:cNvSpPr txBox="1"/>
          <p:nvPr/>
        </p:nvSpPr>
        <p:spPr>
          <a:xfrm>
            <a:off x="1137285" y="183515"/>
            <a:ext cx="9773285" cy="706755"/>
          </a:xfrm>
          <a:prstGeom prst="rect">
            <a:avLst/>
          </a:prstGeom>
          <a:noFill/>
          <a:ln w="9525" cap="flat" cmpd="sng">
            <a:solidFill>
              <a:srgbClr val="FFFF66"/>
            </a:solidFill>
            <a:prstDash val="solid"/>
            <a:miter/>
            <a:headEnd type="none" w="med" len="med"/>
            <a:tailEnd type="none" w="med" len="med"/>
          </a:ln>
        </p:spPr>
        <p:txBody>
          <a:bodyPr wrap="square">
            <a:spAutoFit/>
          </a:bodyPr>
          <a:p>
            <a:pPr>
              <a:spcBef>
                <a:spcPct val="50000"/>
              </a:spcBef>
              <a:buClr>
                <a:schemeClr val="bg1"/>
              </a:buClr>
            </a:pPr>
            <a:r>
              <a:rPr lang="zh-CN" altLang="en-US" sz="4000" b="1" dirty="0">
                <a:solidFill>
                  <a:srgbClr val="2E01EF"/>
                </a:solidFill>
                <a:latin typeface="微软雅黑" panose="020B0503020204020204" charset="-122"/>
                <a:ea typeface="微软雅黑" panose="020B0503020204020204" charset="-122"/>
              </a:rPr>
              <a:t>从民族资本主义曲折发展中得到的启示</a:t>
            </a:r>
            <a:endParaRPr lang="zh-CN" altLang="en-US" sz="4000" b="1" dirty="0">
              <a:solidFill>
                <a:srgbClr val="2E01EF"/>
              </a:solidFill>
              <a:latin typeface="微软雅黑" panose="020B0503020204020204" charset="-122"/>
              <a:ea typeface="微软雅黑" panose="020B0503020204020204" charset="-122"/>
            </a:endParaRPr>
          </a:p>
        </p:txBody>
      </p:sp>
      <p:sp>
        <p:nvSpPr>
          <p:cNvPr id="308227" name="Text Box 3"/>
          <p:cNvSpPr txBox="1">
            <a:spLocks noChangeArrowheads="1"/>
          </p:cNvSpPr>
          <p:nvPr/>
        </p:nvSpPr>
        <p:spPr bwMode="auto">
          <a:xfrm>
            <a:off x="353060" y="1242695"/>
            <a:ext cx="11599545" cy="1198880"/>
          </a:xfrm>
          <a:prstGeom prst="rect">
            <a:avLst/>
          </a:prstGeom>
          <a:noFill/>
          <a:ln w="7">
            <a:noFill/>
            <a:miter lim="800000"/>
          </a:ln>
          <a:effectLst/>
        </p:spPr>
        <p:txBody>
          <a:bodyPr wrap="square">
            <a:spAutoFit/>
          </a:bodyPr>
          <a:p>
            <a:pPr>
              <a:spcBef>
                <a:spcPct val="50000"/>
              </a:spcBef>
            </a:pPr>
            <a:r>
              <a:rPr lang="en-US" altLang="zh-CN" sz="3600" b="1" dirty="0">
                <a:effectLst/>
                <a:latin typeface="微软雅黑" panose="020B0503020204020204" charset="-122"/>
                <a:ea typeface="微软雅黑" panose="020B0503020204020204" charset="-122"/>
                <a:cs typeface="微软雅黑" panose="020B0503020204020204" charset="-122"/>
              </a:rPr>
              <a:t>1.</a:t>
            </a:r>
            <a:r>
              <a:rPr lang="zh-CN" altLang="en-US" sz="3600" b="1" dirty="0">
                <a:effectLst/>
                <a:latin typeface="微软雅黑" panose="020B0503020204020204" charset="-122"/>
                <a:ea typeface="微软雅黑" panose="020B0503020204020204" charset="-122"/>
                <a:cs typeface="微软雅黑" panose="020B0503020204020204" charset="-122"/>
              </a:rPr>
              <a:t>民族资本主义作为新兴的生产方式，具有很强的生命力，一有机会就发展。</a:t>
            </a:r>
            <a:endParaRPr lang="zh-CN" altLang="en-US" sz="3600" b="1" dirty="0">
              <a:effectLst/>
              <a:latin typeface="微软雅黑" panose="020B0503020204020204" charset="-122"/>
              <a:ea typeface="微软雅黑" panose="020B0503020204020204" charset="-122"/>
              <a:cs typeface="微软雅黑" panose="020B0503020204020204" charset="-122"/>
            </a:endParaRPr>
          </a:p>
        </p:txBody>
      </p:sp>
      <p:sp>
        <p:nvSpPr>
          <p:cNvPr id="308228" name="Text Box 4"/>
          <p:cNvSpPr txBox="1">
            <a:spLocks noChangeArrowheads="1"/>
          </p:cNvSpPr>
          <p:nvPr/>
        </p:nvSpPr>
        <p:spPr bwMode="auto">
          <a:xfrm>
            <a:off x="307340" y="2502535"/>
            <a:ext cx="11652250" cy="1198880"/>
          </a:xfrm>
          <a:prstGeom prst="rect">
            <a:avLst/>
          </a:prstGeom>
          <a:noFill/>
          <a:ln w="7">
            <a:noFill/>
            <a:miter lim="800000"/>
          </a:ln>
          <a:effectLst/>
        </p:spPr>
        <p:txBody>
          <a:bodyPr wrap="square">
            <a:spAutoFit/>
          </a:bodyPr>
          <a:p>
            <a:pPr>
              <a:spcBef>
                <a:spcPct val="50000"/>
              </a:spcBef>
            </a:pPr>
            <a:r>
              <a:rPr lang="en-US" altLang="zh-CN" sz="3600" b="1" dirty="0">
                <a:effectLst/>
                <a:latin typeface="微软雅黑" panose="020B0503020204020204" charset="-122"/>
                <a:ea typeface="微软雅黑" panose="020B0503020204020204" charset="-122"/>
                <a:cs typeface="微软雅黑" panose="020B0503020204020204" charset="-122"/>
              </a:rPr>
              <a:t>2.</a:t>
            </a:r>
            <a:r>
              <a:rPr lang="zh-CN" altLang="en-US" sz="3600" b="1" dirty="0">
                <a:effectLst/>
                <a:latin typeface="微软雅黑" panose="020B0503020204020204" charset="-122"/>
                <a:ea typeface="微软雅黑" panose="020B0503020204020204" charset="-122"/>
                <a:cs typeface="微软雅黑" panose="020B0503020204020204" charset="-122"/>
              </a:rPr>
              <a:t>封建主义，尤其是帝国主义是民族资本主义发展的最大障碍。</a:t>
            </a:r>
            <a:endParaRPr lang="zh-CN" altLang="en-US" sz="3600" b="1" dirty="0">
              <a:effectLst/>
              <a:latin typeface="微软雅黑" panose="020B0503020204020204" charset="-122"/>
              <a:ea typeface="微软雅黑" panose="020B0503020204020204" charset="-122"/>
              <a:cs typeface="微软雅黑" panose="020B0503020204020204" charset="-122"/>
            </a:endParaRPr>
          </a:p>
        </p:txBody>
      </p:sp>
      <p:sp>
        <p:nvSpPr>
          <p:cNvPr id="308229" name="Text Box 5"/>
          <p:cNvSpPr txBox="1">
            <a:spLocks noChangeArrowheads="1"/>
          </p:cNvSpPr>
          <p:nvPr/>
        </p:nvSpPr>
        <p:spPr bwMode="auto">
          <a:xfrm>
            <a:off x="327025" y="3805555"/>
            <a:ext cx="11652250" cy="1198880"/>
          </a:xfrm>
          <a:prstGeom prst="rect">
            <a:avLst/>
          </a:prstGeom>
          <a:noFill/>
          <a:ln w="7">
            <a:noFill/>
            <a:miter lim="800000"/>
          </a:ln>
          <a:effectLst/>
        </p:spPr>
        <p:txBody>
          <a:bodyPr wrap="square">
            <a:spAutoFit/>
          </a:bodyPr>
          <a:p>
            <a:pPr>
              <a:spcBef>
                <a:spcPct val="50000"/>
              </a:spcBef>
            </a:pPr>
            <a:r>
              <a:rPr lang="en-US" altLang="zh-CN" sz="3600" b="1" dirty="0">
                <a:effectLst/>
                <a:latin typeface="微软雅黑" panose="020B0503020204020204" charset="-122"/>
                <a:ea typeface="微软雅黑" panose="020B0503020204020204" charset="-122"/>
                <a:cs typeface="微软雅黑" panose="020B0503020204020204" charset="-122"/>
              </a:rPr>
              <a:t>3.</a:t>
            </a:r>
            <a:r>
              <a:rPr lang="zh-CN" altLang="en-US" sz="3600" b="1" dirty="0">
                <a:effectLst/>
                <a:latin typeface="微软雅黑" panose="020B0503020204020204" charset="-122"/>
                <a:ea typeface="微软雅黑" panose="020B0503020204020204" charset="-122"/>
                <a:cs typeface="微软雅黑" panose="020B0503020204020204" charset="-122"/>
              </a:rPr>
              <a:t>在半殖民地、半封建社会的中国，民族资本主义不可能走上独立发展道路，也不可能获得充分发展。</a:t>
            </a:r>
            <a:endParaRPr lang="zh-CN" altLang="en-US" sz="3600" b="1" dirty="0">
              <a:effectLst/>
              <a:latin typeface="微软雅黑" panose="020B0503020204020204" charset="-122"/>
              <a:ea typeface="微软雅黑" panose="020B0503020204020204" charset="-122"/>
              <a:cs typeface="微软雅黑" panose="020B0503020204020204" charset="-122"/>
            </a:endParaRPr>
          </a:p>
        </p:txBody>
      </p:sp>
      <p:sp>
        <p:nvSpPr>
          <p:cNvPr id="102406" name="Text Box 7"/>
          <p:cNvSpPr txBox="1"/>
          <p:nvPr/>
        </p:nvSpPr>
        <p:spPr>
          <a:xfrm>
            <a:off x="2514600" y="6172200"/>
            <a:ext cx="1135063" cy="460375"/>
          </a:xfrm>
          <a:prstGeom prst="rect">
            <a:avLst/>
          </a:prstGeom>
          <a:noFill/>
          <a:ln w="7">
            <a:noFill/>
          </a:ln>
        </p:spPr>
        <p:txBody>
          <a:bodyPr>
            <a:spAutoFit/>
          </a:bodyPr>
          <a:p>
            <a:pPr algn="ctr">
              <a:spcBef>
                <a:spcPct val="50000"/>
              </a:spcBef>
            </a:pPr>
            <a:endParaRPr lang="zh-CN" altLang="zh-CN" sz="2400" dirty="0">
              <a:latin typeface="Times New Roman" panose="02020603050405020304" pitchFamily="18" charset="0"/>
            </a:endParaRPr>
          </a:p>
        </p:txBody>
      </p:sp>
      <p:sp>
        <p:nvSpPr>
          <p:cNvPr id="102407" name="Text Box 10"/>
          <p:cNvSpPr txBox="1"/>
          <p:nvPr/>
        </p:nvSpPr>
        <p:spPr>
          <a:xfrm>
            <a:off x="2895600" y="5334000"/>
            <a:ext cx="228600" cy="460375"/>
          </a:xfrm>
          <a:prstGeom prst="rect">
            <a:avLst/>
          </a:prstGeom>
          <a:noFill/>
          <a:ln w="7">
            <a:noFill/>
          </a:ln>
        </p:spPr>
        <p:txBody>
          <a:bodyPr>
            <a:spAutoFit/>
          </a:bodyPr>
          <a:p>
            <a:pPr algn="ctr">
              <a:spcBef>
                <a:spcPct val="50000"/>
              </a:spcBef>
            </a:pPr>
            <a:endParaRPr lang="zh-CN" altLang="zh-CN" sz="2400" dirty="0">
              <a:latin typeface="Times New Roman" panose="02020603050405020304" pitchFamily="18" charset="0"/>
            </a:endParaRPr>
          </a:p>
        </p:txBody>
      </p:sp>
      <p:sp>
        <p:nvSpPr>
          <p:cNvPr id="308235" name="Text Box 11"/>
          <p:cNvSpPr txBox="1"/>
          <p:nvPr/>
        </p:nvSpPr>
        <p:spPr>
          <a:xfrm>
            <a:off x="327025" y="5334000"/>
            <a:ext cx="11170920" cy="1198880"/>
          </a:xfrm>
          <a:prstGeom prst="rect">
            <a:avLst/>
          </a:prstGeom>
          <a:noFill/>
          <a:ln w="7">
            <a:noFill/>
          </a:ln>
        </p:spPr>
        <p:txBody>
          <a:bodyPr wrap="square">
            <a:spAutoFit/>
          </a:bodyPr>
          <a:p>
            <a:pPr>
              <a:spcBef>
                <a:spcPct val="50000"/>
              </a:spcBef>
            </a:pPr>
            <a:r>
              <a:rPr lang="en-US" altLang="zh-CN" sz="3600" b="1" dirty="0">
                <a:effectLst/>
                <a:latin typeface="微软雅黑" panose="020B0503020204020204" charset="-122"/>
                <a:ea typeface="微软雅黑" panose="020B0503020204020204" charset="-122"/>
                <a:cs typeface="微软雅黑" panose="020B0503020204020204" charset="-122"/>
              </a:rPr>
              <a:t>4.</a:t>
            </a:r>
            <a:r>
              <a:rPr lang="zh-CN" altLang="en-US" sz="3600" b="1" dirty="0">
                <a:effectLst/>
                <a:latin typeface="微软雅黑" panose="020B0503020204020204" charset="-122"/>
                <a:ea typeface="微软雅黑" panose="020B0503020204020204" charset="-122"/>
                <a:cs typeface="微软雅黑" panose="020B0503020204020204" charset="-122"/>
              </a:rPr>
              <a:t>由于资本主义不能充分发展，资产阶级不能领导中国革命取得胜利           </a:t>
            </a:r>
            <a:endParaRPr lang="zh-CN" altLang="en-US" sz="3600" b="1" dirty="0">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02"/>
                                        </p:tgtEl>
                                        <p:attrNameLst>
                                          <p:attrName>style.visibility</p:attrName>
                                        </p:attrNameLst>
                                      </p:cBhvr>
                                      <p:to>
                                        <p:strVal val="visible"/>
                                      </p:to>
                                    </p:set>
                                    <p:anim calcmode="lin" valueType="num">
                                      <p:cBhvr additive="base">
                                        <p:cTn id="7" dur="500" fill="hold"/>
                                        <p:tgtEl>
                                          <p:spTgt spid="102402"/>
                                        </p:tgtEl>
                                        <p:attrNameLst>
                                          <p:attrName>ppt_x</p:attrName>
                                        </p:attrNameLst>
                                      </p:cBhvr>
                                      <p:tavLst>
                                        <p:tav tm="0">
                                          <p:val>
                                            <p:strVal val="0-#ppt_w/2"/>
                                          </p:val>
                                        </p:tav>
                                        <p:tav tm="100000">
                                          <p:val>
                                            <p:strVal val="#ppt_x"/>
                                          </p:val>
                                        </p:tav>
                                      </p:tavLst>
                                    </p:anim>
                                    <p:anim calcmode="lin" valueType="num">
                                      <p:cBhvr additive="base">
                                        <p:cTn id="8" dur="500" fill="hold"/>
                                        <p:tgtEl>
                                          <p:spTgt spid="10240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08227"/>
                                        </p:tgtEl>
                                        <p:attrNameLst>
                                          <p:attrName>style.visibility</p:attrName>
                                        </p:attrNameLst>
                                      </p:cBhvr>
                                      <p:to>
                                        <p:strVal val="visible"/>
                                      </p:to>
                                    </p:set>
                                    <p:animEffect transition="in" filter="blinds(horizontal)">
                                      <p:cBhvr>
                                        <p:cTn id="13" dur="500"/>
                                        <p:tgtEl>
                                          <p:spTgt spid="308227"/>
                                        </p:tgtEl>
                                      </p:cBhvr>
                                    </p:animEffect>
                                  </p:childTnLst>
                                </p:cTn>
                              </p:par>
                            </p:childTnLst>
                          </p:cTn>
                        </p:par>
                        <p:par>
                          <p:cTn id="14" fill="hold">
                            <p:stCondLst>
                              <p:cond delay="500"/>
                            </p:stCondLst>
                            <p:childTnLst>
                              <p:par>
                                <p:cTn id="15" presetID="3" presetClass="entr" presetSubtype="10" fill="hold" grpId="0" nodeType="afterEffect">
                                  <p:stCondLst>
                                    <p:cond delay="500"/>
                                  </p:stCondLst>
                                  <p:childTnLst>
                                    <p:set>
                                      <p:cBhvr>
                                        <p:cTn id="16" dur="1" fill="hold">
                                          <p:stCondLst>
                                            <p:cond delay="0"/>
                                          </p:stCondLst>
                                        </p:cTn>
                                        <p:tgtEl>
                                          <p:spTgt spid="308228"/>
                                        </p:tgtEl>
                                        <p:attrNameLst>
                                          <p:attrName>style.visibility</p:attrName>
                                        </p:attrNameLst>
                                      </p:cBhvr>
                                      <p:to>
                                        <p:strVal val="visible"/>
                                      </p:to>
                                    </p:set>
                                    <p:animEffect transition="in" filter="blinds(horizontal)">
                                      <p:cBhvr>
                                        <p:cTn id="17" dur="500"/>
                                        <p:tgtEl>
                                          <p:spTgt spid="308228"/>
                                        </p:tgtEl>
                                      </p:cBhvr>
                                    </p:animEffect>
                                  </p:childTnLst>
                                </p:cTn>
                              </p:par>
                            </p:childTnLst>
                          </p:cTn>
                        </p:par>
                        <p:par>
                          <p:cTn id="18" fill="hold">
                            <p:stCondLst>
                              <p:cond delay="1500"/>
                            </p:stCondLst>
                            <p:childTnLst>
                              <p:par>
                                <p:cTn id="19" presetID="3" presetClass="entr" presetSubtype="10" fill="hold" grpId="0" nodeType="afterEffect">
                                  <p:stCondLst>
                                    <p:cond delay="500"/>
                                  </p:stCondLst>
                                  <p:childTnLst>
                                    <p:set>
                                      <p:cBhvr>
                                        <p:cTn id="20" dur="1" fill="hold">
                                          <p:stCondLst>
                                            <p:cond delay="0"/>
                                          </p:stCondLst>
                                        </p:cTn>
                                        <p:tgtEl>
                                          <p:spTgt spid="308229"/>
                                        </p:tgtEl>
                                        <p:attrNameLst>
                                          <p:attrName>style.visibility</p:attrName>
                                        </p:attrNameLst>
                                      </p:cBhvr>
                                      <p:to>
                                        <p:strVal val="visible"/>
                                      </p:to>
                                    </p:set>
                                    <p:animEffect transition="in" filter="blinds(horizontal)">
                                      <p:cBhvr>
                                        <p:cTn id="21" dur="500"/>
                                        <p:tgtEl>
                                          <p:spTgt spid="308229"/>
                                        </p:tgtEl>
                                      </p:cBhvr>
                                    </p:animEffect>
                                  </p:childTnLst>
                                </p:cTn>
                              </p:par>
                            </p:childTnLst>
                          </p:cTn>
                        </p:par>
                        <p:par>
                          <p:cTn id="22" fill="hold">
                            <p:stCondLst>
                              <p:cond delay="2500"/>
                            </p:stCondLst>
                            <p:childTnLst>
                              <p:par>
                                <p:cTn id="23" presetID="3" presetClass="entr" presetSubtype="10" fill="hold" grpId="0" nodeType="afterEffect">
                                  <p:stCondLst>
                                    <p:cond delay="500"/>
                                  </p:stCondLst>
                                  <p:childTnLst>
                                    <p:set>
                                      <p:cBhvr>
                                        <p:cTn id="24" dur="1" fill="hold">
                                          <p:stCondLst>
                                            <p:cond delay="0"/>
                                          </p:stCondLst>
                                        </p:cTn>
                                        <p:tgtEl>
                                          <p:spTgt spid="308235"/>
                                        </p:tgtEl>
                                        <p:attrNameLst>
                                          <p:attrName>style.visibility</p:attrName>
                                        </p:attrNameLst>
                                      </p:cBhvr>
                                      <p:to>
                                        <p:strVal val="visible"/>
                                      </p:to>
                                    </p:set>
                                    <p:animEffect transition="in" filter="blinds(horizontal)">
                                      <p:cBhvr>
                                        <p:cTn id="25" dur="500"/>
                                        <p:tgtEl>
                                          <p:spTgt spid="308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bldLvl="0" animBg="1"/>
      <p:bldP spid="308227" grpId="0" bldLvl="0" animBg="1"/>
      <p:bldP spid="308228" grpId="0" bldLvl="0" animBg="1"/>
      <p:bldP spid="308229" grpId="0" bldLvl="0" animBg="1"/>
      <p:bldP spid="308235"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9219" name="内容占位符 2"/>
          <p:cNvSpPr>
            <a:spLocks noGrp="1"/>
          </p:cNvSpPr>
          <p:nvPr>
            <p:ph idx="1"/>
          </p:nvPr>
        </p:nvSpPr>
        <p:spPr>
          <a:xfrm>
            <a:off x="53340" y="-58420"/>
            <a:ext cx="11962130" cy="6974840"/>
          </a:xfrm>
        </p:spPr>
        <p:txBody>
          <a:bodyPr vert="horz" wrap="square" lIns="91440" tIns="45720" rIns="91440" bIns="45720" anchor="t">
            <a:noAutofit/>
          </a:bodyPr>
          <a:p>
            <a:pPr marL="0" indent="0">
              <a:lnSpc>
                <a:spcPct val="130000"/>
              </a:lnSpc>
              <a:buNone/>
            </a:pPr>
            <a:r>
              <a:rPr lang="zh-CN" altLang="en-US" b="1" dirty="0">
                <a:latin typeface="微软雅黑" panose="020B0503020204020204" charset="-122"/>
                <a:ea typeface="微软雅黑" panose="020B0503020204020204" charset="-122"/>
                <a:cs typeface="微软雅黑" panose="020B0503020204020204" charset="-122"/>
              </a:rPr>
              <a:t>五、中国民族资本主义的特点</a:t>
            </a:r>
            <a:endParaRPr lang="zh-CN" altLang="en-US" b="1" dirty="0">
              <a:latin typeface="微软雅黑" panose="020B0503020204020204" charset="-122"/>
              <a:ea typeface="微软雅黑" panose="020B0503020204020204" charset="-122"/>
              <a:cs typeface="微软雅黑" panose="020B0503020204020204" charset="-122"/>
            </a:endParaRPr>
          </a:p>
          <a:p>
            <a:pPr marL="0" indent="0">
              <a:lnSpc>
                <a:spcPct val="130000"/>
              </a:lnSpc>
              <a:buNone/>
            </a:pPr>
            <a:r>
              <a:rPr lang="en-US" altLang="zh-CN" b="1" dirty="0">
                <a:latin typeface="微软雅黑" panose="020B0503020204020204" charset="-122"/>
                <a:ea typeface="微软雅黑" panose="020B0503020204020204" charset="-122"/>
                <a:cs typeface="微软雅黑" panose="020B0503020204020204" charset="-122"/>
              </a:rPr>
              <a:t>(1)</a:t>
            </a:r>
            <a:r>
              <a:rPr lang="zh-CN" altLang="en-US" b="1" dirty="0">
                <a:latin typeface="微软雅黑" panose="020B0503020204020204" charset="-122"/>
                <a:ea typeface="微软雅黑" panose="020B0503020204020204" charset="-122"/>
                <a:cs typeface="微软雅黑" panose="020B0503020204020204" charset="-122"/>
              </a:rPr>
              <a:t>从产生与发展看，先天不足</a:t>
            </a:r>
            <a:r>
              <a:rPr lang="en-US" altLang="zh-CN" b="1" dirty="0">
                <a:latin typeface="微软雅黑" panose="020B0503020204020204" charset="-122"/>
                <a:ea typeface="微软雅黑" panose="020B0503020204020204" charset="-122"/>
                <a:cs typeface="微软雅黑" panose="020B0503020204020204" charset="-122"/>
              </a:rPr>
              <a:t>(</a:t>
            </a:r>
            <a:r>
              <a:rPr lang="zh-CN" altLang="en-US" b="1" dirty="0">
                <a:latin typeface="微软雅黑" panose="020B0503020204020204" charset="-122"/>
                <a:ea typeface="微软雅黑" panose="020B0503020204020204" charset="-122"/>
                <a:cs typeface="微软雅黑" panose="020B0503020204020204" charset="-122"/>
              </a:rPr>
              <a:t>资本、技术、人才</a:t>
            </a:r>
            <a:r>
              <a:rPr lang="en-US" altLang="zh-CN" b="1" dirty="0">
                <a:latin typeface="微软雅黑" panose="020B0503020204020204" charset="-122"/>
                <a:ea typeface="微软雅黑" panose="020B0503020204020204" charset="-122"/>
                <a:cs typeface="微软雅黑" panose="020B0503020204020204" charset="-122"/>
              </a:rPr>
              <a:t>)</a:t>
            </a:r>
            <a:r>
              <a:rPr lang="zh-CN" altLang="en-US" b="1" dirty="0">
                <a:latin typeface="微软雅黑" panose="020B0503020204020204" charset="-122"/>
                <a:ea typeface="微软雅黑" panose="020B0503020204020204" charset="-122"/>
                <a:cs typeface="微软雅黑" panose="020B0503020204020204" charset="-122"/>
              </a:rPr>
              <a:t>，后天畸形。</a:t>
            </a:r>
            <a:endParaRPr lang="zh-CN" altLang="en-US" b="1" dirty="0">
              <a:latin typeface="微软雅黑" panose="020B0503020204020204" charset="-122"/>
              <a:ea typeface="微软雅黑" panose="020B0503020204020204" charset="-122"/>
              <a:cs typeface="微软雅黑" panose="020B0503020204020204" charset="-122"/>
            </a:endParaRPr>
          </a:p>
          <a:p>
            <a:pPr marL="0" indent="0">
              <a:lnSpc>
                <a:spcPct val="130000"/>
              </a:lnSpc>
              <a:buNone/>
            </a:pPr>
            <a:r>
              <a:rPr lang="en-US" altLang="zh-CN" b="1" dirty="0">
                <a:latin typeface="微软雅黑" panose="020B0503020204020204" charset="-122"/>
                <a:ea typeface="微软雅黑" panose="020B0503020204020204" charset="-122"/>
                <a:cs typeface="微软雅黑" panose="020B0503020204020204" charset="-122"/>
              </a:rPr>
              <a:t>(2)</a:t>
            </a:r>
            <a:r>
              <a:rPr lang="zh-CN" altLang="en-US" b="1" dirty="0">
                <a:latin typeface="微软雅黑" panose="020B0503020204020204" charset="-122"/>
                <a:ea typeface="微软雅黑" panose="020B0503020204020204" charset="-122"/>
                <a:cs typeface="微软雅黑" panose="020B0503020204020204" charset="-122"/>
              </a:rPr>
              <a:t>从诞生环境看，产生于半殖民地半封建社会，深受资本主义、封建主义的双重压迫。</a:t>
            </a:r>
            <a:endParaRPr lang="zh-CN" altLang="en-US" b="1" dirty="0">
              <a:latin typeface="微软雅黑" panose="020B0503020204020204" charset="-122"/>
              <a:ea typeface="微软雅黑" panose="020B0503020204020204" charset="-122"/>
              <a:cs typeface="微软雅黑" panose="020B0503020204020204" charset="-122"/>
            </a:endParaRPr>
          </a:p>
          <a:p>
            <a:pPr marL="0" indent="0">
              <a:lnSpc>
                <a:spcPct val="130000"/>
              </a:lnSpc>
              <a:buNone/>
            </a:pPr>
            <a:r>
              <a:rPr lang="en-US" altLang="zh-CN" b="1" dirty="0">
                <a:latin typeface="微软雅黑" panose="020B0503020204020204" charset="-122"/>
                <a:ea typeface="微软雅黑" panose="020B0503020204020204" charset="-122"/>
                <a:cs typeface="微软雅黑" panose="020B0503020204020204" charset="-122"/>
              </a:rPr>
              <a:t>(3)</a:t>
            </a:r>
            <a:r>
              <a:rPr lang="zh-CN" altLang="en-US" b="1" dirty="0">
                <a:latin typeface="微软雅黑" panose="020B0503020204020204" charset="-122"/>
                <a:ea typeface="微软雅黑" panose="020B0503020204020204" charset="-122"/>
                <a:cs typeface="微软雅黑" panose="020B0503020204020204" charset="-122"/>
              </a:rPr>
              <a:t>从分布看，主要集中在沿海地区，内地很少。</a:t>
            </a:r>
            <a:endParaRPr lang="zh-CN" altLang="en-US" b="1" dirty="0">
              <a:latin typeface="微软雅黑" panose="020B0503020204020204" charset="-122"/>
              <a:ea typeface="微软雅黑" panose="020B0503020204020204" charset="-122"/>
              <a:cs typeface="微软雅黑" panose="020B0503020204020204" charset="-122"/>
            </a:endParaRPr>
          </a:p>
          <a:p>
            <a:pPr marL="0" indent="0">
              <a:lnSpc>
                <a:spcPct val="130000"/>
              </a:lnSpc>
              <a:buNone/>
            </a:pPr>
            <a:r>
              <a:rPr lang="en-US" altLang="zh-CN" b="1" dirty="0">
                <a:latin typeface="微软雅黑" panose="020B0503020204020204" charset="-122"/>
                <a:ea typeface="微软雅黑" panose="020B0503020204020204" charset="-122"/>
                <a:cs typeface="微软雅黑" panose="020B0503020204020204" charset="-122"/>
              </a:rPr>
              <a:t>(4)</a:t>
            </a:r>
            <a:r>
              <a:rPr lang="zh-CN" altLang="en-US" b="1" dirty="0">
                <a:latin typeface="微软雅黑" panose="020B0503020204020204" charset="-122"/>
                <a:ea typeface="微软雅黑" panose="020B0503020204020204" charset="-122"/>
                <a:cs typeface="微软雅黑" panose="020B0503020204020204" charset="-122"/>
              </a:rPr>
              <a:t>从结构看，民族工业主要集中在纺织、食品等轻工业，重工业基础薄弱，没有形成独立完整的工业体系。</a:t>
            </a:r>
            <a:endParaRPr lang="zh-CN" altLang="en-US" b="1" dirty="0">
              <a:latin typeface="微软雅黑" panose="020B0503020204020204" charset="-122"/>
              <a:ea typeface="微软雅黑" panose="020B0503020204020204" charset="-122"/>
              <a:cs typeface="微软雅黑" panose="020B0503020204020204" charset="-122"/>
            </a:endParaRPr>
          </a:p>
          <a:p>
            <a:pPr marL="0" indent="0">
              <a:lnSpc>
                <a:spcPct val="130000"/>
              </a:lnSpc>
              <a:buNone/>
            </a:pPr>
            <a:r>
              <a:rPr lang="en-US" altLang="zh-CN" b="1" dirty="0">
                <a:latin typeface="微软雅黑" panose="020B0503020204020204" charset="-122"/>
                <a:ea typeface="微软雅黑" panose="020B0503020204020204" charset="-122"/>
                <a:cs typeface="微软雅黑" panose="020B0503020204020204" charset="-122"/>
              </a:rPr>
              <a:t>(5)</a:t>
            </a:r>
            <a:r>
              <a:rPr lang="zh-CN" altLang="en-US" b="1" dirty="0">
                <a:latin typeface="微软雅黑" panose="020B0503020204020204" charset="-122"/>
                <a:ea typeface="微软雅黑" panose="020B0503020204020204" charset="-122"/>
                <a:cs typeface="微软雅黑" panose="020B0503020204020204" charset="-122"/>
              </a:rPr>
              <a:t>从地位看，民族资本主义经济在国民经济中所占比重很小，始终没有成为中国社会经济的主要形式。</a:t>
            </a:r>
            <a:endParaRPr lang="zh-CN" altLang="en-US" b="1" dirty="0">
              <a:latin typeface="微软雅黑" panose="020B0503020204020204" charset="-122"/>
              <a:ea typeface="微软雅黑" panose="020B0503020204020204" charset="-122"/>
              <a:cs typeface="微软雅黑" panose="020B0503020204020204" charset="-122"/>
            </a:endParaRPr>
          </a:p>
          <a:p>
            <a:pPr marL="0" indent="0">
              <a:lnSpc>
                <a:spcPct val="130000"/>
              </a:lnSpc>
              <a:buNone/>
            </a:pPr>
            <a:r>
              <a:rPr lang="en-US" altLang="zh-CN" b="1" dirty="0">
                <a:latin typeface="微软雅黑" panose="020B0503020204020204" charset="-122"/>
                <a:ea typeface="微软雅黑" panose="020B0503020204020204" charset="-122"/>
                <a:cs typeface="微软雅黑" panose="020B0503020204020204" charset="-122"/>
              </a:rPr>
              <a:t>(6)</a:t>
            </a:r>
            <a:r>
              <a:rPr lang="zh-CN" altLang="en-US" b="1" dirty="0">
                <a:latin typeface="微软雅黑" panose="020B0503020204020204" charset="-122"/>
                <a:ea typeface="微软雅黑" panose="020B0503020204020204" charset="-122"/>
                <a:cs typeface="微软雅黑" panose="020B0503020204020204" charset="-122"/>
              </a:rPr>
              <a:t>从发展历程看，受帝国主义和封建主义的压制，发展繁荣时间很短，具有曲折发展的特点。</a:t>
            </a:r>
            <a:endParaRPr lang="zh-CN" altLang="en-US"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9">
                                            <p:txEl>
                                              <p:charRg st="14" end="46"/>
                                            </p:txEl>
                                          </p:spTgt>
                                        </p:tgtEl>
                                        <p:attrNameLst>
                                          <p:attrName>style.visibility</p:attrName>
                                        </p:attrNameLst>
                                      </p:cBhvr>
                                      <p:to>
                                        <p:strVal val="visible"/>
                                      </p:to>
                                    </p:set>
                                    <p:anim calcmode="lin" valueType="num">
                                      <p:cBhvr additive="base">
                                        <p:cTn id="7" dur="500" fill="hold"/>
                                        <p:tgtEl>
                                          <p:spTgt spid="9219">
                                            <p:txEl>
                                              <p:charRg st="14" end="4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charRg st="14" end="46"/>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219">
                                            <p:txEl>
                                              <p:charRg st="46" end="87"/>
                                            </p:txEl>
                                          </p:spTgt>
                                        </p:tgtEl>
                                        <p:attrNameLst>
                                          <p:attrName>style.visibility</p:attrName>
                                        </p:attrNameLst>
                                      </p:cBhvr>
                                      <p:to>
                                        <p:strVal val="visible"/>
                                      </p:to>
                                    </p:set>
                                    <p:anim calcmode="lin" valueType="num">
                                      <p:cBhvr additive="base">
                                        <p:cTn id="11" dur="500" fill="hold"/>
                                        <p:tgtEl>
                                          <p:spTgt spid="9219">
                                            <p:txEl>
                                              <p:charRg st="46" end="87"/>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219">
                                            <p:txEl>
                                              <p:charRg st="46" end="87"/>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219">
                                            <p:txEl>
                                              <p:charRg st="87" end="111"/>
                                            </p:txEl>
                                          </p:spTgt>
                                        </p:tgtEl>
                                        <p:attrNameLst>
                                          <p:attrName>style.visibility</p:attrName>
                                        </p:attrNameLst>
                                      </p:cBhvr>
                                      <p:to>
                                        <p:strVal val="visible"/>
                                      </p:to>
                                    </p:set>
                                    <p:anim calcmode="lin" valueType="num">
                                      <p:cBhvr additive="base">
                                        <p:cTn id="15" dur="500" fill="hold"/>
                                        <p:tgtEl>
                                          <p:spTgt spid="9219">
                                            <p:txEl>
                                              <p:charRg st="87" end="11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219">
                                            <p:txEl>
                                              <p:charRg st="87" end="111"/>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219">
                                            <p:txEl>
                                              <p:charRg st="111" end="161"/>
                                            </p:txEl>
                                          </p:spTgt>
                                        </p:tgtEl>
                                        <p:attrNameLst>
                                          <p:attrName>style.visibility</p:attrName>
                                        </p:attrNameLst>
                                      </p:cBhvr>
                                      <p:to>
                                        <p:strVal val="visible"/>
                                      </p:to>
                                    </p:set>
                                    <p:anim calcmode="lin" valueType="num">
                                      <p:cBhvr additive="base">
                                        <p:cTn id="19" dur="500" fill="hold"/>
                                        <p:tgtEl>
                                          <p:spTgt spid="9219">
                                            <p:txEl>
                                              <p:charRg st="111" end="16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9">
                                            <p:txEl>
                                              <p:charRg st="111" end="16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219">
                                            <p:txEl>
                                              <p:charRg st="161" end="209"/>
                                            </p:txEl>
                                          </p:spTgt>
                                        </p:tgtEl>
                                        <p:attrNameLst>
                                          <p:attrName>style.visibility</p:attrName>
                                        </p:attrNameLst>
                                      </p:cBhvr>
                                      <p:to>
                                        <p:strVal val="visible"/>
                                      </p:to>
                                    </p:set>
                                    <p:anim calcmode="lin" valueType="num">
                                      <p:cBhvr additive="base">
                                        <p:cTn id="23" dur="500" fill="hold"/>
                                        <p:tgtEl>
                                          <p:spTgt spid="9219">
                                            <p:txEl>
                                              <p:charRg st="161" end="209"/>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219">
                                            <p:txEl>
                                              <p:charRg st="161" end="209"/>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219">
                                            <p:txEl>
                                              <p:charRg st="209" end="253"/>
                                            </p:txEl>
                                          </p:spTgt>
                                        </p:tgtEl>
                                        <p:attrNameLst>
                                          <p:attrName>style.visibility</p:attrName>
                                        </p:attrNameLst>
                                      </p:cBhvr>
                                      <p:to>
                                        <p:strVal val="visible"/>
                                      </p:to>
                                    </p:set>
                                    <p:anim calcmode="lin" valueType="num">
                                      <p:cBhvr additive="base">
                                        <p:cTn id="27" dur="500" fill="hold"/>
                                        <p:tgtEl>
                                          <p:spTgt spid="9219">
                                            <p:txEl>
                                              <p:charRg st="209" end="25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219">
                                            <p:txEl>
                                              <p:charRg st="209" end="25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200660" y="443230"/>
          <a:ext cx="11790680" cy="6469380"/>
        </p:xfrm>
        <a:graphic>
          <a:graphicData uri="http://schemas.openxmlformats.org/drawingml/2006/table">
            <a:tbl>
              <a:tblPr firstRow="1" bandRow="1">
                <a:tableStyleId>{5C22544A-7EE6-4342-B048-85BDC9FD1C3A}</a:tableStyleId>
              </a:tblPr>
              <a:tblGrid>
                <a:gridCol w="2806700"/>
                <a:gridCol w="2245360"/>
                <a:gridCol w="6738620"/>
              </a:tblGrid>
              <a:tr h="579120">
                <a:tc>
                  <a:txBody>
                    <a:bodyPr/>
                    <a:p>
                      <a:pPr algn="ctr">
                        <a:lnSpc>
                          <a:spcPct val="120000"/>
                        </a:lnSpc>
                        <a:buNone/>
                      </a:pPr>
                      <a:r>
                        <a:rPr lang="zh-CN" altLang="en-US" sz="3600" b="1">
                          <a:latin typeface="微软雅黑" panose="020B0503020204020204" charset="-122"/>
                          <a:ea typeface="微软雅黑" panose="020B0503020204020204" charset="-122"/>
                        </a:rPr>
                        <a:t>阶段</a:t>
                      </a:r>
                      <a:endParaRPr lang="zh-CN" altLang="en-US" sz="3600" b="1">
                        <a:latin typeface="微软雅黑" panose="020B0503020204020204" charset="-122"/>
                        <a:ea typeface="微软雅黑" panose="020B0503020204020204" charset="-122"/>
                      </a:endParaRPr>
                    </a:p>
                  </a:txBody>
                  <a:tcPr/>
                </a:tc>
                <a:tc>
                  <a:txBody>
                    <a:bodyPr/>
                    <a:p>
                      <a:pPr algn="ctr">
                        <a:lnSpc>
                          <a:spcPct val="120000"/>
                        </a:lnSpc>
                        <a:buNone/>
                      </a:pPr>
                      <a:r>
                        <a:rPr lang="zh-CN" altLang="en-US" sz="3600" b="1">
                          <a:latin typeface="微软雅黑" panose="020B0503020204020204" charset="-122"/>
                          <a:ea typeface="微软雅黑" panose="020B0503020204020204" charset="-122"/>
                        </a:rPr>
                        <a:t>阶段特征</a:t>
                      </a:r>
                      <a:endParaRPr lang="zh-CN" altLang="en-US" sz="3600" b="1">
                        <a:latin typeface="微软雅黑" panose="020B0503020204020204" charset="-122"/>
                        <a:ea typeface="微软雅黑" panose="020B0503020204020204" charset="-122"/>
                      </a:endParaRPr>
                    </a:p>
                  </a:txBody>
                  <a:tcPr/>
                </a:tc>
                <a:tc>
                  <a:txBody>
                    <a:bodyPr/>
                    <a:p>
                      <a:pPr algn="ctr">
                        <a:lnSpc>
                          <a:spcPct val="120000"/>
                        </a:lnSpc>
                        <a:buNone/>
                      </a:pPr>
                      <a:r>
                        <a:rPr lang="zh-CN" altLang="en-US" sz="3600" b="1">
                          <a:latin typeface="微软雅黑" panose="020B0503020204020204" charset="-122"/>
                          <a:ea typeface="微软雅黑" panose="020B0503020204020204" charset="-122"/>
                        </a:rPr>
                        <a:t>发展原因</a:t>
                      </a:r>
                      <a:endParaRPr lang="zh-CN" altLang="en-US" sz="3600" b="1">
                        <a:latin typeface="微软雅黑" panose="020B0503020204020204" charset="-122"/>
                        <a:ea typeface="微软雅黑" panose="020B0503020204020204" charset="-122"/>
                      </a:endParaRPr>
                    </a:p>
                  </a:txBody>
                  <a:tcPr/>
                </a:tc>
              </a:tr>
              <a:tr h="381000">
                <a:tc>
                  <a:txBody>
                    <a:bodyPr/>
                    <a:p>
                      <a:pPr>
                        <a:lnSpc>
                          <a:spcPct val="120000"/>
                        </a:lnSpc>
                        <a:buNone/>
                      </a:pPr>
                      <a:r>
                        <a:rPr lang="zh-CN" altLang="en-US" sz="3600" b="1">
                          <a:solidFill>
                            <a:srgbClr val="2E01EF"/>
                          </a:solidFill>
                          <a:latin typeface="微软雅黑" panose="020B0503020204020204" charset="-122"/>
                          <a:ea typeface="微软雅黑" panose="020B0503020204020204" charset="-122"/>
                        </a:rPr>
                        <a:t>甲午战后</a:t>
                      </a:r>
                      <a:endParaRPr lang="zh-CN" altLang="en-US" sz="3600" b="1">
                        <a:solidFill>
                          <a:srgbClr val="2E01EF"/>
                        </a:solidFill>
                        <a:latin typeface="微软雅黑" panose="020B0503020204020204" charset="-122"/>
                        <a:ea typeface="微软雅黑" panose="020B0503020204020204" charset="-122"/>
                      </a:endParaRPr>
                    </a:p>
                  </a:txBody>
                  <a:tcPr anchor="ctr" anchorCtr="0"/>
                </a:tc>
                <a:tc>
                  <a:txBody>
                    <a:bodyPr/>
                    <a:p>
                      <a:pPr>
                        <a:lnSpc>
                          <a:spcPct val="120000"/>
                        </a:lnSpc>
                        <a:buNone/>
                      </a:pPr>
                      <a:r>
                        <a:rPr lang="zh-CN" altLang="en-US" sz="3600" b="1">
                          <a:solidFill>
                            <a:srgbClr val="FF0000"/>
                          </a:solidFill>
                          <a:latin typeface="微软雅黑" panose="020B0503020204020204" charset="-122"/>
                          <a:ea typeface="微软雅黑" panose="020B0503020204020204" charset="-122"/>
                        </a:rPr>
                        <a:t>初步发展</a:t>
                      </a:r>
                      <a:endParaRPr lang="zh-CN" altLang="en-US" sz="3600" b="1">
                        <a:solidFill>
                          <a:srgbClr val="FF0000"/>
                        </a:solidFill>
                        <a:latin typeface="微软雅黑" panose="020B0503020204020204" charset="-122"/>
                        <a:ea typeface="微软雅黑" panose="020B0503020204020204" charset="-122"/>
                      </a:endParaRPr>
                    </a:p>
                  </a:txBody>
                  <a:tcPr anchor="ctr" anchorCtr="0"/>
                </a:tc>
                <a:tc>
                  <a:txBody>
                    <a:bodyPr/>
                    <a:p>
                      <a:pPr>
                        <a:lnSpc>
                          <a:spcPct val="120000"/>
                        </a:lnSpc>
                        <a:buNone/>
                      </a:pPr>
                      <a:r>
                        <a:rPr lang="zh-CN" altLang="en-US" sz="3600" b="1">
                          <a:latin typeface="微软雅黑" panose="020B0503020204020204" charset="-122"/>
                          <a:ea typeface="微软雅黑" panose="020B0503020204020204" charset="-122"/>
                        </a:rPr>
                        <a:t>列强侵略；政府放宽；</a:t>
                      </a:r>
                      <a:r>
                        <a:rPr lang="zh-CN" altLang="en-US" sz="3600" b="1">
                          <a:latin typeface="微软雅黑" panose="020B0503020204020204" charset="-122"/>
                          <a:ea typeface="微软雅黑" panose="020B0503020204020204" charset="-122"/>
                          <a:sym typeface="+mn-ea"/>
                        </a:rPr>
                        <a:t>实业救国</a:t>
                      </a:r>
                      <a:endParaRPr lang="zh-CN" altLang="en-US" sz="3600" b="1">
                        <a:latin typeface="微软雅黑" panose="020B0503020204020204" charset="-122"/>
                        <a:ea typeface="微软雅黑" panose="020B0503020204020204" charset="-122"/>
                      </a:endParaRPr>
                    </a:p>
                  </a:txBody>
                  <a:tcPr anchor="ctr" anchorCtr="0"/>
                </a:tc>
              </a:tr>
              <a:tr h="381000">
                <a:tc>
                  <a:txBody>
                    <a:bodyPr/>
                    <a:p>
                      <a:pPr>
                        <a:lnSpc>
                          <a:spcPct val="120000"/>
                        </a:lnSpc>
                        <a:buNone/>
                      </a:pPr>
                      <a:r>
                        <a:rPr lang="zh-CN" altLang="en-US" sz="3600" b="1">
                          <a:solidFill>
                            <a:srgbClr val="2E01EF"/>
                          </a:solidFill>
                          <a:latin typeface="微软雅黑" panose="020B0503020204020204" charset="-122"/>
                          <a:ea typeface="微软雅黑" panose="020B0503020204020204" charset="-122"/>
                        </a:rPr>
                        <a:t>一战期间</a:t>
                      </a:r>
                      <a:endParaRPr lang="zh-CN" altLang="en-US" sz="3600" b="1">
                        <a:solidFill>
                          <a:srgbClr val="2E01EF"/>
                        </a:solidFill>
                        <a:latin typeface="微软雅黑" panose="020B0503020204020204" charset="-122"/>
                        <a:ea typeface="微软雅黑" panose="020B0503020204020204" charset="-122"/>
                      </a:endParaRPr>
                    </a:p>
                  </a:txBody>
                  <a:tcPr anchor="ctr" anchorCtr="0"/>
                </a:tc>
                <a:tc>
                  <a:txBody>
                    <a:bodyPr/>
                    <a:p>
                      <a:pPr>
                        <a:lnSpc>
                          <a:spcPct val="120000"/>
                        </a:lnSpc>
                        <a:buNone/>
                      </a:pPr>
                      <a:r>
                        <a:rPr lang="zh-CN" altLang="en-US" sz="3600" b="1" dirty="0">
                          <a:solidFill>
                            <a:srgbClr val="FF0000"/>
                          </a:solidFill>
                          <a:latin typeface="微软雅黑" panose="020B0503020204020204" charset="-122"/>
                          <a:ea typeface="微软雅黑" panose="020B0503020204020204" charset="-122"/>
                          <a:sym typeface="+mn-ea"/>
                        </a:rPr>
                        <a:t>短暂春天</a:t>
                      </a:r>
                      <a:endParaRPr lang="zh-CN" altLang="en-US" sz="3600" b="1" dirty="0">
                        <a:solidFill>
                          <a:srgbClr val="FF0000"/>
                        </a:solidFill>
                        <a:latin typeface="微软雅黑" panose="020B0503020204020204" charset="-122"/>
                        <a:ea typeface="微软雅黑" panose="020B0503020204020204" charset="-122"/>
                        <a:sym typeface="+mn-ea"/>
                      </a:endParaRPr>
                    </a:p>
                  </a:txBody>
                  <a:tcPr anchor="ctr" anchorCtr="0"/>
                </a:tc>
                <a:tc>
                  <a:txBody>
                    <a:bodyPr/>
                    <a:p>
                      <a:pPr>
                        <a:lnSpc>
                          <a:spcPct val="120000"/>
                        </a:lnSpc>
                        <a:buNone/>
                      </a:pPr>
                      <a:r>
                        <a:rPr lang="zh-CN" altLang="en-US" sz="3600" b="1">
                          <a:latin typeface="微软雅黑" panose="020B0503020204020204" charset="-122"/>
                          <a:ea typeface="微软雅黑" panose="020B0503020204020204" charset="-122"/>
                        </a:rPr>
                        <a:t>辛亥革命；忙于一战；</a:t>
                      </a:r>
                      <a:r>
                        <a:rPr lang="zh-CN" altLang="en-US" sz="3600" b="1">
                          <a:latin typeface="微软雅黑" panose="020B0503020204020204" charset="-122"/>
                          <a:ea typeface="微软雅黑" panose="020B0503020204020204" charset="-122"/>
                          <a:sym typeface="+mn-ea"/>
                        </a:rPr>
                        <a:t>政府奖励</a:t>
                      </a:r>
                      <a:endParaRPr lang="zh-CN" altLang="en-US" sz="3600" b="1">
                        <a:latin typeface="微软雅黑" panose="020B0503020204020204" charset="-122"/>
                        <a:ea typeface="微软雅黑" panose="020B0503020204020204" charset="-122"/>
                      </a:endParaRPr>
                    </a:p>
                    <a:p>
                      <a:pPr>
                        <a:lnSpc>
                          <a:spcPct val="120000"/>
                        </a:lnSpc>
                        <a:buNone/>
                      </a:pPr>
                      <a:r>
                        <a:rPr lang="zh-CN" altLang="en-US" sz="3600" b="1">
                          <a:latin typeface="微软雅黑" panose="020B0503020204020204" charset="-122"/>
                          <a:ea typeface="微软雅黑" panose="020B0503020204020204" charset="-122"/>
                        </a:rPr>
                        <a:t>群众反帝；实业救国</a:t>
                      </a:r>
                      <a:endParaRPr lang="zh-CN" altLang="en-US" sz="3600" b="1">
                        <a:latin typeface="微软雅黑" panose="020B0503020204020204" charset="-122"/>
                        <a:ea typeface="微软雅黑" panose="020B0503020204020204" charset="-122"/>
                      </a:endParaRPr>
                    </a:p>
                  </a:txBody>
                  <a:tcPr anchor="ctr" anchorCtr="0"/>
                </a:tc>
              </a:tr>
              <a:tr h="381000">
                <a:tc>
                  <a:txBody>
                    <a:bodyPr/>
                    <a:p>
                      <a:pPr>
                        <a:lnSpc>
                          <a:spcPct val="120000"/>
                        </a:lnSpc>
                        <a:buNone/>
                      </a:pPr>
                      <a:r>
                        <a:rPr lang="zh-CN" altLang="en-US" sz="3600" b="1">
                          <a:solidFill>
                            <a:srgbClr val="2E01EF"/>
                          </a:solidFill>
                          <a:latin typeface="微软雅黑" panose="020B0503020204020204" charset="-122"/>
                          <a:ea typeface="微软雅黑" panose="020B0503020204020204" charset="-122"/>
                        </a:rPr>
                        <a:t>国民政府统治前十年</a:t>
                      </a:r>
                      <a:endParaRPr lang="zh-CN" altLang="en-US" sz="3600" b="1">
                        <a:solidFill>
                          <a:srgbClr val="2E01EF"/>
                        </a:solidFill>
                        <a:latin typeface="微软雅黑" panose="020B0503020204020204" charset="-122"/>
                        <a:ea typeface="微软雅黑" panose="020B0503020204020204" charset="-122"/>
                      </a:endParaRPr>
                    </a:p>
                  </a:txBody>
                  <a:tcPr anchor="ctr" anchorCtr="0"/>
                </a:tc>
                <a:tc>
                  <a:txBody>
                    <a:bodyPr/>
                    <a:p>
                      <a:pPr>
                        <a:lnSpc>
                          <a:spcPct val="120000"/>
                        </a:lnSpc>
                        <a:buNone/>
                      </a:pPr>
                      <a:r>
                        <a:rPr lang="zh-CN" altLang="en-US" sz="3600" b="1" dirty="0">
                          <a:solidFill>
                            <a:srgbClr val="FF0000"/>
                          </a:solidFill>
                          <a:latin typeface="微软雅黑" panose="020B0503020204020204" charset="-122"/>
                          <a:ea typeface="微软雅黑" panose="020B0503020204020204" charset="-122"/>
                          <a:sym typeface="+mn-ea"/>
                        </a:rPr>
                        <a:t>较快发展</a:t>
                      </a:r>
                      <a:endParaRPr lang="zh-CN" altLang="en-US" sz="3600" b="1" dirty="0">
                        <a:solidFill>
                          <a:srgbClr val="FF0000"/>
                        </a:solidFill>
                        <a:latin typeface="微软雅黑" panose="020B0503020204020204" charset="-122"/>
                        <a:ea typeface="微软雅黑" panose="020B0503020204020204" charset="-122"/>
                        <a:sym typeface="+mn-ea"/>
                      </a:endParaRPr>
                    </a:p>
                  </a:txBody>
                  <a:tcPr anchor="ctr" anchorCtr="0"/>
                </a:tc>
                <a:tc>
                  <a:txBody>
                    <a:bodyPr/>
                    <a:p>
                      <a:pPr>
                        <a:lnSpc>
                          <a:spcPct val="120000"/>
                        </a:lnSpc>
                        <a:buNone/>
                      </a:pPr>
                      <a:r>
                        <a:rPr lang="zh-CN" altLang="en-US" sz="3600" b="1">
                          <a:latin typeface="微软雅黑" panose="020B0503020204020204" charset="-122"/>
                          <a:ea typeface="微软雅黑" panose="020B0503020204020204" charset="-122"/>
                        </a:rPr>
                        <a:t>国家统一；建设运动</a:t>
                      </a:r>
                      <a:endParaRPr lang="zh-CN" altLang="en-US" sz="3600" b="1">
                        <a:latin typeface="微软雅黑" panose="020B0503020204020204" charset="-122"/>
                        <a:ea typeface="微软雅黑" panose="020B0503020204020204" charset="-122"/>
                      </a:endParaRPr>
                    </a:p>
                  </a:txBody>
                  <a:tcPr anchor="ctr" anchorCtr="0"/>
                </a:tc>
              </a:tr>
              <a:tr h="381000">
                <a:tc>
                  <a:txBody>
                    <a:bodyPr/>
                    <a:p>
                      <a:pPr>
                        <a:lnSpc>
                          <a:spcPct val="120000"/>
                        </a:lnSpc>
                        <a:buNone/>
                      </a:pPr>
                      <a:r>
                        <a:rPr lang="zh-CN" altLang="en-US" sz="3600" b="1">
                          <a:solidFill>
                            <a:srgbClr val="2E01EF"/>
                          </a:solidFill>
                          <a:latin typeface="微软雅黑" panose="020B0503020204020204" charset="-122"/>
                          <a:ea typeface="微软雅黑" panose="020B0503020204020204" charset="-122"/>
                        </a:rPr>
                        <a:t>抗战时期</a:t>
                      </a:r>
                      <a:endParaRPr lang="zh-CN" altLang="en-US" sz="3600" b="1">
                        <a:solidFill>
                          <a:srgbClr val="2E01EF"/>
                        </a:solidFill>
                        <a:latin typeface="微软雅黑" panose="020B0503020204020204" charset="-122"/>
                        <a:ea typeface="微软雅黑" panose="020B0503020204020204" charset="-122"/>
                      </a:endParaRPr>
                    </a:p>
                  </a:txBody>
                  <a:tcPr anchor="ctr" anchorCtr="0"/>
                </a:tc>
                <a:tc>
                  <a:txBody>
                    <a:bodyPr/>
                    <a:p>
                      <a:pPr>
                        <a:lnSpc>
                          <a:spcPct val="120000"/>
                        </a:lnSpc>
                        <a:buNone/>
                      </a:pPr>
                      <a:r>
                        <a:rPr lang="zh-CN" altLang="en-US" sz="3600" b="1" dirty="0">
                          <a:solidFill>
                            <a:srgbClr val="FF0000"/>
                          </a:solidFill>
                          <a:latin typeface="微软雅黑" panose="020B0503020204020204" charset="-122"/>
                          <a:ea typeface="微软雅黑" panose="020B0503020204020204" charset="-122"/>
                          <a:sym typeface="+mn-ea"/>
                        </a:rPr>
                        <a:t>日益萎缩</a:t>
                      </a:r>
                      <a:endParaRPr lang="zh-CN" altLang="en-US" sz="3600" b="1" dirty="0">
                        <a:solidFill>
                          <a:srgbClr val="FF0000"/>
                        </a:solidFill>
                        <a:latin typeface="微软雅黑" panose="020B0503020204020204" charset="-122"/>
                        <a:ea typeface="微软雅黑" panose="020B0503020204020204" charset="-122"/>
                        <a:sym typeface="+mn-ea"/>
                      </a:endParaRPr>
                    </a:p>
                  </a:txBody>
                  <a:tcPr anchor="ctr" anchorCtr="0"/>
                </a:tc>
                <a:tc>
                  <a:txBody>
                    <a:bodyPr/>
                    <a:p>
                      <a:pPr>
                        <a:lnSpc>
                          <a:spcPct val="120000"/>
                        </a:lnSpc>
                        <a:buNone/>
                      </a:pPr>
                      <a:r>
                        <a:rPr lang="zh-CN" altLang="en-US" sz="3600" b="1">
                          <a:latin typeface="微软雅黑" panose="020B0503020204020204" charset="-122"/>
                          <a:ea typeface="微软雅黑" panose="020B0503020204020204" charset="-122"/>
                        </a:rPr>
                        <a:t>日本侵华；战时体制；官资压榨</a:t>
                      </a:r>
                      <a:endParaRPr lang="zh-CN" altLang="en-US" sz="3600" b="1">
                        <a:latin typeface="微软雅黑" panose="020B0503020204020204" charset="-122"/>
                        <a:ea typeface="微软雅黑" panose="020B0503020204020204" charset="-122"/>
                      </a:endParaRPr>
                    </a:p>
                  </a:txBody>
                  <a:tcPr anchor="ctr" anchorCtr="0"/>
                </a:tc>
              </a:tr>
              <a:tr h="381000">
                <a:tc>
                  <a:txBody>
                    <a:bodyPr/>
                    <a:p>
                      <a:pPr>
                        <a:lnSpc>
                          <a:spcPct val="120000"/>
                        </a:lnSpc>
                        <a:buNone/>
                      </a:pPr>
                      <a:r>
                        <a:rPr lang="zh-CN" altLang="en-US" sz="3600" b="1">
                          <a:solidFill>
                            <a:srgbClr val="2E01EF"/>
                          </a:solidFill>
                          <a:latin typeface="微软雅黑" panose="020B0503020204020204" charset="-122"/>
                          <a:ea typeface="微软雅黑" panose="020B0503020204020204" charset="-122"/>
                        </a:rPr>
                        <a:t>解放时期</a:t>
                      </a:r>
                      <a:endParaRPr lang="zh-CN" altLang="en-US" sz="3600" b="1">
                        <a:solidFill>
                          <a:srgbClr val="2E01EF"/>
                        </a:solidFill>
                        <a:latin typeface="微软雅黑" panose="020B0503020204020204" charset="-122"/>
                        <a:ea typeface="微软雅黑" panose="020B0503020204020204" charset="-122"/>
                      </a:endParaRPr>
                    </a:p>
                  </a:txBody>
                  <a:tcPr anchor="ctr" anchorCtr="0"/>
                </a:tc>
                <a:tc>
                  <a:txBody>
                    <a:bodyPr/>
                    <a:p>
                      <a:pPr>
                        <a:lnSpc>
                          <a:spcPct val="120000"/>
                        </a:lnSpc>
                        <a:buNone/>
                      </a:pPr>
                      <a:r>
                        <a:rPr lang="zh-CN" altLang="en-US" sz="3600" b="1" dirty="0">
                          <a:solidFill>
                            <a:srgbClr val="FF0000"/>
                          </a:solidFill>
                          <a:latin typeface="微软雅黑" panose="020B0503020204020204" charset="-122"/>
                          <a:ea typeface="微软雅黑" panose="020B0503020204020204" charset="-122"/>
                          <a:sym typeface="+mn-ea"/>
                        </a:rPr>
                        <a:t>陷入绝境</a:t>
                      </a:r>
                      <a:endParaRPr lang="zh-CN" altLang="en-US" sz="3600" b="1" dirty="0">
                        <a:solidFill>
                          <a:srgbClr val="FF0000"/>
                        </a:solidFill>
                        <a:latin typeface="微软雅黑" panose="020B0503020204020204" charset="-122"/>
                        <a:ea typeface="微软雅黑" panose="020B0503020204020204" charset="-122"/>
                        <a:sym typeface="+mn-ea"/>
                      </a:endParaRPr>
                    </a:p>
                  </a:txBody>
                  <a:tcPr anchor="ctr" anchorCtr="0"/>
                </a:tc>
                <a:tc>
                  <a:txBody>
                    <a:bodyPr/>
                    <a:p>
                      <a:pPr>
                        <a:lnSpc>
                          <a:spcPct val="120000"/>
                        </a:lnSpc>
                        <a:buNone/>
                      </a:pPr>
                      <a:r>
                        <a:rPr lang="zh-CN" altLang="en-US" sz="3600" b="1">
                          <a:latin typeface="微软雅黑" panose="020B0503020204020204" charset="-122"/>
                          <a:ea typeface="微软雅黑" panose="020B0503020204020204" charset="-122"/>
                        </a:rPr>
                        <a:t>美国侵略；官资压榨；政府政策</a:t>
                      </a:r>
                      <a:endParaRPr lang="zh-CN" altLang="en-US" sz="3600" b="1">
                        <a:latin typeface="微软雅黑" panose="020B0503020204020204" charset="-122"/>
                        <a:ea typeface="微软雅黑" panose="020B0503020204020204" charset="-122"/>
                      </a:endParaRPr>
                    </a:p>
                  </a:txBody>
                  <a:tcPr anchor="ctr" anchorCtr="0"/>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9554" name="内容占位符 279553"/>
          <p:cNvSpPr>
            <a:spLocks noGrp="1"/>
          </p:cNvSpPr>
          <p:nvPr>
            <p:ph idx="1"/>
          </p:nvPr>
        </p:nvSpPr>
        <p:spPr>
          <a:xfrm>
            <a:off x="2135505" y="3769995"/>
            <a:ext cx="9124950" cy="865505"/>
          </a:xfrm>
        </p:spPr>
        <p:txBody>
          <a:bodyPr anchor="t">
            <a:noAutofit/>
          </a:bodyPr>
          <a:p>
            <a:pPr>
              <a:lnSpc>
                <a:spcPct val="80000"/>
              </a:lnSpc>
              <a:buNone/>
            </a:pPr>
            <a:r>
              <a:rPr lang="en-US" altLang="zh-CN" sz="3600" b="1" dirty="0">
                <a:latin typeface="微软雅黑" panose="020B0503020204020204" charset="-122"/>
                <a:ea typeface="微软雅黑" panose="020B0503020204020204" charset="-122"/>
                <a:cs typeface="微软雅黑" panose="020B0503020204020204" charset="-122"/>
              </a:rPr>
              <a:t>       </a:t>
            </a:r>
            <a:r>
              <a:rPr lang="zh-CN" altLang="en-US" sz="3600" b="1" dirty="0">
                <a:latin typeface="微软雅黑" panose="020B0503020204020204" charset="-122"/>
                <a:ea typeface="微软雅黑" panose="020B0503020204020204" charset="-122"/>
                <a:cs typeface="微软雅黑" panose="020B0503020204020204" charset="-122"/>
              </a:rPr>
              <a:t>对资本主义工商业进行</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社会主义改造</a:t>
            </a:r>
            <a:endParaRPr lang="zh-CN" altLang="en-US" sz="36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79556" name="矩形 279555"/>
          <p:cNvSpPr/>
          <p:nvPr/>
        </p:nvSpPr>
        <p:spPr>
          <a:xfrm>
            <a:off x="2243455" y="5826125"/>
            <a:ext cx="8909050" cy="645160"/>
          </a:xfrm>
          <a:prstGeom prst="rect">
            <a:avLst/>
          </a:prstGeom>
          <a:noFill/>
          <a:ln w="28575">
            <a:noFill/>
          </a:ln>
        </p:spPr>
        <p:txBody>
          <a:bodyPr wrap="square" anchor="t">
            <a:spAutoFit/>
          </a:bodyPr>
          <a:p>
            <a:pPr algn="ctr"/>
            <a:r>
              <a:rPr lang="zh-CN" altLang="en-US" sz="3600" b="1" dirty="0">
                <a:latin typeface="微软雅黑" panose="020B0503020204020204" charset="-122"/>
                <a:ea typeface="微软雅黑" panose="020B0503020204020204" charset="-122"/>
              </a:rPr>
              <a:t>成为我国现代化工业的重要组成部分</a:t>
            </a:r>
            <a:endParaRPr lang="zh-CN" altLang="en-US" sz="3600" b="1" dirty="0">
              <a:latin typeface="微软雅黑" panose="020B0503020204020204" charset="-122"/>
              <a:ea typeface="微软雅黑" panose="020B0503020204020204" charset="-122"/>
            </a:endParaRPr>
          </a:p>
        </p:txBody>
      </p:sp>
      <p:sp>
        <p:nvSpPr>
          <p:cNvPr id="279557" name="下箭头 279556"/>
          <p:cNvSpPr/>
          <p:nvPr/>
        </p:nvSpPr>
        <p:spPr>
          <a:xfrm>
            <a:off x="5159375" y="2738438"/>
            <a:ext cx="215900" cy="792162"/>
          </a:xfrm>
          <a:prstGeom prst="downArrow">
            <a:avLst>
              <a:gd name="adj1" fmla="val 37000"/>
              <a:gd name="adj2" fmla="val 221217"/>
            </a:avLst>
          </a:prstGeom>
          <a:solidFill>
            <a:srgbClr val="FF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279558" name="矩形 279557"/>
          <p:cNvSpPr/>
          <p:nvPr/>
        </p:nvSpPr>
        <p:spPr>
          <a:xfrm>
            <a:off x="187325" y="171450"/>
            <a:ext cx="11817350" cy="1224280"/>
          </a:xfrm>
          <a:prstGeom prst="rect">
            <a:avLst/>
          </a:prstGeom>
          <a:noFill/>
          <a:ln w="9525">
            <a:noFill/>
          </a:ln>
        </p:spPr>
        <p:txBody>
          <a:bodyPr anchor="t"/>
          <a:p>
            <a:pPr marL="342900" indent="-342900">
              <a:spcBef>
                <a:spcPct val="20000"/>
              </a:spcBef>
            </a:pPr>
            <a:r>
              <a:rPr lang="en-US" altLang="zh-CN" sz="4400" dirty="0">
                <a:solidFill>
                  <a:srgbClr val="2E01EF"/>
                </a:solidFill>
                <a:latin typeface="微软雅黑" panose="020B0503020204020204" charset="-122"/>
                <a:ea typeface="微软雅黑" panose="020B0503020204020204" charset="-122"/>
                <a:cs typeface="微软雅黑" panose="020B0503020204020204" charset="-122"/>
              </a:rPr>
              <a:t>  </a:t>
            </a:r>
            <a:r>
              <a:rPr lang="zh-CN" altLang="en-US" sz="3600" b="1" dirty="0">
                <a:solidFill>
                  <a:srgbClr val="2E01EF"/>
                </a:solidFill>
                <a:latin typeface="微软雅黑" panose="020B0503020204020204" charset="-122"/>
                <a:ea typeface="微软雅黑" panose="020B0503020204020204" charset="-122"/>
                <a:cs typeface="微软雅黑" panose="020B0503020204020204" charset="-122"/>
              </a:rPr>
              <a:t>新中国成立后</a:t>
            </a:r>
            <a:r>
              <a:rPr lang="en-US" altLang="zh-CN" sz="3600" b="1" dirty="0">
                <a:solidFill>
                  <a:srgbClr val="2E01EF"/>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2E01EF"/>
                </a:solidFill>
                <a:latin typeface="微软雅黑" panose="020B0503020204020204" charset="-122"/>
                <a:ea typeface="微软雅黑" panose="020B0503020204020204" charset="-122"/>
                <a:cs typeface="微软雅黑" panose="020B0503020204020204" charset="-122"/>
              </a:rPr>
              <a:t>中国民族资本主义的最终归宿是怎样的？</a:t>
            </a:r>
            <a:endParaRPr lang="zh-CN" altLang="en-US" sz="3600" b="1" dirty="0">
              <a:solidFill>
                <a:srgbClr val="2E01EF"/>
              </a:solidFill>
              <a:latin typeface="微软雅黑" panose="020B0503020204020204" charset="-122"/>
              <a:ea typeface="微软雅黑" panose="020B0503020204020204" charset="-122"/>
              <a:cs typeface="微软雅黑" panose="020B0503020204020204" charset="-122"/>
            </a:endParaRPr>
          </a:p>
        </p:txBody>
      </p:sp>
      <p:sp>
        <p:nvSpPr>
          <p:cNvPr id="279559" name="文本框 279558"/>
          <p:cNvSpPr txBox="1"/>
          <p:nvPr/>
        </p:nvSpPr>
        <p:spPr>
          <a:xfrm>
            <a:off x="3602355" y="1616710"/>
            <a:ext cx="5424170" cy="645160"/>
          </a:xfrm>
          <a:prstGeom prst="rect">
            <a:avLst/>
          </a:prstGeom>
          <a:noFill/>
          <a:ln w="9525">
            <a:noFill/>
          </a:ln>
        </p:spPr>
        <p:txBody>
          <a:bodyPr wrap="square">
            <a:spAutoFit/>
          </a:bodyPr>
          <a:p>
            <a:pPr>
              <a:spcBef>
                <a:spcPct val="50000"/>
              </a:spcBef>
            </a:pPr>
            <a:r>
              <a:rPr lang="zh-CN" altLang="en-US" sz="3600" b="1"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n-ea"/>
              </a:rPr>
              <a:t>合理调整</a:t>
            </a:r>
            <a:r>
              <a:rPr lang="zh-CN" altLang="en-US" sz="3600" b="1" noProof="1" dirty="0">
                <a:effectLst>
                  <a:outerShdw blurRad="38100" dist="38100" dir="2700000">
                    <a:srgbClr val="C0C0C0"/>
                  </a:outerShdw>
                </a:effectLst>
                <a:latin typeface="微软雅黑" panose="020B0503020204020204" charset="-122"/>
                <a:ea typeface="微软雅黑" panose="020B0503020204020204" charset="-122"/>
                <a:cs typeface="+mn-ea"/>
              </a:rPr>
              <a:t>工商业</a:t>
            </a:r>
            <a:endParaRPr lang="zh-CN" altLang="en-US" sz="3600" b="1" noProof="1" dirty="0">
              <a:effectLst>
                <a:outerShdw blurRad="38100" dist="38100" dir="2700000">
                  <a:srgbClr val="C0C0C0"/>
                </a:outerShdw>
              </a:effectLst>
              <a:latin typeface="微软雅黑" panose="020B0503020204020204" charset="-122"/>
              <a:ea typeface="微软雅黑" panose="020B0503020204020204" charset="-122"/>
              <a:cs typeface="+mn-ea"/>
            </a:endParaRPr>
          </a:p>
        </p:txBody>
      </p:sp>
      <p:sp>
        <p:nvSpPr>
          <p:cNvPr id="279560" name="下箭头 279559"/>
          <p:cNvSpPr/>
          <p:nvPr/>
        </p:nvSpPr>
        <p:spPr>
          <a:xfrm>
            <a:off x="5159375" y="4635500"/>
            <a:ext cx="215900" cy="792163"/>
          </a:xfrm>
          <a:prstGeom prst="downArrow">
            <a:avLst>
              <a:gd name="adj1" fmla="val 37000"/>
              <a:gd name="adj2" fmla="val 221217"/>
            </a:avLst>
          </a:prstGeom>
          <a:solidFill>
            <a:srgbClr val="FF0000"/>
          </a:solidFill>
          <a:ln w="9525" cap="flat" cmpd="sng">
            <a:solidFill>
              <a:schemeClr val="tx1"/>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9558">
                                            <p:txEl>
                                              <p:charRg st="0" end="28"/>
                                            </p:txEl>
                                          </p:spTgt>
                                        </p:tgtEl>
                                        <p:attrNameLst>
                                          <p:attrName>style.visibility</p:attrName>
                                        </p:attrNameLst>
                                      </p:cBhvr>
                                      <p:to>
                                        <p:strVal val="visible"/>
                                      </p:to>
                                    </p:set>
                                    <p:animEffect transition="in" filter="diamond(in)">
                                      <p:cBhvr>
                                        <p:cTn id="7" dur="2000"/>
                                        <p:tgtEl>
                                          <p:spTgt spid="279558">
                                            <p:txEl>
                                              <p:charRg st="0" end="2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79559">
                                            <p:txEl>
                                              <p:charRg st="0" end="8"/>
                                            </p:txEl>
                                          </p:spTgt>
                                        </p:tgtEl>
                                        <p:attrNameLst>
                                          <p:attrName>style.visibility</p:attrName>
                                        </p:attrNameLst>
                                      </p:cBhvr>
                                      <p:to>
                                        <p:strVal val="visible"/>
                                      </p:to>
                                    </p:set>
                                    <p:anim calcmode="lin" valueType="num">
                                      <p:cBhvr additive="base">
                                        <p:cTn id="12" dur="500" fill="hold"/>
                                        <p:tgtEl>
                                          <p:spTgt spid="279559">
                                            <p:txEl>
                                              <p:charRg st="0" end="8"/>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79559">
                                            <p:txEl>
                                              <p:charRg st="0" end="8"/>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79557"/>
                                        </p:tgtEl>
                                        <p:attrNameLst>
                                          <p:attrName>style.visibility</p:attrName>
                                        </p:attrNameLst>
                                      </p:cBhvr>
                                      <p:to>
                                        <p:strVal val="visible"/>
                                      </p:to>
                                    </p:set>
                                    <p:animEffect transition="in" filter="wipe(up)">
                                      <p:cBhvr>
                                        <p:cTn id="18" dur="500"/>
                                        <p:tgtEl>
                                          <p:spTgt spid="27955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79554">
                                            <p:txEl>
                                              <p:charRg st="0" end="24"/>
                                            </p:txEl>
                                          </p:spTgt>
                                        </p:tgtEl>
                                        <p:attrNameLst>
                                          <p:attrName>style.visibility</p:attrName>
                                        </p:attrNameLst>
                                      </p:cBhvr>
                                      <p:to>
                                        <p:strVal val="visible"/>
                                      </p:to>
                                    </p:set>
                                    <p:anim calcmode="lin" valueType="num">
                                      <p:cBhvr additive="base">
                                        <p:cTn id="23" dur="500" fill="hold"/>
                                        <p:tgtEl>
                                          <p:spTgt spid="279554">
                                            <p:txEl>
                                              <p:charRg st="0" end="2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79554">
                                            <p:txEl>
                                              <p:charRg st="0" end="2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279560"/>
                                        </p:tgtEl>
                                        <p:attrNameLst>
                                          <p:attrName>style.visibility</p:attrName>
                                        </p:attrNameLst>
                                      </p:cBhvr>
                                      <p:to>
                                        <p:strVal val="visible"/>
                                      </p:to>
                                    </p:set>
                                    <p:animEffect transition="in" filter="wipe(up)">
                                      <p:cBhvr>
                                        <p:cTn id="29" dur="500"/>
                                        <p:tgtEl>
                                          <p:spTgt spid="27956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279556">
                                            <p:txEl>
                                              <p:charRg st="0" end="17"/>
                                            </p:txEl>
                                          </p:spTgt>
                                        </p:tgtEl>
                                        <p:attrNameLst>
                                          <p:attrName>style.visibility</p:attrName>
                                        </p:attrNameLst>
                                      </p:cBhvr>
                                      <p:to>
                                        <p:strVal val="visible"/>
                                      </p:to>
                                    </p:set>
                                    <p:anim calcmode="lin" valueType="num">
                                      <p:cBhvr additive="base">
                                        <p:cTn id="34" dur="500" fill="hold"/>
                                        <p:tgtEl>
                                          <p:spTgt spid="279556">
                                            <p:txEl>
                                              <p:charRg st="0" end="17"/>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79556">
                                            <p:txEl>
                                              <p:charRg st="0" end="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4" grpId="0" build="p"/>
      <p:bldP spid="27955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69850" y="-133350"/>
            <a:ext cx="11763375" cy="7287895"/>
          </a:xfrm>
          <a:prstGeom prst="rect">
            <a:avLst/>
          </a:prstGeom>
          <a:noFill/>
          <a:ln w="9525">
            <a:noFill/>
          </a:ln>
        </p:spPr>
        <p:txBody>
          <a:bodyPr wrap="square">
            <a:spAutoFit/>
          </a:bodyPr>
          <a:p>
            <a:pPr indent="0">
              <a:lnSpc>
                <a:spcPct val="12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年浙江卷文综</a:t>
            </a:r>
            <a:r>
              <a:rPr lang="en-US" sz="3600" b="1">
                <a:solidFill>
                  <a:srgbClr val="FF0000"/>
                </a:solidFill>
                <a:latin typeface="微软雅黑" panose="020B0503020204020204" charset="-122"/>
                <a:ea typeface="微软雅黑" panose="020B0503020204020204" charset="-122"/>
                <a:cs typeface="微软雅黑" panose="020B0503020204020204" charset="-122"/>
              </a:rPr>
              <a:t>18</a:t>
            </a:r>
            <a:r>
              <a:rPr lang="zh-CN" sz="3600" b="1">
                <a:latin typeface="微软雅黑" panose="020B0503020204020204" charset="-122"/>
                <a:ea typeface="微软雅黑" panose="020B0503020204020204" charset="-122"/>
                <a:cs typeface="微软雅黑" panose="020B0503020204020204" charset="-122"/>
              </a:rPr>
              <a:t>）有学者认为，徽商胡雪岩“垄断蚕丝，冀获暴利。此既为出口大宗，适光绪九年（</a:t>
            </a:r>
            <a:r>
              <a:rPr lang="en-US" sz="3600" b="1">
                <a:latin typeface="微软雅黑" panose="020B0503020204020204" charset="-122"/>
                <a:ea typeface="微软雅黑" panose="020B0503020204020204" charset="-122"/>
                <a:cs typeface="微软雅黑" panose="020B0503020204020204" charset="-122"/>
              </a:rPr>
              <a:t>1883</a:t>
            </a:r>
            <a:r>
              <a:rPr lang="zh-CN" sz="3600" b="1">
                <a:latin typeface="微软雅黑" panose="020B0503020204020204" charset="-122"/>
                <a:ea typeface="微软雅黑" panose="020B0503020204020204" charset="-122"/>
                <a:cs typeface="微软雅黑" panose="020B0503020204020204" charset="-122"/>
              </a:rPr>
              <a:t>年）外国丝市不振，洋商不购，而胡氏存货山积，悉归腐弊。由是尽丧其资，波及全国，钱庄分设各地者，纷纷倒闭，而胡氏一蹶不振。”该学者看来，胡雪岩破产的主要原因是（</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 </a:t>
            </a:r>
            <a:r>
              <a:rPr lang="zh-CN" sz="3600" b="1">
                <a:latin typeface="微软雅黑" panose="020B0503020204020204" charset="-122"/>
                <a:ea typeface="微软雅黑" panose="020B0503020204020204" charset="-122"/>
                <a:cs typeface="微软雅黑" panose="020B0503020204020204" charset="-122"/>
              </a:rPr>
              <a:t>没有投资近代工矿企业</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B. </a:t>
            </a:r>
            <a:r>
              <a:rPr lang="zh-CN" sz="3600" b="1">
                <a:latin typeface="微软雅黑" panose="020B0503020204020204" charset="-122"/>
                <a:ea typeface="微软雅黑" panose="020B0503020204020204" charset="-122"/>
                <a:cs typeface="微软雅黑" panose="020B0503020204020204" charset="-122"/>
              </a:rPr>
              <a:t>买办商人势力的恶性竞争</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金融业形势发生了变化</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资本主义世界市场的影响</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728200" y="6082030"/>
            <a:ext cx="237363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06680" y="44450"/>
            <a:ext cx="11978005" cy="729234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年新课标Ⅲ卷文综历史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28</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1897</a:t>
            </a:r>
            <a:r>
              <a:rPr lang="zh-CN" sz="3600" b="1">
                <a:latin typeface="微软雅黑" panose="020B0503020204020204" charset="-122"/>
                <a:ea typeface="微软雅黑" panose="020B0503020204020204" charset="-122"/>
                <a:cs typeface="微软雅黑" panose="020B0503020204020204" charset="-122"/>
              </a:rPr>
              <a:t>年，有人指出：“中国创行西法已数十年，皆属皮毛，空言无补。至今两年来，忽大为变动，如邮政、银行、铁路，直见施行，今天津亦有小轮，风气之开，人力诚难阻隔也。”产生上述变化的主要原因是</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．维新变法运动迅速兴起</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．政府大力扶持官督商办企业</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．列强对华资本输出减少</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．政府放宽了兴办实业的限制</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452610" y="5767705"/>
            <a:ext cx="237363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2405" y="150495"/>
            <a:ext cx="11792585" cy="5408295"/>
          </a:xfrm>
          <a:prstGeom prst="rect">
            <a:avLst/>
          </a:prstGeom>
          <a:noFill/>
        </p:spPr>
        <p:txBody>
          <a:bodyPr wrap="square" rtlCol="0" anchor="t">
            <a:spAutoFit/>
          </a:bodyPr>
          <a:p>
            <a:pPr>
              <a:lnSpc>
                <a:spcPct val="160000"/>
              </a:lnSpc>
            </a:pPr>
            <a:r>
              <a:rPr lang="zh-CN" altLang="en-US"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2015·四川卷第7题</a:t>
            </a:r>
            <a:r>
              <a:rPr lang="zh-CN" altLang="en-US" sz="3600" b="1">
                <a:latin typeface="微软雅黑" panose="020B0503020204020204" charset="-122"/>
                <a:ea typeface="微软雅黑" panose="020B0503020204020204" charset="-122"/>
                <a:cs typeface="微软雅黑" panose="020B0503020204020204" charset="-122"/>
              </a:rPr>
              <a:t>）1935年国民党五届一中全会通过的《确定国民经济建设实施计划大纲案》，明确了“建设国民经济，必须为全盘之统制”的政策。该政策 (  ) 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60000"/>
              </a:lnSpc>
            </a:pPr>
            <a:r>
              <a:rPr lang="zh-CN" altLang="en-US" sz="3600" b="1">
                <a:latin typeface="微软雅黑" panose="020B0503020204020204" charset="-122"/>
                <a:ea typeface="微软雅黑" panose="020B0503020204020204" charset="-122"/>
                <a:cs typeface="微软雅黑" panose="020B0503020204020204" charset="-122"/>
              </a:rPr>
              <a:t> ①受国家干预经济思潮影响 ②消除了列强经济压迫 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60000"/>
              </a:lnSpc>
            </a:pPr>
            <a:r>
              <a:rPr lang="zh-CN" altLang="en-US" sz="3600" b="1">
                <a:latin typeface="微软雅黑" panose="020B0503020204020204" charset="-122"/>
                <a:ea typeface="微软雅黑" panose="020B0503020204020204" charset="-122"/>
                <a:cs typeface="微软雅黑" panose="020B0503020204020204" charset="-122"/>
              </a:rPr>
              <a:t> ③有利于构建战时经济体制 ④遏制了官僚资本势力 A.①③     B.①④     C.②③     D.②④ </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629775" y="6074410"/>
            <a:ext cx="2355215" cy="645160"/>
          </a:xfrm>
          <a:prstGeom prst="rect">
            <a:avLst/>
          </a:prstGeom>
          <a:noFill/>
        </p:spPr>
        <p:txBody>
          <a:bodyPr wrap="none" rtlCol="0" anchor="t">
            <a:spAutoFit/>
          </a:bodyPr>
          <a:p>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【答案】A</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1" name="文本框 100"/>
          <p:cNvSpPr txBox="1"/>
          <p:nvPr/>
        </p:nvSpPr>
        <p:spPr>
          <a:xfrm>
            <a:off x="175260" y="337820"/>
            <a:ext cx="11764645" cy="5077460"/>
          </a:xfrm>
          <a:prstGeom prst="rect">
            <a:avLst/>
          </a:prstGeom>
          <a:noFill/>
          <a:ln w="9525">
            <a:noFill/>
          </a:ln>
        </p:spPr>
        <p:txBody>
          <a:bodyPr wrap="square">
            <a:spAutoFit/>
          </a:bodyPr>
          <a:p>
            <a:pPr indent="0">
              <a:lnSpc>
                <a:spcPct val="15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年海南卷单科历史</a:t>
            </a:r>
            <a:r>
              <a:rPr lang="en-US" sz="3600" b="1">
                <a:solidFill>
                  <a:srgbClr val="FF0000"/>
                </a:solidFill>
                <a:latin typeface="微软雅黑" panose="020B0503020204020204" charset="-122"/>
                <a:ea typeface="微软雅黑" panose="020B0503020204020204" charset="-122"/>
                <a:cs typeface="微软雅黑" panose="020B0503020204020204" charset="-122"/>
              </a:rPr>
              <a:t>8</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1894</a:t>
            </a:r>
            <a:r>
              <a:rPr lang="zh-CN" sz="3600" b="1">
                <a:latin typeface="微软雅黑" panose="020B0503020204020204" charset="-122"/>
                <a:ea typeface="微软雅黑" panose="020B0503020204020204" charset="-122"/>
                <a:cs typeface="微软雅黑" panose="020B0503020204020204" charset="-122"/>
              </a:rPr>
              <a:t>年，在中国的</a:t>
            </a:r>
            <a:r>
              <a:rPr lang="en-US" sz="3600" b="1">
                <a:latin typeface="微软雅黑" panose="020B0503020204020204" charset="-122"/>
                <a:ea typeface="微软雅黑" panose="020B0503020204020204" charset="-122"/>
                <a:cs typeface="微软雅黑" panose="020B0503020204020204" charset="-122"/>
              </a:rPr>
              <a:t>25</a:t>
            </a:r>
            <a:r>
              <a:rPr lang="zh-CN" sz="3600" b="1">
                <a:latin typeface="微软雅黑" panose="020B0503020204020204" charset="-122"/>
                <a:ea typeface="微软雅黑" panose="020B0503020204020204" charset="-122"/>
                <a:cs typeface="微软雅黑" panose="020B0503020204020204" charset="-122"/>
              </a:rPr>
              <a:t>个通商口岸有洋行</a:t>
            </a:r>
            <a:r>
              <a:rPr lang="en-US" sz="3600" b="1">
                <a:latin typeface="微软雅黑" panose="020B0503020204020204" charset="-122"/>
                <a:ea typeface="微软雅黑" panose="020B0503020204020204" charset="-122"/>
                <a:cs typeface="微软雅黑" panose="020B0503020204020204" charset="-122"/>
              </a:rPr>
              <a:t>552</a:t>
            </a:r>
            <a:r>
              <a:rPr lang="zh-CN" sz="3600" b="1">
                <a:latin typeface="微软雅黑" panose="020B0503020204020204" charset="-122"/>
                <a:ea typeface="微软雅黑" panose="020B0503020204020204" charset="-122"/>
                <a:cs typeface="微软雅黑" panose="020B0503020204020204" charset="-122"/>
              </a:rPr>
              <a:t>家，其中近三分之二属于一个国家。这个国家是</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．日本</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．美国</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．德国</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．英国</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963025" y="5657850"/>
            <a:ext cx="2373630" cy="866140"/>
          </a:xfrm>
          <a:prstGeom prst="rect">
            <a:avLst/>
          </a:prstGeom>
          <a:noFill/>
        </p:spPr>
        <p:txBody>
          <a:bodyPr wrap="none" rtlCol="0" anchor="t">
            <a:spAutoFit/>
          </a:bodyPr>
          <a:p>
            <a:pPr algn="l">
              <a:lnSpc>
                <a:spcPct val="14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328670" y="114935"/>
            <a:ext cx="4709160" cy="82677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lnSpc>
                <a:spcPct val="120000"/>
              </a:lnSpc>
            </a:pPr>
            <a:r>
              <a:rPr lang="en-US" altLang="zh-CN" sz="4800" b="1">
                <a:latin typeface="微软雅黑" panose="020B0503020204020204" charset="-122"/>
                <a:ea typeface="微软雅黑" panose="020B0503020204020204" charset="-122"/>
                <a:cs typeface="微软雅黑" panose="020B0503020204020204" charset="-122"/>
              </a:rPr>
              <a:t>“</a:t>
            </a:r>
            <a:r>
              <a:rPr lang="zh-CN" altLang="en-US" sz="4800" b="1">
                <a:latin typeface="微软雅黑" panose="020B0503020204020204" charset="-122"/>
                <a:ea typeface="微软雅黑" panose="020B0503020204020204" charset="-122"/>
                <a:cs typeface="微软雅黑" panose="020B0503020204020204" charset="-122"/>
              </a:rPr>
              <a:t>实业救国</a:t>
            </a:r>
            <a:r>
              <a:rPr lang="en-US" altLang="zh-CN" sz="4800" b="1">
                <a:latin typeface="微软雅黑" panose="020B0503020204020204" charset="-122"/>
                <a:ea typeface="微软雅黑" panose="020B0503020204020204" charset="-122"/>
                <a:cs typeface="微软雅黑" panose="020B0503020204020204" charset="-122"/>
              </a:rPr>
              <a:t>”</a:t>
            </a:r>
            <a:r>
              <a:rPr lang="zh-CN" altLang="en-US" sz="4800" b="1">
                <a:latin typeface="微软雅黑" panose="020B0503020204020204" charset="-122"/>
                <a:ea typeface="微软雅黑" panose="020B0503020204020204" charset="-122"/>
                <a:cs typeface="微软雅黑" panose="020B0503020204020204" charset="-122"/>
              </a:rPr>
              <a:t>论</a:t>
            </a:r>
            <a:endParaRPr lang="zh-CN" altLang="en-US" sz="48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29870" y="1116965"/>
            <a:ext cx="11731625" cy="1272540"/>
          </a:xfrm>
          <a:prstGeom prst="rect">
            <a:avLst/>
          </a:prstGeom>
          <a:noFill/>
        </p:spPr>
        <p:txBody>
          <a:bodyPr wrap="square" rtlCol="0">
            <a:spAutoFit/>
          </a:bodyPr>
          <a:p>
            <a:pPr>
              <a:lnSpc>
                <a:spcPct val="120000"/>
              </a:lnSpc>
            </a:pPr>
            <a:r>
              <a:rPr lang="zh-CN" altLang="en-US" sz="3200" b="1">
                <a:solidFill>
                  <a:srgbClr val="0070C0"/>
                </a:solidFill>
                <a:latin typeface="微软雅黑" panose="020B0503020204020204" charset="-122"/>
                <a:ea typeface="微软雅黑" panose="020B0503020204020204" charset="-122"/>
              </a:rPr>
              <a:t>含义：</a:t>
            </a:r>
            <a:r>
              <a:rPr lang="zh-CN" altLang="en-US" sz="3200" b="1">
                <a:solidFill>
                  <a:srgbClr val="FF0000"/>
                </a:solidFill>
                <a:latin typeface="微软雅黑" panose="020B0503020204020204" charset="-122"/>
                <a:ea typeface="微软雅黑" panose="020B0503020204020204" charset="-122"/>
              </a:rPr>
              <a:t>近代民族资产阶级</a:t>
            </a:r>
            <a:r>
              <a:rPr lang="zh-CN" altLang="en-US" sz="3200" b="1">
                <a:latin typeface="微软雅黑" panose="020B0503020204020204" charset="-122"/>
                <a:ea typeface="微软雅黑" panose="020B0503020204020204" charset="-122"/>
              </a:rPr>
              <a:t>提出发展资本主义工商业，实现救国的一种思想。</a:t>
            </a:r>
            <a:endParaRPr lang="zh-CN" altLang="en-US" sz="3200" b="1">
              <a:latin typeface="微软雅黑" panose="020B0503020204020204" charset="-122"/>
              <a:ea typeface="微软雅黑" panose="020B0503020204020204" charset="-122"/>
            </a:endParaRPr>
          </a:p>
        </p:txBody>
      </p:sp>
      <p:sp>
        <p:nvSpPr>
          <p:cNvPr id="4" name="文本框 3"/>
          <p:cNvSpPr txBox="1"/>
          <p:nvPr/>
        </p:nvSpPr>
        <p:spPr>
          <a:xfrm>
            <a:off x="257175" y="2856230"/>
            <a:ext cx="10206990" cy="583565"/>
          </a:xfrm>
          <a:prstGeom prst="rect">
            <a:avLst/>
          </a:prstGeom>
          <a:noFill/>
        </p:spPr>
        <p:txBody>
          <a:bodyPr wrap="square" rtlCol="0">
            <a:spAutoFit/>
          </a:bodyPr>
          <a:p>
            <a:r>
              <a:rPr lang="zh-CN" altLang="en-US" sz="3200" b="1">
                <a:solidFill>
                  <a:srgbClr val="0070C0"/>
                </a:solidFill>
                <a:latin typeface="微软雅黑" panose="020B0503020204020204" charset="-122"/>
                <a:ea typeface="微软雅黑" panose="020B0503020204020204" charset="-122"/>
                <a:cs typeface="微软雅黑" panose="020B0503020204020204" charset="-122"/>
              </a:rPr>
              <a:t>历程：</a:t>
            </a:r>
            <a:r>
              <a:rPr lang="zh-CN" altLang="en-US" sz="3200" b="1">
                <a:latin typeface="微软雅黑" panose="020B0503020204020204" charset="-122"/>
                <a:ea typeface="微软雅黑" panose="020B0503020204020204" charset="-122"/>
                <a:cs typeface="微软雅黑" panose="020B0503020204020204" charset="-122"/>
              </a:rPr>
              <a:t>始于甲午中日战争后，盛行于辛亥革命后。</a:t>
            </a:r>
            <a:endParaRPr lang="zh-CN" altLang="en-US" sz="3200" b="1">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257175" y="3575050"/>
            <a:ext cx="10524490" cy="583565"/>
          </a:xfrm>
          <a:prstGeom prst="rect">
            <a:avLst/>
          </a:prstGeom>
          <a:noFill/>
        </p:spPr>
        <p:txBody>
          <a:bodyPr wrap="square" rtlCol="0">
            <a:spAutoFit/>
          </a:bodyPr>
          <a:p>
            <a:r>
              <a:rPr lang="zh-CN" altLang="en-US" sz="3200" b="1">
                <a:solidFill>
                  <a:srgbClr val="0070C0"/>
                </a:solidFill>
                <a:latin typeface="微软雅黑" panose="020B0503020204020204" charset="-122"/>
                <a:ea typeface="微软雅黑" panose="020B0503020204020204" charset="-122"/>
              </a:rPr>
              <a:t>代表人物：</a:t>
            </a:r>
            <a:r>
              <a:rPr lang="zh-CN" altLang="en-US" sz="3200" b="1">
                <a:latin typeface="微软雅黑" panose="020B0503020204020204" charset="-122"/>
                <a:ea typeface="微软雅黑" panose="020B0503020204020204" charset="-122"/>
              </a:rPr>
              <a:t>康有为、梁启超、张謇、荣氏兄弟。</a:t>
            </a:r>
            <a:endParaRPr lang="zh-CN" altLang="en-US" sz="3200" b="1">
              <a:latin typeface="微软雅黑" panose="020B0503020204020204" charset="-122"/>
              <a:ea typeface="微软雅黑" panose="020B0503020204020204" charset="-122"/>
            </a:endParaRPr>
          </a:p>
        </p:txBody>
      </p:sp>
      <p:sp>
        <p:nvSpPr>
          <p:cNvPr id="7" name="文本框 6"/>
          <p:cNvSpPr txBox="1"/>
          <p:nvPr/>
        </p:nvSpPr>
        <p:spPr>
          <a:xfrm>
            <a:off x="257175" y="4831715"/>
            <a:ext cx="1224280" cy="583565"/>
          </a:xfrm>
          <a:prstGeom prst="rect">
            <a:avLst/>
          </a:prstGeom>
          <a:noFill/>
        </p:spPr>
        <p:txBody>
          <a:bodyPr wrap="square" rtlCol="0">
            <a:spAutoFit/>
          </a:bodyPr>
          <a:p>
            <a:r>
              <a:rPr lang="zh-CN" altLang="en-US" sz="3200" b="1">
                <a:solidFill>
                  <a:srgbClr val="0070C0"/>
                </a:solidFill>
                <a:latin typeface="微软雅黑" panose="020B0503020204020204" charset="-122"/>
                <a:ea typeface="微软雅黑" panose="020B0503020204020204" charset="-122"/>
              </a:rPr>
              <a:t>评价</a:t>
            </a:r>
            <a:r>
              <a:rPr lang="zh-CN" altLang="en-US" sz="3200" b="1">
                <a:latin typeface="微软雅黑" panose="020B0503020204020204" charset="-122"/>
                <a:ea typeface="微软雅黑" panose="020B0503020204020204" charset="-122"/>
              </a:rPr>
              <a:t>：</a:t>
            </a:r>
            <a:endParaRPr lang="zh-CN" altLang="en-US" sz="3200" b="1">
              <a:latin typeface="微软雅黑" panose="020B0503020204020204" charset="-122"/>
              <a:ea typeface="微软雅黑" panose="020B0503020204020204" charset="-122"/>
            </a:endParaRPr>
          </a:p>
        </p:txBody>
      </p:sp>
      <p:sp>
        <p:nvSpPr>
          <p:cNvPr id="8" name="文本框 7"/>
          <p:cNvSpPr txBox="1"/>
          <p:nvPr/>
        </p:nvSpPr>
        <p:spPr>
          <a:xfrm>
            <a:off x="1634490" y="4399915"/>
            <a:ext cx="10008235" cy="1076325"/>
          </a:xfrm>
          <a:prstGeom prst="rect">
            <a:avLst/>
          </a:prstGeom>
          <a:noFill/>
        </p:spPr>
        <p:txBody>
          <a:bodyPr wrap="square" rtlCol="0">
            <a:spAutoFit/>
          </a:bodyPr>
          <a:p>
            <a:r>
              <a:rPr lang="zh-CN" altLang="en-US" sz="3200" b="1">
                <a:solidFill>
                  <a:srgbClr val="FF0000"/>
                </a:solidFill>
                <a:latin typeface="微软雅黑" panose="020B0503020204020204" charset="-122"/>
                <a:ea typeface="微软雅黑" panose="020B0503020204020204" charset="-122"/>
              </a:rPr>
              <a:t>积极：</a:t>
            </a:r>
            <a:r>
              <a:rPr lang="zh-CN" altLang="en-US" sz="3200" b="1">
                <a:latin typeface="微软雅黑" panose="020B0503020204020204" charset="-122"/>
                <a:ea typeface="微软雅黑" panose="020B0503020204020204" charset="-122"/>
              </a:rPr>
              <a:t>促进近代涌现出一批实业团体、企业家，推动近代民族工业的发展。</a:t>
            </a:r>
            <a:endParaRPr lang="zh-CN" altLang="en-US" sz="3200" b="1">
              <a:latin typeface="微软雅黑" panose="020B0503020204020204" charset="-122"/>
              <a:ea typeface="微软雅黑" panose="020B0503020204020204" charset="-122"/>
            </a:endParaRPr>
          </a:p>
        </p:txBody>
      </p:sp>
      <p:sp>
        <p:nvSpPr>
          <p:cNvPr id="9" name="文本框 8"/>
          <p:cNvSpPr txBox="1"/>
          <p:nvPr/>
        </p:nvSpPr>
        <p:spPr>
          <a:xfrm>
            <a:off x="1634490" y="5583555"/>
            <a:ext cx="10446385" cy="1076325"/>
          </a:xfrm>
          <a:prstGeom prst="rect">
            <a:avLst/>
          </a:prstGeom>
          <a:noFill/>
        </p:spPr>
        <p:txBody>
          <a:bodyPr wrap="square" rtlCol="0">
            <a:spAutoFit/>
          </a:bodyPr>
          <a:p>
            <a:r>
              <a:rPr lang="zh-CN" altLang="en-US" sz="3200" b="1">
                <a:solidFill>
                  <a:srgbClr val="FF0000"/>
                </a:solidFill>
                <a:latin typeface="微软雅黑" panose="020B0503020204020204" charset="-122"/>
                <a:ea typeface="微软雅黑" panose="020B0503020204020204" charset="-122"/>
              </a:rPr>
              <a:t>局限：</a:t>
            </a:r>
            <a:r>
              <a:rPr lang="zh-CN" altLang="en-US" sz="3200" b="1">
                <a:latin typeface="微软雅黑" panose="020B0503020204020204" charset="-122"/>
                <a:ea typeface="微软雅黑" panose="020B0503020204020204" charset="-122"/>
              </a:rPr>
              <a:t>实业救国在半殖民地半封建社会的中国是不可能实行的，要想发展近代资本主义，</a:t>
            </a:r>
            <a:r>
              <a:rPr lang="zh-CN" altLang="en-US" sz="3200" b="1">
                <a:solidFill>
                  <a:srgbClr val="FF0000"/>
                </a:solidFill>
                <a:latin typeface="微软雅黑" panose="020B0503020204020204" charset="-122"/>
                <a:ea typeface="微软雅黑" panose="020B0503020204020204" charset="-122"/>
              </a:rPr>
              <a:t>前提必须实现民族独立</a:t>
            </a:r>
            <a:r>
              <a:rPr lang="zh-CN" altLang="en-US" sz="3200" b="1">
                <a:latin typeface="微软雅黑" panose="020B0503020204020204" charset="-122"/>
                <a:ea typeface="微软雅黑" panose="020B0503020204020204" charset="-122"/>
              </a:rPr>
              <a:t>。</a:t>
            </a:r>
            <a:endParaRPr lang="zh-CN" altLang="en-US" sz="32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4042</Words>
  <Application>WPS 演示</Application>
  <PresentationFormat>宽屏</PresentationFormat>
  <Paragraphs>245</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Arial</vt:lpstr>
      <vt:lpstr>宋体</vt:lpstr>
      <vt:lpstr>Wingdings</vt:lpstr>
      <vt:lpstr>微软雅黑</vt:lpstr>
      <vt:lpstr>Arial Unicode MS</vt:lpstr>
      <vt:lpstr>Calibri Light</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33</cp:revision>
  <dcterms:created xsi:type="dcterms:W3CDTF">2018-06-26T07:49:00Z</dcterms:created>
  <dcterms:modified xsi:type="dcterms:W3CDTF">2018-08-05T01:47:09Z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