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89" r:id="rId3"/>
    <p:sldId id="290" r:id="rId4"/>
    <p:sldId id="309" r:id="rId5"/>
    <p:sldId id="311" r:id="rId6"/>
    <p:sldId id="299" r:id="rId7"/>
    <p:sldId id="300" r:id="rId8"/>
    <p:sldId id="301" r:id="rId9"/>
    <p:sldId id="291" r:id="rId10"/>
    <p:sldId id="305" r:id="rId11"/>
    <p:sldId id="306" r:id="rId12"/>
    <p:sldId id="307" r:id="rId13"/>
    <p:sldId id="308" r:id="rId14"/>
    <p:sldId id="303" r:id="rId15"/>
    <p:sldId id="310" r:id="rId1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66FBC5-02D1-48CC-BAEF-26CAD6F7D2AF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52E3FD8D-F5BC-4A74-82FF-C4A6B723860C}">
      <dgm:prSet/>
      <dgm:spPr/>
      <dgm:t>
        <a:bodyPr/>
        <a:lstStyle/>
        <a:p>
          <a:pPr rtl="0"/>
          <a:r>
            <a:rPr lang="zh-CN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rPr>
            <a:t>促进雅典工商业</a:t>
          </a:r>
          <a:r>
            <a:rPr lang="zh-CN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rPr>
            <a:t>经济</a:t>
          </a:r>
          <a:r>
            <a:rPr lang="zh-CN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rPr>
            <a:t>的发展</a:t>
          </a:r>
          <a:endParaRPr lang="zh-CN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黑体" panose="02010609060101010101" pitchFamily="49" charset="-122"/>
            <a:ea typeface="黑体" panose="02010609060101010101" pitchFamily="49" charset="-122"/>
          </a:endParaRPr>
        </a:p>
      </dgm:t>
    </dgm:pt>
    <dgm:pt modelId="{15814399-D563-4A07-8449-18004CEAB73E}" type="parTrans" cxnId="{1EDB44C4-4907-4C6C-B3E3-2BE2422039B9}">
      <dgm:prSet/>
      <dgm:spPr/>
      <dgm:t>
        <a:bodyPr/>
        <a:lstStyle/>
        <a:p>
          <a:endParaRPr lang="zh-CN" altLang="en-US"/>
        </a:p>
      </dgm:t>
    </dgm:pt>
    <dgm:pt modelId="{2CFD81E6-8B2A-4AB7-9147-9B9DA2E29849}" type="sibTrans" cxnId="{1EDB44C4-4907-4C6C-B3E3-2BE2422039B9}">
      <dgm:prSet/>
      <dgm:spPr/>
      <dgm:t>
        <a:bodyPr/>
        <a:lstStyle/>
        <a:p>
          <a:endParaRPr lang="zh-CN" altLang="en-US"/>
        </a:p>
      </dgm:t>
    </dgm:pt>
    <dgm:pt modelId="{06B532D3-0BB5-460C-89DB-103E09972A2D}" type="pres">
      <dgm:prSet presAssocID="{5B66FBC5-02D1-48CC-BAEF-26CAD6F7D2A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63FB0EBB-3B54-4825-AA6A-86E29D77E224}" type="pres">
      <dgm:prSet presAssocID="{52E3FD8D-F5BC-4A74-82FF-C4A6B723860C}" presName="root" presStyleCnt="0"/>
      <dgm:spPr/>
    </dgm:pt>
    <dgm:pt modelId="{D48217B4-A180-495B-9472-336A8E3DE2DF}" type="pres">
      <dgm:prSet presAssocID="{52E3FD8D-F5BC-4A74-82FF-C4A6B723860C}" presName="rootComposite" presStyleCnt="0"/>
      <dgm:spPr/>
    </dgm:pt>
    <dgm:pt modelId="{71F944BF-3BD9-4168-BD3C-683AFAFD7FD1}" type="pres">
      <dgm:prSet presAssocID="{52E3FD8D-F5BC-4A74-82FF-C4A6B723860C}" presName="rootText" presStyleLbl="node1" presStyleIdx="0" presStyleCnt="1" custScaleX="131404"/>
      <dgm:spPr/>
      <dgm:t>
        <a:bodyPr/>
        <a:lstStyle/>
        <a:p>
          <a:endParaRPr lang="zh-CN" altLang="en-US"/>
        </a:p>
      </dgm:t>
    </dgm:pt>
    <dgm:pt modelId="{D4CC980E-5E36-4FE9-96AF-002E0277121F}" type="pres">
      <dgm:prSet presAssocID="{52E3FD8D-F5BC-4A74-82FF-C4A6B723860C}" presName="rootConnector" presStyleLbl="node1" presStyleIdx="0" presStyleCnt="1"/>
      <dgm:spPr/>
      <dgm:t>
        <a:bodyPr/>
        <a:lstStyle/>
        <a:p>
          <a:endParaRPr lang="zh-CN" altLang="en-US"/>
        </a:p>
      </dgm:t>
    </dgm:pt>
    <dgm:pt modelId="{CD8BFCDA-F6CB-40D7-A083-88FEF38EE713}" type="pres">
      <dgm:prSet presAssocID="{52E3FD8D-F5BC-4A74-82FF-C4A6B723860C}" presName="childShape" presStyleCnt="0"/>
      <dgm:spPr/>
    </dgm:pt>
  </dgm:ptLst>
  <dgm:cxnLst>
    <dgm:cxn modelId="{05962F7C-65D3-4CA0-8C79-7EE642DE7562}" type="presOf" srcId="{52E3FD8D-F5BC-4A74-82FF-C4A6B723860C}" destId="{D4CC980E-5E36-4FE9-96AF-002E0277121F}" srcOrd="1" destOrd="0" presId="urn:microsoft.com/office/officeart/2005/8/layout/hierarchy3"/>
    <dgm:cxn modelId="{559D5D17-3679-45EC-82ED-C5D34BC33F24}" type="presOf" srcId="{52E3FD8D-F5BC-4A74-82FF-C4A6B723860C}" destId="{71F944BF-3BD9-4168-BD3C-683AFAFD7FD1}" srcOrd="0" destOrd="0" presId="urn:microsoft.com/office/officeart/2005/8/layout/hierarchy3"/>
    <dgm:cxn modelId="{48772E62-FA0A-49CA-B930-5E9C5BAE9414}" type="presOf" srcId="{5B66FBC5-02D1-48CC-BAEF-26CAD6F7D2AF}" destId="{06B532D3-0BB5-460C-89DB-103E09972A2D}" srcOrd="0" destOrd="0" presId="urn:microsoft.com/office/officeart/2005/8/layout/hierarchy3"/>
    <dgm:cxn modelId="{1EDB44C4-4907-4C6C-B3E3-2BE2422039B9}" srcId="{5B66FBC5-02D1-48CC-BAEF-26CAD6F7D2AF}" destId="{52E3FD8D-F5BC-4A74-82FF-C4A6B723860C}" srcOrd="0" destOrd="0" parTransId="{15814399-D563-4A07-8449-18004CEAB73E}" sibTransId="{2CFD81E6-8B2A-4AB7-9147-9B9DA2E29849}"/>
    <dgm:cxn modelId="{E5CEB06D-A285-4F56-BA01-29F407A9BB21}" type="presParOf" srcId="{06B532D3-0BB5-460C-89DB-103E09972A2D}" destId="{63FB0EBB-3B54-4825-AA6A-86E29D77E224}" srcOrd="0" destOrd="0" presId="urn:microsoft.com/office/officeart/2005/8/layout/hierarchy3"/>
    <dgm:cxn modelId="{88F03C6C-DDFC-4A82-BAD7-71D5B7CA7542}" type="presParOf" srcId="{63FB0EBB-3B54-4825-AA6A-86E29D77E224}" destId="{D48217B4-A180-495B-9472-336A8E3DE2DF}" srcOrd="0" destOrd="0" presId="urn:microsoft.com/office/officeart/2005/8/layout/hierarchy3"/>
    <dgm:cxn modelId="{B58EFA05-36AE-401C-82D9-771037D1310A}" type="presParOf" srcId="{D48217B4-A180-495B-9472-336A8E3DE2DF}" destId="{71F944BF-3BD9-4168-BD3C-683AFAFD7FD1}" srcOrd="0" destOrd="0" presId="urn:microsoft.com/office/officeart/2005/8/layout/hierarchy3"/>
    <dgm:cxn modelId="{B90201DE-16AA-4B6A-B7D8-5FCF0320DEF8}" type="presParOf" srcId="{D48217B4-A180-495B-9472-336A8E3DE2DF}" destId="{D4CC980E-5E36-4FE9-96AF-002E0277121F}" srcOrd="1" destOrd="0" presId="urn:microsoft.com/office/officeart/2005/8/layout/hierarchy3"/>
    <dgm:cxn modelId="{DBD23BD2-69A4-4EC8-B45F-BE1D35C5D89F}" type="presParOf" srcId="{63FB0EBB-3B54-4825-AA6A-86E29D77E224}" destId="{CD8BFCDA-F6CB-40D7-A083-88FEF38EE713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2D5AAF-C4ED-43A3-BB74-7A6BEB4F4550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63742294-B3AE-47A3-ABE9-20A8C7F4C614}">
      <dgm:prSet custT="1"/>
      <dgm:spPr/>
      <dgm:t>
        <a:bodyPr/>
        <a:lstStyle/>
        <a:p>
          <a:pPr rtl="0"/>
          <a:r>
            <a:rPr lang="zh-CN" alt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rPr>
            <a:t>使希腊在</a:t>
          </a:r>
          <a:r>
            <a:rPr lang="zh-CN" altLang="en-US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rPr>
            <a:t>精神文化</a:t>
          </a:r>
          <a:r>
            <a:rPr lang="zh-CN" alt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rPr>
            <a:t>领域取得辉煌成就 </a:t>
          </a:r>
          <a:endParaRPr lang="zh-CN" altLang="en-US" sz="3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黑体" panose="02010609060101010101" pitchFamily="49" charset="-122"/>
            <a:ea typeface="黑体" panose="02010609060101010101" pitchFamily="49" charset="-122"/>
          </a:endParaRPr>
        </a:p>
      </dgm:t>
    </dgm:pt>
    <dgm:pt modelId="{0C1D4674-EA9D-4A93-A221-08910CE526D8}" type="parTrans" cxnId="{136A7A47-4620-4120-AF4C-859D32F2B39C}">
      <dgm:prSet/>
      <dgm:spPr/>
      <dgm:t>
        <a:bodyPr/>
        <a:lstStyle/>
        <a:p>
          <a:endParaRPr lang="zh-CN" altLang="en-US"/>
        </a:p>
      </dgm:t>
    </dgm:pt>
    <dgm:pt modelId="{5F550B66-491C-46BA-8DE0-614C4B9B5F4A}" type="sibTrans" cxnId="{136A7A47-4620-4120-AF4C-859D32F2B39C}">
      <dgm:prSet/>
      <dgm:spPr/>
      <dgm:t>
        <a:bodyPr/>
        <a:lstStyle/>
        <a:p>
          <a:endParaRPr lang="zh-CN" altLang="en-US"/>
        </a:p>
      </dgm:t>
    </dgm:pt>
    <dgm:pt modelId="{B71D323F-3A33-4EDC-A269-CDB0FA38E381}" type="pres">
      <dgm:prSet presAssocID="{1E2D5AAF-C4ED-43A3-BB74-7A6BEB4F455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796F21EB-4AB7-45D7-B869-71C4D8688074}" type="pres">
      <dgm:prSet presAssocID="{63742294-B3AE-47A3-ABE9-20A8C7F4C614}" presName="root" presStyleCnt="0"/>
      <dgm:spPr/>
    </dgm:pt>
    <dgm:pt modelId="{E8C60584-D1C9-477B-88C0-DE8195F4BD7F}" type="pres">
      <dgm:prSet presAssocID="{63742294-B3AE-47A3-ABE9-20A8C7F4C614}" presName="rootComposite" presStyleCnt="0"/>
      <dgm:spPr/>
    </dgm:pt>
    <dgm:pt modelId="{143F3621-0CA3-424D-9297-56F9E80223BC}" type="pres">
      <dgm:prSet presAssocID="{63742294-B3AE-47A3-ABE9-20A8C7F4C614}" presName="rootText" presStyleLbl="node1" presStyleIdx="0" presStyleCnt="1" custScaleX="148191" custScaleY="140188" custLinFactNeighborX="107" custLinFactNeighborY="-9494"/>
      <dgm:spPr/>
      <dgm:t>
        <a:bodyPr/>
        <a:lstStyle/>
        <a:p>
          <a:endParaRPr lang="zh-CN" altLang="en-US"/>
        </a:p>
      </dgm:t>
    </dgm:pt>
    <dgm:pt modelId="{D8144A3E-0BB8-40DF-BF49-17F4133CB727}" type="pres">
      <dgm:prSet presAssocID="{63742294-B3AE-47A3-ABE9-20A8C7F4C614}" presName="rootConnector" presStyleLbl="node1" presStyleIdx="0" presStyleCnt="1"/>
      <dgm:spPr/>
      <dgm:t>
        <a:bodyPr/>
        <a:lstStyle/>
        <a:p>
          <a:endParaRPr lang="zh-CN" altLang="en-US"/>
        </a:p>
      </dgm:t>
    </dgm:pt>
    <dgm:pt modelId="{19A81401-0A68-4D4A-B6F8-BF124135AD7F}" type="pres">
      <dgm:prSet presAssocID="{63742294-B3AE-47A3-ABE9-20A8C7F4C614}" presName="childShape" presStyleCnt="0"/>
      <dgm:spPr/>
    </dgm:pt>
  </dgm:ptLst>
  <dgm:cxnLst>
    <dgm:cxn modelId="{FFE7909C-6CF0-4DBF-998D-2F769D019FF4}" type="presOf" srcId="{63742294-B3AE-47A3-ABE9-20A8C7F4C614}" destId="{D8144A3E-0BB8-40DF-BF49-17F4133CB727}" srcOrd="1" destOrd="0" presId="urn:microsoft.com/office/officeart/2005/8/layout/hierarchy3"/>
    <dgm:cxn modelId="{1CC82047-955C-4DDC-B6B0-A545F06B688A}" type="presOf" srcId="{63742294-B3AE-47A3-ABE9-20A8C7F4C614}" destId="{143F3621-0CA3-424D-9297-56F9E80223BC}" srcOrd="0" destOrd="0" presId="urn:microsoft.com/office/officeart/2005/8/layout/hierarchy3"/>
    <dgm:cxn modelId="{136A7A47-4620-4120-AF4C-859D32F2B39C}" srcId="{1E2D5AAF-C4ED-43A3-BB74-7A6BEB4F4550}" destId="{63742294-B3AE-47A3-ABE9-20A8C7F4C614}" srcOrd="0" destOrd="0" parTransId="{0C1D4674-EA9D-4A93-A221-08910CE526D8}" sibTransId="{5F550B66-491C-46BA-8DE0-614C4B9B5F4A}"/>
    <dgm:cxn modelId="{D127912A-9ACB-4F19-AB78-848A94F83658}" type="presOf" srcId="{1E2D5AAF-C4ED-43A3-BB74-7A6BEB4F4550}" destId="{B71D323F-3A33-4EDC-A269-CDB0FA38E381}" srcOrd="0" destOrd="0" presId="urn:microsoft.com/office/officeart/2005/8/layout/hierarchy3"/>
    <dgm:cxn modelId="{48673E5F-0C06-4F26-B758-D5CB1CF36F18}" type="presParOf" srcId="{B71D323F-3A33-4EDC-A269-CDB0FA38E381}" destId="{796F21EB-4AB7-45D7-B869-71C4D8688074}" srcOrd="0" destOrd="0" presId="urn:microsoft.com/office/officeart/2005/8/layout/hierarchy3"/>
    <dgm:cxn modelId="{574C1892-F34C-45CD-B407-FA4F6C1E0EC3}" type="presParOf" srcId="{796F21EB-4AB7-45D7-B869-71C4D8688074}" destId="{E8C60584-D1C9-477B-88C0-DE8195F4BD7F}" srcOrd="0" destOrd="0" presId="urn:microsoft.com/office/officeart/2005/8/layout/hierarchy3"/>
    <dgm:cxn modelId="{15373DF9-6490-48C1-A5B2-7F9F38C1447F}" type="presParOf" srcId="{E8C60584-D1C9-477B-88C0-DE8195F4BD7F}" destId="{143F3621-0CA3-424D-9297-56F9E80223BC}" srcOrd="0" destOrd="0" presId="urn:microsoft.com/office/officeart/2005/8/layout/hierarchy3"/>
    <dgm:cxn modelId="{17659049-96D4-417B-9A44-97C0EA926D28}" type="presParOf" srcId="{E8C60584-D1C9-477B-88C0-DE8195F4BD7F}" destId="{D8144A3E-0BB8-40DF-BF49-17F4133CB727}" srcOrd="1" destOrd="0" presId="urn:microsoft.com/office/officeart/2005/8/layout/hierarchy3"/>
    <dgm:cxn modelId="{7712750E-AF7D-48C9-819F-3A2CEF960878}" type="presParOf" srcId="{796F21EB-4AB7-45D7-B869-71C4D8688074}" destId="{19A81401-0A68-4D4A-B6F8-BF124135AD7F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783B990-28B7-49DF-86AD-76880F62FC35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5D0D4CE7-6679-49D2-A3ED-A2C90EB43795}">
      <dgm:prSet/>
      <dgm:spPr/>
      <dgm:t>
        <a:bodyPr/>
        <a:lstStyle/>
        <a:p>
          <a:pPr rtl="0"/>
          <a:r>
            <a:rPr lang="zh-CN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rPr>
            <a:t>开西方民主政治之先河</a:t>
          </a:r>
          <a:endParaRPr lang="zh-CN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黑体" panose="02010609060101010101" pitchFamily="49" charset="-122"/>
            <a:ea typeface="黑体" panose="02010609060101010101" pitchFamily="49" charset="-122"/>
          </a:endParaRPr>
        </a:p>
      </dgm:t>
    </dgm:pt>
    <dgm:pt modelId="{1BC72FFB-065B-4885-8B64-C87FC6BFD136}" type="parTrans" cxnId="{B8075939-1CDC-466C-87CB-EAA3C9305C46}">
      <dgm:prSet/>
      <dgm:spPr/>
      <dgm:t>
        <a:bodyPr/>
        <a:lstStyle/>
        <a:p>
          <a:endParaRPr lang="zh-CN" altLang="en-US"/>
        </a:p>
      </dgm:t>
    </dgm:pt>
    <dgm:pt modelId="{0E0C71BA-FE29-47BA-B45D-B131353ECD15}" type="sibTrans" cxnId="{B8075939-1CDC-466C-87CB-EAA3C9305C46}">
      <dgm:prSet/>
      <dgm:spPr/>
      <dgm:t>
        <a:bodyPr/>
        <a:lstStyle/>
        <a:p>
          <a:endParaRPr lang="zh-CN" altLang="en-US"/>
        </a:p>
      </dgm:t>
    </dgm:pt>
    <dgm:pt modelId="{5297F1E1-DC99-491C-BFE7-792E0DC7763A}" type="pres">
      <dgm:prSet presAssocID="{3783B990-28B7-49DF-86AD-76880F62FC3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99803090-8A67-4894-A7A7-0C110C588AA7}" type="pres">
      <dgm:prSet presAssocID="{5D0D4CE7-6679-49D2-A3ED-A2C90EB43795}" presName="root" presStyleCnt="0"/>
      <dgm:spPr/>
    </dgm:pt>
    <dgm:pt modelId="{2F07C1B5-A3BE-4C7C-92DF-436E5B92A3CA}" type="pres">
      <dgm:prSet presAssocID="{5D0D4CE7-6679-49D2-A3ED-A2C90EB43795}" presName="rootComposite" presStyleCnt="0"/>
      <dgm:spPr/>
    </dgm:pt>
    <dgm:pt modelId="{A9BCC31A-0627-47ED-8373-D5B60EB823BE}" type="pres">
      <dgm:prSet presAssocID="{5D0D4CE7-6679-49D2-A3ED-A2C90EB43795}" presName="rootText" presStyleLbl="node1" presStyleIdx="0" presStyleCnt="1" custScaleX="135092" custLinFactNeighborX="-2757" custLinFactNeighborY="0"/>
      <dgm:spPr/>
      <dgm:t>
        <a:bodyPr/>
        <a:lstStyle/>
        <a:p>
          <a:endParaRPr lang="zh-CN" altLang="en-US"/>
        </a:p>
      </dgm:t>
    </dgm:pt>
    <dgm:pt modelId="{0BA40804-E265-4B75-8EC5-8C1305B3BAC3}" type="pres">
      <dgm:prSet presAssocID="{5D0D4CE7-6679-49D2-A3ED-A2C90EB43795}" presName="rootConnector" presStyleLbl="node1" presStyleIdx="0" presStyleCnt="1"/>
      <dgm:spPr/>
      <dgm:t>
        <a:bodyPr/>
        <a:lstStyle/>
        <a:p>
          <a:endParaRPr lang="zh-CN" altLang="en-US"/>
        </a:p>
      </dgm:t>
    </dgm:pt>
    <dgm:pt modelId="{FAAB877D-DDE5-4D37-BB2F-FCBEEC63FDDE}" type="pres">
      <dgm:prSet presAssocID="{5D0D4CE7-6679-49D2-A3ED-A2C90EB43795}" presName="childShape" presStyleCnt="0"/>
      <dgm:spPr/>
    </dgm:pt>
  </dgm:ptLst>
  <dgm:cxnLst>
    <dgm:cxn modelId="{AD18016F-351F-4FC7-BC2E-E81DABDF7333}" type="presOf" srcId="{5D0D4CE7-6679-49D2-A3ED-A2C90EB43795}" destId="{A9BCC31A-0627-47ED-8373-D5B60EB823BE}" srcOrd="0" destOrd="0" presId="urn:microsoft.com/office/officeart/2005/8/layout/hierarchy3"/>
    <dgm:cxn modelId="{8CBBD4AB-E41D-4AAB-B1FB-8830AA7D9D87}" type="presOf" srcId="{5D0D4CE7-6679-49D2-A3ED-A2C90EB43795}" destId="{0BA40804-E265-4B75-8EC5-8C1305B3BAC3}" srcOrd="1" destOrd="0" presId="urn:microsoft.com/office/officeart/2005/8/layout/hierarchy3"/>
    <dgm:cxn modelId="{B8075939-1CDC-466C-87CB-EAA3C9305C46}" srcId="{3783B990-28B7-49DF-86AD-76880F62FC35}" destId="{5D0D4CE7-6679-49D2-A3ED-A2C90EB43795}" srcOrd="0" destOrd="0" parTransId="{1BC72FFB-065B-4885-8B64-C87FC6BFD136}" sibTransId="{0E0C71BA-FE29-47BA-B45D-B131353ECD15}"/>
    <dgm:cxn modelId="{B0225B68-844C-4E9A-9AC0-9C492A4C9AEA}" type="presOf" srcId="{3783B990-28B7-49DF-86AD-76880F62FC35}" destId="{5297F1E1-DC99-491C-BFE7-792E0DC7763A}" srcOrd="0" destOrd="0" presId="urn:microsoft.com/office/officeart/2005/8/layout/hierarchy3"/>
    <dgm:cxn modelId="{6143D214-DBAF-48B2-92C8-0BF87DD07B78}" type="presParOf" srcId="{5297F1E1-DC99-491C-BFE7-792E0DC7763A}" destId="{99803090-8A67-4894-A7A7-0C110C588AA7}" srcOrd="0" destOrd="0" presId="urn:microsoft.com/office/officeart/2005/8/layout/hierarchy3"/>
    <dgm:cxn modelId="{A6A7D29D-0D72-4C8D-A3AD-ECD394C3639A}" type="presParOf" srcId="{99803090-8A67-4894-A7A7-0C110C588AA7}" destId="{2F07C1B5-A3BE-4C7C-92DF-436E5B92A3CA}" srcOrd="0" destOrd="0" presId="urn:microsoft.com/office/officeart/2005/8/layout/hierarchy3"/>
    <dgm:cxn modelId="{8D302B23-956E-4DAE-AA87-D678A0B565AE}" type="presParOf" srcId="{2F07C1B5-A3BE-4C7C-92DF-436E5B92A3CA}" destId="{A9BCC31A-0627-47ED-8373-D5B60EB823BE}" srcOrd="0" destOrd="0" presId="urn:microsoft.com/office/officeart/2005/8/layout/hierarchy3"/>
    <dgm:cxn modelId="{26BA9F35-13A8-4410-AAF8-D748E0483B64}" type="presParOf" srcId="{2F07C1B5-A3BE-4C7C-92DF-436E5B92A3CA}" destId="{0BA40804-E265-4B75-8EC5-8C1305B3BAC3}" srcOrd="1" destOrd="0" presId="urn:microsoft.com/office/officeart/2005/8/layout/hierarchy3"/>
    <dgm:cxn modelId="{FF64A184-1C97-4C02-95F4-18A498E97C6F}" type="presParOf" srcId="{99803090-8A67-4894-A7A7-0C110C588AA7}" destId="{FAAB877D-DDE5-4D37-BB2F-FCBEEC63FDDE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F944BF-3BD9-4168-BD3C-683AFAFD7FD1}">
      <dsp:nvSpPr>
        <dsp:cNvPr id="0" name=""/>
        <dsp:cNvSpPr/>
      </dsp:nvSpPr>
      <dsp:spPr>
        <a:xfrm>
          <a:off x="220536" y="77"/>
          <a:ext cx="3736531" cy="14217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105" tIns="52070" rIns="78105" bIns="52070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4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rPr>
            <a:t>促进雅典工商业</a:t>
          </a:r>
          <a:r>
            <a:rPr lang="zh-CN" sz="4100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rPr>
            <a:t>经济</a:t>
          </a:r>
          <a:r>
            <a:rPr lang="zh-CN" sz="4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rPr>
            <a:t>的发展</a:t>
          </a:r>
          <a:endParaRPr lang="zh-CN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黑体" panose="02010609060101010101" pitchFamily="49" charset="-122"/>
            <a:ea typeface="黑体" panose="02010609060101010101" pitchFamily="49" charset="-122"/>
          </a:endParaRPr>
        </a:p>
      </dsp:txBody>
      <dsp:txXfrm>
        <a:off x="262178" y="41719"/>
        <a:ext cx="3653247" cy="13384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3F3621-0CA3-424D-9297-56F9E80223BC}">
      <dsp:nvSpPr>
        <dsp:cNvPr id="0" name=""/>
        <dsp:cNvSpPr/>
      </dsp:nvSpPr>
      <dsp:spPr>
        <a:xfrm>
          <a:off x="0" y="0"/>
          <a:ext cx="3647819" cy="17254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rPr>
            <a:t>使希腊在</a:t>
          </a:r>
          <a:r>
            <a:rPr lang="zh-CN" altLang="en-US" sz="3600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rPr>
            <a:t>精神文化</a:t>
          </a:r>
          <a:r>
            <a:rPr lang="zh-CN" altLang="en-US" sz="3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rPr>
            <a:t>领域取得辉煌成就 </a:t>
          </a:r>
          <a:endParaRPr lang="zh-CN" altLang="en-US" sz="3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黑体" panose="02010609060101010101" pitchFamily="49" charset="-122"/>
            <a:ea typeface="黑体" panose="02010609060101010101" pitchFamily="49" charset="-122"/>
          </a:endParaRPr>
        </a:p>
      </dsp:txBody>
      <dsp:txXfrm>
        <a:off x="50536" y="50536"/>
        <a:ext cx="3546747" cy="16243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BCC31A-0627-47ED-8373-D5B60EB823BE}">
      <dsp:nvSpPr>
        <dsp:cNvPr id="0" name=""/>
        <dsp:cNvSpPr/>
      </dsp:nvSpPr>
      <dsp:spPr>
        <a:xfrm>
          <a:off x="0" y="58004"/>
          <a:ext cx="3528382" cy="13059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48260" rIns="72390" bIns="4826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3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rPr>
            <a:t>开西方民主政治之先河</a:t>
          </a:r>
          <a:endParaRPr lang="zh-CN" sz="3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黑体" panose="02010609060101010101" pitchFamily="49" charset="-122"/>
            <a:ea typeface="黑体" panose="02010609060101010101" pitchFamily="49" charset="-122"/>
          </a:endParaRPr>
        </a:p>
      </dsp:txBody>
      <dsp:txXfrm>
        <a:off x="38249" y="96253"/>
        <a:ext cx="3451884" cy="12294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46634-7892-4735-BE3A-0570B810A0AE}" type="datetimeFigureOut">
              <a:rPr lang="zh-CN" altLang="en-US" smtClean="0"/>
              <a:t>2016/9/19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5799A-2831-43A8-97FE-487CFD1A60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9246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65EB14-7A92-4824-AB13-183E7D8770B3}" type="slidenum">
              <a:rPr lang="zh-CN" altLang="en-US"/>
              <a:pPr/>
              <a:t>9</a:t>
            </a:fld>
            <a:endParaRPr lang="en-US" altLang="zh-CN"/>
          </a:p>
        </p:txBody>
      </p:sp>
      <p:sp>
        <p:nvSpPr>
          <p:cNvPr id="8089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r"/>
            <a:fld id="{0BF7E715-A06F-4966-B9FB-819033304572}" type="slidenum">
              <a:rPr lang="en-US" altLang="zh-CN" sz="1200" i="0">
                <a:latin typeface="Times New Roman" pitchFamily="18" charset="0"/>
              </a:rPr>
              <a:pPr algn="r"/>
              <a:t>9</a:t>
            </a:fld>
            <a:endParaRPr lang="en-US" altLang="zh-CN" sz="1200" i="0">
              <a:latin typeface="Times New Roman" pitchFamily="18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anchor="t"/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2016/9/19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11560" y="1556792"/>
            <a:ext cx="81369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    第 </a:t>
            </a:r>
            <a:r>
              <a:rPr lang="en-US" altLang="zh-CN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5 </a:t>
            </a:r>
            <a:r>
              <a:rPr lang="zh-CN" alt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课</a:t>
            </a:r>
            <a:br>
              <a:rPr lang="zh-CN" alt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CN" alt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古代希腊民主政治</a:t>
            </a:r>
          </a:p>
        </p:txBody>
      </p:sp>
    </p:spTree>
    <p:extLst>
      <p:ext uri="{BB962C8B-B14F-4D97-AF65-F5344CB8AC3E}">
        <p14:creationId xmlns:p14="http://schemas.microsoft.com/office/powerpoint/2010/main" val="90958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44624"/>
            <a:ext cx="9144000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50000"/>
              </a:spcAft>
            </a:pPr>
            <a:r>
              <a:rPr lang="zh-CN" altLang="en-US" sz="4800" b="1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49" charset="-122"/>
              </a:rPr>
              <a:t>三、雅典民主政治的特点</a:t>
            </a:r>
          </a:p>
        </p:txBody>
      </p:sp>
      <p:sp>
        <p:nvSpPr>
          <p:cNvPr id="3" name="矩形 2"/>
          <p:cNvSpPr/>
          <p:nvPr/>
        </p:nvSpPr>
        <p:spPr>
          <a:xfrm>
            <a:off x="0" y="1628800"/>
            <a:ext cx="8856984" cy="1938992"/>
          </a:xfrm>
          <a:prstGeom prst="rect">
            <a:avLst/>
          </a:prstGeom>
          <a:ln w="38100"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楷体" pitchFamily="2" charset="-122"/>
                <a:ea typeface="黑体" pitchFamily="49" charset="-122"/>
              </a:rPr>
              <a:t>“我们</a:t>
            </a:r>
            <a:r>
              <a:rPr lang="zh-CN" alt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楷体" pitchFamily="2" charset="-122"/>
                <a:ea typeface="黑体" pitchFamily="49" charset="-122"/>
              </a:rPr>
              <a:t>的政治制度之所以被称为民主政治，是因为政权是在全国公民手中，而不是在少数人手中。” </a:t>
            </a:r>
            <a:endParaRPr lang="zh-CN" altLang="en-US" sz="4000" dirty="0"/>
          </a:p>
        </p:txBody>
      </p:sp>
      <p:sp>
        <p:nvSpPr>
          <p:cNvPr id="4" name="Text Box 4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195736" y="4332379"/>
            <a:ext cx="4175684" cy="769441"/>
          </a:xfrm>
          <a:prstGeom prst="rect">
            <a:avLst/>
          </a:prstGeom>
          <a:solidFill>
            <a:srgbClr val="CC0000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zh-CN" altLang="en-US" sz="4400" b="1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人民主权</a:t>
            </a:r>
          </a:p>
        </p:txBody>
      </p:sp>
    </p:spTree>
    <p:extLst>
      <p:ext uri="{BB962C8B-B14F-4D97-AF65-F5344CB8AC3E}">
        <p14:creationId xmlns:p14="http://schemas.microsoft.com/office/powerpoint/2010/main" val="418224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44624"/>
            <a:ext cx="9144000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50000"/>
              </a:spcAft>
            </a:pPr>
            <a:r>
              <a:rPr lang="zh-CN" altLang="en-US" sz="4800" b="1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49" charset="-122"/>
              </a:rPr>
              <a:t>三、雅典民主政治的特点</a:t>
            </a:r>
          </a:p>
        </p:txBody>
      </p:sp>
      <p:sp>
        <p:nvSpPr>
          <p:cNvPr id="3" name="矩形 2"/>
          <p:cNvSpPr/>
          <p:nvPr/>
        </p:nvSpPr>
        <p:spPr>
          <a:xfrm>
            <a:off x="251520" y="1484784"/>
            <a:ext cx="8496944" cy="2554545"/>
          </a:xfrm>
          <a:prstGeom prst="rect">
            <a:avLst/>
          </a:prstGeom>
          <a:ln w="38100">
            <a:solidFill>
              <a:schemeClr val="tx1"/>
            </a:solidFill>
            <a:prstDash val="sysDot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50000"/>
              </a:spcAft>
            </a:pPr>
            <a:r>
              <a:rPr lang="zh-CN" altLang="en-US" sz="4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楷体" pitchFamily="2" charset="-122"/>
                <a:ea typeface="黑体" pitchFamily="49" charset="-122"/>
              </a:rPr>
              <a:t>伯利克里</a:t>
            </a:r>
            <a:r>
              <a:rPr lang="zh-CN" alt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楷体" pitchFamily="2" charset="-122"/>
                <a:ea typeface="黑体" pitchFamily="49" charset="-122"/>
              </a:rPr>
              <a:t>：“在我们私人生活中，我们是自由和宽容的；但是在公家事务中，我们恪守法律，因为这种精神杜绝人治。”</a:t>
            </a:r>
          </a:p>
        </p:txBody>
      </p:sp>
      <p:sp>
        <p:nvSpPr>
          <p:cNvPr id="4" name="Text Box 5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531120" y="4772471"/>
            <a:ext cx="4104456" cy="769441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法律至上</a:t>
            </a:r>
          </a:p>
        </p:txBody>
      </p:sp>
    </p:spTree>
    <p:extLst>
      <p:ext uri="{BB962C8B-B14F-4D97-AF65-F5344CB8AC3E}">
        <p14:creationId xmlns:p14="http://schemas.microsoft.com/office/powerpoint/2010/main" val="2116328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44624"/>
            <a:ext cx="9144000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50000"/>
              </a:spcAft>
            </a:pPr>
            <a:r>
              <a:rPr lang="zh-CN" altLang="en-US" sz="4800" b="1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49" charset="-122"/>
              </a:rPr>
              <a:t>三、雅典民主政治的特点</a:t>
            </a:r>
          </a:p>
        </p:txBody>
      </p:sp>
      <p:sp>
        <p:nvSpPr>
          <p:cNvPr id="3" name="矩形 2"/>
          <p:cNvSpPr/>
          <p:nvPr/>
        </p:nvSpPr>
        <p:spPr>
          <a:xfrm>
            <a:off x="323528" y="1412776"/>
            <a:ext cx="8424936" cy="1323439"/>
          </a:xfrm>
          <a:prstGeom prst="rect">
            <a:avLst/>
          </a:prstGeom>
          <a:ln w="38100">
            <a:solidFill>
              <a:schemeClr val="tx1"/>
            </a:solidFill>
            <a:prstDash val="sysDot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50000"/>
              </a:spcAft>
            </a:pPr>
            <a:r>
              <a:rPr lang="zh-CN" alt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楷体" pitchFamily="2" charset="-122"/>
                <a:ea typeface="黑体" pitchFamily="49" charset="-122"/>
              </a:rPr>
              <a:t>妇女、奴隶、外邦人被排除在公民之外 ，公民内部轮流执政。</a:t>
            </a:r>
          </a:p>
        </p:txBody>
      </p:sp>
      <p:sp>
        <p:nvSpPr>
          <p:cNvPr id="4" name="Text Box 6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123728" y="3933056"/>
            <a:ext cx="4896544" cy="769441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zh-CN" altLang="en-US" sz="4400" b="1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公民内部的平等</a:t>
            </a:r>
          </a:p>
        </p:txBody>
      </p:sp>
    </p:spTree>
    <p:extLst>
      <p:ext uri="{BB962C8B-B14F-4D97-AF65-F5344CB8AC3E}">
        <p14:creationId xmlns:p14="http://schemas.microsoft.com/office/powerpoint/2010/main" val="1369251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44624"/>
            <a:ext cx="9144000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50000"/>
              </a:spcAft>
            </a:pPr>
            <a:r>
              <a:rPr lang="zh-CN" altLang="en-US" sz="4800" b="1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49" charset="-122"/>
              </a:rPr>
              <a:t>三、雅典民主政治的特点</a:t>
            </a:r>
          </a:p>
        </p:txBody>
      </p:sp>
      <p:sp>
        <p:nvSpPr>
          <p:cNvPr id="3" name="矩形 2"/>
          <p:cNvSpPr/>
          <p:nvPr/>
        </p:nvSpPr>
        <p:spPr>
          <a:xfrm>
            <a:off x="179512" y="2136117"/>
            <a:ext cx="8784976" cy="1938992"/>
          </a:xfrm>
          <a:prstGeom prst="rect">
            <a:avLst/>
          </a:prstGeom>
          <a:ln w="38100">
            <a:solidFill>
              <a:schemeClr val="tx1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楷体" pitchFamily="2" charset="-122"/>
                <a:ea typeface="黑体" pitchFamily="49" charset="-122"/>
              </a:rPr>
              <a:t>  除</a:t>
            </a:r>
            <a:r>
              <a:rPr lang="zh-CN" alt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楷体" pitchFamily="2" charset="-122"/>
                <a:ea typeface="黑体" pitchFamily="49" charset="-122"/>
              </a:rPr>
              <a:t>十将军外，其余官职基本通过抽签的方式选出，每个人既是统治者，又是被统治者。</a:t>
            </a:r>
            <a:r>
              <a:rPr lang="zh-CN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华文楷体" pitchFamily="2" charset="-122"/>
                <a:ea typeface="黑体" pitchFamily="49" charset="-122"/>
              </a:rPr>
              <a:t> </a:t>
            </a:r>
            <a:endParaRPr lang="zh-CN" altLang="en-US" sz="4000" dirty="0"/>
          </a:p>
        </p:txBody>
      </p:sp>
      <p:sp>
        <p:nvSpPr>
          <p:cNvPr id="4" name="Text Box 7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681744" y="5085184"/>
            <a:ext cx="3042384" cy="707886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zh-CN" altLang="en-US" sz="4000" b="1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轮番而治</a:t>
            </a:r>
          </a:p>
        </p:txBody>
      </p:sp>
    </p:spTree>
    <p:extLst>
      <p:ext uri="{BB962C8B-B14F-4D97-AF65-F5344CB8AC3E}">
        <p14:creationId xmlns:p14="http://schemas.microsoft.com/office/powerpoint/2010/main" val="917086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899592" y="980728"/>
            <a:ext cx="1924050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>
                    <a:alpha val="92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32" tIns="45715" rIns="91432" bIns="45715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彩云" pitchFamily="2" charset="-122"/>
              </a:rPr>
              <a:t>进步性</a:t>
            </a:r>
          </a:p>
        </p:txBody>
      </p:sp>
      <p:sp>
        <p:nvSpPr>
          <p:cNvPr id="22534" name="Rectangle 7"/>
          <p:cNvSpPr>
            <a:spLocks noChangeArrowheads="1"/>
          </p:cNvSpPr>
          <p:nvPr/>
        </p:nvSpPr>
        <p:spPr bwMode="auto">
          <a:xfrm>
            <a:off x="4716016" y="1823244"/>
            <a:ext cx="4032697" cy="1421918"/>
          </a:xfrm>
          <a:prstGeom prst="rect">
            <a:avLst/>
          </a:prstGeom>
          <a:noFill/>
          <a:ln w="34925" cap="rnd" cmpd="sng">
            <a:solidFill>
              <a:srgbClr val="CC0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1432" tIns="45715" rIns="91432" bIns="45715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dist">
              <a:lnSpc>
                <a:spcPct val="120000"/>
              </a:lnSpc>
              <a:spcBef>
                <a:spcPct val="5000"/>
              </a:spcBef>
            </a:pPr>
            <a:r>
              <a:rPr lang="zh-CN" alt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范围狭隘：少数</a:t>
            </a:r>
            <a:r>
              <a:rPr lang="zh-CN" alt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成年男性公民的</a:t>
            </a:r>
            <a:r>
              <a:rPr lang="zh-CN" alt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anose="02010609060101010101" pitchFamily="49" charset="-122"/>
              </a:rPr>
              <a:t>民主</a:t>
            </a:r>
            <a:endParaRPr lang="zh-CN" altLang="en-US" sz="3600" b="1" dirty="0">
              <a:effectLst>
                <a:outerShdw blurRad="38100" dist="38100" dir="2700000" algn="tl">
                  <a:srgbClr val="C0C0C0"/>
                </a:outerShdw>
              </a:effectLst>
              <a:latin typeface="黑体" pitchFamily="49" charset="-122"/>
              <a:ea typeface="黑体" panose="02010609060101010101" pitchFamily="49" charset="-122"/>
            </a:endParaRPr>
          </a:p>
        </p:txBody>
      </p:sp>
      <p:sp>
        <p:nvSpPr>
          <p:cNvPr id="22537" name="Rectangle 8"/>
          <p:cNvSpPr>
            <a:spLocks noChangeArrowheads="1"/>
          </p:cNvSpPr>
          <p:nvPr/>
        </p:nvSpPr>
        <p:spPr bwMode="auto">
          <a:xfrm>
            <a:off x="4701291" y="5085184"/>
            <a:ext cx="4034630" cy="1421918"/>
          </a:xfrm>
          <a:prstGeom prst="rect">
            <a:avLst/>
          </a:prstGeom>
          <a:noFill/>
          <a:ln w="34925" cap="rnd" cmpd="sng">
            <a:solidFill>
              <a:srgbClr val="CC0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1432" tIns="45715" rIns="91432" bIns="45715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dist">
              <a:lnSpc>
                <a:spcPct val="120000"/>
              </a:lnSpc>
              <a:spcBef>
                <a:spcPct val="5000"/>
              </a:spcBef>
            </a:pPr>
            <a:r>
              <a:rPr lang="zh-CN" alt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民主性质：</a:t>
            </a:r>
            <a:r>
              <a:rPr lang="zh-CN" alt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小国寡民的</a:t>
            </a:r>
            <a:r>
              <a:rPr lang="zh-CN" alt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直接</a:t>
            </a:r>
            <a:r>
              <a:rPr lang="zh-CN" alt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民主</a:t>
            </a:r>
          </a:p>
        </p:txBody>
      </p:sp>
      <p:sp>
        <p:nvSpPr>
          <p:cNvPr id="22538" name="Rectangle 9"/>
          <p:cNvSpPr>
            <a:spLocks noChangeArrowheads="1"/>
          </p:cNvSpPr>
          <p:nvPr/>
        </p:nvSpPr>
        <p:spPr bwMode="auto">
          <a:xfrm>
            <a:off x="4701291" y="3437178"/>
            <a:ext cx="4106159" cy="1421918"/>
          </a:xfrm>
          <a:prstGeom prst="rect">
            <a:avLst/>
          </a:prstGeom>
          <a:noFill/>
          <a:ln w="34925" cap="rnd" cmpd="sng">
            <a:solidFill>
              <a:srgbClr val="CC0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1432" tIns="45715" rIns="91432" bIns="45715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dist">
              <a:lnSpc>
                <a:spcPct val="120000"/>
              </a:lnSpc>
              <a:spcBef>
                <a:spcPct val="5000"/>
              </a:spcBef>
            </a:pPr>
            <a:r>
              <a:rPr lang="zh-CN" alt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运作方式：抽签</a:t>
            </a:r>
            <a:r>
              <a:rPr lang="zh-CN" alt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选举轮流</a:t>
            </a:r>
            <a:r>
              <a:rPr lang="zh-CN" alt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坐庄的弊端</a:t>
            </a:r>
          </a:p>
        </p:txBody>
      </p:sp>
      <p:sp>
        <p:nvSpPr>
          <p:cNvPr id="22539" name="Text Box 2"/>
          <p:cNvSpPr txBox="1">
            <a:spLocks noChangeArrowheads="1"/>
          </p:cNvSpPr>
          <p:nvPr/>
        </p:nvSpPr>
        <p:spPr bwMode="auto">
          <a:xfrm>
            <a:off x="5652120" y="838200"/>
            <a:ext cx="1924050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>
                    <a:alpha val="92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32" tIns="45715" rIns="91432" bIns="45715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彩云" pitchFamily="2" charset="-122"/>
              </a:rPr>
              <a:t>局限性</a:t>
            </a: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1" y="0"/>
            <a:ext cx="8964488" cy="838200"/>
          </a:xfrm>
          <a:prstGeom prst="rect">
            <a:avLst/>
          </a:prstGeom>
          <a:solidFill>
            <a:srgbClr val="FFFF00"/>
          </a:solidFill>
          <a:ln w="38100" cmpd="sng">
            <a:solidFill>
              <a:srgbClr val="0000FF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 algn="just" eaLnBrk="0" hangingPunct="0"/>
            <a:r>
              <a:rPr lang="zh-CN" altLang="en-US" sz="4400" b="1" dirty="0" smtClean="0">
                <a:solidFill>
                  <a:srgbClr val="333300"/>
                </a:solidFill>
                <a:ea typeface="黑体" pitchFamily="49" charset="-122"/>
              </a:rPr>
              <a:t>四、</a:t>
            </a:r>
            <a:r>
              <a:rPr lang="en-US" altLang="zh-CN" sz="4400" b="1" dirty="0" err="1" smtClean="0">
                <a:solidFill>
                  <a:srgbClr val="333300"/>
                </a:solidFill>
                <a:ea typeface="黑体" pitchFamily="49" charset="-122"/>
              </a:rPr>
              <a:t>对雅典民主制的评价</a:t>
            </a:r>
            <a:endParaRPr lang="en-US" altLang="zh-CN" sz="4400" b="1" dirty="0">
              <a:solidFill>
                <a:srgbClr val="333300"/>
              </a:solidFill>
              <a:ea typeface="黑体" pitchFamily="49" charset="-122"/>
            </a:endParaRPr>
          </a:p>
        </p:txBody>
      </p:sp>
      <p:graphicFrame>
        <p:nvGraphicFramePr>
          <p:cNvPr id="7" name="图示 6"/>
          <p:cNvGraphicFramePr/>
          <p:nvPr>
            <p:extLst>
              <p:ext uri="{D42A27DB-BD31-4B8C-83A1-F6EECF244321}">
                <p14:modId xmlns:p14="http://schemas.microsoft.com/office/powerpoint/2010/main" val="2590896034"/>
              </p:ext>
            </p:extLst>
          </p:nvPr>
        </p:nvGraphicFramePr>
        <p:xfrm>
          <a:off x="15911" y="1882154"/>
          <a:ext cx="4177604" cy="1421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图示 5"/>
          <p:cNvGraphicFramePr/>
          <p:nvPr>
            <p:extLst>
              <p:ext uri="{D42A27DB-BD31-4B8C-83A1-F6EECF244321}">
                <p14:modId xmlns:p14="http://schemas.microsoft.com/office/powerpoint/2010/main" val="1820352791"/>
              </p:ext>
            </p:extLst>
          </p:nvPr>
        </p:nvGraphicFramePr>
        <p:xfrm>
          <a:off x="292019" y="3437179"/>
          <a:ext cx="3647820" cy="1725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5" name="图示 4"/>
          <p:cNvGraphicFramePr/>
          <p:nvPr>
            <p:extLst>
              <p:ext uri="{D42A27DB-BD31-4B8C-83A1-F6EECF244321}">
                <p14:modId xmlns:p14="http://schemas.microsoft.com/office/powerpoint/2010/main" val="1119910336"/>
              </p:ext>
            </p:extLst>
          </p:nvPr>
        </p:nvGraphicFramePr>
        <p:xfrm>
          <a:off x="411447" y="5417298"/>
          <a:ext cx="3528392" cy="1421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4134692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25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4" grpId="0" animBg="1"/>
      <p:bldP spid="22537" grpId="0" animBg="1"/>
      <p:bldP spid="22538" grpId="0" animBg="1"/>
      <p:bldP spid="22539" grpId="0"/>
      <p:bldGraphic spid="7" grpId="0">
        <p:bldAsOne/>
      </p:bldGraphic>
      <p:bldGraphic spid="6" grpId="0">
        <p:bldAsOne/>
      </p:bldGraphic>
      <p:bldGraphic spid="5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135902" y="5805264"/>
            <a:ext cx="241987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r>
              <a:rPr lang="zh-CN" altLang="en-US" sz="4400" b="1" dirty="0">
                <a:latin typeface="黑体" panose="02010609060101010101" pitchFamily="49" charset="-122"/>
                <a:ea typeface="黑体" panose="02010609060101010101" pitchFamily="49" charset="-122"/>
                <a:hlinkClick r:id="rId2" action="ppaction://hlinksldjump"/>
              </a:rPr>
              <a:t>特征</a:t>
            </a:r>
            <a:r>
              <a:rPr lang="zh-CN" altLang="en-US" sz="4400" b="1" dirty="0"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095500" y="5805264"/>
            <a:ext cx="586087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r>
              <a:rPr lang="zh-CN" altLang="en-US" sz="40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小国寡民；独立自主。</a:t>
            </a:r>
          </a:p>
        </p:txBody>
      </p:sp>
      <p:sp>
        <p:nvSpPr>
          <p:cNvPr id="4" name="矩形 3"/>
          <p:cNvSpPr/>
          <p:nvPr/>
        </p:nvSpPr>
        <p:spPr>
          <a:xfrm>
            <a:off x="152400" y="152400"/>
            <a:ext cx="89916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zh-CN" altLang="en-US" sz="3600" b="1" dirty="0">
                <a:solidFill>
                  <a:srgbClr val="0D0D0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  </a:t>
            </a:r>
            <a:r>
              <a:rPr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据不完全统计，希腊城邦的总数达到</a:t>
            </a:r>
            <a:r>
              <a:rPr lang="en-US" altLang="zh-CN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300</a:t>
            </a:r>
            <a:r>
              <a:rPr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多个，都是土地和人口十分有限的弹丸小国。其中最大的城邦斯巴达也仅有</a:t>
            </a:r>
            <a:r>
              <a:rPr lang="en-US" altLang="zh-CN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8400</a:t>
            </a:r>
            <a:r>
              <a:rPr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平方公里，人口约</a:t>
            </a:r>
            <a:r>
              <a:rPr lang="en-US" altLang="zh-CN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40</a:t>
            </a:r>
            <a:r>
              <a:rPr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万。另一大城邦雅典领土约</a:t>
            </a:r>
            <a:r>
              <a:rPr lang="en-US" altLang="zh-CN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2500</a:t>
            </a:r>
            <a:r>
              <a:rPr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平方公里，人口</a:t>
            </a:r>
            <a:r>
              <a:rPr lang="en-US" altLang="zh-CN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20</a:t>
            </a:r>
            <a:r>
              <a:rPr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～</a:t>
            </a:r>
            <a:r>
              <a:rPr lang="en-US" altLang="zh-CN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30</a:t>
            </a:r>
            <a:r>
              <a:rPr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万。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817535"/>
            <a:ext cx="91440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zh-CN" alt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每个城邦向它的邻邦要求它的自由和自治，要求有权按照它自己的意愿处理它自己的事务。城邦虽然不容忍它境界以内主权的分割，对它邻邦的独立却是容忍的。</a:t>
            </a:r>
          </a:p>
          <a:p>
            <a:pPr eaLnBrk="0" hangingPunct="0">
              <a:defRPr/>
            </a:pPr>
            <a:r>
              <a:rPr lang="zh-CN" alt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             </a:t>
            </a:r>
            <a:r>
              <a:rPr lang="en-US" altLang="zh-CN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—— </a:t>
            </a:r>
            <a:r>
              <a:rPr lang="zh-CN" alt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顾准</a:t>
            </a:r>
            <a:r>
              <a:rPr lang="en-US" altLang="zh-CN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《</a:t>
            </a:r>
            <a:r>
              <a:rPr lang="zh-CN" alt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希腊城邦制度</a:t>
            </a:r>
            <a:r>
              <a:rPr lang="en-US" altLang="zh-CN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》</a:t>
            </a:r>
          </a:p>
        </p:txBody>
      </p:sp>
    </p:spTree>
    <p:extLst>
      <p:ext uri="{BB962C8B-B14F-4D97-AF65-F5344CB8AC3E}">
        <p14:creationId xmlns:p14="http://schemas.microsoft.com/office/powerpoint/2010/main" val="221905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3" grpId="0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-36512" y="-27384"/>
            <a:ext cx="9164191" cy="76944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 i="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一、古代</a:t>
            </a:r>
            <a:r>
              <a:rPr lang="zh-CN" altLang="en-US" sz="4400" b="1" i="0" dirty="0">
                <a:latin typeface="黑体" panose="02010609060101010101" pitchFamily="49" charset="-122"/>
                <a:ea typeface="黑体" panose="02010609060101010101" pitchFamily="49" charset="-122"/>
              </a:rPr>
              <a:t>希腊民主政治产生的条件</a:t>
            </a:r>
            <a:endParaRPr lang="zh-CN" altLang="en-US" sz="2800" b="1" i="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395288" y="2565400"/>
            <a:ext cx="8748712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en-US" sz="3200" b="1" i="0"/>
          </a:p>
          <a:p>
            <a:pPr>
              <a:spcBef>
                <a:spcPct val="50000"/>
              </a:spcBef>
            </a:pPr>
            <a:endParaRPr lang="zh-CN" altLang="en-US" sz="3200" b="1" i="0"/>
          </a:p>
          <a:p>
            <a:pPr>
              <a:spcBef>
                <a:spcPct val="50000"/>
              </a:spcBef>
            </a:pPr>
            <a:endParaRPr lang="zh-CN" altLang="en-US" sz="3200" b="1" i="0"/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808038" y="5954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" y="5537904"/>
            <a:ext cx="919968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CN" altLang="en-US" sz="3600" b="1" i="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3600" b="1" i="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讨论（</a:t>
            </a:r>
            <a:r>
              <a:rPr lang="zh-CN" altLang="en-US" sz="3600" b="1" i="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可以</a:t>
            </a:r>
            <a:r>
              <a:rPr lang="zh-CN" altLang="en-US" sz="3600" b="1" i="0" dirty="0">
                <a:latin typeface="黑体" panose="02010609060101010101" pitchFamily="49" charset="-122"/>
                <a:ea typeface="黑体" panose="02010609060101010101" pitchFamily="49" charset="-122"/>
              </a:rPr>
              <a:t>从</a:t>
            </a:r>
            <a:r>
              <a:rPr lang="zh-CN" altLang="en-US" sz="3600" b="1" i="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地理环境、政治、</a:t>
            </a:r>
            <a:r>
              <a:rPr lang="zh-CN" altLang="en-US" sz="3600" b="1" i="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经济等</a:t>
            </a:r>
            <a:r>
              <a:rPr lang="zh-CN" altLang="en-US" sz="3600" b="1" i="0" dirty="0">
                <a:latin typeface="黑体" panose="02010609060101010101" pitchFamily="49" charset="-122"/>
                <a:ea typeface="黑体" panose="02010609060101010101" pitchFamily="49" charset="-122"/>
              </a:rPr>
              <a:t>角度考虑</a:t>
            </a:r>
            <a:r>
              <a:rPr lang="zh-CN" altLang="en-US" sz="3600" b="1" i="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endParaRPr lang="zh-CN" altLang="en-US" sz="4400" b="1" i="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371" name="Text Box 6"/>
          <p:cNvSpPr txBox="1">
            <a:spLocks noChangeArrowheads="1"/>
          </p:cNvSpPr>
          <p:nvPr/>
        </p:nvSpPr>
        <p:spPr bwMode="auto">
          <a:xfrm>
            <a:off x="107504" y="980728"/>
            <a:ext cx="8964612" cy="4401205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buFontTx/>
              <a:buNone/>
            </a:pPr>
            <a:r>
              <a:rPr kumimoji="1" lang="en-US" altLang="zh-CN" sz="3600" b="1" i="0" dirty="0">
                <a:solidFill>
                  <a:srgbClr val="00009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kumimoji="1" lang="en-US" altLang="zh-CN" sz="4000" b="1" i="0" dirty="0" smtClean="0">
                <a:solidFill>
                  <a:srgbClr val="00009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“</a:t>
            </a:r>
            <a:r>
              <a:rPr kumimoji="1" lang="zh-CN" altLang="en-US" sz="4000" b="1" i="0" dirty="0">
                <a:solidFill>
                  <a:srgbClr val="00009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大海给了我们茫茫无定、浩浩无际和渺渺无限的观念；人类在大海的无限里感到他自己的无限的时候，他们就被激起了勇气，要去超越那有限的一切。大海邀请人类从事征服，从事掠夺，但是同时也鼓励人类追求利润，从事商业。” </a:t>
            </a:r>
            <a:r>
              <a:rPr kumimoji="1" lang="zh-CN" altLang="en-US" sz="4000" b="1" i="0" dirty="0" smtClean="0">
                <a:solidFill>
                  <a:srgbClr val="00009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kumimoji="1" lang="en-US" altLang="zh-CN" sz="4000" b="1" i="0" dirty="0" smtClean="0">
                <a:solidFill>
                  <a:srgbClr val="00009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kumimoji="1" lang="zh-CN" altLang="en-US" sz="4000" b="1" i="0" dirty="0">
                <a:solidFill>
                  <a:srgbClr val="00009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黑格尔</a:t>
            </a:r>
            <a:r>
              <a:rPr kumimoji="1" lang="en-US" altLang="zh-CN" sz="4000" b="1" i="0" dirty="0">
                <a:solidFill>
                  <a:srgbClr val="00009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《</a:t>
            </a:r>
            <a:r>
              <a:rPr kumimoji="1" lang="zh-CN" altLang="en-US" sz="4000" b="1" i="0" dirty="0">
                <a:solidFill>
                  <a:srgbClr val="00009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历史哲学</a:t>
            </a:r>
            <a:r>
              <a:rPr kumimoji="1" lang="en-US" altLang="zh-CN" sz="4000" b="1" i="0" dirty="0">
                <a:solidFill>
                  <a:srgbClr val="00009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》</a:t>
            </a:r>
          </a:p>
        </p:txBody>
      </p:sp>
    </p:spTree>
    <p:extLst>
      <p:ext uri="{BB962C8B-B14F-4D97-AF65-F5344CB8AC3E}">
        <p14:creationId xmlns:p14="http://schemas.microsoft.com/office/powerpoint/2010/main" val="30791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816335" y="1989989"/>
            <a:ext cx="404630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多山 多岛 环海 </a:t>
            </a:r>
          </a:p>
        </p:txBody>
      </p:sp>
      <p:sp>
        <p:nvSpPr>
          <p:cNvPr id="3" name="矩形 2"/>
          <p:cNvSpPr/>
          <p:nvPr/>
        </p:nvSpPr>
        <p:spPr>
          <a:xfrm>
            <a:off x="61196" y="1005025"/>
            <a:ext cx="32993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Times New Roman" pitchFamily="18" charset="0"/>
              </a:rPr>
              <a:t>(1)</a:t>
            </a:r>
            <a:r>
              <a:rPr lang="zh-CN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Times New Roman" pitchFamily="18" charset="0"/>
              </a:rPr>
              <a:t>地理</a:t>
            </a:r>
            <a:r>
              <a:rPr lang="en-US" altLang="zh-CN" sz="4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Times New Roman" pitchFamily="18" charset="0"/>
              </a:rPr>
              <a:t>条件</a:t>
            </a:r>
            <a:endParaRPr lang="zh-CN" altLang="en-US" sz="4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27616" y="2870672"/>
            <a:ext cx="216758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Times New Roman" pitchFamily="18" charset="0"/>
              </a:rPr>
              <a:t>(2)</a:t>
            </a:r>
            <a:r>
              <a:rPr lang="zh-CN" alt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Times New Roman" pitchFamily="18" charset="0"/>
              </a:rPr>
              <a:t>政治</a:t>
            </a:r>
            <a:endParaRPr lang="zh-CN" alt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748938" y="3616783"/>
            <a:ext cx="533030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小国寡民的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  <a:hlinkClick r:id="rId2" action="ppaction://hlinksldjump"/>
              </a:rPr>
              <a:t>城邦体制。</a:t>
            </a:r>
            <a:endParaRPr lang="zh-CN" altLang="en-US" sz="4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16617" y="5069671"/>
            <a:ext cx="216758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Times New Roman" pitchFamily="18" charset="0"/>
              </a:rPr>
              <a:t>(3)</a:t>
            </a:r>
            <a:r>
              <a:rPr lang="zh-CN" alt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Times New Roman" pitchFamily="18" charset="0"/>
              </a:rPr>
              <a:t>经济</a:t>
            </a:r>
            <a:endParaRPr lang="zh-CN" alt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-36512" y="-27384"/>
            <a:ext cx="9164191" cy="76944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 i="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一、古代</a:t>
            </a:r>
            <a:r>
              <a:rPr lang="zh-CN" altLang="en-US" sz="4400" b="1" i="0" dirty="0">
                <a:latin typeface="黑体" panose="02010609060101010101" pitchFamily="49" charset="-122"/>
                <a:ea typeface="黑体" panose="02010609060101010101" pitchFamily="49" charset="-122"/>
              </a:rPr>
              <a:t>希腊民主政治产生的条件</a:t>
            </a:r>
            <a:endParaRPr lang="zh-CN" altLang="en-US" sz="2800" b="1" i="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16335" y="5157274"/>
            <a:ext cx="22429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商品经济</a:t>
            </a:r>
            <a:endParaRPr lang="zh-CN" altLang="en-US" sz="4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1706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0"/>
            <a:ext cx="8229600" cy="1143000"/>
          </a:xfrm>
          <a:ln/>
        </p:spPr>
        <p:txBody>
          <a:bodyPr/>
          <a:lstStyle/>
          <a:p>
            <a:r>
              <a:rPr lang="zh-CN" altLang="en-US" b="1">
                <a:solidFill>
                  <a:srgbClr val="FF3300"/>
                </a:solidFill>
                <a:ea typeface="黑体" pitchFamily="2" charset="-122"/>
              </a:rPr>
              <a:t>文明是多种因素影响的结果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447800"/>
            <a:ext cx="8458200" cy="1249363"/>
          </a:xfrm>
          <a:ln/>
        </p:spPr>
        <p:txBody>
          <a:bodyPr/>
          <a:lstStyle/>
          <a:p>
            <a:pPr>
              <a:buFontTx/>
              <a:buNone/>
            </a:pPr>
            <a:r>
              <a:rPr lang="en-US" altLang="zh-CN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经济、文化、生活习惯、政治背景、地理环境等。</a:t>
            </a:r>
          </a:p>
        </p:txBody>
      </p:sp>
      <p:sp>
        <p:nvSpPr>
          <p:cNvPr id="197636" name="Text Box 4"/>
          <p:cNvSpPr txBox="1">
            <a:spLocks noChangeArrowheads="1"/>
          </p:cNvSpPr>
          <p:nvPr/>
        </p:nvSpPr>
        <p:spPr bwMode="auto">
          <a:xfrm>
            <a:off x="675365" y="3140968"/>
            <a:ext cx="8077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kumimoji="1" lang="zh-CN" altLang="en-US" sz="3600" b="1" dirty="0">
                <a:solidFill>
                  <a:srgbClr val="FF3300"/>
                </a:solidFill>
                <a:latin typeface="Times New Roman" pitchFamily="18" charset="0"/>
                <a:ea typeface="黑体" pitchFamily="2" charset="-122"/>
              </a:rPr>
              <a:t>如何来看待世界文明之间的差异</a:t>
            </a:r>
          </a:p>
        </p:txBody>
      </p:sp>
      <p:sp>
        <p:nvSpPr>
          <p:cNvPr id="197637" name="Text Box 5"/>
          <p:cNvSpPr txBox="1">
            <a:spLocks noChangeArrowheads="1"/>
          </p:cNvSpPr>
          <p:nvPr/>
        </p:nvSpPr>
        <p:spPr bwMode="auto">
          <a:xfrm>
            <a:off x="294365" y="4495800"/>
            <a:ext cx="84582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kumimoji="1" lang="en-US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kumimoji="1"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世界文明是</a:t>
            </a:r>
            <a:r>
              <a:rPr kumimoji="1"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多样性</a:t>
            </a:r>
            <a:r>
              <a:rPr kumimoji="1"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的，没有优劣高下之别。要</a:t>
            </a:r>
            <a:r>
              <a:rPr kumimoji="1"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尊重文明的多样性</a:t>
            </a:r>
            <a:r>
              <a:rPr kumimoji="1"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，鼓励文明之间</a:t>
            </a:r>
            <a:r>
              <a:rPr kumimoji="1"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互相包容</a:t>
            </a:r>
            <a:r>
              <a:rPr kumimoji="1"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，促进其</a:t>
            </a:r>
            <a:r>
              <a:rPr kumimoji="1"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共同发展</a:t>
            </a:r>
            <a:r>
              <a:rPr kumimoji="1"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403427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7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763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763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7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7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97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4" grpId="0"/>
      <p:bldP spid="197635" grpId="0" build="p" animBg="1"/>
      <p:bldP spid="197636" grpId="0"/>
      <p:bldP spid="1976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3" name="Group 3"/>
          <p:cNvGrpSpPr>
            <a:grpSpLocks/>
          </p:cNvGrpSpPr>
          <p:nvPr/>
        </p:nvGrpSpPr>
        <p:grpSpPr bwMode="auto">
          <a:xfrm>
            <a:off x="1447800" y="981075"/>
            <a:ext cx="6019800" cy="762000"/>
            <a:chOff x="0" y="0"/>
            <a:chExt cx="3792" cy="480"/>
          </a:xfrm>
        </p:grpSpPr>
        <p:sp>
          <p:nvSpPr>
            <p:cNvPr id="25604" name="Line 4"/>
            <p:cNvSpPr>
              <a:spLocks noChangeShapeType="1"/>
            </p:cNvSpPr>
            <p:nvPr/>
          </p:nvSpPr>
          <p:spPr bwMode="auto">
            <a:xfrm flipV="1">
              <a:off x="0" y="240"/>
              <a:ext cx="3792" cy="0"/>
            </a:xfrm>
            <a:prstGeom prst="line">
              <a:avLst/>
            </a:prstGeom>
            <a:noFill/>
            <a:ln w="57150" cap="flat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605" name="Line 5"/>
            <p:cNvSpPr>
              <a:spLocks noChangeShapeType="1"/>
            </p:cNvSpPr>
            <p:nvPr/>
          </p:nvSpPr>
          <p:spPr bwMode="auto">
            <a:xfrm>
              <a:off x="1920" y="0"/>
              <a:ext cx="0" cy="432"/>
            </a:xfrm>
            <a:prstGeom prst="line">
              <a:avLst/>
            </a:prstGeom>
            <a:noFill/>
            <a:ln w="57150" cap="flat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606" name="Line 6"/>
            <p:cNvSpPr>
              <a:spLocks noChangeShapeType="1"/>
            </p:cNvSpPr>
            <p:nvPr/>
          </p:nvSpPr>
          <p:spPr bwMode="auto">
            <a:xfrm flipH="1">
              <a:off x="0" y="240"/>
              <a:ext cx="0" cy="240"/>
            </a:xfrm>
            <a:prstGeom prst="line">
              <a:avLst/>
            </a:prstGeom>
            <a:noFill/>
            <a:ln w="57150" cap="flat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607" name="Line 7"/>
            <p:cNvSpPr>
              <a:spLocks noChangeShapeType="1"/>
            </p:cNvSpPr>
            <p:nvPr/>
          </p:nvSpPr>
          <p:spPr bwMode="auto">
            <a:xfrm>
              <a:off x="3792" y="240"/>
              <a:ext cx="0" cy="192"/>
            </a:xfrm>
            <a:prstGeom prst="line">
              <a:avLst/>
            </a:prstGeom>
            <a:noFill/>
            <a:ln w="57150" cap="flat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5608" name="Group 8"/>
          <p:cNvGrpSpPr>
            <a:grpSpLocks/>
          </p:cNvGrpSpPr>
          <p:nvPr/>
        </p:nvGrpSpPr>
        <p:grpSpPr bwMode="auto">
          <a:xfrm>
            <a:off x="6372225" y="1773238"/>
            <a:ext cx="2627313" cy="3319462"/>
            <a:chOff x="0" y="0"/>
            <a:chExt cx="1655" cy="2091"/>
          </a:xfrm>
        </p:grpSpPr>
        <p:sp>
          <p:nvSpPr>
            <p:cNvPr id="25609" name="Rectangle 9"/>
            <p:cNvSpPr>
              <a:spLocks noChangeArrowheads="1"/>
            </p:cNvSpPr>
            <p:nvPr/>
          </p:nvSpPr>
          <p:spPr bwMode="auto">
            <a:xfrm>
              <a:off x="0" y="0"/>
              <a:ext cx="1655" cy="341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r>
                <a:rPr lang="zh-CN" altLang="en-US" sz="3200">
                  <a:solidFill>
                    <a:srgbClr val="0033CC"/>
                  </a:solidFill>
                  <a:ea typeface="黑体" pitchFamily="49" charset="-122"/>
                </a:rPr>
                <a:t>伯利克里改革</a:t>
              </a:r>
            </a:p>
          </p:txBody>
        </p:sp>
        <p:pic>
          <p:nvPicPr>
            <p:cNvPr id="25610" name="Picture 10" descr="伯利克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" y="544"/>
              <a:ext cx="1160" cy="15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grpSp>
        <p:nvGrpSpPr>
          <p:cNvPr id="25611" name="Group 11"/>
          <p:cNvGrpSpPr>
            <a:grpSpLocks/>
          </p:cNvGrpSpPr>
          <p:nvPr/>
        </p:nvGrpSpPr>
        <p:grpSpPr bwMode="auto">
          <a:xfrm>
            <a:off x="250825" y="1773238"/>
            <a:ext cx="2376488" cy="3462337"/>
            <a:chOff x="0" y="0"/>
            <a:chExt cx="1497" cy="2181"/>
          </a:xfrm>
        </p:grpSpPr>
        <p:pic>
          <p:nvPicPr>
            <p:cNvPr id="25612" name="Picture 12" descr="梭伦">
              <a:hlinkClick r:id="" action="ppaction://noaction"/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" y="453"/>
              <a:ext cx="1296" cy="17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25613" name="Text Box 13"/>
            <p:cNvSpPr txBox="1">
              <a:spLocks noChangeArrowheads="1"/>
            </p:cNvSpPr>
            <p:nvPr/>
          </p:nvSpPr>
          <p:spPr bwMode="auto">
            <a:xfrm>
              <a:off x="0" y="0"/>
              <a:ext cx="1497" cy="371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zh-CN" altLang="en-US" sz="3200">
                  <a:solidFill>
                    <a:srgbClr val="0033CC"/>
                  </a:solidFill>
                  <a:ea typeface="黑体" pitchFamily="49" charset="-122"/>
                </a:rPr>
                <a:t>梭伦改革</a:t>
              </a:r>
            </a:p>
          </p:txBody>
        </p:sp>
      </p:grpSp>
      <p:grpSp>
        <p:nvGrpSpPr>
          <p:cNvPr id="25614" name="Group 14"/>
          <p:cNvGrpSpPr>
            <a:grpSpLocks/>
          </p:cNvGrpSpPr>
          <p:nvPr/>
        </p:nvGrpSpPr>
        <p:grpSpPr bwMode="auto">
          <a:xfrm>
            <a:off x="2700338" y="1773238"/>
            <a:ext cx="3743325" cy="3213100"/>
            <a:chOff x="0" y="0"/>
            <a:chExt cx="2358" cy="2024"/>
          </a:xfrm>
        </p:grpSpPr>
        <p:sp>
          <p:nvSpPr>
            <p:cNvPr id="25615" name="Rectangle 15"/>
            <p:cNvSpPr>
              <a:spLocks noChangeArrowheads="1"/>
            </p:cNvSpPr>
            <p:nvPr/>
          </p:nvSpPr>
          <p:spPr bwMode="auto">
            <a:xfrm>
              <a:off x="226" y="0"/>
              <a:ext cx="1910" cy="376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r>
                <a:rPr lang="zh-CN" altLang="en-US" sz="3200">
                  <a:solidFill>
                    <a:srgbClr val="0033CC"/>
                  </a:solidFill>
                  <a:ea typeface="黑体" pitchFamily="49" charset="-122"/>
                </a:rPr>
                <a:t>克利斯提尼改革</a:t>
              </a:r>
            </a:p>
          </p:txBody>
        </p:sp>
        <p:pic>
          <p:nvPicPr>
            <p:cNvPr id="25616" name="Picture 16" descr="kelisitini 拷贝">
              <a:hlinkClick r:id="" action="ppaction://noaction"/>
            </p:cNvPr>
            <p:cNvPicPr preferRelativeResize="0">
              <a:picLocks noChangeAspect="1" noChangeArrowheads="1"/>
            </p:cNvPicPr>
            <p:nvPr/>
          </p:nvPicPr>
          <p:blipFill>
            <a:blip r:embed="rId4">
              <a:lum contrast="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80"/>
              <a:ext cx="2358" cy="13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grpSp>
        <p:nvGrpSpPr>
          <p:cNvPr id="25617" name="Group 17"/>
          <p:cNvGrpSpPr>
            <a:grpSpLocks/>
          </p:cNvGrpSpPr>
          <p:nvPr/>
        </p:nvGrpSpPr>
        <p:grpSpPr bwMode="auto">
          <a:xfrm>
            <a:off x="395288" y="5445125"/>
            <a:ext cx="8389937" cy="1085850"/>
            <a:chOff x="0" y="0"/>
            <a:chExt cx="5285" cy="684"/>
          </a:xfrm>
        </p:grpSpPr>
        <p:sp>
          <p:nvSpPr>
            <p:cNvPr id="25618" name="Rectangle 18"/>
            <p:cNvSpPr>
              <a:spLocks noChangeArrowheads="1"/>
            </p:cNvSpPr>
            <p:nvPr/>
          </p:nvSpPr>
          <p:spPr bwMode="auto">
            <a:xfrm>
              <a:off x="0" y="0"/>
              <a:ext cx="1134" cy="681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zh-CN" altLang="en-US" sz="3200">
                  <a:solidFill>
                    <a:srgbClr val="CC0000"/>
                  </a:solidFill>
                  <a:latin typeface="黑体" pitchFamily="49" charset="-122"/>
                  <a:ea typeface="黑体" pitchFamily="49" charset="-122"/>
                </a:rPr>
                <a:t>奠定基础</a:t>
              </a:r>
            </a:p>
            <a:p>
              <a:pPr algn="ctr" eaLnBrk="0" hangingPunct="0"/>
              <a:r>
                <a:rPr lang="en-US" altLang="zh-CN" sz="3200">
                  <a:solidFill>
                    <a:srgbClr val="0033CC"/>
                  </a:solidFill>
                  <a:latin typeface="黑体" pitchFamily="49" charset="-122"/>
                  <a:ea typeface="黑体" pitchFamily="49" charset="-122"/>
                </a:rPr>
                <a:t>(</a:t>
              </a:r>
              <a:r>
                <a:rPr lang="zh-CN" altLang="en-US" sz="3200">
                  <a:solidFill>
                    <a:srgbClr val="0033CC"/>
                  </a:solidFill>
                  <a:latin typeface="黑体" pitchFamily="49" charset="-122"/>
                  <a:ea typeface="黑体" pitchFamily="49" charset="-122"/>
                </a:rPr>
                <a:t>前</a:t>
              </a:r>
              <a:r>
                <a:rPr lang="en-US" altLang="zh-CN" sz="3200">
                  <a:solidFill>
                    <a:srgbClr val="0033CC"/>
                  </a:solidFill>
                  <a:latin typeface="黑体" pitchFamily="49" charset="-122"/>
                  <a:ea typeface="黑体" pitchFamily="49" charset="-122"/>
                </a:rPr>
                <a:t>6C</a:t>
              </a:r>
              <a:r>
                <a:rPr lang="zh-CN" altLang="en-US" sz="3200">
                  <a:solidFill>
                    <a:srgbClr val="0033CC"/>
                  </a:solidFill>
                  <a:latin typeface="黑体" pitchFamily="49" charset="-122"/>
                  <a:ea typeface="黑体" pitchFamily="49" charset="-122"/>
                </a:rPr>
                <a:t>初</a:t>
              </a:r>
              <a:r>
                <a:rPr lang="en-US" altLang="zh-CN" sz="3200">
                  <a:solidFill>
                    <a:srgbClr val="0033CC"/>
                  </a:solidFill>
                  <a:latin typeface="黑体" pitchFamily="49" charset="-122"/>
                  <a:ea typeface="黑体" pitchFamily="49" charset="-122"/>
                </a:rPr>
                <a:t>)</a:t>
              </a:r>
            </a:p>
          </p:txBody>
        </p:sp>
        <p:sp>
          <p:nvSpPr>
            <p:cNvPr id="25619" name="Rectangle 19"/>
            <p:cNvSpPr>
              <a:spLocks noChangeArrowheads="1"/>
            </p:cNvSpPr>
            <p:nvPr/>
          </p:nvSpPr>
          <p:spPr bwMode="auto">
            <a:xfrm>
              <a:off x="1996" y="0"/>
              <a:ext cx="1325" cy="684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zh-CN" altLang="en-US" sz="3200">
                  <a:solidFill>
                    <a:srgbClr val="CC0000"/>
                  </a:solidFill>
                  <a:latin typeface="黑体" pitchFamily="49" charset="-122"/>
                  <a:ea typeface="黑体" pitchFamily="49" charset="-122"/>
                </a:rPr>
                <a:t>确立民主</a:t>
              </a:r>
            </a:p>
            <a:p>
              <a:pPr algn="ctr" eaLnBrk="0" hangingPunct="0"/>
              <a:r>
                <a:rPr lang="en-US" altLang="zh-CN" sz="3200">
                  <a:solidFill>
                    <a:srgbClr val="0033CC"/>
                  </a:solidFill>
                  <a:latin typeface="黑体" pitchFamily="49" charset="-122"/>
                  <a:ea typeface="黑体" pitchFamily="49" charset="-122"/>
                </a:rPr>
                <a:t>(</a:t>
              </a:r>
              <a:r>
                <a:rPr lang="zh-CN" altLang="en-US" sz="3200">
                  <a:solidFill>
                    <a:srgbClr val="0033CC"/>
                  </a:solidFill>
                  <a:latin typeface="黑体" pitchFamily="49" charset="-122"/>
                  <a:ea typeface="黑体" pitchFamily="49" charset="-122"/>
                </a:rPr>
                <a:t>前</a:t>
              </a:r>
              <a:r>
                <a:rPr lang="en-US" altLang="zh-CN" sz="3200">
                  <a:solidFill>
                    <a:srgbClr val="0033CC"/>
                  </a:solidFill>
                  <a:latin typeface="黑体" pitchFamily="49" charset="-122"/>
                  <a:ea typeface="黑体" pitchFamily="49" charset="-122"/>
                </a:rPr>
                <a:t>6C</a:t>
              </a:r>
              <a:r>
                <a:rPr lang="zh-CN" altLang="en-US" sz="3200">
                  <a:solidFill>
                    <a:srgbClr val="0033CC"/>
                  </a:solidFill>
                  <a:latin typeface="黑体" pitchFamily="49" charset="-122"/>
                  <a:ea typeface="黑体" pitchFamily="49" charset="-122"/>
                </a:rPr>
                <a:t>末</a:t>
              </a:r>
              <a:r>
                <a:rPr lang="en-US" altLang="zh-CN" sz="3200">
                  <a:solidFill>
                    <a:srgbClr val="0033CC"/>
                  </a:solidFill>
                  <a:latin typeface="黑体" pitchFamily="49" charset="-122"/>
                  <a:ea typeface="黑体" pitchFamily="49" charset="-122"/>
                </a:rPr>
                <a:t>)</a:t>
              </a:r>
            </a:p>
          </p:txBody>
        </p:sp>
        <p:sp>
          <p:nvSpPr>
            <p:cNvPr id="25620" name="Rectangle 20"/>
            <p:cNvSpPr>
              <a:spLocks noChangeArrowheads="1"/>
            </p:cNvSpPr>
            <p:nvPr/>
          </p:nvSpPr>
          <p:spPr bwMode="auto">
            <a:xfrm>
              <a:off x="4219" y="0"/>
              <a:ext cx="1066" cy="660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zh-CN" altLang="en-US" sz="3200">
                  <a:solidFill>
                    <a:srgbClr val="CC0000"/>
                  </a:solidFill>
                  <a:latin typeface="黑体" pitchFamily="49" charset="-122"/>
                  <a:ea typeface="黑体" pitchFamily="49" charset="-122"/>
                </a:rPr>
                <a:t>顶峰</a:t>
              </a:r>
            </a:p>
            <a:p>
              <a:pPr algn="ctr" eaLnBrk="0" hangingPunct="0"/>
              <a:r>
                <a:rPr lang="en-US" altLang="zh-CN" sz="3200">
                  <a:solidFill>
                    <a:srgbClr val="0033CC"/>
                  </a:solidFill>
                  <a:latin typeface="黑体" pitchFamily="49" charset="-122"/>
                  <a:ea typeface="黑体" pitchFamily="49" charset="-122"/>
                </a:rPr>
                <a:t>(</a:t>
              </a:r>
              <a:r>
                <a:rPr lang="zh-CN" altLang="en-US" sz="3200">
                  <a:solidFill>
                    <a:srgbClr val="0033CC"/>
                  </a:solidFill>
                  <a:latin typeface="黑体" pitchFamily="49" charset="-122"/>
                  <a:ea typeface="黑体" pitchFamily="49" charset="-122"/>
                </a:rPr>
                <a:t>前</a:t>
              </a:r>
              <a:r>
                <a:rPr lang="en-US" altLang="zh-CN" sz="3200">
                  <a:solidFill>
                    <a:srgbClr val="0033CC"/>
                  </a:solidFill>
                  <a:latin typeface="黑体" pitchFamily="49" charset="-122"/>
                  <a:ea typeface="黑体" pitchFamily="49" charset="-122"/>
                </a:rPr>
                <a:t>5C</a:t>
              </a:r>
              <a:r>
                <a:rPr lang="zh-CN" altLang="en-US" sz="3200">
                  <a:solidFill>
                    <a:srgbClr val="0033CC"/>
                  </a:solidFill>
                </a:rPr>
                <a:t>）</a:t>
              </a:r>
            </a:p>
          </p:txBody>
        </p:sp>
        <p:sp>
          <p:nvSpPr>
            <p:cNvPr id="25621" name="Line 21"/>
            <p:cNvSpPr>
              <a:spLocks noChangeShapeType="1"/>
            </p:cNvSpPr>
            <p:nvPr/>
          </p:nvSpPr>
          <p:spPr bwMode="auto">
            <a:xfrm>
              <a:off x="1225" y="318"/>
              <a:ext cx="725" cy="0"/>
            </a:xfrm>
            <a:prstGeom prst="line">
              <a:avLst/>
            </a:prstGeom>
            <a:noFill/>
            <a:ln w="76200" cap="flat" cmpd="sng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622" name="Line 22"/>
            <p:cNvSpPr>
              <a:spLocks noChangeShapeType="1"/>
            </p:cNvSpPr>
            <p:nvPr/>
          </p:nvSpPr>
          <p:spPr bwMode="auto">
            <a:xfrm>
              <a:off x="3357" y="318"/>
              <a:ext cx="725" cy="0"/>
            </a:xfrm>
            <a:prstGeom prst="line">
              <a:avLst/>
            </a:prstGeom>
            <a:noFill/>
            <a:ln w="76200" cap="flat" cmpd="sng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3" name="Rectangle 2"/>
          <p:cNvSpPr>
            <a:spLocks noGrp="1" noChangeArrowheads="1"/>
          </p:cNvSpPr>
          <p:nvPr/>
        </p:nvSpPr>
        <p:spPr bwMode="auto">
          <a:xfrm>
            <a:off x="0" y="0"/>
            <a:ext cx="9144000" cy="95567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/>
        </p:spPr>
        <p:txBody>
          <a:bodyPr anchor="ctr"/>
          <a:lstStyle>
            <a:lvl1pPr>
              <a:defRPr sz="2600" b="1">
                <a:solidFill>
                  <a:schemeClr val="tx1"/>
                </a:solidFill>
                <a:latin typeface="Arial" pitchFamily="34" charset="0"/>
                <a:ea typeface="黑体" pitchFamily="49" charset="-122"/>
              </a:defRPr>
            </a:lvl1pPr>
            <a:lvl2pPr>
              <a:defRPr sz="2600" b="1">
                <a:solidFill>
                  <a:schemeClr val="tx1"/>
                </a:solidFill>
                <a:latin typeface="Arial" pitchFamily="34" charset="0"/>
                <a:ea typeface="黑体" pitchFamily="49" charset="-122"/>
              </a:defRPr>
            </a:lvl2pPr>
            <a:lvl3pPr>
              <a:defRPr sz="2600" b="1">
                <a:solidFill>
                  <a:schemeClr val="tx1"/>
                </a:solidFill>
                <a:latin typeface="Arial" pitchFamily="34" charset="0"/>
                <a:ea typeface="黑体" pitchFamily="49" charset="-122"/>
              </a:defRPr>
            </a:lvl3pPr>
            <a:lvl4pPr>
              <a:defRPr sz="2600" b="1">
                <a:solidFill>
                  <a:schemeClr val="tx1"/>
                </a:solidFill>
                <a:latin typeface="Arial" pitchFamily="34" charset="0"/>
                <a:ea typeface="黑体" pitchFamily="49" charset="-122"/>
              </a:defRPr>
            </a:lvl4pPr>
            <a:lvl5pPr>
              <a:defRPr sz="2600" b="1">
                <a:solidFill>
                  <a:schemeClr val="tx1"/>
                </a:solidFill>
                <a:latin typeface="Arial" pitchFamily="34" charset="0"/>
                <a:ea typeface="黑体" pitchFamily="49" charset="-122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pitchFamily="34" charset="0"/>
                <a:ea typeface="黑体" pitchFamily="49" charset="-122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pitchFamily="34" charset="0"/>
                <a:ea typeface="黑体" pitchFamily="49" charset="-122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pitchFamily="34" charset="0"/>
                <a:ea typeface="黑体" pitchFamily="49" charset="-122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pitchFamily="34" charset="0"/>
                <a:ea typeface="黑体" pitchFamily="49" charset="-122"/>
              </a:defRPr>
            </a:lvl9pPr>
          </a:lstStyle>
          <a:p>
            <a:pPr>
              <a:buFontTx/>
              <a:buNone/>
            </a:pPr>
            <a:r>
              <a:rPr lang="zh-CN" altLang="en-US" sz="4800" i="0" dirty="0"/>
              <a:t>二、雅典民主政治的确立</a:t>
            </a:r>
          </a:p>
        </p:txBody>
      </p:sp>
    </p:spTree>
    <p:extLst>
      <p:ext uri="{BB962C8B-B14F-4D97-AF65-F5344CB8AC3E}">
        <p14:creationId xmlns:p14="http://schemas.microsoft.com/office/powerpoint/2010/main" val="1321114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91317" y="476672"/>
            <a:ext cx="664797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1. 梭伦改革</a:t>
            </a:r>
            <a:r>
              <a:rPr lang="zh-CN" alt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（公元前6世纪初）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250825" y="1628775"/>
            <a:ext cx="16922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zh-CN" altLang="en-US" sz="3200">
                <a:solidFill>
                  <a:srgbClr val="0033CC"/>
                </a:solidFill>
                <a:latin typeface="黑体" pitchFamily="49" charset="-122"/>
                <a:ea typeface="黑体" pitchFamily="49" charset="-122"/>
              </a:rPr>
              <a:t>内容：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35496" y="2347913"/>
            <a:ext cx="9001125" cy="2554545"/>
          </a:xfrm>
          <a:prstGeom prst="rect">
            <a:avLst/>
          </a:prstGeom>
          <a:noFill/>
          <a:ln w="38100">
            <a:solidFill>
              <a:srgbClr val="000000"/>
            </a:solidFill>
            <a:prstDash val="sys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i="1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1pPr>
            <a:lvl2pPr marL="914400" indent="-457200" eaLnBrk="0" hangingPunct="0">
              <a:defRPr i="1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2pPr>
            <a:lvl3pPr marL="1371600" indent="-457200" eaLnBrk="0" hangingPunct="0">
              <a:defRPr i="1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3pPr>
            <a:lvl4pPr marL="1828800" indent="-457200" eaLnBrk="0" hangingPunct="0">
              <a:defRPr i="1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4pPr>
            <a:lvl5pPr marL="2286000" indent="-457200" eaLnBrk="0" hangingPunct="0">
              <a:defRPr i="1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i="1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i="1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i="1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i="1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9pPr>
          </a:lstStyle>
          <a:p>
            <a:r>
              <a:rPr lang="zh-CN" altLang="en-US" sz="3200" i="0" dirty="0"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zh-CN" sz="3200" i="0" dirty="0"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sz="3200" i="0" dirty="0">
                <a:latin typeface="黑体" pitchFamily="49" charset="-122"/>
                <a:ea typeface="黑体" pitchFamily="49" charset="-122"/>
              </a:rPr>
              <a:t>）</a:t>
            </a:r>
            <a:r>
              <a:rPr lang="zh-CN" altLang="en-US" sz="3200" i="0" dirty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确立财产等级制度 </a:t>
            </a:r>
            <a:r>
              <a:rPr lang="zh-CN" altLang="en-US" sz="3200" i="0" dirty="0" smtClean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（怎么看待？）</a:t>
            </a:r>
            <a:endParaRPr lang="zh-CN" altLang="en-US" sz="3200" i="0" dirty="0">
              <a:solidFill>
                <a:srgbClr val="C00000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3200" i="0" dirty="0"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zh-CN" sz="3200" i="0" dirty="0"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en-US" sz="3200" i="0" dirty="0">
                <a:latin typeface="黑体" pitchFamily="49" charset="-122"/>
                <a:ea typeface="黑体" pitchFamily="49" charset="-122"/>
              </a:rPr>
              <a:t>）公民大会成为最高权力机关</a:t>
            </a:r>
          </a:p>
          <a:p>
            <a:r>
              <a:rPr lang="zh-CN" altLang="en-US" sz="3200" i="0" dirty="0"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zh-CN" sz="3200" i="0" dirty="0">
                <a:latin typeface="黑体" pitchFamily="49" charset="-122"/>
                <a:ea typeface="黑体" pitchFamily="49" charset="-122"/>
              </a:rPr>
              <a:t>3</a:t>
            </a:r>
            <a:r>
              <a:rPr lang="zh-CN" altLang="en-US" sz="3200" i="0" dirty="0">
                <a:latin typeface="黑体" pitchFamily="49" charset="-122"/>
                <a:ea typeface="黑体" pitchFamily="49" charset="-122"/>
              </a:rPr>
              <a:t>）建立四百人议事会</a:t>
            </a:r>
            <a:r>
              <a:rPr lang="zh-CN" altLang="en-US" sz="3200" i="0" dirty="0">
                <a:latin typeface="宋体" pitchFamily="2" charset="-122"/>
              </a:rPr>
              <a:t>（前三等级公民可参加）</a:t>
            </a:r>
            <a:r>
              <a:rPr lang="en-US" altLang="zh-CN" sz="3200" i="0" dirty="0">
                <a:latin typeface="宋体" pitchFamily="2" charset="-122"/>
              </a:rPr>
              <a:t> </a:t>
            </a:r>
          </a:p>
          <a:p>
            <a:r>
              <a:rPr lang="zh-CN" altLang="en-US" sz="3200" i="0" dirty="0"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zh-CN" sz="3200" i="0" dirty="0">
                <a:latin typeface="黑体" pitchFamily="49" charset="-122"/>
                <a:ea typeface="黑体" pitchFamily="49" charset="-122"/>
              </a:rPr>
              <a:t>4</a:t>
            </a:r>
            <a:r>
              <a:rPr lang="zh-CN" altLang="en-US" sz="3200" i="0" dirty="0">
                <a:latin typeface="黑体" pitchFamily="49" charset="-122"/>
                <a:ea typeface="黑体" pitchFamily="49" charset="-122"/>
              </a:rPr>
              <a:t>）建立公民陪审法庭</a:t>
            </a:r>
          </a:p>
          <a:p>
            <a:r>
              <a:rPr lang="zh-CN" altLang="en-US" sz="3200" i="0" dirty="0"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zh-CN" sz="3200" i="0" dirty="0">
                <a:latin typeface="黑体" pitchFamily="49" charset="-122"/>
                <a:ea typeface="黑体" pitchFamily="49" charset="-122"/>
              </a:rPr>
              <a:t>5</a:t>
            </a:r>
            <a:r>
              <a:rPr lang="zh-CN" altLang="en-US" sz="3200" i="0" dirty="0">
                <a:latin typeface="黑体" pitchFamily="49" charset="-122"/>
                <a:ea typeface="黑体" pitchFamily="49" charset="-122"/>
              </a:rPr>
              <a:t>）废除债务奴隶制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1260475" y="5157788"/>
            <a:ext cx="77406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zh-CN" altLang="en-US" sz="3200" i="0" dirty="0">
                <a:ea typeface="黑体" pitchFamily="49" charset="-122"/>
              </a:rPr>
              <a:t>动摇了旧氏族贵族世袭特权，为雅典的民主政治</a:t>
            </a:r>
            <a:r>
              <a:rPr lang="zh-CN" altLang="en-US" sz="3200" i="0" dirty="0">
                <a:solidFill>
                  <a:srgbClr val="FF0000"/>
                </a:solidFill>
                <a:ea typeface="黑体" pitchFamily="49" charset="-122"/>
              </a:rPr>
              <a:t>奠定了基础</a:t>
            </a:r>
            <a:r>
              <a:rPr lang="zh-CN" altLang="en-US" sz="3200" i="0" dirty="0">
                <a:ea typeface="黑体" pitchFamily="49" charset="-122"/>
              </a:rPr>
              <a:t>。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107950" y="5229225"/>
            <a:ext cx="16192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zh-CN" altLang="en-US" sz="3200">
                <a:solidFill>
                  <a:srgbClr val="0033CC"/>
                </a:solidFill>
                <a:latin typeface="黑体" pitchFamily="49" charset="-122"/>
                <a:ea typeface="黑体" pitchFamily="49" charset="-122"/>
              </a:rPr>
              <a:t>意义：</a:t>
            </a:r>
          </a:p>
        </p:txBody>
      </p:sp>
    </p:spTree>
    <p:extLst>
      <p:ext uri="{BB962C8B-B14F-4D97-AF65-F5344CB8AC3E}">
        <p14:creationId xmlns:p14="http://schemas.microsoft.com/office/powerpoint/2010/main" val="1008701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autoUpdateAnimBg="0"/>
      <p:bldP spid="21508" grpId="0" autoUpdateAnimBg="0"/>
      <p:bldP spid="21510" grpId="0" autoUpdateAnimBg="0"/>
      <p:bldP spid="2151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36513" y="117475"/>
            <a:ext cx="803296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1pPr>
            <a:lvl2pPr eaLnBrk="0" hangingPunct="0">
              <a:defRPr i="1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2pPr>
            <a:lvl3pPr eaLnBrk="0" hangingPunct="0">
              <a:defRPr i="1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3pPr>
            <a:lvl4pPr eaLnBrk="0" hangingPunct="0">
              <a:defRPr i="1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4pPr>
            <a:lvl5pPr eaLnBrk="0" hangingPunct="0">
              <a:defRPr i="1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i="1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i="1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i="1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i="1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9pPr>
          </a:lstStyle>
          <a:p>
            <a:r>
              <a:rPr lang="zh-CN" altLang="en-US" sz="36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  <a:sym typeface="Arial" pitchFamily="34" charset="0"/>
              </a:rPr>
              <a:t>2. 克利斯提尼改革</a:t>
            </a:r>
            <a:r>
              <a:rPr lang="zh-CN" altLang="en-US" sz="3600" b="1" i="0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  <a:sym typeface="Arial" pitchFamily="34" charset="0"/>
              </a:rPr>
              <a:t>（公元前6世纪末）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252412" y="908050"/>
            <a:ext cx="179930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1pPr>
            <a:lvl2pPr eaLnBrk="0" hangingPunct="0">
              <a:defRPr i="1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2pPr>
            <a:lvl3pPr eaLnBrk="0" hangingPunct="0">
              <a:defRPr i="1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3pPr>
            <a:lvl4pPr eaLnBrk="0" hangingPunct="0">
              <a:defRPr i="1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4pPr>
            <a:lvl5pPr eaLnBrk="0" hangingPunct="0">
              <a:defRPr i="1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i="1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i="1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i="1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i="1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9pPr>
          </a:lstStyle>
          <a:p>
            <a:r>
              <a:rPr lang="zh-CN" altLang="en-US" sz="3200" i="0" dirty="0">
                <a:solidFill>
                  <a:srgbClr val="0033CC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内容：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547813" y="836613"/>
            <a:ext cx="6696595" cy="3293209"/>
          </a:xfrm>
          <a:prstGeom prst="rect">
            <a:avLst/>
          </a:prstGeom>
          <a:noFill/>
          <a:ln w="38100">
            <a:solidFill>
              <a:srgbClr val="000000"/>
            </a:solidFill>
            <a:prstDash val="sys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zh-CN" altLang="en-US" sz="3200" i="0" dirty="0">
                <a:latin typeface="黑体" pitchFamily="49" charset="-122"/>
                <a:ea typeface="黑体" pitchFamily="49" charset="-122"/>
              </a:rPr>
              <a:t>①建立10个地区部落</a:t>
            </a:r>
          </a:p>
          <a:p>
            <a:pPr eaLnBrk="0" hangingPunct="0">
              <a:lnSpc>
                <a:spcPct val="130000"/>
              </a:lnSpc>
            </a:pPr>
            <a:r>
              <a:rPr lang="zh-CN" altLang="en-US" sz="3200" i="0" dirty="0">
                <a:latin typeface="黑体" pitchFamily="49" charset="-122"/>
                <a:ea typeface="黑体" pitchFamily="49" charset="-122"/>
              </a:rPr>
              <a:t>②设立五百人议事会</a:t>
            </a:r>
          </a:p>
          <a:p>
            <a:pPr eaLnBrk="0" hangingPunct="0">
              <a:lnSpc>
                <a:spcPct val="130000"/>
              </a:lnSpc>
            </a:pPr>
            <a:r>
              <a:rPr lang="zh-CN" altLang="en-US" sz="3200" i="0" dirty="0">
                <a:latin typeface="黑体" pitchFamily="49" charset="-122"/>
                <a:ea typeface="黑体" pitchFamily="49" charset="-122"/>
              </a:rPr>
              <a:t>③成立十将军委员会</a:t>
            </a:r>
          </a:p>
          <a:p>
            <a:pPr eaLnBrk="0" hangingPunct="0">
              <a:lnSpc>
                <a:spcPct val="130000"/>
              </a:lnSpc>
            </a:pPr>
            <a:r>
              <a:rPr lang="zh-CN" altLang="en-US" sz="3200" i="0" dirty="0">
                <a:latin typeface="黑体" pitchFamily="49" charset="-122"/>
                <a:ea typeface="黑体" pitchFamily="49" charset="-122"/>
              </a:rPr>
              <a:t>④继续扩大公民大会权力</a:t>
            </a:r>
          </a:p>
          <a:p>
            <a:pPr eaLnBrk="0" hangingPunct="0">
              <a:lnSpc>
                <a:spcPct val="130000"/>
              </a:lnSpc>
            </a:pPr>
            <a:r>
              <a:rPr lang="zh-CN" altLang="en-US" sz="3200" i="0" dirty="0">
                <a:latin typeface="黑体" pitchFamily="49" charset="-122"/>
                <a:ea typeface="黑体" pitchFamily="49" charset="-122"/>
              </a:rPr>
              <a:t>⑤</a:t>
            </a:r>
            <a:r>
              <a:rPr lang="zh-CN" altLang="en-US" sz="3200" i="0" dirty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实行“陶片放逐法</a:t>
            </a:r>
            <a:r>
              <a:rPr lang="zh-CN" altLang="en-US" sz="3200" i="0" dirty="0" smtClean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”（怎么看待）</a:t>
            </a:r>
            <a:endParaRPr lang="zh-CN" altLang="en-US" sz="3200" i="0" dirty="0">
              <a:solidFill>
                <a:srgbClr val="C000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79388" y="4437063"/>
            <a:ext cx="1619250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zh-CN" altLang="en-US" sz="3200">
                <a:solidFill>
                  <a:srgbClr val="0033CC"/>
                </a:solidFill>
                <a:latin typeface="黑体" pitchFamily="49" charset="-122"/>
                <a:ea typeface="黑体" pitchFamily="49" charset="-122"/>
              </a:rPr>
              <a:t>意义：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1476375" y="4365625"/>
            <a:ext cx="7343775" cy="188109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zh-CN" altLang="zh-CN" sz="3600" b="1" i="0" dirty="0">
                <a:solidFill>
                  <a:srgbClr val="000000"/>
                </a:solidFill>
              </a:rPr>
              <a:t>基本铲除旧贵族的政治特权，公民参政权空前扩大，雅典民主政治</a:t>
            </a:r>
            <a:r>
              <a:rPr lang="zh-CN" altLang="zh-CN" sz="3600" b="1" i="0" dirty="0">
                <a:solidFill>
                  <a:srgbClr val="FF0000"/>
                </a:solidFill>
                <a:ea typeface="微软雅黑" pitchFamily="34" charset="-122"/>
              </a:rPr>
              <a:t>确立</a:t>
            </a:r>
            <a:r>
              <a:rPr lang="zh-CN" altLang="zh-CN" sz="3600" b="1" i="0" dirty="0">
                <a:solidFill>
                  <a:srgbClr val="000000"/>
                </a:solidFill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4020103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autoUpdateAnimBg="0"/>
      <p:bldP spid="23557" grpId="0" autoUpdateAnimBg="0"/>
      <p:bldP spid="23558" grpId="0" bldLvl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07950" y="188913"/>
            <a:ext cx="872546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1pPr>
            <a:lvl2pPr eaLnBrk="0" hangingPunct="0">
              <a:defRPr i="1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2pPr>
            <a:lvl3pPr eaLnBrk="0" hangingPunct="0">
              <a:defRPr i="1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3pPr>
            <a:lvl4pPr eaLnBrk="0" hangingPunct="0">
              <a:defRPr i="1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4pPr>
            <a:lvl5pPr eaLnBrk="0" hangingPunct="0">
              <a:defRPr i="1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i="1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i="1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i="1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i="1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9pPr>
          </a:lstStyle>
          <a:p>
            <a:r>
              <a:rPr lang="zh-CN" altLang="en-US" sz="36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  <a:sym typeface="Arial" pitchFamily="34" charset="0"/>
              </a:rPr>
              <a:t>3、伯利克里改革</a:t>
            </a:r>
            <a:r>
              <a:rPr lang="zh-CN" altLang="en-US" sz="3600" b="1" i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  <a:sym typeface="Arial" pitchFamily="34" charset="0"/>
              </a:rPr>
              <a:t>（公元前5世纪）       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684213" y="1628775"/>
            <a:ext cx="8149203" cy="2259080"/>
          </a:xfrm>
          <a:prstGeom prst="rect">
            <a:avLst/>
          </a:prstGeom>
          <a:noFill/>
          <a:ln w="38100">
            <a:solidFill>
              <a:srgbClr val="000000"/>
            </a:solidFill>
            <a:prstDash val="sys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zh-CN" altLang="en-US" sz="3200" i="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</a:rPr>
              <a:t>①扩大公民参政范围</a:t>
            </a:r>
          </a:p>
          <a:p>
            <a:pPr eaLnBrk="0" hangingPunct="0">
              <a:lnSpc>
                <a:spcPct val="110000"/>
              </a:lnSpc>
            </a:pPr>
            <a:r>
              <a:rPr lang="zh-CN" altLang="en-US" sz="3200" i="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</a:rPr>
              <a:t>②</a:t>
            </a:r>
            <a:r>
              <a:rPr lang="zh-CN" altLang="en-US" sz="3200" i="0" dirty="0">
                <a:latin typeface="黑体" pitchFamily="49" charset="-122"/>
                <a:ea typeface="黑体" pitchFamily="49" charset="-122"/>
              </a:rPr>
              <a:t>改革公民大会和五百人议事会 </a:t>
            </a:r>
          </a:p>
          <a:p>
            <a:pPr eaLnBrk="0" hangingPunct="0">
              <a:lnSpc>
                <a:spcPct val="110000"/>
              </a:lnSpc>
            </a:pPr>
            <a:r>
              <a:rPr lang="zh-CN" altLang="en-US" sz="3200" i="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</a:rPr>
              <a:t>③提高陪审法庭的地位</a:t>
            </a:r>
          </a:p>
          <a:p>
            <a:pPr eaLnBrk="0" hangingPunct="0">
              <a:lnSpc>
                <a:spcPct val="110000"/>
              </a:lnSpc>
            </a:pPr>
            <a:r>
              <a:rPr lang="zh-CN" altLang="en-US" sz="3200" i="0" dirty="0" smtClean="0">
                <a:solidFill>
                  <a:srgbClr val="000000"/>
                </a:solidFill>
                <a:latin typeface="黑体" pitchFamily="49" charset="-122"/>
                <a:ea typeface="黑体" pitchFamily="49" charset="-122"/>
              </a:rPr>
              <a:t>④</a:t>
            </a:r>
            <a:r>
              <a:rPr lang="zh-CN" altLang="en-US" sz="3200" i="0" dirty="0" smtClean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发放</a:t>
            </a:r>
            <a:r>
              <a:rPr lang="zh-CN" altLang="en-US" sz="3200" i="0" dirty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工资和</a:t>
            </a:r>
            <a:r>
              <a:rPr lang="zh-CN" altLang="en-US" sz="3200" i="0" dirty="0" smtClean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“观剧津贴”（怎么看待？）</a:t>
            </a:r>
            <a:endParaRPr lang="zh-CN" altLang="en-US" sz="3200" i="0" dirty="0">
              <a:solidFill>
                <a:srgbClr val="C000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52412" y="908050"/>
            <a:ext cx="215934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1pPr>
            <a:lvl2pPr eaLnBrk="0" hangingPunct="0">
              <a:defRPr i="1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2pPr>
            <a:lvl3pPr eaLnBrk="0" hangingPunct="0">
              <a:defRPr i="1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3pPr>
            <a:lvl4pPr eaLnBrk="0" hangingPunct="0">
              <a:defRPr i="1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4pPr>
            <a:lvl5pPr eaLnBrk="0" hangingPunct="0">
              <a:defRPr i="1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i="1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i="1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i="1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i="1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9pPr>
          </a:lstStyle>
          <a:p>
            <a:r>
              <a:rPr lang="zh-CN" altLang="en-US" sz="3200" i="0" dirty="0">
                <a:solidFill>
                  <a:srgbClr val="0033CC"/>
                </a:solidFill>
                <a:latin typeface="黑体" pitchFamily="49" charset="-122"/>
                <a:ea typeface="黑体" pitchFamily="49" charset="-122"/>
                <a:sym typeface="Arial" pitchFamily="34" charset="0"/>
              </a:rPr>
              <a:t>内容：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79388" y="4437063"/>
            <a:ext cx="1619250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zh-CN" altLang="en-US" sz="3200">
                <a:solidFill>
                  <a:srgbClr val="0033CC"/>
                </a:solidFill>
                <a:latin typeface="黑体" pitchFamily="49" charset="-122"/>
                <a:ea typeface="黑体" pitchFamily="49" charset="-122"/>
              </a:rPr>
              <a:t>意义：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468313" y="5013325"/>
            <a:ext cx="799306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3600" i="0" dirty="0">
                <a:ea typeface="黑体" pitchFamily="49" charset="-122"/>
              </a:rPr>
              <a:t>       雅典民主政治</a:t>
            </a:r>
            <a:r>
              <a:rPr lang="zh-CN" altLang="en-US" sz="3600" i="0" dirty="0">
                <a:solidFill>
                  <a:srgbClr val="FF0000"/>
                </a:solidFill>
                <a:ea typeface="黑体" pitchFamily="49" charset="-122"/>
              </a:rPr>
              <a:t>发展到顶峰</a:t>
            </a:r>
            <a:r>
              <a:rPr lang="zh-CN" altLang="en-US" sz="3600" i="0" dirty="0">
                <a:ea typeface="黑体" pitchFamily="49" charset="-122"/>
              </a:rPr>
              <a:t>，雅典民主进入“</a:t>
            </a:r>
            <a:r>
              <a:rPr lang="zh-CN" altLang="en-US" sz="3600" i="0" dirty="0">
                <a:solidFill>
                  <a:srgbClr val="FF0000"/>
                </a:solidFill>
                <a:ea typeface="黑体" pitchFamily="49" charset="-122"/>
              </a:rPr>
              <a:t>黄金时代</a:t>
            </a:r>
            <a:r>
              <a:rPr lang="zh-CN" altLang="en-US" sz="3600" i="0" dirty="0">
                <a:ea typeface="黑体" pitchFamily="49" charset="-122"/>
              </a:rPr>
              <a:t>”。</a:t>
            </a:r>
          </a:p>
        </p:txBody>
      </p:sp>
    </p:spTree>
    <p:extLst>
      <p:ext uri="{BB962C8B-B14F-4D97-AF65-F5344CB8AC3E}">
        <p14:creationId xmlns:p14="http://schemas.microsoft.com/office/powerpoint/2010/main" val="2171040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utoUpdateAnimBg="0"/>
      <p:bldP spid="24580" grpId="0" autoUpdateAnimBg="0"/>
      <p:bldP spid="24581" grpId="0" autoUpdateAnimBg="0"/>
      <p:bldP spid="2458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9903" name="Group 31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43370444"/>
              </p:ext>
            </p:extLst>
          </p:nvPr>
        </p:nvGraphicFramePr>
        <p:xfrm>
          <a:off x="0" y="836712"/>
          <a:ext cx="9144000" cy="5584826"/>
        </p:xfrm>
        <a:graphic>
          <a:graphicData uri="http://schemas.openxmlformats.org/drawingml/2006/table">
            <a:tbl>
              <a:tblPr/>
              <a:tblGrid>
                <a:gridCol w="2339752"/>
                <a:gridCol w="2930748"/>
                <a:gridCol w="3873500"/>
              </a:tblGrid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</a:rPr>
                        <a:t>权力机构名称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</a:rPr>
                        <a:t>参加人员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</a:rPr>
                        <a:t>职责和地位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1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</a:rPr>
                        <a:t>  </a:t>
                      </a: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</a:rPr>
                        <a:t>公民大会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itchFamily="49" charset="-122"/>
                        <a:ea typeface="黑体" pitchFamily="49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黑体" pitchFamily="49" charset="-122"/>
                        <a:ea typeface="黑体" pitchFamily="49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4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</a:rPr>
                        <a:t>  </a:t>
                      </a: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</a:rPr>
                        <a:t>五百人会议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</a:rPr>
                        <a:t>50</a:t>
                      </a: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</a:rPr>
                        <a:t>人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</a:rPr>
                        <a:t>/</a:t>
                      </a: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</a:rPr>
                        <a:t>部落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</a:rPr>
                        <a:t>轮流执政，</a:t>
                      </a: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</a:rPr>
                        <a:t>处理公民大会闭会期间的日常事务、召集公民大会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</a:rPr>
                        <a:t>十</a:t>
                      </a: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</a:rPr>
                        <a:t>将军委员会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</a:rPr>
                        <a:t>首席将军执掌军政大权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</a:rPr>
                        <a:t>统帅军队，参与政治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8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</a:rPr>
                        <a:t>  </a:t>
                      </a: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</a:rPr>
                        <a:t>陪审法庭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itchFamily="49" charset="-122"/>
                        <a:ea typeface="黑体" pitchFamily="49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黑体" pitchFamily="49" charset="-122"/>
                        <a:ea typeface="黑体" pitchFamily="49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9900" name="Text Box 30"/>
          <p:cNvSpPr txBox="1">
            <a:spLocks noChangeArrowheads="1"/>
          </p:cNvSpPr>
          <p:nvPr/>
        </p:nvSpPr>
        <p:spPr bwMode="auto">
          <a:xfrm>
            <a:off x="1547664" y="44624"/>
            <a:ext cx="5544616" cy="707886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4000" b="1" i="0" dirty="0">
                <a:solidFill>
                  <a:srgbClr val="CC0000"/>
                </a:solidFill>
                <a:latin typeface="Times New Roman" pitchFamily="18" charset="0"/>
                <a:ea typeface="黑体" pitchFamily="49" charset="-122"/>
              </a:rPr>
              <a:t>主要政治机构及其</a:t>
            </a:r>
            <a:r>
              <a:rPr lang="zh-CN" altLang="en-US" sz="4000" b="1" i="0" dirty="0" smtClean="0">
                <a:solidFill>
                  <a:srgbClr val="CC0000"/>
                </a:solidFill>
                <a:latin typeface="Times New Roman" pitchFamily="18" charset="0"/>
                <a:ea typeface="黑体" pitchFamily="49" charset="-122"/>
              </a:rPr>
              <a:t>职能</a:t>
            </a:r>
            <a:endParaRPr lang="zh-CN" altLang="en-US" sz="4000" b="1" i="0" dirty="0">
              <a:solidFill>
                <a:srgbClr val="CC0000"/>
              </a:solidFill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764032" y="1654419"/>
            <a:ext cx="26564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zh-CN" altLang="en-US" sz="32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最高权力机构</a:t>
            </a:r>
          </a:p>
        </p:txBody>
      </p:sp>
      <p:sp>
        <p:nvSpPr>
          <p:cNvPr id="3" name="矩形 2"/>
          <p:cNvSpPr/>
          <p:nvPr/>
        </p:nvSpPr>
        <p:spPr>
          <a:xfrm>
            <a:off x="5220072" y="5517232"/>
            <a:ext cx="38924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zh-CN" alt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最高司法与监察机关</a:t>
            </a:r>
          </a:p>
        </p:txBody>
      </p:sp>
      <p:sp>
        <p:nvSpPr>
          <p:cNvPr id="4" name="矩形 3"/>
          <p:cNvSpPr/>
          <p:nvPr/>
        </p:nvSpPr>
        <p:spPr>
          <a:xfrm>
            <a:off x="2411760" y="1654419"/>
            <a:ext cx="26564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zh-CN" altLang="en-US" sz="3200" b="1" dirty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成年男性公民</a:t>
            </a:r>
          </a:p>
        </p:txBody>
      </p:sp>
      <p:sp>
        <p:nvSpPr>
          <p:cNvPr id="5" name="矩形 4"/>
          <p:cNvSpPr/>
          <p:nvPr/>
        </p:nvSpPr>
        <p:spPr>
          <a:xfrm>
            <a:off x="2411760" y="5205355"/>
            <a:ext cx="28083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altLang="zh-CN" sz="3200" b="1" dirty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30</a:t>
            </a:r>
            <a:r>
              <a:rPr lang="zh-CN" altLang="en-US" sz="3200" b="1" dirty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岁以上男性公民抽签选举</a:t>
            </a:r>
          </a:p>
        </p:txBody>
      </p:sp>
    </p:spTree>
    <p:extLst>
      <p:ext uri="{BB962C8B-B14F-4D97-AF65-F5344CB8AC3E}">
        <p14:creationId xmlns:p14="http://schemas.microsoft.com/office/powerpoint/2010/main" val="2562628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796</Words>
  <Application>Microsoft Office PowerPoint</Application>
  <PresentationFormat>全屏显示(4:3)</PresentationFormat>
  <Paragraphs>96</Paragraphs>
  <Slides>15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6" baseType="lpstr">
      <vt:lpstr>Office 主题</vt:lpstr>
      <vt:lpstr>PowerPoint 演示文稿</vt:lpstr>
      <vt:lpstr>PowerPoint 演示文稿</vt:lpstr>
      <vt:lpstr>PowerPoint 演示文稿</vt:lpstr>
      <vt:lpstr>文明是多种因素影响的结果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孟志刚</dc:creator>
  <cp:lastModifiedBy>lxyz</cp:lastModifiedBy>
  <cp:revision>22</cp:revision>
  <dcterms:created xsi:type="dcterms:W3CDTF">2016-09-05T07:08:28Z</dcterms:created>
  <dcterms:modified xsi:type="dcterms:W3CDTF">2016-09-19T01:06:30Z</dcterms:modified>
</cp:coreProperties>
</file>