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2" r:id="rId2"/>
    <p:sldId id="280" r:id="rId3"/>
    <p:sldId id="257" r:id="rId4"/>
    <p:sldId id="258" r:id="rId5"/>
    <p:sldId id="278" r:id="rId6"/>
    <p:sldId id="263" r:id="rId7"/>
    <p:sldId id="274" r:id="rId8"/>
    <p:sldId id="260" r:id="rId9"/>
    <p:sldId id="275" r:id="rId10"/>
    <p:sldId id="265" r:id="rId11"/>
    <p:sldId id="281" r:id="rId12"/>
    <p:sldId id="282" r:id="rId13"/>
    <p:sldId id="283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00CF0-2927-47B8-AB9B-718B4BB102D3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71815-7761-4656-BD54-CD41BDF1BA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910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1743A4-393C-42FA-9F2D-0940306C9C5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180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2" descr="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1163"/>
            <a:ext cx="9144000" cy="263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304800" y="2286000"/>
            <a:ext cx="8610600" cy="189865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ts val="3500"/>
              </a:lnSpc>
            </a:pPr>
            <a:r>
              <a:rPr lang="zh-CN" altLang="en-US" sz="32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课程标准：</a:t>
            </a:r>
          </a:p>
          <a:p>
            <a:pPr>
              <a:lnSpc>
                <a:spcPts val="3500"/>
              </a:lnSpc>
            </a:pPr>
            <a:r>
              <a:rPr lang="zh-CN" altLang="en-US" sz="32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       了解</a:t>
            </a:r>
            <a:r>
              <a:rPr lang="zh-CN" altLang="en-US" sz="3200" b="1">
                <a:latin typeface="华文新魏" pitchFamily="2" charset="-122"/>
                <a:ea typeface="华文新魏" pitchFamily="2" charset="-122"/>
              </a:rPr>
              <a:t>明朝内阁、清朝军机处设置等史实，</a:t>
            </a:r>
            <a:r>
              <a:rPr lang="zh-CN" altLang="en-US" sz="32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认识</a:t>
            </a:r>
            <a:r>
              <a:rPr lang="zh-CN" altLang="en-US" sz="3200" b="1">
                <a:latin typeface="华文新魏" pitchFamily="2" charset="-122"/>
                <a:ea typeface="华文新魏" pitchFamily="2" charset="-122"/>
              </a:rPr>
              <a:t>君主专制制度的加强对中国社会发展的影响。</a:t>
            </a:r>
          </a:p>
        </p:txBody>
      </p:sp>
      <p:sp>
        <p:nvSpPr>
          <p:cNvPr id="3075" name="标题 3"/>
          <p:cNvSpPr>
            <a:spLocks noGrp="1" noChangeArrowheads="1"/>
          </p:cNvSpPr>
          <p:nvPr>
            <p:ph type="ctrTitle" idx="4294967295"/>
          </p:nvPr>
        </p:nvSpPr>
        <p:spPr>
          <a:xfrm>
            <a:off x="228600" y="457200"/>
            <a:ext cx="8675688" cy="1470025"/>
          </a:xfrm>
        </p:spPr>
        <p:txBody>
          <a:bodyPr/>
          <a:lstStyle/>
          <a:p>
            <a:r>
              <a:rPr lang="zh-CN" altLang="en-US" sz="5400" b="1" smtClean="0">
                <a:latin typeface="黑体" pitchFamily="49" charset="-122"/>
                <a:ea typeface="黑体" pitchFamily="49" charset="-122"/>
              </a:rPr>
              <a:t>第</a:t>
            </a:r>
            <a:r>
              <a:rPr lang="en-US" altLang="zh-CN" sz="5400" b="1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5400" b="1" smtClean="0">
                <a:latin typeface="黑体" pitchFamily="49" charset="-122"/>
                <a:ea typeface="黑体" pitchFamily="49" charset="-122"/>
              </a:rPr>
              <a:t>课 明清君主专制的加强 </a:t>
            </a:r>
          </a:p>
        </p:txBody>
      </p:sp>
    </p:spTree>
    <p:extLst>
      <p:ext uri="{BB962C8B-B14F-4D97-AF65-F5344CB8AC3E}">
        <p14:creationId xmlns:p14="http://schemas.microsoft.com/office/powerpoint/2010/main" val="359828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500063" y="4517571"/>
            <a:ext cx="86439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ea typeface="华文中宋" pitchFamily="2" charset="-122"/>
              </a:rPr>
              <a:t>明朝内阁是君主专制强化的产物。</a:t>
            </a:r>
          </a:p>
        </p:txBody>
      </p:sp>
      <p:pic>
        <p:nvPicPr>
          <p:cNvPr id="16387" name="图片 2" descr="u=3926663447,2562084993&amp;fm=21&amp;gp=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88640"/>
            <a:ext cx="1872580" cy="250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图片 3" descr="zhangjuzheng 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42874"/>
            <a:ext cx="2001122" cy="2652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6173804" y="1349366"/>
            <a:ext cx="65798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华文中宋" pitchFamily="2" charset="-122"/>
              </a:rPr>
              <a:t>胡惟庸</a:t>
            </a:r>
          </a:p>
        </p:txBody>
      </p:sp>
      <p:sp>
        <p:nvSpPr>
          <p:cNvPr id="6" name="矩形 5"/>
          <p:cNvSpPr/>
          <p:nvPr/>
        </p:nvSpPr>
        <p:spPr>
          <a:xfrm>
            <a:off x="3635896" y="1940665"/>
            <a:ext cx="2689053" cy="264687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6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A0D0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华文中宋" pitchFamily="2" charset="-122"/>
              </a:rPr>
              <a:t>=</a:t>
            </a:r>
            <a:endParaRPr lang="zh-CN" altLang="en-US" sz="16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A0D0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华文中宋" pitchFamily="2" charset="-122"/>
            </a:endParaRPr>
          </a:p>
        </p:txBody>
      </p:sp>
      <p:sp>
        <p:nvSpPr>
          <p:cNvPr id="16391" name="Text Box 21"/>
          <p:cNvSpPr txBox="1">
            <a:spLocks noChangeArrowheads="1"/>
          </p:cNvSpPr>
          <p:nvPr/>
        </p:nvSpPr>
        <p:spPr bwMode="auto">
          <a:xfrm>
            <a:off x="1043608" y="2924175"/>
            <a:ext cx="24193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eaLnBrk="1" hangingPunct="1"/>
            <a:r>
              <a:rPr lang="zh-CN" altLang="en-US" sz="4400" b="0" dirty="0"/>
              <a:t>内阁首辅</a:t>
            </a:r>
          </a:p>
        </p:txBody>
      </p:sp>
      <p:sp>
        <p:nvSpPr>
          <p:cNvPr id="16392" name="Text Box 22"/>
          <p:cNvSpPr txBox="1">
            <a:spLocks noChangeArrowheads="1"/>
          </p:cNvSpPr>
          <p:nvPr/>
        </p:nvSpPr>
        <p:spPr bwMode="auto">
          <a:xfrm>
            <a:off x="5292725" y="2852738"/>
            <a:ext cx="13017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eaLnBrk="1" hangingPunct="1"/>
            <a:r>
              <a:rPr lang="zh-CN" altLang="en-US" sz="4400" b="0"/>
              <a:t>宰相</a:t>
            </a:r>
          </a:p>
        </p:txBody>
      </p:sp>
      <p:sp>
        <p:nvSpPr>
          <p:cNvPr id="16393" name="Text Box 13"/>
          <p:cNvSpPr txBox="1">
            <a:spLocks noChangeArrowheads="1"/>
          </p:cNvSpPr>
          <p:nvPr/>
        </p:nvSpPr>
        <p:spPr bwMode="auto">
          <a:xfrm>
            <a:off x="4030662" y="2410029"/>
            <a:ext cx="1189038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eaLnBrk="1" hangingPunct="1"/>
            <a:r>
              <a:rPr lang="zh-CN" altLang="en-US" sz="10600" dirty="0"/>
              <a:t>∕</a:t>
            </a:r>
          </a:p>
        </p:txBody>
      </p:sp>
    </p:spTree>
    <p:extLst>
      <p:ext uri="{BB962C8B-B14F-4D97-AF65-F5344CB8AC3E}">
        <p14:creationId xmlns:p14="http://schemas.microsoft.com/office/powerpoint/2010/main" val="2889234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矩形 15365"/>
          <p:cNvSpPr>
            <a:spLocks noChangeArrowheads="1"/>
          </p:cNvSpPr>
          <p:nvPr/>
        </p:nvSpPr>
        <p:spPr bwMode="auto">
          <a:xfrm>
            <a:off x="3581400" y="3733800"/>
            <a:ext cx="3886200" cy="838200"/>
          </a:xfrm>
          <a:prstGeom prst="rect">
            <a:avLst/>
          </a:prstGeom>
          <a:solidFill>
            <a:schemeClr val="accent1">
              <a:alpha val="52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endParaRPr lang="zh-CN" altLang="en-US" sz="3200" b="1" dirty="0">
              <a:ea typeface="黑体" pitchFamily="49" charset="-122"/>
            </a:endParaRPr>
          </a:p>
        </p:txBody>
      </p:sp>
      <p:sp>
        <p:nvSpPr>
          <p:cNvPr id="12294" name="矩形 15366"/>
          <p:cNvSpPr>
            <a:spLocks noChangeArrowheads="1"/>
          </p:cNvSpPr>
          <p:nvPr/>
        </p:nvSpPr>
        <p:spPr bwMode="auto">
          <a:xfrm>
            <a:off x="3581400" y="1385888"/>
            <a:ext cx="2133600" cy="762000"/>
          </a:xfrm>
          <a:prstGeom prst="rect">
            <a:avLst/>
          </a:prstGeom>
          <a:solidFill>
            <a:schemeClr val="accent1">
              <a:alpha val="52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6000" b="1" dirty="0">
                <a:solidFill>
                  <a:srgbClr val="FFFF00"/>
                </a:solidFill>
                <a:ea typeface="黑体" pitchFamily="49" charset="-122"/>
              </a:rPr>
              <a:t>皇帝</a:t>
            </a:r>
          </a:p>
        </p:txBody>
      </p:sp>
      <p:sp>
        <p:nvSpPr>
          <p:cNvPr id="12295" name="矩形 15367"/>
          <p:cNvSpPr>
            <a:spLocks noChangeArrowheads="1"/>
          </p:cNvSpPr>
          <p:nvPr/>
        </p:nvSpPr>
        <p:spPr bwMode="auto">
          <a:xfrm>
            <a:off x="3352800" y="5334000"/>
            <a:ext cx="2286000" cy="685800"/>
          </a:xfrm>
          <a:prstGeom prst="rect">
            <a:avLst/>
          </a:prstGeom>
          <a:solidFill>
            <a:schemeClr val="accent1">
              <a:alpha val="52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endParaRPr lang="zh-CN" altLang="en-US" sz="3200" b="1" dirty="0">
              <a:ea typeface="黑体" pitchFamily="49" charset="-122"/>
            </a:endParaRPr>
          </a:p>
        </p:txBody>
      </p:sp>
      <p:sp>
        <p:nvSpPr>
          <p:cNvPr id="15369" name="矩形 15368"/>
          <p:cNvSpPr>
            <a:spLocks noChangeArrowheads="1"/>
          </p:cNvSpPr>
          <p:nvPr/>
        </p:nvSpPr>
        <p:spPr bwMode="auto">
          <a:xfrm>
            <a:off x="5867400" y="2743200"/>
            <a:ext cx="2819400" cy="762000"/>
          </a:xfrm>
          <a:prstGeom prst="rect">
            <a:avLst/>
          </a:prstGeom>
          <a:solidFill>
            <a:srgbClr val="FFCC00">
              <a:alpha val="49001"/>
            </a:srgbClr>
          </a:solidFill>
          <a:ln w="381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endParaRPr lang="zh-CN" altLang="en-US" sz="3200" b="1" dirty="0">
              <a:ea typeface="黑体" pitchFamily="49" charset="-122"/>
            </a:endParaRPr>
          </a:p>
        </p:txBody>
      </p:sp>
      <p:grpSp>
        <p:nvGrpSpPr>
          <p:cNvPr id="15370" name="组合 15369"/>
          <p:cNvGrpSpPr>
            <a:grpSpLocks/>
          </p:cNvGrpSpPr>
          <p:nvPr/>
        </p:nvGrpSpPr>
        <p:grpSpPr bwMode="auto">
          <a:xfrm>
            <a:off x="4038600" y="2133600"/>
            <a:ext cx="611188" cy="1646238"/>
            <a:chOff x="2543" y="1440"/>
            <a:chExt cx="385" cy="1037"/>
          </a:xfrm>
        </p:grpSpPr>
        <p:sp>
          <p:nvSpPr>
            <p:cNvPr id="12298" name="直接连接符 15370"/>
            <p:cNvSpPr>
              <a:spLocks noChangeShapeType="1"/>
            </p:cNvSpPr>
            <p:nvPr/>
          </p:nvSpPr>
          <p:spPr bwMode="auto">
            <a:xfrm flipV="1">
              <a:off x="2928" y="1440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2" name="文本框 15371"/>
            <p:cNvSpPr txBox="1"/>
            <p:nvPr/>
          </p:nvSpPr>
          <p:spPr>
            <a:xfrm>
              <a:off x="2543" y="1728"/>
              <a:ext cx="385" cy="74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r>
                <a:rPr lang="zh-CN" altLang="en-US" sz="2800" b="1" noProof="1">
                  <a:effectLst>
                    <a:outerShdw blurRad="38100" dist="38100" dir="2700000">
                      <a:srgbClr val="C0C0C0"/>
                    </a:outerShdw>
                  </a:effectLst>
                  <a:ea typeface="黑体" panose="02010600030101010101" pitchFamily="49" charset="-122"/>
                  <a:cs typeface="+mn-ea"/>
                </a:rPr>
                <a:t>限制</a:t>
              </a:r>
              <a:endParaRPr lang="zh-CN" altLang="en-US" sz="2800" b="1" noProof="1">
                <a:effectLst>
                  <a:outerShdw blurRad="38100" dist="38100" dir="2700000">
                    <a:srgbClr val="C0C0C0"/>
                  </a:outerShdw>
                </a:effectLst>
                <a:ea typeface="黑体" panose="02010600030101010101" pitchFamily="49" charset="-122"/>
              </a:endParaRPr>
            </a:p>
          </p:txBody>
        </p:sp>
      </p:grpSp>
      <p:sp>
        <p:nvSpPr>
          <p:cNvPr id="15374" name="直接连接符 15373"/>
          <p:cNvSpPr>
            <a:spLocks noChangeShapeType="1"/>
          </p:cNvSpPr>
          <p:nvPr/>
        </p:nvSpPr>
        <p:spPr bwMode="auto">
          <a:xfrm>
            <a:off x="5715000" y="2014538"/>
            <a:ext cx="1524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5" name="文本框 15374"/>
          <p:cNvSpPr txBox="1"/>
          <p:nvPr/>
        </p:nvSpPr>
        <p:spPr>
          <a:xfrm rot="1666944">
            <a:off x="5715000" y="1981200"/>
            <a:ext cx="2590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黑体" panose="02010600030101010101" pitchFamily="49" charset="-122"/>
                <a:cs typeface="+mn-ea"/>
              </a:rPr>
              <a:t>康熙另设</a:t>
            </a:r>
            <a:endParaRPr lang="zh-CN" altLang="en-US" sz="2800" b="1" noProof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ea typeface="黑体" panose="02010600030101010101" pitchFamily="49" charset="-122"/>
            </a:endParaRPr>
          </a:p>
        </p:txBody>
      </p:sp>
      <p:sp>
        <p:nvSpPr>
          <p:cNvPr id="15376" name="矩形 15375"/>
          <p:cNvSpPr>
            <a:spLocks noChangeArrowheads="1"/>
          </p:cNvSpPr>
          <p:nvPr/>
        </p:nvSpPr>
        <p:spPr bwMode="auto">
          <a:xfrm>
            <a:off x="762000" y="2362200"/>
            <a:ext cx="2362200" cy="762000"/>
          </a:xfrm>
          <a:prstGeom prst="rect">
            <a:avLst/>
          </a:prstGeom>
          <a:solidFill>
            <a:srgbClr val="FFCC00">
              <a:alpha val="49001"/>
            </a:srgbClr>
          </a:solidFill>
          <a:ln w="381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endParaRPr lang="zh-CN" altLang="en-US" sz="3200" b="1" dirty="0">
              <a:ea typeface="黑体" pitchFamily="49" charset="-122"/>
            </a:endParaRPr>
          </a:p>
        </p:txBody>
      </p:sp>
      <p:grpSp>
        <p:nvGrpSpPr>
          <p:cNvPr id="15377" name="组合 15376"/>
          <p:cNvGrpSpPr>
            <a:grpSpLocks/>
          </p:cNvGrpSpPr>
          <p:nvPr/>
        </p:nvGrpSpPr>
        <p:grpSpPr bwMode="auto">
          <a:xfrm>
            <a:off x="4038600" y="4572000"/>
            <a:ext cx="611188" cy="1189038"/>
            <a:chOff x="2544" y="2947"/>
            <a:chExt cx="385" cy="749"/>
          </a:xfrm>
        </p:grpSpPr>
        <p:sp>
          <p:nvSpPr>
            <p:cNvPr id="15378" name="文本框 15377"/>
            <p:cNvSpPr txBox="1"/>
            <p:nvPr/>
          </p:nvSpPr>
          <p:spPr>
            <a:xfrm>
              <a:off x="2544" y="2947"/>
              <a:ext cx="385" cy="749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>
              <a:spAutoFit/>
            </a:bodyPr>
            <a:lstStyle/>
            <a:p>
              <a:r>
                <a:rPr lang="zh-CN" altLang="en-US" sz="2800" b="1" noProof="1">
                  <a:effectLst>
                    <a:outerShdw blurRad="38100" dist="38100" dir="2700000">
                      <a:srgbClr val="C0C0C0"/>
                    </a:outerShdw>
                  </a:effectLst>
                  <a:ea typeface="黑体" panose="02010600030101010101" pitchFamily="49" charset="-122"/>
                  <a:cs typeface="+mn-ea"/>
                </a:rPr>
                <a:t>限制</a:t>
              </a:r>
              <a:endParaRPr lang="zh-CN" altLang="en-US" sz="2800" b="1" noProof="1">
                <a:effectLst>
                  <a:outerShdw blurRad="38100" dist="38100" dir="2700000">
                    <a:srgbClr val="C0C0C0"/>
                  </a:outerShdw>
                </a:effectLst>
                <a:ea typeface="黑体" panose="02010600030101010101" pitchFamily="49" charset="-122"/>
              </a:endParaRPr>
            </a:p>
          </p:txBody>
        </p:sp>
        <p:sp>
          <p:nvSpPr>
            <p:cNvPr id="12305" name="直接连接符 15378"/>
            <p:cNvSpPr>
              <a:spLocks noChangeShapeType="1"/>
            </p:cNvSpPr>
            <p:nvPr/>
          </p:nvSpPr>
          <p:spPr bwMode="auto">
            <a:xfrm>
              <a:off x="2928" y="2976"/>
              <a:ext cx="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5381" name="直接连接符 15380"/>
          <p:cNvSpPr>
            <a:spLocks noChangeShapeType="1"/>
          </p:cNvSpPr>
          <p:nvPr/>
        </p:nvSpPr>
        <p:spPr bwMode="auto">
          <a:xfrm>
            <a:off x="2017713" y="3124200"/>
            <a:ext cx="190500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82" name="文本框 15381"/>
          <p:cNvSpPr txBox="1"/>
          <p:nvPr/>
        </p:nvSpPr>
        <p:spPr>
          <a:xfrm rot="-2391067">
            <a:off x="2895600" y="3429000"/>
            <a:ext cx="611188" cy="29718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/>
          <a:p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黑体" panose="02010600030101010101" pitchFamily="49" charset="-122"/>
                <a:cs typeface="+mn-ea"/>
              </a:rPr>
              <a:t>传达政令</a:t>
            </a:r>
            <a:endParaRPr lang="zh-CN" altLang="en-US" sz="2800" b="1" noProof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ea typeface="黑体" panose="02010600030101010101" pitchFamily="49" charset="-122"/>
            </a:endParaRPr>
          </a:p>
        </p:txBody>
      </p:sp>
      <p:sp>
        <p:nvSpPr>
          <p:cNvPr id="15384" name="直接连接符 15383"/>
          <p:cNvSpPr>
            <a:spLocks noChangeShapeType="1"/>
          </p:cNvSpPr>
          <p:nvPr/>
        </p:nvSpPr>
        <p:spPr bwMode="auto">
          <a:xfrm flipH="1">
            <a:off x="1981200" y="1905000"/>
            <a:ext cx="1600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85" name="文本框 15384"/>
          <p:cNvSpPr txBox="1"/>
          <p:nvPr/>
        </p:nvSpPr>
        <p:spPr>
          <a:xfrm rot="-1172199">
            <a:off x="1905000" y="1524000"/>
            <a:ext cx="2082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黑体" panose="02010600030101010101" pitchFamily="49" charset="-122"/>
                <a:cs typeface="+mn-ea"/>
              </a:rPr>
              <a:t>雍正另设</a:t>
            </a:r>
            <a:endParaRPr lang="zh-CN" altLang="en-US" sz="2800" b="1" noProof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ea typeface="黑体" panose="02010600030101010101" pitchFamily="49" charset="-122"/>
            </a:endParaRPr>
          </a:p>
        </p:txBody>
      </p:sp>
      <p:sp>
        <p:nvSpPr>
          <p:cNvPr id="15386" name="文本框 15385"/>
          <p:cNvSpPr txBox="1"/>
          <p:nvPr/>
        </p:nvSpPr>
        <p:spPr>
          <a:xfrm>
            <a:off x="746125" y="6154738"/>
            <a:ext cx="20732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zh-CN" altLang="en-US" sz="32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黑体" panose="02010600030101010101" pitchFamily="49" charset="-122"/>
                <a:cs typeface="+mn-ea"/>
              </a:rPr>
              <a:t>皇权受限</a:t>
            </a:r>
            <a:endParaRPr lang="zh-CN" altLang="en-US" sz="3200" b="1" noProof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ea typeface="黑体" panose="02010600030101010101" pitchFamily="49" charset="-122"/>
            </a:endParaRPr>
          </a:p>
        </p:txBody>
      </p:sp>
      <p:grpSp>
        <p:nvGrpSpPr>
          <p:cNvPr id="15387" name="组合 15386"/>
          <p:cNvGrpSpPr>
            <a:grpSpLocks/>
          </p:cNvGrpSpPr>
          <p:nvPr/>
        </p:nvGrpSpPr>
        <p:grpSpPr bwMode="auto">
          <a:xfrm>
            <a:off x="2667000" y="6162675"/>
            <a:ext cx="2971800" cy="579438"/>
            <a:chOff x="1680" y="3792"/>
            <a:chExt cx="1872" cy="365"/>
          </a:xfrm>
        </p:grpSpPr>
        <p:sp>
          <p:nvSpPr>
            <p:cNvPr id="15388" name="文本框 15387"/>
            <p:cNvSpPr txBox="1"/>
            <p:nvPr/>
          </p:nvSpPr>
          <p:spPr>
            <a:xfrm>
              <a:off x="2246" y="3792"/>
              <a:ext cx="1306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3200" b="1" noProof="1">
                  <a:solidFill>
                    <a:srgbClr val="FF00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ea typeface="黑体" panose="02010600030101010101" pitchFamily="49" charset="-122"/>
                  <a:cs typeface="+mn-ea"/>
                </a:rPr>
                <a:t>皇权扩大</a:t>
              </a:r>
              <a:endParaRPr lang="zh-CN" altLang="en-US" sz="32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黑体" panose="02010600030101010101" pitchFamily="49" charset="-122"/>
              </a:endParaRPr>
            </a:p>
          </p:txBody>
        </p:sp>
        <p:sp>
          <p:nvSpPr>
            <p:cNvPr id="12313" name="直接连接符 15388"/>
            <p:cNvSpPr>
              <a:spLocks noChangeShapeType="1"/>
            </p:cNvSpPr>
            <p:nvPr/>
          </p:nvSpPr>
          <p:spPr bwMode="auto">
            <a:xfrm>
              <a:off x="1680" y="3984"/>
              <a:ext cx="672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5390" name="组合 15389"/>
          <p:cNvGrpSpPr>
            <a:grpSpLocks/>
          </p:cNvGrpSpPr>
          <p:nvPr/>
        </p:nvGrpSpPr>
        <p:grpSpPr bwMode="auto">
          <a:xfrm>
            <a:off x="5486400" y="6162675"/>
            <a:ext cx="2971800" cy="579438"/>
            <a:chOff x="3456" y="3792"/>
            <a:chExt cx="1872" cy="365"/>
          </a:xfrm>
        </p:grpSpPr>
        <p:sp>
          <p:nvSpPr>
            <p:cNvPr id="15391" name="文本框 15390"/>
            <p:cNvSpPr txBox="1"/>
            <p:nvPr/>
          </p:nvSpPr>
          <p:spPr>
            <a:xfrm>
              <a:off x="4022" y="3792"/>
              <a:ext cx="1306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3200" b="1" noProof="1">
                  <a:solidFill>
                    <a:srgbClr val="FF00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ea typeface="黑体" panose="02010600030101010101" pitchFamily="49" charset="-122"/>
                  <a:cs typeface="+mn-ea"/>
                </a:rPr>
                <a:t>皇权顶峰</a:t>
              </a:r>
              <a:endParaRPr lang="zh-CN" altLang="en-US" sz="3200" b="1" noProof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黑体" panose="02010600030101010101" pitchFamily="49" charset="-122"/>
              </a:endParaRPr>
            </a:p>
          </p:txBody>
        </p:sp>
        <p:sp>
          <p:nvSpPr>
            <p:cNvPr id="12316" name="直接连接符 15391"/>
            <p:cNvSpPr>
              <a:spLocks noChangeShapeType="1"/>
            </p:cNvSpPr>
            <p:nvPr/>
          </p:nvSpPr>
          <p:spPr bwMode="auto">
            <a:xfrm>
              <a:off x="3456" y="3984"/>
              <a:ext cx="672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9" name="矩形 28"/>
          <p:cNvSpPr/>
          <p:nvPr/>
        </p:nvSpPr>
        <p:spPr>
          <a:xfrm>
            <a:off x="0" y="-15175"/>
            <a:ext cx="9144000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4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三、设军机处</a:t>
            </a:r>
            <a:endParaRPr lang="zh-CN" altLang="en-US" sz="4800" b="1" dirty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89669" y="2416314"/>
            <a:ext cx="1728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b="1" dirty="0">
                <a:ea typeface="黑体" pitchFamily="49" charset="-122"/>
              </a:rPr>
              <a:t>军机处</a:t>
            </a:r>
          </a:p>
        </p:txBody>
      </p:sp>
      <p:sp>
        <p:nvSpPr>
          <p:cNvPr id="3" name="矩形 2"/>
          <p:cNvSpPr/>
          <p:nvPr/>
        </p:nvSpPr>
        <p:spPr>
          <a:xfrm>
            <a:off x="6477000" y="2720255"/>
            <a:ext cx="1728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b="1" dirty="0">
                <a:ea typeface="黑体" pitchFamily="49" charset="-122"/>
              </a:rPr>
              <a:t>南书房</a:t>
            </a:r>
          </a:p>
        </p:txBody>
      </p:sp>
      <p:sp>
        <p:nvSpPr>
          <p:cNvPr id="4" name="矩形 3"/>
          <p:cNvSpPr/>
          <p:nvPr/>
        </p:nvSpPr>
        <p:spPr>
          <a:xfrm>
            <a:off x="3554565" y="3795486"/>
            <a:ext cx="37866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b="1" dirty="0">
                <a:ea typeface="黑体" pitchFamily="49" charset="-122"/>
              </a:rPr>
              <a:t>议政王大臣会议</a:t>
            </a:r>
          </a:p>
        </p:txBody>
      </p:sp>
      <p:sp>
        <p:nvSpPr>
          <p:cNvPr id="5" name="矩形 4"/>
          <p:cNvSpPr/>
          <p:nvPr/>
        </p:nvSpPr>
        <p:spPr>
          <a:xfrm>
            <a:off x="4057642" y="5311914"/>
            <a:ext cx="12137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b="1" dirty="0">
                <a:ea typeface="黑体" pitchFamily="49" charset="-122"/>
              </a:rPr>
              <a:t>内阁</a:t>
            </a:r>
          </a:p>
        </p:txBody>
      </p:sp>
    </p:spTree>
    <p:extLst>
      <p:ext uri="{BB962C8B-B14F-4D97-AF65-F5344CB8AC3E}">
        <p14:creationId xmlns:p14="http://schemas.microsoft.com/office/powerpoint/2010/main" val="124582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6" grpId="0"/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07950" y="981075"/>
            <a:ext cx="3743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（1）设立原因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23850" y="1701800"/>
            <a:ext cx="8640763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200" b="1">
                <a:latin typeface="华文中宋" pitchFamily="2" charset="-122"/>
                <a:ea typeface="华文中宋" pitchFamily="2" charset="-122"/>
                <a:sym typeface="Wingdings" pitchFamily="2" charset="2"/>
              </a:rPr>
              <a:t></a:t>
            </a: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办理西北军务。（</a:t>
            </a:r>
            <a:r>
              <a:rPr lang="zh-CN" altLang="en-US" sz="3200" b="1">
                <a:solidFill>
                  <a:srgbClr val="0033CC"/>
                </a:solidFill>
                <a:latin typeface="华文中宋" pitchFamily="2" charset="-122"/>
                <a:ea typeface="华文中宋" pitchFamily="2" charset="-122"/>
              </a:rPr>
              <a:t>直接原因</a:t>
            </a: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）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200" b="1">
                <a:latin typeface="华文中宋" pitchFamily="2" charset="-122"/>
                <a:ea typeface="华文中宋" pitchFamily="2" charset="-122"/>
                <a:sym typeface="Wingdings" pitchFamily="2" charset="2"/>
              </a:rPr>
              <a:t></a:t>
            </a: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加强皇权。（</a:t>
            </a:r>
            <a:r>
              <a:rPr lang="zh-CN" altLang="en-US" sz="3200" b="1">
                <a:solidFill>
                  <a:srgbClr val="0033CC"/>
                </a:solidFill>
                <a:latin typeface="华文中宋" pitchFamily="2" charset="-122"/>
                <a:ea typeface="华文中宋" pitchFamily="2" charset="-122"/>
              </a:rPr>
              <a:t>根本原因</a:t>
            </a:r>
            <a:r>
              <a:rPr lang="zh-CN" altLang="en-US" sz="3200" b="1">
                <a:latin typeface="华文中宋" pitchFamily="2" charset="-122"/>
                <a:ea typeface="华文中宋" pitchFamily="2" charset="-122"/>
              </a:rPr>
              <a:t>）                                                    </a:t>
            </a: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1547813" y="4149725"/>
            <a:ext cx="3949700" cy="555625"/>
          </a:xfrm>
          <a:prstGeom prst="rect">
            <a:avLst/>
          </a:prstGeom>
          <a:solidFill>
            <a:srgbClr val="FFFF99"/>
          </a:solidFill>
          <a:ln w="38100" cap="flat" cmpd="sng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itchFamily="18" charset="0"/>
                <a:ea typeface="黑体" pitchFamily="49" charset="-122"/>
              </a:rPr>
              <a:t>跪受笔录，承旨传达</a:t>
            </a:r>
          </a:p>
        </p:txBody>
      </p:sp>
      <p:sp>
        <p:nvSpPr>
          <p:cNvPr id="17414" name="Rectangle 13"/>
          <p:cNvSpPr>
            <a:spLocks noChangeArrowheads="1"/>
          </p:cNvSpPr>
          <p:nvPr/>
        </p:nvSpPr>
        <p:spPr bwMode="auto">
          <a:xfrm>
            <a:off x="180975" y="3357563"/>
            <a:ext cx="33115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Arial" pitchFamily="34" charset="0"/>
              </a:rPr>
              <a:t>（2）职能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36513" y="5445125"/>
            <a:ext cx="29511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Arial" pitchFamily="34" charset="0"/>
              </a:rPr>
              <a:t>（3）特点： </a:t>
            </a:r>
          </a:p>
        </p:txBody>
      </p:sp>
      <p:sp>
        <p:nvSpPr>
          <p:cNvPr id="17416" name="AutoShape 8"/>
          <p:cNvSpPr>
            <a:spLocks/>
          </p:cNvSpPr>
          <p:nvPr/>
        </p:nvSpPr>
        <p:spPr bwMode="auto">
          <a:xfrm>
            <a:off x="5292725" y="4941888"/>
            <a:ext cx="465138" cy="1511300"/>
          </a:xfrm>
          <a:prstGeom prst="leftBrace">
            <a:avLst>
              <a:gd name="adj1" fmla="val 0"/>
              <a:gd name="adj2" fmla="val 50000"/>
            </a:avLst>
          </a:prstGeom>
          <a:noFill/>
          <a:ln w="57150" cap="flat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6011863" y="4724400"/>
            <a:ext cx="2520950" cy="527050"/>
          </a:xfrm>
          <a:prstGeom prst="rect">
            <a:avLst/>
          </a:prstGeom>
          <a:solidFill>
            <a:srgbClr val="CCFFFF"/>
          </a:solidFill>
          <a:ln w="38100" cap="flat" cmpd="sng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600" b="1">
                <a:latin typeface="Times New Roman" pitchFamily="18" charset="0"/>
                <a:ea typeface="黑体" pitchFamily="49" charset="-122"/>
              </a:rPr>
              <a:t>机构简单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940425" y="5445125"/>
            <a:ext cx="2736850" cy="527050"/>
          </a:xfrm>
          <a:prstGeom prst="rect">
            <a:avLst/>
          </a:prstGeom>
          <a:solidFill>
            <a:srgbClr val="CCFFFF"/>
          </a:solidFill>
          <a:ln w="38100" cap="flat" cmpd="sng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600" b="1">
                <a:latin typeface="Times New Roman" pitchFamily="18" charset="0"/>
                <a:ea typeface="黑体" pitchFamily="49" charset="-122"/>
                <a:sym typeface="Arial" pitchFamily="34" charset="0"/>
              </a:rPr>
              <a:t>办事效率高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795963" y="6165850"/>
            <a:ext cx="3311525" cy="525463"/>
          </a:xfrm>
          <a:prstGeom prst="rect">
            <a:avLst/>
          </a:prstGeom>
          <a:solidFill>
            <a:srgbClr val="CCFFFF"/>
          </a:solidFill>
          <a:ln w="38100" cap="flat" cmpd="sng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600" b="1">
                <a:latin typeface="Times New Roman" pitchFamily="18" charset="0"/>
                <a:ea typeface="黑体" pitchFamily="49" charset="-122"/>
                <a:sym typeface="Arial" pitchFamily="34" charset="0"/>
              </a:rPr>
              <a:t>地处内廷，行事机密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2413000" y="5445125"/>
            <a:ext cx="2733675" cy="558800"/>
          </a:xfrm>
          <a:prstGeom prst="rect">
            <a:avLst/>
          </a:prstGeom>
          <a:solidFill>
            <a:srgbClr val="FFFF99"/>
          </a:solidFill>
          <a:ln w="38100" cap="flat" cmpd="sng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itchFamily="18" charset="0"/>
                <a:ea typeface="黑体" pitchFamily="49" charset="-122"/>
                <a:sym typeface="Arial" pitchFamily="34" charset="0"/>
              </a:rPr>
              <a:t>简、速、密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-15175"/>
            <a:ext cx="9144000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4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三、设军机处</a:t>
            </a:r>
            <a:endParaRPr lang="zh-CN" altLang="en-US" sz="4800" b="1" dirty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43433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742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2" grpId="0" autoUpdateAnimBg="0"/>
      <p:bldP spid="17413" grpId="0" bldLvl="0" animBg="1" autoUpdateAnimBg="0"/>
      <p:bldP spid="17414" grpId="0" bldLvl="0"/>
      <p:bldP spid="17415" grpId="0" bldLvl="0"/>
      <p:bldP spid="17416" grpId="0" bldLvl="0" animBg="1" autoUpdateAnimBg="0"/>
      <p:bldP spid="17417" grpId="0" bldLvl="0" animBg="1" autoUpdateAnimBg="0"/>
      <p:bldP spid="17418" grpId="0" bldLvl="0" animBg="1" autoUpdateAnimBg="0"/>
      <p:bldP spid="17419" grpId="0" bldLvl="0" animBg="1" autoUpdateAnimBg="0"/>
      <p:bldP spid="17420" grpId="0" bldLvl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323850" y="1137657"/>
            <a:ext cx="295275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Arial" pitchFamily="34" charset="0"/>
              </a:rPr>
              <a:t>（4）影响：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21674" y="2092879"/>
            <a:ext cx="458237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提高</a:t>
            </a:r>
            <a:r>
              <a:rPr lang="zh-CN" altLang="en-US" sz="4000" b="1" dirty="0">
                <a:latin typeface="黑体" pitchFamily="49" charset="-122"/>
                <a:ea typeface="黑体" pitchFamily="49" charset="-122"/>
              </a:rPr>
              <a:t>了行政</a:t>
            </a:r>
            <a:r>
              <a:rPr lang="zh-CN" altLang="en-US" sz="4000" b="1" dirty="0" smtClean="0">
                <a:latin typeface="黑体" pitchFamily="49" charset="-122"/>
                <a:ea typeface="黑体" pitchFamily="49" charset="-122"/>
              </a:rPr>
              <a:t>效率</a:t>
            </a:r>
            <a:endParaRPr lang="zh-CN" altLang="en-US" sz="40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421674" y="2996952"/>
            <a:ext cx="501486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  <a:sym typeface="Arial" pitchFamily="34" charset="0"/>
              </a:rPr>
              <a:t>君主专制</a:t>
            </a:r>
            <a:r>
              <a:rPr lang="zh-CN" altLang="en-US" sz="4000" b="1" dirty="0">
                <a:latin typeface="黑体" pitchFamily="49" charset="-122"/>
                <a:ea typeface="黑体" pitchFamily="49" charset="-122"/>
                <a:sym typeface="Arial" pitchFamily="34" charset="0"/>
              </a:rPr>
              <a:t>达到</a:t>
            </a:r>
            <a:r>
              <a:rPr lang="zh-CN" altLang="en-US" sz="4000" b="1" dirty="0" smtClean="0">
                <a:latin typeface="黑体" pitchFamily="49" charset="-122"/>
                <a:ea typeface="黑体" pitchFamily="49" charset="-122"/>
                <a:sym typeface="Arial" pitchFamily="34" charset="0"/>
              </a:rPr>
              <a:t>顶峰</a:t>
            </a:r>
            <a:endParaRPr lang="zh-CN" altLang="en-US" sz="4000" b="1" dirty="0">
              <a:latin typeface="黑体" pitchFamily="49" charset="-122"/>
              <a:ea typeface="黑体" pitchFamily="49" charset="-122"/>
              <a:sym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3933056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多民族大一统国家统得到巩固与发展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-15175"/>
            <a:ext cx="9144000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4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三、设军机处</a:t>
            </a:r>
            <a:endParaRPr lang="zh-CN" altLang="en-US" sz="4800" b="1" dirty="0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02230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ldLvl="0"/>
      <p:bldP spid="18435" grpId="0" autoUpdateAnimBg="0"/>
      <p:bldP spid="18436" grpId="0" bldLvl="0" animBg="1" autoUpdateAnimBg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39552" y="2010230"/>
            <a:ext cx="29718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 dirty="0">
                <a:solidFill>
                  <a:schemeClr val="folHlink"/>
                </a:solidFill>
                <a:ea typeface="黑体" pitchFamily="49" charset="-122"/>
              </a:rPr>
              <a:t>明初沿袭元制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524046" y="3008767"/>
            <a:ext cx="2971800" cy="147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3600" b="1" dirty="0">
                <a:solidFill>
                  <a:schemeClr val="folHlink"/>
                </a:solidFill>
                <a:ea typeface="黑体" pitchFamily="49" charset="-122"/>
              </a:rPr>
              <a:t>中书省</a:t>
            </a: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3600" b="1" dirty="0">
                <a:solidFill>
                  <a:schemeClr val="folHlink"/>
                </a:solidFill>
                <a:ea typeface="黑体" pitchFamily="49" charset="-122"/>
              </a:rPr>
              <a:t>丞相辖六部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39552" y="5408612"/>
            <a:ext cx="29718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3600" b="1" dirty="0">
                <a:solidFill>
                  <a:schemeClr val="folHlink"/>
                </a:solidFill>
                <a:ea typeface="黑体" pitchFamily="49" charset="-122"/>
              </a:rPr>
              <a:t>行省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4419600" y="1985963"/>
            <a:ext cx="43211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 dirty="0">
                <a:solidFill>
                  <a:schemeClr val="folHlink"/>
                </a:solidFill>
                <a:ea typeface="黑体" pitchFamily="49" charset="-122"/>
              </a:rPr>
              <a:t>   </a:t>
            </a:r>
            <a:r>
              <a:rPr lang="zh-CN" altLang="en-US" sz="3600" b="1" dirty="0">
                <a:solidFill>
                  <a:schemeClr val="folHlink"/>
                </a:solidFill>
                <a:ea typeface="黑体" pitchFamily="49" charset="-122"/>
              </a:rPr>
              <a:t>政治体制改革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4388924" y="5430383"/>
            <a:ext cx="43434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3600" b="1" dirty="0">
                <a:solidFill>
                  <a:srgbClr val="FF6600"/>
                </a:solidFill>
                <a:latin typeface="黑体" pitchFamily="49" charset="-122"/>
                <a:ea typeface="黑体" pitchFamily="49" charset="-122"/>
              </a:rPr>
              <a:t>废</a:t>
            </a:r>
            <a:r>
              <a:rPr lang="zh-CN" altLang="en-US" sz="3600" b="1" dirty="0">
                <a:solidFill>
                  <a:schemeClr val="folHlink"/>
                </a:solidFill>
                <a:latin typeface="黑体" pitchFamily="49" charset="-122"/>
                <a:ea typeface="黑体" pitchFamily="49" charset="-122"/>
              </a:rPr>
              <a:t>行省  权分三司</a:t>
            </a:r>
            <a:endParaRPr lang="zh-CN" altLang="en-US" sz="3600" b="1" dirty="0">
              <a:solidFill>
                <a:schemeClr val="folHlink"/>
              </a:solidFill>
              <a:latin typeface="黑体" pitchFamily="49" charset="-122"/>
              <a:ea typeface="黑体" pitchFamily="49" charset="-122"/>
              <a:hlinkClick r:id="" action="ppaction://noaction"/>
            </a:endParaRPr>
          </a:p>
        </p:txBody>
      </p:sp>
      <p:sp>
        <p:nvSpPr>
          <p:cNvPr id="52233" name="Text 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388924" y="3008766"/>
            <a:ext cx="4343400" cy="147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600" b="1" dirty="0">
                <a:solidFill>
                  <a:schemeClr val="folHlink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3600" b="1" dirty="0">
                <a:solidFill>
                  <a:srgbClr val="FF6600"/>
                </a:solidFill>
                <a:latin typeface="黑体" pitchFamily="49" charset="-122"/>
                <a:ea typeface="黑体" pitchFamily="49" charset="-122"/>
              </a:rPr>
              <a:t>废</a:t>
            </a:r>
            <a:r>
              <a:rPr lang="zh-CN" altLang="en-US" sz="3600" b="1" dirty="0">
                <a:solidFill>
                  <a:schemeClr val="folHlink"/>
                </a:solidFill>
                <a:latin typeface="黑体" pitchFamily="49" charset="-122"/>
                <a:ea typeface="黑体" pitchFamily="49" charset="-122"/>
              </a:rPr>
              <a:t>中书省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3600" b="1" dirty="0">
                <a:solidFill>
                  <a:schemeClr val="folHlink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3600" b="1" dirty="0">
                <a:solidFill>
                  <a:srgbClr val="FF6600"/>
                </a:solidFill>
                <a:latin typeface="黑体" pitchFamily="49" charset="-122"/>
                <a:ea typeface="黑体" pitchFamily="49" charset="-122"/>
              </a:rPr>
              <a:t>废</a:t>
            </a:r>
            <a:r>
              <a:rPr lang="zh-CN" altLang="en-US" sz="3600" b="1" dirty="0">
                <a:solidFill>
                  <a:schemeClr val="folHlink"/>
                </a:solidFill>
                <a:latin typeface="黑体" pitchFamily="49" charset="-122"/>
                <a:ea typeface="黑体" pitchFamily="49" charset="-122"/>
              </a:rPr>
              <a:t>丞相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6661150" y="3425485"/>
            <a:ext cx="22320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chemeClr val="folHlink"/>
                </a:solidFill>
                <a:latin typeface="黑体" pitchFamily="49" charset="-122"/>
                <a:ea typeface="黑体" pitchFamily="49" charset="-122"/>
              </a:rPr>
              <a:t>权分六部</a:t>
            </a:r>
          </a:p>
        </p:txBody>
      </p:sp>
      <p:sp>
        <p:nvSpPr>
          <p:cNvPr id="52240" name="AutoShape 16"/>
          <p:cNvSpPr>
            <a:spLocks noChangeArrowheads="1"/>
          </p:cNvSpPr>
          <p:nvPr/>
        </p:nvSpPr>
        <p:spPr bwMode="auto">
          <a:xfrm>
            <a:off x="3719058" y="5734049"/>
            <a:ext cx="504825" cy="73025"/>
          </a:xfrm>
          <a:prstGeom prst="rightArrow">
            <a:avLst>
              <a:gd name="adj1" fmla="val 50000"/>
              <a:gd name="adj2" fmla="val 172826"/>
            </a:avLst>
          </a:prstGeom>
          <a:solidFill>
            <a:srgbClr val="CCFFCC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2241" name="AutoShape 17"/>
          <p:cNvSpPr>
            <a:spLocks noChangeArrowheads="1"/>
          </p:cNvSpPr>
          <p:nvPr/>
        </p:nvSpPr>
        <p:spPr bwMode="auto">
          <a:xfrm>
            <a:off x="3719059" y="3662475"/>
            <a:ext cx="504825" cy="73025"/>
          </a:xfrm>
          <a:prstGeom prst="rightArrow">
            <a:avLst>
              <a:gd name="adj1" fmla="val 50000"/>
              <a:gd name="adj2" fmla="val 172826"/>
            </a:avLst>
          </a:prstGeom>
          <a:solidFill>
            <a:srgbClr val="CCFFCC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一、废宰相</a:t>
            </a:r>
            <a:endParaRPr lang="zh-CN" alt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0" y="5013176"/>
            <a:ext cx="9144000" cy="36000"/>
          </a:xfrm>
          <a:prstGeom prst="line">
            <a:avLst/>
          </a:prstGeom>
          <a:ln w="57150">
            <a:solidFill>
              <a:srgbClr val="FF0000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15816" y="6105490"/>
            <a:ext cx="2242922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中央集权</a:t>
            </a:r>
            <a:endParaRPr lang="zh-CN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72723" y="1268760"/>
            <a:ext cx="2031325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君主专制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6084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nimBg="1"/>
      <p:bldP spid="52228" grpId="0" animBg="1"/>
      <p:bldP spid="52229" grpId="0" animBg="1"/>
      <p:bldP spid="52230" grpId="0" animBg="1"/>
      <p:bldP spid="52232" grpId="0" animBg="1"/>
      <p:bldP spid="52233" grpId="0" animBg="1"/>
      <p:bldP spid="52238" grpId="0" autoUpdateAnimBg="0"/>
      <p:bldP spid="52240" grpId="0" animBg="1"/>
      <p:bldP spid="52241" grpId="0" animBg="1"/>
      <p:bldP spid="7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556792"/>
            <a:ext cx="4334195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556792"/>
            <a:ext cx="4176588" cy="396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Line 7"/>
          <p:cNvSpPr>
            <a:spLocks noChangeShapeType="1"/>
          </p:cNvSpPr>
          <p:nvPr/>
        </p:nvSpPr>
        <p:spPr bwMode="auto">
          <a:xfrm>
            <a:off x="4644008" y="622798"/>
            <a:ext cx="0" cy="5471615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971600" y="476672"/>
            <a:ext cx="230346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algn="l" eaLnBrk="1" hangingPunct="1"/>
            <a:r>
              <a:rPr lang="zh-CN" altLang="en-US" sz="4400" dirty="0">
                <a:solidFill>
                  <a:srgbClr val="0000CC"/>
                </a:solidFill>
              </a:rPr>
              <a:t>废相前</a:t>
            </a: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5547948" y="476672"/>
            <a:ext cx="1873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algn="l" eaLnBrk="1" hangingPunct="1"/>
            <a:r>
              <a:rPr lang="zh-CN" altLang="en-US" sz="4400" dirty="0">
                <a:solidFill>
                  <a:schemeClr val="tx2"/>
                </a:solidFill>
              </a:rPr>
              <a:t>废相后</a:t>
            </a:r>
          </a:p>
        </p:txBody>
      </p:sp>
    </p:spTree>
    <p:extLst>
      <p:ext uri="{BB962C8B-B14F-4D97-AF65-F5344CB8AC3E}">
        <p14:creationId xmlns:p14="http://schemas.microsoft.com/office/powerpoint/2010/main" val="92865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ertongzy.com/uploads/allimg/140810/1-140Q00953455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081790"/>
            <a:ext cx="3162300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395536" y="3428999"/>
            <a:ext cx="4535214" cy="255454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algn="l" eaLnBrk="1" hangingPunct="1"/>
            <a:r>
              <a:rPr lang="zh-CN" altLang="en-US" sz="4000" b="0" dirty="0">
                <a:latin typeface="黑体" pitchFamily="49" charset="-122"/>
              </a:rPr>
              <a:t>百僚未起朕先起，</a:t>
            </a:r>
            <a:endParaRPr lang="en-US" altLang="zh-CN" sz="4000" b="0" dirty="0">
              <a:latin typeface="黑体" pitchFamily="49" charset="-122"/>
            </a:endParaRPr>
          </a:p>
          <a:p>
            <a:pPr algn="l" eaLnBrk="1" hangingPunct="1"/>
            <a:r>
              <a:rPr lang="zh-CN" altLang="en-US" sz="4000" b="0" dirty="0">
                <a:latin typeface="黑体" pitchFamily="49" charset="-122"/>
              </a:rPr>
              <a:t>百僚已睡朕未睡。</a:t>
            </a:r>
            <a:endParaRPr lang="en-US" altLang="zh-CN" sz="4000" b="0" dirty="0">
              <a:latin typeface="黑体" pitchFamily="49" charset="-122"/>
            </a:endParaRPr>
          </a:p>
          <a:p>
            <a:pPr algn="l" eaLnBrk="1" hangingPunct="1"/>
            <a:r>
              <a:rPr lang="zh-CN" altLang="en-US" sz="4000" b="0" dirty="0">
                <a:latin typeface="黑体" pitchFamily="49" charset="-122"/>
              </a:rPr>
              <a:t>不如江南富足翁，</a:t>
            </a:r>
            <a:endParaRPr lang="en-US" altLang="zh-CN" sz="4000" b="0" dirty="0">
              <a:latin typeface="黑体" pitchFamily="49" charset="-122"/>
            </a:endParaRPr>
          </a:p>
          <a:p>
            <a:pPr algn="l" eaLnBrk="1" hangingPunct="1"/>
            <a:r>
              <a:rPr lang="zh-CN" altLang="en-US" sz="4000" b="0" dirty="0">
                <a:latin typeface="黑体" pitchFamily="49" charset="-122"/>
              </a:rPr>
              <a:t>日高丈五犹拥被。</a:t>
            </a: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252810" y="258900"/>
            <a:ext cx="5076825" cy="2554545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algn="l" eaLnBrk="1" hangingPunct="1"/>
            <a:r>
              <a:rPr lang="zh-CN" altLang="en-US" sz="4000">
                <a:solidFill>
                  <a:srgbClr val="0000CC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40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洪武十七年九月十四日至二十一日，送呈皇帝的奏章共</a:t>
            </a:r>
            <a:r>
              <a:rPr lang="en-US" altLang="zh-CN" sz="40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1160</a:t>
            </a:r>
            <a:r>
              <a:rPr lang="zh-CN" altLang="en-US" sz="40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件，涉及</a:t>
            </a:r>
            <a:r>
              <a:rPr lang="en-US" altLang="zh-CN" sz="40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3291</a:t>
            </a:r>
            <a:r>
              <a:rPr lang="zh-CN" altLang="en-US" sz="40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件政事。</a:t>
            </a:r>
          </a:p>
        </p:txBody>
      </p:sp>
    </p:spTree>
    <p:extLst>
      <p:ext uri="{BB962C8B-B14F-4D97-AF65-F5344CB8AC3E}">
        <p14:creationId xmlns:p14="http://schemas.microsoft.com/office/powerpoint/2010/main" val="360240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01145" y="914400"/>
            <a:ext cx="8683626" cy="5562600"/>
            <a:chOff x="-142" y="192"/>
            <a:chExt cx="5470" cy="3504"/>
          </a:xfrm>
        </p:grpSpPr>
        <p:grpSp>
          <p:nvGrpSpPr>
            <p:cNvPr id="15363" name="Group 3"/>
            <p:cNvGrpSpPr>
              <a:grpSpLocks/>
            </p:cNvGrpSpPr>
            <p:nvPr/>
          </p:nvGrpSpPr>
          <p:grpSpPr bwMode="auto">
            <a:xfrm>
              <a:off x="336" y="432"/>
              <a:ext cx="4848" cy="3264"/>
              <a:chOff x="0" y="0"/>
              <a:chExt cx="4848" cy="3264"/>
            </a:xfrm>
          </p:grpSpPr>
          <p:sp>
            <p:nvSpPr>
              <p:cNvPr id="15364" name="Line 4"/>
              <p:cNvSpPr>
                <a:spLocks noChangeShapeType="1"/>
              </p:cNvSpPr>
              <p:nvPr/>
            </p:nvSpPr>
            <p:spPr bwMode="auto">
              <a:xfrm>
                <a:off x="0" y="2572"/>
                <a:ext cx="4848" cy="0"/>
              </a:xfrm>
              <a:prstGeom prst="line">
                <a:avLst/>
              </a:prstGeom>
              <a:noFill/>
              <a:ln w="57150" cap="flat" cmpd="sng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365" name="Line 5"/>
              <p:cNvSpPr>
                <a:spLocks noChangeShapeType="1"/>
              </p:cNvSpPr>
              <p:nvPr/>
            </p:nvSpPr>
            <p:spPr bwMode="auto">
              <a:xfrm rot="10800000">
                <a:off x="561" y="0"/>
                <a:ext cx="1" cy="3264"/>
              </a:xfrm>
              <a:prstGeom prst="line">
                <a:avLst/>
              </a:prstGeom>
              <a:noFill/>
              <a:ln w="57150" cap="flat" cmpd="sng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366" name="Line 6"/>
              <p:cNvSpPr>
                <a:spLocks noChangeShapeType="1"/>
              </p:cNvSpPr>
              <p:nvPr/>
            </p:nvSpPr>
            <p:spPr bwMode="auto">
              <a:xfrm>
                <a:off x="919" y="2473"/>
                <a:ext cx="0" cy="99"/>
              </a:xfrm>
              <a:prstGeom prst="line">
                <a:avLst/>
              </a:prstGeom>
              <a:noFill/>
              <a:ln w="57150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367" name="Line 7"/>
              <p:cNvSpPr>
                <a:spLocks noChangeShapeType="1"/>
              </p:cNvSpPr>
              <p:nvPr/>
            </p:nvSpPr>
            <p:spPr bwMode="auto">
              <a:xfrm>
                <a:off x="1735" y="2473"/>
                <a:ext cx="0" cy="99"/>
              </a:xfrm>
              <a:prstGeom prst="line">
                <a:avLst/>
              </a:prstGeom>
              <a:noFill/>
              <a:ln w="57150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368" name="Line 8"/>
              <p:cNvSpPr>
                <a:spLocks noChangeShapeType="1"/>
              </p:cNvSpPr>
              <p:nvPr/>
            </p:nvSpPr>
            <p:spPr bwMode="auto">
              <a:xfrm>
                <a:off x="2654" y="2473"/>
                <a:ext cx="0" cy="99"/>
              </a:xfrm>
              <a:prstGeom prst="line">
                <a:avLst/>
              </a:prstGeom>
              <a:noFill/>
              <a:ln w="57150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369" name="Line 9"/>
              <p:cNvSpPr>
                <a:spLocks noChangeShapeType="1"/>
              </p:cNvSpPr>
              <p:nvPr/>
            </p:nvSpPr>
            <p:spPr bwMode="auto">
              <a:xfrm>
                <a:off x="3725" y="2473"/>
                <a:ext cx="0" cy="99"/>
              </a:xfrm>
              <a:prstGeom prst="line">
                <a:avLst/>
              </a:prstGeom>
              <a:noFill/>
              <a:ln w="57150" cap="flat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960" y="3120"/>
              <a:ext cx="720" cy="312"/>
            </a:xfrm>
            <a:prstGeom prst="rect">
              <a:avLst/>
            </a:prstGeom>
            <a:solidFill>
              <a:srgbClr val="CCECFF"/>
            </a:solidFill>
            <a:ln w="38100" cap="flat" cmpd="sng">
              <a:solidFill>
                <a:srgbClr val="00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zh-CN" altLang="zh-CN" sz="2400" b="1">
                  <a:latin typeface="Times New Roman" pitchFamily="18" charset="0"/>
                  <a:ea typeface="黑体" pitchFamily="49" charset="-122"/>
                </a:rPr>
                <a:t>明太祖</a:t>
              </a:r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1776" y="3120"/>
              <a:ext cx="720" cy="312"/>
            </a:xfrm>
            <a:prstGeom prst="rect">
              <a:avLst/>
            </a:prstGeom>
            <a:solidFill>
              <a:srgbClr val="FFFF99"/>
            </a:solidFill>
            <a:ln w="38100" cap="flat" cmpd="sng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zh-CN" altLang="zh-CN" sz="2400" b="1">
                  <a:latin typeface="Times New Roman" pitchFamily="18" charset="0"/>
                  <a:ea typeface="黑体" pitchFamily="49" charset="-122"/>
                </a:rPr>
                <a:t>明成祖</a:t>
              </a:r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2640" y="3120"/>
              <a:ext cx="720" cy="312"/>
            </a:xfrm>
            <a:prstGeom prst="rect">
              <a:avLst/>
            </a:prstGeom>
            <a:solidFill>
              <a:srgbClr val="CCFFCC"/>
            </a:solidFill>
            <a:ln w="38100" cap="flat" cmpd="sng">
              <a:solidFill>
                <a:srgbClr val="3399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zh-CN" altLang="zh-CN" sz="2400" b="1">
                  <a:latin typeface="Times New Roman" pitchFamily="18" charset="0"/>
                  <a:ea typeface="黑体" pitchFamily="49" charset="-122"/>
                </a:rPr>
                <a:t>明宣宗</a:t>
              </a:r>
            </a:p>
          </p:txBody>
        </p:sp>
        <p:sp>
          <p:nvSpPr>
            <p:cNvPr id="15373" name="Text Box 13"/>
            <p:cNvSpPr txBox="1">
              <a:spLocks noChangeArrowheads="1"/>
            </p:cNvSpPr>
            <p:nvPr/>
          </p:nvSpPr>
          <p:spPr bwMode="auto">
            <a:xfrm>
              <a:off x="3696" y="3120"/>
              <a:ext cx="720" cy="312"/>
            </a:xfrm>
            <a:prstGeom prst="rect">
              <a:avLst/>
            </a:prstGeom>
            <a:solidFill>
              <a:srgbClr val="FFCC99"/>
            </a:solidFill>
            <a:ln w="38100" cap="flat" cmpd="sng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zh-CN" altLang="zh-CN" sz="2400" b="1">
                  <a:latin typeface="Times New Roman" pitchFamily="18" charset="0"/>
                  <a:ea typeface="黑体" pitchFamily="49" charset="-122"/>
                </a:rPr>
                <a:t>明神宗</a:t>
              </a:r>
            </a:p>
          </p:txBody>
        </p:sp>
        <p:sp>
          <p:nvSpPr>
            <p:cNvPr id="15374" name="未知"/>
            <p:cNvSpPr>
              <a:spLocks/>
            </p:cNvSpPr>
            <p:nvPr/>
          </p:nvSpPr>
          <p:spPr bwMode="auto">
            <a:xfrm>
              <a:off x="1231" y="1232"/>
              <a:ext cx="2949" cy="1741"/>
            </a:xfrm>
            <a:custGeom>
              <a:avLst/>
              <a:gdLst>
                <a:gd name="T0" fmla="*/ 0 w 2976"/>
                <a:gd name="T1" fmla="*/ 1920 h 1920"/>
                <a:gd name="T2" fmla="*/ 336 w 2976"/>
                <a:gd name="T3" fmla="*/ 1680 h 1920"/>
                <a:gd name="T4" fmla="*/ 1104 w 2976"/>
                <a:gd name="T5" fmla="*/ 1392 h 1920"/>
                <a:gd name="T6" fmla="*/ 1968 w 2976"/>
                <a:gd name="T7" fmla="*/ 960 h 1920"/>
                <a:gd name="T8" fmla="*/ 2976 w 2976"/>
                <a:gd name="T9" fmla="*/ 0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6" h="1920">
                  <a:moveTo>
                    <a:pt x="0" y="1920"/>
                  </a:moveTo>
                  <a:cubicBezTo>
                    <a:pt x="76" y="1844"/>
                    <a:pt x="152" y="1768"/>
                    <a:pt x="336" y="1680"/>
                  </a:cubicBezTo>
                  <a:cubicBezTo>
                    <a:pt x="520" y="1592"/>
                    <a:pt x="832" y="1512"/>
                    <a:pt x="1104" y="1392"/>
                  </a:cubicBezTo>
                  <a:cubicBezTo>
                    <a:pt x="1376" y="1272"/>
                    <a:pt x="1656" y="1192"/>
                    <a:pt x="1968" y="960"/>
                  </a:cubicBezTo>
                  <a:cubicBezTo>
                    <a:pt x="2280" y="728"/>
                    <a:pt x="2808" y="160"/>
                    <a:pt x="2976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75" name="Text Box 15"/>
            <p:cNvSpPr txBox="1">
              <a:spLocks noChangeArrowheads="1"/>
            </p:cNvSpPr>
            <p:nvPr/>
          </p:nvSpPr>
          <p:spPr bwMode="auto">
            <a:xfrm>
              <a:off x="528" y="192"/>
              <a:ext cx="24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zh-CN" altLang="zh-CN" sz="2400" b="1" dirty="0">
                  <a:latin typeface="Times New Roman" pitchFamily="18" charset="0"/>
                  <a:ea typeface="BatangChe" pitchFamily="1" charset="-127"/>
                </a:rPr>
                <a:t>Y</a:t>
              </a:r>
              <a:r>
                <a:rPr lang="zh-CN" altLang="zh-CN" sz="2400" b="1" dirty="0">
                  <a:latin typeface="Times New Roman" pitchFamily="18" charset="0"/>
                </a:rPr>
                <a:t>（政治地位上升情况）</a:t>
              </a:r>
            </a:p>
          </p:txBody>
        </p:sp>
        <p:sp>
          <p:nvSpPr>
            <p:cNvPr id="15376" name="Text Box 16"/>
            <p:cNvSpPr txBox="1">
              <a:spLocks noChangeArrowheads="1"/>
            </p:cNvSpPr>
            <p:nvPr/>
          </p:nvSpPr>
          <p:spPr bwMode="auto">
            <a:xfrm>
              <a:off x="528" y="3072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zh-CN" altLang="zh-CN" sz="2800" b="1">
                  <a:latin typeface="Times New Roman" pitchFamily="18" charset="0"/>
                  <a:ea typeface="BatangChe" pitchFamily="1" charset="-127"/>
                </a:rPr>
                <a:t>O</a:t>
              </a:r>
            </a:p>
          </p:txBody>
        </p:sp>
        <p:sp>
          <p:nvSpPr>
            <p:cNvPr id="15377" name="Text Box 17"/>
            <p:cNvSpPr txBox="1">
              <a:spLocks noChangeArrowheads="1"/>
            </p:cNvSpPr>
            <p:nvPr/>
          </p:nvSpPr>
          <p:spPr bwMode="auto">
            <a:xfrm>
              <a:off x="4608" y="2640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zh-CN" altLang="zh-CN" sz="2400" b="1">
                  <a:latin typeface="Times New Roman" pitchFamily="18" charset="0"/>
                  <a:ea typeface="BatangChe" pitchFamily="1" charset="-127"/>
                </a:rPr>
                <a:t>X(</a:t>
              </a:r>
              <a:r>
                <a:rPr lang="zh-CN" altLang="zh-CN" sz="2400" b="1">
                  <a:latin typeface="Times New Roman" pitchFamily="18" charset="0"/>
                </a:rPr>
                <a:t>时期</a:t>
              </a:r>
              <a:r>
                <a:rPr lang="zh-CN" altLang="zh-CN" sz="2400" b="1">
                  <a:latin typeface="Times New Roman" pitchFamily="18" charset="0"/>
                  <a:ea typeface="BatangChe" pitchFamily="1" charset="-127"/>
                </a:rPr>
                <a:t>)</a:t>
              </a:r>
            </a:p>
          </p:txBody>
        </p:sp>
        <p:sp>
          <p:nvSpPr>
            <p:cNvPr id="15378" name="AutoShape 18"/>
            <p:cNvSpPr>
              <a:spLocks noChangeArrowheads="1"/>
            </p:cNvSpPr>
            <p:nvPr/>
          </p:nvSpPr>
          <p:spPr bwMode="auto">
            <a:xfrm>
              <a:off x="1231" y="2910"/>
              <a:ext cx="96" cy="96"/>
            </a:xfrm>
            <a:prstGeom prst="flowChartConnector">
              <a:avLst/>
            </a:prstGeom>
            <a:solidFill>
              <a:srgbClr val="FF0000"/>
            </a:solidFill>
            <a:ln w="38100" cap="flat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79" name="AutoShape 19"/>
            <p:cNvSpPr>
              <a:spLocks noChangeArrowheads="1"/>
            </p:cNvSpPr>
            <p:nvPr/>
          </p:nvSpPr>
          <p:spPr bwMode="auto">
            <a:xfrm>
              <a:off x="4089" y="1186"/>
              <a:ext cx="96" cy="96"/>
            </a:xfrm>
            <a:prstGeom prst="flowChartConnector">
              <a:avLst/>
            </a:prstGeom>
            <a:solidFill>
              <a:srgbClr val="FF0000"/>
            </a:solidFill>
            <a:ln w="38100" cap="flat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80" name="AutoShape 20"/>
            <p:cNvSpPr>
              <a:spLocks noChangeArrowheads="1"/>
            </p:cNvSpPr>
            <p:nvPr/>
          </p:nvSpPr>
          <p:spPr bwMode="auto">
            <a:xfrm>
              <a:off x="2955" y="2184"/>
              <a:ext cx="96" cy="96"/>
            </a:xfrm>
            <a:prstGeom prst="flowChartConnector">
              <a:avLst/>
            </a:prstGeom>
            <a:solidFill>
              <a:srgbClr val="FF0000"/>
            </a:solidFill>
            <a:ln w="38100" cap="flat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81" name="AutoShape 21"/>
            <p:cNvSpPr>
              <a:spLocks noChangeArrowheads="1"/>
            </p:cNvSpPr>
            <p:nvPr/>
          </p:nvSpPr>
          <p:spPr bwMode="auto">
            <a:xfrm>
              <a:off x="2002" y="2547"/>
              <a:ext cx="96" cy="96"/>
            </a:xfrm>
            <a:prstGeom prst="flowChartConnector">
              <a:avLst/>
            </a:prstGeom>
            <a:solidFill>
              <a:srgbClr val="FF0000"/>
            </a:solidFill>
            <a:ln w="38100" cap="flat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86" name="Text Box 26"/>
            <p:cNvSpPr txBox="1">
              <a:spLocks noChangeArrowheads="1"/>
            </p:cNvSpPr>
            <p:nvPr/>
          </p:nvSpPr>
          <p:spPr bwMode="auto">
            <a:xfrm>
              <a:off x="-142" y="567"/>
              <a:ext cx="480" cy="2784"/>
            </a:xfrm>
            <a:prstGeom prst="rect">
              <a:avLst/>
            </a:prstGeom>
            <a:solidFill>
              <a:srgbClr val="FFCCFF"/>
            </a:solidFill>
            <a:ln w="57150" cap="flat" cmpd="sng">
              <a:solidFill>
                <a:srgbClr val="CC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zh-CN" altLang="zh-CN" sz="2800" b="1">
                  <a:latin typeface="Times New Roman" pitchFamily="18" charset="0"/>
                  <a:ea typeface="黑体" pitchFamily="49" charset="-122"/>
                </a:rPr>
                <a:t>明内阁政治地位演变图</a:t>
              </a:r>
            </a:p>
          </p:txBody>
        </p:sp>
      </p:grpSp>
      <p:sp>
        <p:nvSpPr>
          <p:cNvPr id="2" name="矩形 1"/>
          <p:cNvSpPr/>
          <p:nvPr/>
        </p:nvSpPr>
        <p:spPr>
          <a:xfrm>
            <a:off x="2033932" y="2688460"/>
            <a:ext cx="595304" cy="206210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zh-CN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</a:rPr>
              <a:t>侍从顾问</a:t>
            </a:r>
          </a:p>
        </p:txBody>
      </p:sp>
      <p:sp>
        <p:nvSpPr>
          <p:cNvPr id="3" name="矩形 2"/>
          <p:cNvSpPr/>
          <p:nvPr/>
        </p:nvSpPr>
        <p:spPr>
          <a:xfrm>
            <a:off x="3045459" y="2492374"/>
            <a:ext cx="950478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zh-CN" altLang="zh-CN" sz="2800" b="1" dirty="0">
                <a:latin typeface="Times New Roman" pitchFamily="18" charset="0"/>
                <a:ea typeface="黑体" pitchFamily="49" charset="-122"/>
              </a:rPr>
              <a:t>参与机密事务决策</a:t>
            </a:r>
          </a:p>
        </p:txBody>
      </p:sp>
      <p:sp>
        <p:nvSpPr>
          <p:cNvPr id="4" name="矩形 3"/>
          <p:cNvSpPr/>
          <p:nvPr/>
        </p:nvSpPr>
        <p:spPr>
          <a:xfrm>
            <a:off x="4621553" y="2316540"/>
            <a:ext cx="577058" cy="156966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zh-CN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</a:rPr>
              <a:t>票拟权</a:t>
            </a:r>
          </a:p>
        </p:txBody>
      </p:sp>
      <p:sp>
        <p:nvSpPr>
          <p:cNvPr id="5" name="矩形 4"/>
          <p:cNvSpPr/>
          <p:nvPr/>
        </p:nvSpPr>
        <p:spPr>
          <a:xfrm>
            <a:off x="6312579" y="914400"/>
            <a:ext cx="1083129" cy="156966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zh-CN" altLang="zh-CN" sz="3200" b="1" dirty="0" smtClean="0">
                <a:latin typeface="Times New Roman" pitchFamily="18" charset="0"/>
                <a:ea typeface="黑体" pitchFamily="49" charset="-122"/>
              </a:rPr>
              <a:t>部</a:t>
            </a:r>
            <a:r>
              <a:rPr lang="zh-CN" altLang="zh-CN" sz="3200" b="1" dirty="0">
                <a:latin typeface="Times New Roman" pitchFamily="18" charset="0"/>
                <a:ea typeface="黑体" pitchFamily="49" charset="-122"/>
              </a:rPr>
              <a:t>权尽归内阁</a:t>
            </a:r>
            <a:endParaRPr lang="zh-CN" altLang="en-US" sz="3200" dirty="0"/>
          </a:p>
        </p:txBody>
      </p:sp>
      <p:sp>
        <p:nvSpPr>
          <p:cNvPr id="31" name="矩形 30"/>
          <p:cNvSpPr/>
          <p:nvPr/>
        </p:nvSpPr>
        <p:spPr>
          <a:xfrm>
            <a:off x="0" y="-15175"/>
            <a:ext cx="9144000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4800" b="1" dirty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二、设内阁</a:t>
            </a:r>
          </a:p>
        </p:txBody>
      </p:sp>
    </p:spTree>
    <p:extLst>
      <p:ext uri="{BB962C8B-B14F-4D97-AF65-F5344CB8AC3E}">
        <p14:creationId xmlns:p14="http://schemas.microsoft.com/office/powerpoint/2010/main" val="23886020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23528" y="404664"/>
            <a:ext cx="8640960" cy="538609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algn="l" eaLnBrk="1" hangingPunct="1"/>
            <a:r>
              <a:rPr lang="zh-CN" altLang="en-US" sz="4000" b="0"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大臣奏章递进以后，送到</a:t>
            </a:r>
            <a:r>
              <a:rPr lang="zh-CN" altLang="en-US" sz="44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司礼监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呈送</a:t>
            </a:r>
            <a:r>
              <a:rPr lang="zh-CN" altLang="en-US" sz="44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皇帝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审阅；皇帝阅后再由</a:t>
            </a:r>
            <a:r>
              <a:rPr lang="zh-CN" altLang="en-US" sz="44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司礼监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交送</a:t>
            </a:r>
            <a:r>
              <a:rPr lang="zh-CN" altLang="en-US" sz="44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内阁</a:t>
            </a:r>
            <a:r>
              <a:rPr lang="zh-CN" altLang="en-US" sz="4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票拟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，内阁票拟后</a:t>
            </a:r>
            <a:r>
              <a:rPr lang="zh-CN" altLang="en-US" sz="44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再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经过以上</a:t>
            </a:r>
            <a:r>
              <a:rPr lang="zh-CN" altLang="en-US" sz="44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程序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抵达</a:t>
            </a:r>
            <a:r>
              <a:rPr lang="zh-CN" altLang="en-US" sz="44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御前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，经</a:t>
            </a:r>
            <a:r>
              <a:rPr lang="zh-CN" altLang="en-US" sz="44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皇帝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同意（后由司礼监）</a:t>
            </a:r>
            <a:r>
              <a:rPr lang="zh-CN" altLang="en-US" sz="440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批红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，然后经过内阁发至</a:t>
            </a:r>
            <a:r>
              <a:rPr lang="zh-CN" altLang="en-US" sz="44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六科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，六科审核无误，即交</a:t>
            </a:r>
            <a:r>
              <a:rPr lang="zh-CN" altLang="en-US" sz="4400">
                <a:solidFill>
                  <a:srgbClr val="0000CC"/>
                </a:solidFill>
                <a:latin typeface="楷体" pitchFamily="49" charset="-122"/>
                <a:ea typeface="楷体" pitchFamily="49" charset="-122"/>
              </a:rPr>
              <a:t>六部</a:t>
            </a:r>
            <a:r>
              <a:rPr lang="zh-CN" altLang="en-US" sz="4400">
                <a:latin typeface="楷体" pitchFamily="49" charset="-122"/>
                <a:ea typeface="楷体" pitchFamily="49" charset="-122"/>
              </a:rPr>
              <a:t>执行，如有违失，则可驳回。</a:t>
            </a:r>
          </a:p>
          <a:p>
            <a:pPr algn="r" eaLnBrk="1" hangingPunct="1"/>
            <a:r>
              <a:rPr lang="en-US" altLang="zh-CN" b="0">
                <a:ea typeface="华文中宋" pitchFamily="2" charset="-122"/>
              </a:rPr>
              <a:t>——</a:t>
            </a:r>
            <a:r>
              <a:rPr lang="zh-CN" altLang="en-US" b="0">
                <a:ea typeface="华文中宋" pitchFamily="2" charset="-122"/>
              </a:rPr>
              <a:t>赵彦昌</a:t>
            </a:r>
            <a:r>
              <a:rPr lang="en-US" altLang="zh-CN" b="0">
                <a:ea typeface="华文中宋" pitchFamily="2" charset="-122"/>
              </a:rPr>
              <a:t>《</a:t>
            </a:r>
            <a:r>
              <a:rPr lang="zh-CN" altLang="en-US" b="0">
                <a:ea typeface="华文中宋" pitchFamily="2" charset="-122"/>
              </a:rPr>
              <a:t>票拟批红制度考</a:t>
            </a:r>
            <a:r>
              <a:rPr lang="en-US" altLang="zh-CN" b="0">
                <a:ea typeface="华文中宋" pitchFamily="2" charset="-122"/>
              </a:rPr>
              <a:t>》</a:t>
            </a:r>
            <a:endParaRPr lang="zh-CN" altLang="en-US" sz="4400" b="0">
              <a:ea typeface="华文中宋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541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9217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543800" cy="1295400"/>
          </a:xfrm>
        </p:spPr>
        <p:txBody>
          <a:bodyPr/>
          <a:lstStyle/>
          <a:p>
            <a:pPr algn="l"/>
            <a:r>
              <a:rPr lang="zh-CN" altLang="en-US" sz="4800" smtClean="0">
                <a:solidFill>
                  <a:srgbClr val="FF0000"/>
                </a:solidFill>
                <a:ea typeface="华文新魏" pitchFamily="2" charset="-122"/>
              </a:rPr>
              <a:t>票拟与批红：</a:t>
            </a:r>
          </a:p>
        </p:txBody>
      </p:sp>
      <p:sp>
        <p:nvSpPr>
          <p:cNvPr id="9219" name="文本占位符 9218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86800" cy="4038600"/>
          </a:xfrm>
        </p:spPr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zh-CN" altLang="en-US" sz="4100" b="1" smtClean="0">
                <a:ea typeface="楷体_GB2312" pitchFamily="49" charset="-122"/>
              </a:rPr>
              <a:t>现代俗语解释：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zh-CN" altLang="en-US" sz="4100" b="1" smtClean="0">
              <a:ea typeface="楷体_GB2312" pitchFamily="49" charset="-122"/>
            </a:endParaRP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zh-CN" altLang="en-US" b="1" smtClean="0">
                <a:solidFill>
                  <a:srgbClr val="FF0000"/>
                </a:solidFill>
                <a:ea typeface="黑体" pitchFamily="49" charset="-122"/>
              </a:rPr>
              <a:t>票拟：</a:t>
            </a:r>
            <a:r>
              <a:rPr lang="zh-CN" altLang="en-US" b="1" smtClean="0">
                <a:ea typeface="黑体" pitchFamily="49" charset="-122"/>
              </a:rPr>
              <a:t>秘书起草对公文的审批意见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zh-CN" altLang="en-US" b="1" smtClean="0">
              <a:ea typeface="黑体" pitchFamily="49" charset="-122"/>
            </a:endParaRP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zh-CN" altLang="en-US" b="1" smtClean="0">
                <a:solidFill>
                  <a:srgbClr val="FF0000"/>
                </a:solidFill>
                <a:ea typeface="黑体" pitchFamily="49" charset="-122"/>
              </a:rPr>
              <a:t>批红：</a:t>
            </a:r>
            <a:r>
              <a:rPr lang="zh-CN" altLang="en-US" b="1" smtClean="0">
                <a:ea typeface="黑体" pitchFamily="49" charset="-122"/>
              </a:rPr>
              <a:t>领导对审批意见的认可与否</a:t>
            </a:r>
          </a:p>
        </p:txBody>
      </p:sp>
    </p:spTree>
    <p:extLst>
      <p:ext uri="{BB962C8B-B14F-4D97-AF65-F5344CB8AC3E}">
        <p14:creationId xmlns:p14="http://schemas.microsoft.com/office/powerpoint/2010/main" val="349367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图片 2" descr="u=3926663447,2562084993&amp;fm=21&amp;gp=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4" y="1124744"/>
            <a:ext cx="2663652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图片 3" descr="zhangjuzheng 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69" y="1124744"/>
            <a:ext cx="3266099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6245242" y="2687628"/>
            <a:ext cx="657983" cy="1200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华文中宋" pitchFamily="2" charset="-122"/>
              </a:rPr>
              <a:t>胡惟庸</a:t>
            </a:r>
          </a:p>
        </p:txBody>
      </p:sp>
      <p:sp>
        <p:nvSpPr>
          <p:cNvPr id="6" name="矩形 5"/>
          <p:cNvSpPr/>
          <p:nvPr/>
        </p:nvSpPr>
        <p:spPr>
          <a:xfrm>
            <a:off x="3423274" y="3313126"/>
            <a:ext cx="2699875" cy="258964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6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A0D0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华文中宋" pitchFamily="2" charset="-122"/>
              </a:rPr>
              <a:t>=</a:t>
            </a:r>
            <a:endParaRPr lang="zh-CN" altLang="en-US" sz="16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A0D0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华文中宋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63888" y="3440782"/>
            <a:ext cx="3162251" cy="2334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990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华文中宋" pitchFamily="2" charset="-122"/>
              </a:rPr>
              <a:t>？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260579" y="0"/>
            <a:ext cx="28905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eaLnBrk="1" hangingPunct="1"/>
            <a:r>
              <a:rPr lang="zh-CN" altLang="en-US" dirty="0" smtClean="0">
                <a:solidFill>
                  <a:srgbClr val="D60093"/>
                </a:solidFill>
              </a:rPr>
              <a:t>   </a:t>
            </a:r>
            <a:r>
              <a:rPr lang="zh-CN" altLang="en-US" dirty="0"/>
              <a:t>讨论探究：</a:t>
            </a: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721858" y="4589009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eaLnBrk="1" hangingPunct="1"/>
            <a:r>
              <a:rPr lang="zh-CN" altLang="en-US" sz="4000" b="0" dirty="0"/>
              <a:t>内阁首辅</a:t>
            </a: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5673308" y="4500407"/>
            <a:ext cx="13017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entury Gothic" pitchFamily="34" charset="0"/>
                <a:ea typeface="黑体" pitchFamily="49" charset="-122"/>
              </a:defRPr>
            </a:lvl9pPr>
          </a:lstStyle>
          <a:p>
            <a:pPr eaLnBrk="1" hangingPunct="1"/>
            <a:r>
              <a:rPr lang="zh-CN" altLang="en-US" sz="4400" b="0"/>
              <a:t>宰相</a:t>
            </a:r>
          </a:p>
        </p:txBody>
      </p:sp>
    </p:spTree>
    <p:extLst>
      <p:ext uri="{BB962C8B-B14F-4D97-AF65-F5344CB8AC3E}">
        <p14:creationId xmlns:p14="http://schemas.microsoft.com/office/powerpoint/2010/main" val="41123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矩形 11266"/>
          <p:cNvSpPr>
            <a:spLocks noChangeArrowheads="1"/>
          </p:cNvSpPr>
          <p:nvPr/>
        </p:nvSpPr>
        <p:spPr bwMode="auto">
          <a:xfrm>
            <a:off x="5817277" y="3911849"/>
            <a:ext cx="312420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solidFill>
                  <a:srgbClr val="0070C0"/>
                </a:solidFill>
                <a:ea typeface="黑体" pitchFamily="49" charset="-122"/>
              </a:rPr>
              <a:t>君主专制强化的产物，不能制约皇权</a:t>
            </a:r>
            <a:r>
              <a:rPr lang="zh-CN" altLang="en-US" sz="28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1268" name="矩形 11267"/>
          <p:cNvSpPr>
            <a:spLocks noChangeArrowheads="1"/>
          </p:cNvSpPr>
          <p:nvPr/>
        </p:nvSpPr>
        <p:spPr bwMode="auto">
          <a:xfrm>
            <a:off x="2929228" y="4077072"/>
            <a:ext cx="3141662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ea typeface="黑体" pitchFamily="49" charset="-122"/>
              </a:rPr>
              <a:t>制约皇权</a:t>
            </a:r>
            <a:r>
              <a:rPr lang="zh-CN" altLang="en-US" sz="2800" b="1" dirty="0"/>
              <a:t> </a:t>
            </a:r>
          </a:p>
        </p:txBody>
      </p:sp>
      <p:sp>
        <p:nvSpPr>
          <p:cNvPr id="10244" name="矩形 11268"/>
          <p:cNvSpPr>
            <a:spLocks noChangeArrowheads="1"/>
          </p:cNvSpPr>
          <p:nvPr/>
        </p:nvSpPr>
        <p:spPr bwMode="auto">
          <a:xfrm>
            <a:off x="524655" y="3821708"/>
            <a:ext cx="2192338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对皇权的影响 </a:t>
            </a:r>
          </a:p>
        </p:txBody>
      </p:sp>
      <p:sp>
        <p:nvSpPr>
          <p:cNvPr id="11270" name="矩形 11269"/>
          <p:cNvSpPr>
            <a:spLocks noChangeArrowheads="1"/>
          </p:cNvSpPr>
          <p:nvPr/>
        </p:nvSpPr>
        <p:spPr bwMode="auto">
          <a:xfrm>
            <a:off x="5647183" y="3113336"/>
            <a:ext cx="3533329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solidFill>
                  <a:srgbClr val="0070C0"/>
                </a:solidFill>
                <a:latin typeface="黑体" pitchFamily="49" charset="-122"/>
                <a:ea typeface="黑体" pitchFamily="49" charset="-122"/>
              </a:rPr>
              <a:t>侍从咨询，无决策权 </a:t>
            </a:r>
          </a:p>
        </p:txBody>
      </p:sp>
      <p:sp>
        <p:nvSpPr>
          <p:cNvPr id="11271" name="矩形 11270"/>
          <p:cNvSpPr>
            <a:spLocks noChangeArrowheads="1"/>
          </p:cNvSpPr>
          <p:nvPr/>
        </p:nvSpPr>
        <p:spPr bwMode="auto">
          <a:xfrm>
            <a:off x="2675615" y="3023196"/>
            <a:ext cx="3141662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ea typeface="黑体" pitchFamily="49" charset="-122"/>
              </a:rPr>
              <a:t>行政决策权</a:t>
            </a:r>
            <a:r>
              <a:rPr lang="zh-CN" altLang="en-US" sz="2800" b="1" dirty="0"/>
              <a:t> </a:t>
            </a:r>
          </a:p>
        </p:txBody>
      </p:sp>
      <p:sp>
        <p:nvSpPr>
          <p:cNvPr id="10247" name="矩形 11271"/>
          <p:cNvSpPr>
            <a:spLocks noChangeArrowheads="1"/>
          </p:cNvSpPr>
          <p:nvPr/>
        </p:nvSpPr>
        <p:spPr bwMode="auto">
          <a:xfrm>
            <a:off x="457200" y="3154363"/>
            <a:ext cx="2192338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ea typeface="黑体" pitchFamily="49" charset="-122"/>
              </a:rPr>
              <a:t>权力大小</a:t>
            </a:r>
          </a:p>
        </p:txBody>
      </p:sp>
      <p:sp>
        <p:nvSpPr>
          <p:cNvPr id="11273" name="矩形 11272"/>
          <p:cNvSpPr>
            <a:spLocks noChangeArrowheads="1"/>
          </p:cNvSpPr>
          <p:nvPr/>
        </p:nvSpPr>
        <p:spPr bwMode="auto">
          <a:xfrm>
            <a:off x="5980605" y="2230162"/>
            <a:ext cx="31242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solidFill>
                  <a:srgbClr val="0070C0"/>
                </a:solidFill>
                <a:ea typeface="黑体" pitchFamily="49" charset="-122"/>
              </a:rPr>
              <a:t>皇帝个人信任</a:t>
            </a:r>
            <a:r>
              <a:rPr lang="zh-CN" altLang="en-US" sz="28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1274" name="矩形 11273"/>
          <p:cNvSpPr>
            <a:spLocks noChangeArrowheads="1"/>
          </p:cNvSpPr>
          <p:nvPr/>
        </p:nvSpPr>
        <p:spPr bwMode="auto">
          <a:xfrm>
            <a:off x="2929228" y="2319338"/>
            <a:ext cx="3141662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 smtClean="0">
                <a:ea typeface="黑体" pitchFamily="49" charset="-122"/>
              </a:rPr>
              <a:t>制度</a:t>
            </a:r>
            <a:r>
              <a:rPr lang="zh-CN" altLang="en-US" sz="2800" b="1" dirty="0">
                <a:ea typeface="黑体" pitchFamily="49" charset="-122"/>
              </a:rPr>
              <a:t>赋予</a:t>
            </a:r>
            <a:r>
              <a:rPr lang="zh-CN" altLang="en-US" sz="2800" b="1" dirty="0"/>
              <a:t> </a:t>
            </a:r>
          </a:p>
        </p:txBody>
      </p:sp>
      <p:sp>
        <p:nvSpPr>
          <p:cNvPr id="10250" name="矩形 11274"/>
          <p:cNvSpPr>
            <a:spLocks noChangeArrowheads="1"/>
          </p:cNvSpPr>
          <p:nvPr/>
        </p:nvSpPr>
        <p:spPr bwMode="auto">
          <a:xfrm>
            <a:off x="554810" y="2283546"/>
            <a:ext cx="2192338" cy="1479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ea typeface="黑体" pitchFamily="49" charset="-122"/>
              </a:rPr>
              <a:t>权力来源</a:t>
            </a:r>
          </a:p>
        </p:txBody>
      </p:sp>
      <p:sp>
        <p:nvSpPr>
          <p:cNvPr id="10251" name="矩形 11275"/>
          <p:cNvSpPr>
            <a:spLocks noChangeArrowheads="1"/>
          </p:cNvSpPr>
          <p:nvPr/>
        </p:nvSpPr>
        <p:spPr bwMode="auto">
          <a:xfrm>
            <a:off x="5817277" y="1772816"/>
            <a:ext cx="3124200" cy="443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内  阁  首  辅</a:t>
            </a:r>
            <a:r>
              <a:rPr lang="zh-CN" altLang="en-US" sz="2800" b="1" dirty="0"/>
              <a:t> </a:t>
            </a:r>
          </a:p>
        </p:txBody>
      </p:sp>
      <p:sp>
        <p:nvSpPr>
          <p:cNvPr id="10252" name="矩形 11276"/>
          <p:cNvSpPr>
            <a:spLocks noChangeArrowheads="1"/>
          </p:cNvSpPr>
          <p:nvPr/>
        </p:nvSpPr>
        <p:spPr bwMode="auto">
          <a:xfrm>
            <a:off x="2885009" y="1772816"/>
            <a:ext cx="3141662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宰    相</a:t>
            </a:r>
            <a:r>
              <a:rPr lang="zh-CN" altLang="en-US" sz="2800" b="1" dirty="0"/>
              <a:t> </a:t>
            </a:r>
          </a:p>
        </p:txBody>
      </p:sp>
      <p:sp>
        <p:nvSpPr>
          <p:cNvPr id="10253" name="矩形 11277"/>
          <p:cNvSpPr>
            <a:spLocks noChangeArrowheads="1"/>
          </p:cNvSpPr>
          <p:nvPr/>
        </p:nvSpPr>
        <p:spPr bwMode="auto">
          <a:xfrm>
            <a:off x="457200" y="2667000"/>
            <a:ext cx="2192338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endParaRPr lang="zh-CN" altLang="zh-CN" sz="2800" b="1"/>
          </a:p>
        </p:txBody>
      </p:sp>
      <p:sp>
        <p:nvSpPr>
          <p:cNvPr id="10254" name="直接连接符 11278"/>
          <p:cNvSpPr>
            <a:spLocks noChangeShapeType="1"/>
          </p:cNvSpPr>
          <p:nvPr/>
        </p:nvSpPr>
        <p:spPr bwMode="auto">
          <a:xfrm>
            <a:off x="457200" y="1772816"/>
            <a:ext cx="8458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55" name="直接连接符 11279"/>
          <p:cNvSpPr>
            <a:spLocks noChangeShapeType="1"/>
          </p:cNvSpPr>
          <p:nvPr/>
        </p:nvSpPr>
        <p:spPr bwMode="auto">
          <a:xfrm>
            <a:off x="457200" y="2230091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56" name="直接连接符 11280"/>
          <p:cNvSpPr>
            <a:spLocks noChangeShapeType="1"/>
          </p:cNvSpPr>
          <p:nvPr/>
        </p:nvSpPr>
        <p:spPr bwMode="auto">
          <a:xfrm>
            <a:off x="457200" y="3023196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57" name="直接连接符 11281"/>
          <p:cNvSpPr>
            <a:spLocks noChangeShapeType="1"/>
          </p:cNvSpPr>
          <p:nvPr/>
        </p:nvSpPr>
        <p:spPr bwMode="auto">
          <a:xfrm>
            <a:off x="457200" y="3797669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58" name="直接连接符 11282"/>
          <p:cNvSpPr>
            <a:spLocks noChangeShapeType="1"/>
          </p:cNvSpPr>
          <p:nvPr/>
        </p:nvSpPr>
        <p:spPr bwMode="auto">
          <a:xfrm>
            <a:off x="483277" y="5015162"/>
            <a:ext cx="8458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59" name="直接连接符 11283"/>
          <p:cNvSpPr>
            <a:spLocks noChangeShapeType="1"/>
          </p:cNvSpPr>
          <p:nvPr/>
        </p:nvSpPr>
        <p:spPr bwMode="auto">
          <a:xfrm>
            <a:off x="457200" y="1772816"/>
            <a:ext cx="0" cy="322421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60" name="直接连接符 11284"/>
          <p:cNvSpPr>
            <a:spLocks noChangeShapeType="1"/>
          </p:cNvSpPr>
          <p:nvPr/>
        </p:nvSpPr>
        <p:spPr bwMode="auto">
          <a:xfrm>
            <a:off x="2649538" y="1772816"/>
            <a:ext cx="0" cy="322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61" name="直接连接符 11285"/>
          <p:cNvSpPr>
            <a:spLocks noChangeShapeType="1"/>
          </p:cNvSpPr>
          <p:nvPr/>
        </p:nvSpPr>
        <p:spPr bwMode="auto">
          <a:xfrm>
            <a:off x="5436096" y="1810345"/>
            <a:ext cx="0" cy="322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62" name="直接连接符 11286"/>
          <p:cNvSpPr>
            <a:spLocks noChangeShapeType="1"/>
          </p:cNvSpPr>
          <p:nvPr/>
        </p:nvSpPr>
        <p:spPr bwMode="auto">
          <a:xfrm>
            <a:off x="8915400" y="1772816"/>
            <a:ext cx="0" cy="322421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63" name="文本框 11287"/>
          <p:cNvSpPr txBox="1">
            <a:spLocks noChangeArrowheads="1"/>
          </p:cNvSpPr>
          <p:nvPr/>
        </p:nvSpPr>
        <p:spPr bwMode="auto">
          <a:xfrm>
            <a:off x="1665493" y="542557"/>
            <a:ext cx="6248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zh-CN" altLang="en-US" sz="4000" b="1" dirty="0">
                <a:solidFill>
                  <a:srgbClr val="FF0000"/>
                </a:solidFill>
                <a:ea typeface="黑体" pitchFamily="49" charset="-122"/>
              </a:rPr>
              <a:t>内阁首辅与宰相的区别：</a:t>
            </a:r>
          </a:p>
        </p:txBody>
      </p:sp>
      <p:sp>
        <p:nvSpPr>
          <p:cNvPr id="11289" name="文本框 11288"/>
          <p:cNvSpPr txBox="1"/>
          <p:nvPr/>
        </p:nvSpPr>
        <p:spPr>
          <a:xfrm>
            <a:off x="584291" y="5436733"/>
            <a:ext cx="8610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 b="1" noProof="1">
                <a:solidFill>
                  <a:srgbClr val="990033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0030101010101" pitchFamily="49" charset="-122"/>
                <a:ea typeface="黑体" panose="02010600030101010101" pitchFamily="49" charset="-122"/>
                <a:cs typeface="+mn-ea"/>
              </a:rPr>
              <a:t>相同点：职责都是辅助皇帝处理全国政务</a:t>
            </a:r>
            <a:endParaRPr lang="zh-CN" altLang="en-US" sz="3200" b="1" noProof="1">
              <a:solidFill>
                <a:srgbClr val="990033"/>
              </a:solidFill>
              <a:effectLst>
                <a:outerShdw blurRad="38100" dist="38100" dir="2700000">
                  <a:srgbClr val="C0C0C0"/>
                </a:outerShdw>
              </a:effectLst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510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483</Words>
  <Application>Microsoft Office PowerPoint</Application>
  <PresentationFormat>全屏显示(4:3)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第4课 明清君主专制的加强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票拟与批红：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lxyz</dc:creator>
  <cp:lastModifiedBy>lxyz</cp:lastModifiedBy>
  <cp:revision>19</cp:revision>
  <dcterms:created xsi:type="dcterms:W3CDTF">2016-08-31T07:01:35Z</dcterms:created>
  <dcterms:modified xsi:type="dcterms:W3CDTF">2016-09-16T13:59:40Z</dcterms:modified>
</cp:coreProperties>
</file>