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22"/>
  </p:notes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46137"/>
            <a:ext cx="9144000" cy="1125538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16138"/>
            <a:ext cx="9144000" cy="73024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721" y="4152917"/>
            <a:ext cx="5802558" cy="18286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云形 7"/>
          <p:cNvSpPr/>
          <p:nvPr/>
        </p:nvSpPr>
        <p:spPr>
          <a:xfrm>
            <a:off x="4677410" y="1920831"/>
            <a:ext cx="2837180" cy="164050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lIns="0" tIns="0" rIns="0" bIns="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b="1" kern="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ea typeface="黑体" panose="02010609060101010101" pitchFamily="49" charset="-122"/>
              <a:cs typeface="Microsoft New Tai Lue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8087" y="2320020"/>
            <a:ext cx="2143125" cy="842124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2575" y="3620579"/>
            <a:ext cx="4006850" cy="501869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5776"/>
            <a:ext cx="5181600" cy="4571187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5776"/>
            <a:ext cx="5181600" cy="4571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4935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>
            <a:off x="3607363" y="3013519"/>
            <a:ext cx="4960869" cy="782860"/>
          </a:xfrm>
          <a:custGeom>
            <a:avLst/>
            <a:gdLst>
              <a:gd name="connsiteX0" fmla="*/ 304800 w 4800600"/>
              <a:gd name="connsiteY0" fmla="*/ 0 h 640080"/>
              <a:gd name="connsiteX1" fmla="*/ 4800600 w 4800600"/>
              <a:gd name="connsiteY1" fmla="*/ 7620 h 640080"/>
              <a:gd name="connsiteX2" fmla="*/ 4495800 w 4800600"/>
              <a:gd name="connsiteY2" fmla="*/ 640080 h 640080"/>
              <a:gd name="connsiteX3" fmla="*/ 0 w 4800600"/>
              <a:gd name="connsiteY3" fmla="*/ 640080 h 640080"/>
              <a:gd name="connsiteX4" fmla="*/ 304800 w 4800600"/>
              <a:gd name="connsiteY4" fmla="*/ 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00600" h="640080">
                <a:moveTo>
                  <a:pt x="304800" y="0"/>
                </a:moveTo>
                <a:lnTo>
                  <a:pt x="4800600" y="7620"/>
                </a:lnTo>
                <a:lnTo>
                  <a:pt x="4495800" y="640080"/>
                </a:lnTo>
                <a:lnTo>
                  <a:pt x="0" y="640080"/>
                </a:lnTo>
                <a:lnTo>
                  <a:pt x="30480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i="1" dirty="0">
              <a:solidFill>
                <a:srgbClr val="FFFFFF"/>
              </a:solidFill>
              <a:latin typeface="Bodoni MT Black" panose="02070A03080606020203" pitchFamily="18" charset="0"/>
              <a:ea typeface="HanWangWCL10" panose="02020500000000000000" pitchFamily="18" charset="-120"/>
              <a:cs typeface="Aharoni" pitchFamily="2" charset="-79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8290989" y="3227205"/>
            <a:ext cx="716897" cy="672133"/>
          </a:xfrm>
          <a:custGeom>
            <a:avLst/>
            <a:gdLst>
              <a:gd name="connsiteX0" fmla="*/ 274320 w 693420"/>
              <a:gd name="connsiteY0" fmla="*/ 0 h 548640"/>
              <a:gd name="connsiteX1" fmla="*/ 693420 w 693420"/>
              <a:gd name="connsiteY1" fmla="*/ 7620 h 548640"/>
              <a:gd name="connsiteX2" fmla="*/ 449580 w 693420"/>
              <a:gd name="connsiteY2" fmla="*/ 259080 h 548640"/>
              <a:gd name="connsiteX3" fmla="*/ 571500 w 693420"/>
              <a:gd name="connsiteY3" fmla="*/ 548640 h 548640"/>
              <a:gd name="connsiteX4" fmla="*/ 0 w 693420"/>
              <a:gd name="connsiteY4" fmla="*/ 533400 h 548640"/>
              <a:gd name="connsiteX5" fmla="*/ 274320 w 693420"/>
              <a:gd name="connsiteY5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3420" h="548640">
                <a:moveTo>
                  <a:pt x="274320" y="0"/>
                </a:moveTo>
                <a:lnTo>
                  <a:pt x="693420" y="7620"/>
                </a:lnTo>
                <a:lnTo>
                  <a:pt x="449580" y="259080"/>
                </a:lnTo>
                <a:lnTo>
                  <a:pt x="571500" y="548640"/>
                </a:lnTo>
                <a:lnTo>
                  <a:pt x="0" y="533400"/>
                </a:lnTo>
                <a:lnTo>
                  <a:pt x="27432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 flipH="1" flipV="1">
            <a:off x="3184115" y="2883365"/>
            <a:ext cx="715258" cy="670191"/>
          </a:xfrm>
          <a:custGeom>
            <a:avLst/>
            <a:gdLst>
              <a:gd name="connsiteX0" fmla="*/ 274320 w 693420"/>
              <a:gd name="connsiteY0" fmla="*/ 0 h 548640"/>
              <a:gd name="connsiteX1" fmla="*/ 693420 w 693420"/>
              <a:gd name="connsiteY1" fmla="*/ 7620 h 548640"/>
              <a:gd name="connsiteX2" fmla="*/ 449580 w 693420"/>
              <a:gd name="connsiteY2" fmla="*/ 259080 h 548640"/>
              <a:gd name="connsiteX3" fmla="*/ 571500 w 693420"/>
              <a:gd name="connsiteY3" fmla="*/ 548640 h 548640"/>
              <a:gd name="connsiteX4" fmla="*/ 0 w 693420"/>
              <a:gd name="connsiteY4" fmla="*/ 533400 h 548640"/>
              <a:gd name="connsiteX5" fmla="*/ 274320 w 693420"/>
              <a:gd name="connsiteY5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3420" h="548640">
                <a:moveTo>
                  <a:pt x="274320" y="0"/>
                </a:moveTo>
                <a:lnTo>
                  <a:pt x="693420" y="7620"/>
                </a:lnTo>
                <a:lnTo>
                  <a:pt x="449580" y="259080"/>
                </a:lnTo>
                <a:lnTo>
                  <a:pt x="571500" y="548640"/>
                </a:lnTo>
                <a:lnTo>
                  <a:pt x="0" y="533400"/>
                </a:lnTo>
                <a:lnTo>
                  <a:pt x="27432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2524" y="3087463"/>
            <a:ext cx="4469525" cy="63497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616F-2C6D-4E4B-9A0E-EB47A9E9DA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C654-C0F5-4C87-9856-8AAB82CD5973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2" t="113" r="610" b="13860"/>
          <a:stretch>
            <a:fillRect/>
          </a:stretch>
        </p:blipFill>
        <p:spPr>
          <a:xfrm>
            <a:off x="-11805" y="0"/>
            <a:ext cx="12203805" cy="6858000"/>
          </a:xfrm>
          <a:prstGeom prst="rect">
            <a:avLst/>
          </a:prstGeom>
        </p:spPr>
      </p:pic>
      <p:sp>
        <p:nvSpPr>
          <p:cNvPr id="6" name="任意多边形 5"/>
          <p:cNvSpPr/>
          <p:nvPr/>
        </p:nvSpPr>
        <p:spPr>
          <a:xfrm>
            <a:off x="8695557" y="0"/>
            <a:ext cx="3496643" cy="1696338"/>
          </a:xfrm>
          <a:custGeom>
            <a:avLst/>
            <a:gdLst>
              <a:gd name="connsiteX0" fmla="*/ 1162691 w 2622482"/>
              <a:gd name="connsiteY0" fmla="*/ 0 h 1696338"/>
              <a:gd name="connsiteX1" fmla="*/ 2622482 w 2622482"/>
              <a:gd name="connsiteY1" fmla="*/ 0 h 1696338"/>
              <a:gd name="connsiteX2" fmla="*/ 2622482 w 2622482"/>
              <a:gd name="connsiteY2" fmla="*/ 1452169 h 1696338"/>
              <a:gd name="connsiteX3" fmla="*/ 2598950 w 2622482"/>
              <a:gd name="connsiteY3" fmla="*/ 1457772 h 1696338"/>
              <a:gd name="connsiteX4" fmla="*/ 2252397 w 2622482"/>
              <a:gd name="connsiteY4" fmla="*/ 1415703 h 1696338"/>
              <a:gd name="connsiteX5" fmla="*/ 1867328 w 2622482"/>
              <a:gd name="connsiteY5" fmla="*/ 1685434 h 1696338"/>
              <a:gd name="connsiteX6" fmla="*/ 1301149 w 2622482"/>
              <a:gd name="connsiteY6" fmla="*/ 1520791 h 1696338"/>
              <a:gd name="connsiteX7" fmla="*/ 460112 w 2622482"/>
              <a:gd name="connsiteY7" fmla="*/ 1358121 h 1696338"/>
              <a:gd name="connsiteX8" fmla="*/ 90326 w 2622482"/>
              <a:gd name="connsiteY8" fmla="*/ 1177100 h 1696338"/>
              <a:gd name="connsiteX9" fmla="*/ 169341 w 2622482"/>
              <a:gd name="connsiteY9" fmla="*/ 932752 h 1696338"/>
              <a:gd name="connsiteX10" fmla="*/ 2488 w 2622482"/>
              <a:gd name="connsiteY10" fmla="*/ 682058 h 1696338"/>
              <a:gd name="connsiteX11" fmla="*/ 307203 w 2622482"/>
              <a:gd name="connsiteY11" fmla="*/ 459233 h 1696338"/>
              <a:gd name="connsiteX12" fmla="*/ 310118 w 2622482"/>
              <a:gd name="connsiteY12" fmla="*/ 453359 h 1696338"/>
              <a:gd name="connsiteX13" fmla="*/ 445853 w 2622482"/>
              <a:gd name="connsiteY13" fmla="*/ 133378 h 1696338"/>
              <a:gd name="connsiteX14" fmla="*/ 1106173 w 2622482"/>
              <a:gd name="connsiteY14" fmla="*/ 60275 h 1696338"/>
              <a:gd name="connsiteX15" fmla="*/ 1106299 w 2622482"/>
              <a:gd name="connsiteY15" fmla="*/ 60140 h 169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22482" h="1696338">
                <a:moveTo>
                  <a:pt x="1162691" y="0"/>
                </a:moveTo>
                <a:lnTo>
                  <a:pt x="2622482" y="0"/>
                </a:lnTo>
                <a:lnTo>
                  <a:pt x="2622482" y="1452169"/>
                </a:lnTo>
                <a:lnTo>
                  <a:pt x="2598950" y="1457772"/>
                </a:lnTo>
                <a:cubicBezTo>
                  <a:pt x="2483186" y="1478070"/>
                  <a:pt x="2358206" y="1464581"/>
                  <a:pt x="2252397" y="1415703"/>
                </a:cubicBezTo>
                <a:cubicBezTo>
                  <a:pt x="2197646" y="1550032"/>
                  <a:pt x="2051039" y="1652720"/>
                  <a:pt x="1867328" y="1685434"/>
                </a:cubicBezTo>
                <a:cubicBezTo>
                  <a:pt x="1650846" y="1723979"/>
                  <a:pt x="1424910" y="1658293"/>
                  <a:pt x="1301149" y="1520791"/>
                </a:cubicBezTo>
                <a:cubicBezTo>
                  <a:pt x="1009039" y="1651305"/>
                  <a:pt x="629643" y="1577945"/>
                  <a:pt x="460112" y="1358121"/>
                </a:cubicBezTo>
                <a:cubicBezTo>
                  <a:pt x="293574" y="1372570"/>
                  <a:pt x="137199" y="1296037"/>
                  <a:pt x="90326" y="1177100"/>
                </a:cubicBezTo>
                <a:cubicBezTo>
                  <a:pt x="56373" y="1091049"/>
                  <a:pt x="86387" y="998180"/>
                  <a:pt x="169341" y="932752"/>
                </a:cubicBezTo>
                <a:cubicBezTo>
                  <a:pt x="51646" y="881430"/>
                  <a:pt x="-13898" y="782944"/>
                  <a:pt x="2488" y="682058"/>
                </a:cubicBezTo>
                <a:cubicBezTo>
                  <a:pt x="21710" y="563935"/>
                  <a:pt x="148228" y="471410"/>
                  <a:pt x="307203" y="459233"/>
                </a:cubicBezTo>
                <a:cubicBezTo>
                  <a:pt x="308148" y="457261"/>
                  <a:pt x="309172" y="455331"/>
                  <a:pt x="310118" y="453359"/>
                </a:cubicBezTo>
                <a:cubicBezTo>
                  <a:pt x="288769" y="337038"/>
                  <a:pt x="338557" y="219730"/>
                  <a:pt x="445853" y="133378"/>
                </a:cubicBezTo>
                <a:cubicBezTo>
                  <a:pt x="615384" y="-3009"/>
                  <a:pt x="890241" y="-33408"/>
                  <a:pt x="1106173" y="60275"/>
                </a:cubicBezTo>
                <a:lnTo>
                  <a:pt x="1106299" y="60140"/>
                </a:lnTo>
                <a:close/>
              </a:path>
            </a:pathLst>
          </a:custGeom>
          <a:solidFill>
            <a:srgbClr val="8EC9EE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云形 6"/>
          <p:cNvSpPr/>
          <p:nvPr/>
        </p:nvSpPr>
        <p:spPr>
          <a:xfrm>
            <a:off x="6096001" y="617001"/>
            <a:ext cx="1254035" cy="511888"/>
          </a:xfrm>
          <a:prstGeom prst="cloud">
            <a:avLst/>
          </a:prstGeom>
          <a:solidFill>
            <a:srgbClr val="8EC9EE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云形 7"/>
          <p:cNvSpPr/>
          <p:nvPr/>
        </p:nvSpPr>
        <p:spPr>
          <a:xfrm>
            <a:off x="155833" y="647009"/>
            <a:ext cx="682369" cy="278538"/>
          </a:xfrm>
          <a:prstGeom prst="cloud">
            <a:avLst/>
          </a:prstGeom>
          <a:solidFill>
            <a:srgbClr val="8EC9EE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818" y="536677"/>
            <a:ext cx="9259049" cy="868423"/>
          </a:xfrm>
        </p:spPr>
        <p:txBody>
          <a:bodyPr anchor="ctr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2818" y="1742537"/>
            <a:ext cx="3647537" cy="409624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62114" y="1742537"/>
            <a:ext cx="5611512" cy="409624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4664" y="365125"/>
            <a:ext cx="1209136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168442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6"/>
            <a:ext cx="10515600" cy="1035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652051"/>
            <a:ext cx="10515600" cy="452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29F3-70FF-4BD1-912A-25B696348C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BCFE8-AB45-4CE0-AC07-8F1CF089FFE0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 7"/>
          <p:cNvSpPr/>
          <p:nvPr/>
        </p:nvSpPr>
        <p:spPr>
          <a:xfrm>
            <a:off x="9569518" y="0"/>
            <a:ext cx="2622482" cy="1696338"/>
          </a:xfrm>
          <a:custGeom>
            <a:avLst/>
            <a:gdLst>
              <a:gd name="connsiteX0" fmla="*/ 1162691 w 2622482"/>
              <a:gd name="connsiteY0" fmla="*/ 0 h 1696338"/>
              <a:gd name="connsiteX1" fmla="*/ 2622482 w 2622482"/>
              <a:gd name="connsiteY1" fmla="*/ 0 h 1696338"/>
              <a:gd name="connsiteX2" fmla="*/ 2622482 w 2622482"/>
              <a:gd name="connsiteY2" fmla="*/ 1452169 h 1696338"/>
              <a:gd name="connsiteX3" fmla="*/ 2598950 w 2622482"/>
              <a:gd name="connsiteY3" fmla="*/ 1457772 h 1696338"/>
              <a:gd name="connsiteX4" fmla="*/ 2252397 w 2622482"/>
              <a:gd name="connsiteY4" fmla="*/ 1415703 h 1696338"/>
              <a:gd name="connsiteX5" fmla="*/ 1867328 w 2622482"/>
              <a:gd name="connsiteY5" fmla="*/ 1685434 h 1696338"/>
              <a:gd name="connsiteX6" fmla="*/ 1301149 w 2622482"/>
              <a:gd name="connsiteY6" fmla="*/ 1520791 h 1696338"/>
              <a:gd name="connsiteX7" fmla="*/ 460112 w 2622482"/>
              <a:gd name="connsiteY7" fmla="*/ 1358121 h 1696338"/>
              <a:gd name="connsiteX8" fmla="*/ 90326 w 2622482"/>
              <a:gd name="connsiteY8" fmla="*/ 1177100 h 1696338"/>
              <a:gd name="connsiteX9" fmla="*/ 169341 w 2622482"/>
              <a:gd name="connsiteY9" fmla="*/ 932752 h 1696338"/>
              <a:gd name="connsiteX10" fmla="*/ 2488 w 2622482"/>
              <a:gd name="connsiteY10" fmla="*/ 682058 h 1696338"/>
              <a:gd name="connsiteX11" fmla="*/ 307203 w 2622482"/>
              <a:gd name="connsiteY11" fmla="*/ 459233 h 1696338"/>
              <a:gd name="connsiteX12" fmla="*/ 310118 w 2622482"/>
              <a:gd name="connsiteY12" fmla="*/ 453359 h 1696338"/>
              <a:gd name="connsiteX13" fmla="*/ 445853 w 2622482"/>
              <a:gd name="connsiteY13" fmla="*/ 133378 h 1696338"/>
              <a:gd name="connsiteX14" fmla="*/ 1106173 w 2622482"/>
              <a:gd name="connsiteY14" fmla="*/ 60275 h 1696338"/>
              <a:gd name="connsiteX15" fmla="*/ 1106299 w 2622482"/>
              <a:gd name="connsiteY15" fmla="*/ 60140 h 169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22482" h="1696338">
                <a:moveTo>
                  <a:pt x="1162691" y="0"/>
                </a:moveTo>
                <a:lnTo>
                  <a:pt x="2622482" y="0"/>
                </a:lnTo>
                <a:lnTo>
                  <a:pt x="2622482" y="1452169"/>
                </a:lnTo>
                <a:lnTo>
                  <a:pt x="2598950" y="1457772"/>
                </a:lnTo>
                <a:cubicBezTo>
                  <a:pt x="2483186" y="1478070"/>
                  <a:pt x="2358206" y="1464581"/>
                  <a:pt x="2252397" y="1415703"/>
                </a:cubicBezTo>
                <a:cubicBezTo>
                  <a:pt x="2197646" y="1550032"/>
                  <a:pt x="2051039" y="1652720"/>
                  <a:pt x="1867328" y="1685434"/>
                </a:cubicBezTo>
                <a:cubicBezTo>
                  <a:pt x="1650846" y="1723979"/>
                  <a:pt x="1424910" y="1658293"/>
                  <a:pt x="1301149" y="1520791"/>
                </a:cubicBezTo>
                <a:cubicBezTo>
                  <a:pt x="1009039" y="1651305"/>
                  <a:pt x="629643" y="1577945"/>
                  <a:pt x="460112" y="1358121"/>
                </a:cubicBezTo>
                <a:cubicBezTo>
                  <a:pt x="293574" y="1372570"/>
                  <a:pt x="137199" y="1296037"/>
                  <a:pt x="90326" y="1177100"/>
                </a:cubicBezTo>
                <a:cubicBezTo>
                  <a:pt x="56373" y="1091049"/>
                  <a:pt x="86387" y="998180"/>
                  <a:pt x="169341" y="932752"/>
                </a:cubicBezTo>
                <a:cubicBezTo>
                  <a:pt x="51646" y="881430"/>
                  <a:pt x="-13898" y="782944"/>
                  <a:pt x="2488" y="682058"/>
                </a:cubicBezTo>
                <a:cubicBezTo>
                  <a:pt x="21710" y="563935"/>
                  <a:pt x="148228" y="471410"/>
                  <a:pt x="307203" y="459233"/>
                </a:cubicBezTo>
                <a:cubicBezTo>
                  <a:pt x="308148" y="457261"/>
                  <a:pt x="309172" y="455331"/>
                  <a:pt x="310118" y="453359"/>
                </a:cubicBezTo>
                <a:cubicBezTo>
                  <a:pt x="288769" y="337038"/>
                  <a:pt x="338557" y="219730"/>
                  <a:pt x="445853" y="133378"/>
                </a:cubicBezTo>
                <a:cubicBezTo>
                  <a:pt x="615384" y="-3009"/>
                  <a:pt x="890241" y="-33408"/>
                  <a:pt x="1106173" y="60275"/>
                </a:cubicBezTo>
                <a:lnTo>
                  <a:pt x="1106299" y="60140"/>
                </a:lnTo>
                <a:close/>
              </a:path>
            </a:pathLst>
          </a:custGeom>
          <a:solidFill>
            <a:srgbClr val="8EC9EE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云形 8"/>
          <p:cNvSpPr/>
          <p:nvPr/>
        </p:nvSpPr>
        <p:spPr>
          <a:xfrm>
            <a:off x="7619851" y="617001"/>
            <a:ext cx="940526" cy="511888"/>
          </a:xfrm>
          <a:prstGeom prst="cloud">
            <a:avLst/>
          </a:prstGeom>
          <a:solidFill>
            <a:srgbClr val="8EC9EE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云形 9"/>
          <p:cNvSpPr/>
          <p:nvPr/>
        </p:nvSpPr>
        <p:spPr>
          <a:xfrm>
            <a:off x="116875" y="647009"/>
            <a:ext cx="511777" cy="278538"/>
          </a:xfrm>
          <a:prstGeom prst="cloud">
            <a:avLst/>
          </a:prstGeom>
          <a:solidFill>
            <a:srgbClr val="8EC9EE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ebdings" panose="05030102010509060703" pitchFamily="18" charset="2"/>
        <a:buChar char=""/>
        <a:defRPr sz="2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hyperlink" Target="file:///C:\..\..\My%20Documents\&#21270;&#23398;&#23454;&#39564;&#23433;&#20840;&#23432;&#21017;.doc" TargetMode="Externa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1" Type="http://schemas.openxmlformats.org/officeDocument/2006/relationships/slideLayout" Target="../slideLayouts/slideLayout17.xml"/><Relationship Id="rId10" Type="http://schemas.openxmlformats.org/officeDocument/2006/relationships/image" Target="../media/image14.png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7.xml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0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678305" y="1536382"/>
            <a:ext cx="9144000" cy="112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1pPr>
          </a:lstStyle>
          <a:p>
            <a:r>
              <a:rPr lang="en-US" altLang="zh-CN" sz="6000" smtClean="0">
                <a:latin typeface="Arial" panose="020B0604020202020204" pitchFamily="34" charset="0"/>
                <a:ea typeface="+mn-ea"/>
              </a:rPr>
              <a:t>化     学</a:t>
            </a:r>
            <a:endParaRPr lang="en-US" altLang="zh-CN" sz="6000" smtClean="0">
              <a:latin typeface="Arial" panose="020B0604020202020204" pitchFamily="34" charset="0"/>
              <a:ea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custDataLst>
              <p:tags r:id="rId2"/>
            </p:custDataLst>
          </p:nvPr>
        </p:nvSpPr>
        <p:spPr>
          <a:xfrm rot="10800000" flipV="1">
            <a:off x="1524000" y="3752850"/>
            <a:ext cx="9144000" cy="70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8EC9EE">
                  <a:lumMod val="60000"/>
                  <a:lumOff val="40000"/>
                </a:srgbClr>
              </a:buClr>
              <a:buFont typeface="Webdings" panose="05030102010509060703" pitchFamily="18" charset="2"/>
              <a:buNone/>
              <a:defRPr sz="2400" kern="1200">
                <a:solidFill>
                  <a:srgbClr val="8BE1FF">
                    <a:lumMod val="60000"/>
                    <a:lumOff val="40000"/>
                  </a:srgb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+mn-ea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+mn-ea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+mn-ea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+mn-ea"/>
              </a:defRPr>
            </a:lvl9pPr>
          </a:lstStyle>
          <a:p>
            <a:r>
              <a:rPr lang="en-US" altLang="zh-CN" sz="400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教者：高方</a:t>
            </a:r>
            <a:endParaRPr lang="en-US" altLang="zh-CN" sz="4000" smtClean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 anchor="ctr"/>
          <a:p>
            <a:pPr lvl="0"/>
            <a:r>
              <a:rPr lang="zh-CN" altLang="en-US" b="1">
                <a:solidFill>
                  <a:schemeClr val="tx1"/>
                </a:solidFill>
              </a:rPr>
              <a:t>一、化学实验安全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14339" name="文本框 14338">
            <a:hlinkClick r:id="rId1" action="ppaction://hlinkfile"/>
          </p:cNvPr>
          <p:cNvSpPr txBox="1"/>
          <p:nvPr/>
        </p:nvSpPr>
        <p:spPr>
          <a:xfrm>
            <a:off x="2362200" y="1905000"/>
            <a:ext cx="37338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2" action="ppaction://hlinksldjump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2" action="ppaction://hlinksldjump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遵守实验室规则。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2424113" y="2925763"/>
            <a:ext cx="38100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2" action="ppaction://hlinksldjump"/>
              </a:rPr>
              <a:t>2、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了解安全措施。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2424113" y="3860800"/>
            <a:ext cx="46482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3" action="ppaction://hlinksldjump"/>
              </a:rPr>
              <a:t>3、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掌握正确的操作方法。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992313" y="1196975"/>
            <a:ext cx="7532370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32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实验顺利进行和避免受到意外伤害的保障</a:t>
            </a:r>
            <a:endParaRPr lang="zh-CN" altLang="en-US" sz="3200" b="1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90470" y="4841240"/>
            <a:ext cx="8884920" cy="5791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3" action="ppaction://hlinksldjump"/>
              </a:rPr>
              <a:t>4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3" action="ppaction://hlinksldjump"/>
              </a:rPr>
              <a:t>、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重视并逐步熟悉污染物和废弃物的处理方法。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2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2743200" y="0"/>
            <a:ext cx="5692140" cy="6400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</a:rPr>
              <a:t>一些常用危险化学品的标志</a:t>
            </a:r>
            <a:endParaRPr lang="zh-CN" altLang="en-US" sz="36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2117725" y="1111250"/>
            <a:ext cx="309880" cy="518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15364" name="图片 15363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457200"/>
            <a:ext cx="2286000" cy="2163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5" name="图片 15364" descr="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609600"/>
            <a:ext cx="2286000" cy="2165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6" name="图片 15365" descr="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533400"/>
            <a:ext cx="2438400" cy="23415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7" name="图片 15366" descr="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533400"/>
            <a:ext cx="2332038" cy="2346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8" name="图片 15367" descr="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2209800"/>
            <a:ext cx="2514600" cy="2514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9" name="图片 15368" descr="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600" y="2057400"/>
            <a:ext cx="2620963" cy="2674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0" name="图片 15369" descr="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2514600"/>
            <a:ext cx="236220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1" name="图片 15370" descr="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2650" y="2667000"/>
            <a:ext cx="2062163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2" name="图片 15371" descr="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31950" y="4508500"/>
            <a:ext cx="2514600" cy="231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3" name="图片 15372" descr="自然物品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79875" y="4508500"/>
            <a:ext cx="2438400" cy="2390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4" name="矩形 15373"/>
          <p:cNvSpPr/>
          <p:nvPr/>
        </p:nvSpPr>
        <p:spPr>
          <a:xfrm>
            <a:off x="5143500" y="24765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med"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框 16385"/>
          <p:cNvSpPr txBox="1"/>
          <p:nvPr/>
        </p:nvSpPr>
        <p:spPr>
          <a:xfrm>
            <a:off x="1752600" y="250825"/>
            <a:ext cx="986790" cy="518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练习 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87" name="文本框 16386"/>
          <p:cNvSpPr txBox="1"/>
          <p:nvPr/>
        </p:nvSpPr>
        <p:spPr>
          <a:xfrm>
            <a:off x="1812925" y="1238250"/>
            <a:ext cx="8651875" cy="25298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       在贴有下列图标的试剂中，你认为应密封，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0"/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谨慎存放在冷暗处的是（                               ）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0"/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如果老师请你分装酒精，那么你认为贴哪个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0"/>
            <a:r>
              <a:rPr lang="zh-CN" altLang="en-US" sz="3200" b="1" dirty="0">
                <a:latin typeface="Times New Roman" panose="02020603050405020304" pitchFamily="18" charset="0"/>
                <a:ea typeface="楷体_GB2312" pitchFamily="49" charset="-122"/>
              </a:rPr>
              <a:t>标签最合适（                    ）</a:t>
            </a:r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lvl="0"/>
            <a:endParaRPr lang="zh-CN" altLang="en-US" sz="32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16388" name="图片 16387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05800" y="3429000"/>
            <a:ext cx="2362200" cy="2270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图片 16388" descr="自然物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9000"/>
            <a:ext cx="2286000" cy="22431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0" name="图片 16389" descr="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276600"/>
            <a:ext cx="236220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1" name="图片 16390" descr="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3429000"/>
            <a:ext cx="2209800" cy="2181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2" name="文本框 16391"/>
          <p:cNvSpPr txBox="1"/>
          <p:nvPr/>
        </p:nvSpPr>
        <p:spPr>
          <a:xfrm>
            <a:off x="2362200" y="5715000"/>
            <a:ext cx="990600" cy="518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93" name="文本框 16392"/>
          <p:cNvSpPr txBox="1"/>
          <p:nvPr/>
        </p:nvSpPr>
        <p:spPr>
          <a:xfrm>
            <a:off x="4724400" y="5715000"/>
            <a:ext cx="990600" cy="518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94" name="文本框 16393"/>
          <p:cNvSpPr txBox="1"/>
          <p:nvPr/>
        </p:nvSpPr>
        <p:spPr>
          <a:xfrm>
            <a:off x="7010400" y="5715000"/>
            <a:ext cx="990600" cy="518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95" name="文本框 16394"/>
          <p:cNvSpPr txBox="1"/>
          <p:nvPr/>
        </p:nvSpPr>
        <p:spPr>
          <a:xfrm>
            <a:off x="9296400" y="5791200"/>
            <a:ext cx="990600" cy="518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96" name="文本框 16395"/>
          <p:cNvSpPr txBox="1"/>
          <p:nvPr/>
        </p:nvSpPr>
        <p:spPr>
          <a:xfrm>
            <a:off x="6553200" y="1676400"/>
            <a:ext cx="2559050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6397" name="文本框 16396"/>
          <p:cNvSpPr txBox="1"/>
          <p:nvPr/>
        </p:nvSpPr>
        <p:spPr>
          <a:xfrm>
            <a:off x="4953000" y="2743200"/>
            <a:ext cx="476250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  <p:bldP spid="163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文本框 17409"/>
          <p:cNvSpPr txBox="1"/>
          <p:nvPr/>
        </p:nvSpPr>
        <p:spPr>
          <a:xfrm>
            <a:off x="2208213" y="692150"/>
            <a:ext cx="3387725" cy="6400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3600" b="1">
                <a:solidFill>
                  <a:srgbClr val="0099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华文彩云" panose="02010800040101010101" pitchFamily="2" charset="-122"/>
              </a:rPr>
              <a:t>了解安全措施！</a:t>
            </a:r>
            <a:endParaRPr lang="zh-CN" altLang="en-US" sz="3600" b="1">
              <a:solidFill>
                <a:srgbClr val="0099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华文彩云" panose="02010800040101010101" pitchFamily="2" charset="-122"/>
            </a:endParaRPr>
          </a:p>
        </p:txBody>
      </p:sp>
      <p:grpSp>
        <p:nvGrpSpPr>
          <p:cNvPr id="17411" name="组合 17410"/>
          <p:cNvGrpSpPr/>
          <p:nvPr/>
        </p:nvGrpSpPr>
        <p:grpSpPr>
          <a:xfrm>
            <a:off x="1919288" y="1701800"/>
            <a:ext cx="2378075" cy="4398963"/>
            <a:chOff x="0" y="0"/>
            <a:chExt cx="1223" cy="2771"/>
          </a:xfrm>
        </p:grpSpPr>
        <p:sp>
          <p:nvSpPr>
            <p:cNvPr id="17412" name="文本框 17411"/>
            <p:cNvSpPr txBox="1"/>
            <p:nvPr/>
          </p:nvSpPr>
          <p:spPr>
            <a:xfrm>
              <a:off x="46" y="0"/>
              <a:ext cx="1177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/>
              <a:r>
                <a:rPr lang="en-US" altLang="zh-CN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事故预防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3" name="文本框 17412"/>
            <p:cNvSpPr txBox="1"/>
            <p:nvPr/>
          </p:nvSpPr>
          <p:spPr>
            <a:xfrm>
              <a:off x="0" y="409"/>
              <a:ext cx="685" cy="236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en-US" altLang="x-none" sz="2000" b="1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*</a:t>
              </a:r>
              <a:r>
                <a:rPr lang="zh-CN" altLang="en-US" sz="2000" b="1" dirty="0">
                  <a:solidFill>
                    <a:srgbClr val="C2209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防爆炸：</a:t>
              </a:r>
              <a:endParaRPr lang="zh-CN" altLang="en-US" sz="2000" b="1" dirty="0">
                <a:solidFill>
                  <a:srgbClr val="C2209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lvl="0"/>
              <a:r>
                <a:rPr lang="zh-CN" altLang="en-US" sz="2000" b="1" dirty="0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*防暴沸：</a:t>
              </a:r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r>
                <a:rPr lang="en-US" altLang="x-none" sz="2000" b="1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*</a:t>
              </a:r>
              <a:r>
                <a:rPr lang="zh-CN" altLang="en-US" sz="2000" b="1" dirty="0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防失火：</a:t>
              </a:r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r>
                <a:rPr lang="zh-CN" altLang="en-US" sz="2000" b="1" dirty="0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*防中毒：</a:t>
              </a:r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endParaRPr lang="zh-CN" altLang="en-US" sz="2000" b="1" dirty="0">
                <a:solidFill>
                  <a:srgbClr val="C2209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lvl="0"/>
              <a:r>
                <a:rPr lang="zh-CN" altLang="en-US" sz="2000" b="1" dirty="0">
                  <a:solidFill>
                    <a:srgbClr val="C2209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*防倒吸：</a:t>
              </a:r>
              <a:endParaRPr lang="en-US" altLang="x-none"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7414" name="文本框 17413"/>
          <p:cNvSpPr txBox="1"/>
          <p:nvPr/>
        </p:nvSpPr>
        <p:spPr>
          <a:xfrm>
            <a:off x="3071813" y="2276475"/>
            <a:ext cx="7561262" cy="11887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点燃可燃气体或用可燃气体进行反应之前，要检验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气体的纯度。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lvl="0"/>
            <a:endParaRPr lang="zh-CN" altLang="en-US" sz="2400" b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7415" name="文本框 17414"/>
          <p:cNvSpPr txBox="1"/>
          <p:nvPr/>
        </p:nvSpPr>
        <p:spPr>
          <a:xfrm>
            <a:off x="3071813" y="4149725"/>
            <a:ext cx="77041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实验室中的可燃物质要远离火源，检查灭火设备是否全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3072130" y="4797425"/>
            <a:ext cx="8475980" cy="8229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制取有毒气体（Cl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、CO、SO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、H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S、NO等）时，要在通</a:t>
            </a:r>
            <a:endParaRPr lang="zh-CN" altLang="en-US" sz="24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风橱内进行，采用相应措施处理（灼烧、吸收、收集）。</a:t>
            </a:r>
            <a:endParaRPr lang="zh-CN" altLang="en-US" sz="24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7417" name="文本框 17416"/>
          <p:cNvSpPr txBox="1"/>
          <p:nvPr/>
        </p:nvSpPr>
        <p:spPr>
          <a:xfrm>
            <a:off x="3071813" y="5661025"/>
            <a:ext cx="7408862" cy="11887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加热法制取气体并用排水法收集时，注意熄灯顺序；吸收溶解度较大的气体（HCl、NH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）时，加装安全瓶或漏斗。</a:t>
            </a:r>
            <a:endParaRPr lang="zh-CN" altLang="en-US" sz="24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grpSp>
        <p:nvGrpSpPr>
          <p:cNvPr id="17418" name="组合 17417"/>
          <p:cNvGrpSpPr/>
          <p:nvPr/>
        </p:nvGrpSpPr>
        <p:grpSpPr>
          <a:xfrm>
            <a:off x="3143250" y="404813"/>
            <a:ext cx="7416800" cy="3630612"/>
            <a:chOff x="0" y="0"/>
            <a:chExt cx="3980" cy="2287"/>
          </a:xfrm>
        </p:grpSpPr>
        <p:sp>
          <p:nvSpPr>
            <p:cNvPr id="17419" name="文本框 17418"/>
            <p:cNvSpPr txBox="1"/>
            <p:nvPr/>
          </p:nvSpPr>
          <p:spPr>
            <a:xfrm>
              <a:off x="0" y="1769"/>
              <a:ext cx="3980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vl="0"/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配制硫酸的水溶液时，要将密度大的</a:t>
              </a:r>
              <a:r>
                <a:rPr lang="zh-CN" altLang="en-US" sz="2400" b="1">
                  <a:solidFill>
                    <a:srgbClr val="F6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浓硫酸倒入水中</a:t>
              </a:r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；加热液体混合物时要加</a:t>
              </a:r>
              <a:r>
                <a:rPr lang="zh-CN" altLang="en-US" sz="2400" b="1">
                  <a:solidFill>
                    <a:srgbClr val="F6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沸石或碎瓷片</a:t>
              </a:r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。</a:t>
              </a:r>
              <a:endPara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endParaRPr>
            </a:p>
          </p:txBody>
        </p:sp>
        <p:pic>
          <p:nvPicPr>
            <p:cNvPr id="17420" name="图片 17419" descr="碎瓷片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541" y="0"/>
              <a:ext cx="1361" cy="111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5" grpId="0"/>
      <p:bldP spid="17416" grpId="0"/>
      <p:bldP spid="174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文本框 18433"/>
          <p:cNvSpPr txBox="1"/>
          <p:nvPr/>
        </p:nvSpPr>
        <p:spPr>
          <a:xfrm>
            <a:off x="1776413" y="333375"/>
            <a:ext cx="446405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2、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意外事故的处理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5" name="文本框 18434"/>
          <p:cNvSpPr txBox="1"/>
          <p:nvPr/>
        </p:nvSpPr>
        <p:spPr>
          <a:xfrm>
            <a:off x="2187575" y="1346200"/>
            <a:ext cx="309880" cy="3657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endParaRPr lang="zh-CN" altLang="en-US" sz="1800" b="0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1631950" y="1196975"/>
            <a:ext cx="2937510" cy="52120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4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创伤处理：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r>
              <a:rPr lang="zh-CN" altLang="en-US" sz="24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烫伤、烧伤处理：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r>
              <a:rPr lang="zh-CN" altLang="en-US" sz="24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酸碱腐蚀处理：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r>
              <a:rPr lang="zh-CN" altLang="en-US" sz="24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其他化学灼伤处理：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7" name="文本框 18436"/>
          <p:cNvSpPr txBox="1"/>
          <p:nvPr/>
        </p:nvSpPr>
        <p:spPr>
          <a:xfrm>
            <a:off x="3792538" y="1484313"/>
            <a:ext cx="309880" cy="3657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endParaRPr lang="zh-CN" altLang="en-US" sz="1800" b="0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8" name="文本框 18437"/>
          <p:cNvSpPr txBox="1"/>
          <p:nvPr/>
        </p:nvSpPr>
        <p:spPr>
          <a:xfrm>
            <a:off x="3287713" y="1196975"/>
            <a:ext cx="6481762" cy="8229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先除去伤口的玻璃，用双氧水擦洗消毒或涂碘酒，而后敷药包扎。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4008438" y="2349500"/>
            <a:ext cx="5975350" cy="8229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用</a:t>
            </a:r>
            <a:r>
              <a:rPr lang="en-US" altLang="zh-CN" sz="2400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75%-95%</a:t>
            </a:r>
            <a:r>
              <a:rPr lang="zh-CN" altLang="en-US" sz="2400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的酒精轻涂伤处，再涂烫伤药膏；严重者立即就医。</a:t>
            </a:r>
            <a:endParaRPr lang="zh-CN" altLang="en-US" sz="2400" b="1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grpSp>
        <p:nvGrpSpPr>
          <p:cNvPr id="18440" name="组合 18439"/>
          <p:cNvGrpSpPr/>
          <p:nvPr/>
        </p:nvGrpSpPr>
        <p:grpSpPr>
          <a:xfrm>
            <a:off x="3792538" y="3286125"/>
            <a:ext cx="3060699" cy="2394512"/>
            <a:chOff x="0" y="0"/>
            <a:chExt cx="1928" cy="1417"/>
          </a:xfrm>
        </p:grpSpPr>
        <p:sp>
          <p:nvSpPr>
            <p:cNvPr id="18441" name="左大括号 18440"/>
            <p:cNvSpPr/>
            <p:nvPr/>
          </p:nvSpPr>
          <p:spPr>
            <a:xfrm>
              <a:off x="0" y="103"/>
              <a:ext cx="90" cy="1225"/>
            </a:xfrm>
            <a:prstGeom prst="leftBrace">
              <a:avLst>
                <a:gd name="adj1" fmla="val 113425"/>
                <a:gd name="adj2" fmla="val 50000"/>
              </a:avLst>
            </a:prstGeom>
            <a:noFill/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8442" name="文本框 18441"/>
            <p:cNvSpPr txBox="1"/>
            <p:nvPr/>
          </p:nvSpPr>
          <p:spPr>
            <a:xfrm>
              <a:off x="78" y="0"/>
              <a:ext cx="1850" cy="45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浓酸撒在实验台上：</a:t>
              </a:r>
              <a:endPara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endParaRPr>
            </a:p>
            <a:p>
              <a:pPr lvl="0"/>
              <a:endParaRPr lang="zh-CN" altLang="en-US" sz="20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443" name="矩形 18442"/>
            <p:cNvSpPr/>
            <p:nvPr/>
          </p:nvSpPr>
          <p:spPr>
            <a:xfrm>
              <a:off x="90" y="268"/>
              <a:ext cx="1658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浓酸沾在皮肤上：</a:t>
              </a:r>
              <a:endPara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endParaRPr>
            </a:p>
          </p:txBody>
        </p:sp>
        <p:sp>
          <p:nvSpPr>
            <p:cNvPr id="18444" name="矩形 18443"/>
            <p:cNvSpPr/>
            <p:nvPr/>
          </p:nvSpPr>
          <p:spPr>
            <a:xfrm>
              <a:off x="90" y="738"/>
              <a:ext cx="1658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浓碱沾在皮肤上：</a:t>
              </a:r>
              <a:endPara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endParaRPr>
            </a:p>
          </p:txBody>
        </p:sp>
        <p:sp>
          <p:nvSpPr>
            <p:cNvPr id="18445" name="矩形 18444"/>
            <p:cNvSpPr/>
            <p:nvPr/>
          </p:nvSpPr>
          <p:spPr>
            <a:xfrm>
              <a:off x="90" y="1146"/>
              <a:ext cx="1658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 lvl="0"/>
              <a:r>
                <a:rPr lang="zh-CN" altLang="en-US" sz="2400" b="1">
                  <a:solidFill>
                    <a:srgbClr val="000000"/>
                  </a:solidFill>
                  <a:latin typeface="Arial" panose="020B0604020202020204" pitchFamily="34" charset="0"/>
                  <a:ea typeface="仿宋" panose="02010609060101010101" pitchFamily="49" charset="-122"/>
                </a:rPr>
                <a:t>酸、碱溅入眼中：</a:t>
              </a:r>
              <a:endPara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endParaRPr>
            </a:p>
          </p:txBody>
        </p:sp>
      </p:grpSp>
      <p:sp>
        <p:nvSpPr>
          <p:cNvPr id="18446" name="文本框 18445"/>
          <p:cNvSpPr txBox="1"/>
          <p:nvPr/>
        </p:nvSpPr>
        <p:spPr>
          <a:xfrm>
            <a:off x="6672263" y="3213100"/>
            <a:ext cx="3260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en-US" altLang="zh-CN" sz="2400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NaHCO</a:t>
            </a:r>
            <a:r>
              <a:rPr lang="en-US" altLang="zh-CN" sz="2400" b="1" baseline="-2500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2400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中和，再用水洗</a:t>
            </a:r>
            <a:endParaRPr lang="zh-CN" altLang="en-US" sz="2400" b="1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447" name="文本框 18446"/>
          <p:cNvSpPr txBox="1"/>
          <p:nvPr/>
        </p:nvSpPr>
        <p:spPr>
          <a:xfrm>
            <a:off x="6240463" y="3789363"/>
            <a:ext cx="4752975" cy="8229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抹布拭去，用水冲洗，3%-5%的NaHCO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中和</a:t>
            </a:r>
            <a:endParaRPr lang="zh-CN" altLang="en-US" sz="24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448" name="矩形 18447"/>
          <p:cNvSpPr/>
          <p:nvPr/>
        </p:nvSpPr>
        <p:spPr>
          <a:xfrm>
            <a:off x="6240463" y="4581525"/>
            <a:ext cx="4392612" cy="8229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抹布拭去，用水冲洗，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</a:rPr>
              <a:t>涂上硼酸溶液</a:t>
            </a:r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中和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  <p:sp>
        <p:nvSpPr>
          <p:cNvPr id="18449" name="文本框 18448"/>
          <p:cNvSpPr txBox="1"/>
          <p:nvPr/>
        </p:nvSpPr>
        <p:spPr>
          <a:xfrm>
            <a:off x="6169025" y="5302250"/>
            <a:ext cx="4498975" cy="8229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/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用大量水冲洗，边洗边眨眼睛；再用硼酸溶液或NaHCO</a:t>
            </a:r>
            <a:r>
              <a:rPr lang="zh-CN" altLang="en-US" sz="2400" b="1" baseline="-250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溶液淋洗</a:t>
            </a:r>
            <a:endParaRPr lang="zh-CN" altLang="en-US" sz="24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8450" name="文本框 18449"/>
          <p:cNvSpPr txBox="1"/>
          <p:nvPr/>
        </p:nvSpPr>
        <p:spPr>
          <a:xfrm>
            <a:off x="4440238" y="6092825"/>
            <a:ext cx="61563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2400" b="1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汞洒落，立即撒上硫粉，并打开排气扇；</a:t>
            </a:r>
            <a:endParaRPr lang="zh-CN" altLang="en-US" sz="2400" b="1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  <p:bldP spid="18446" grpId="0"/>
      <p:bldP spid="18447" grpId="0"/>
      <p:bldP spid="18448" grpId="0"/>
      <p:bldP spid="18449" grpId="0"/>
      <p:bldP spid="184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矩形 19457"/>
          <p:cNvSpPr/>
          <p:nvPr/>
        </p:nvSpPr>
        <p:spPr>
          <a:xfrm>
            <a:off x="1631950" y="528638"/>
            <a:ext cx="8929688" cy="32035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lvl="0">
              <a:lnSpc>
                <a:spcPct val="8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</a:rPr>
              <a:t>火灾处理：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lvl="0">
              <a:lnSpc>
                <a:spcPct val="80000"/>
              </a:lnSpc>
            </a:pP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lvl="0">
              <a:lnSpc>
                <a:spcPct val="80000"/>
              </a:lnSpc>
            </a:pP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防止火势扩展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：移走可燃物，切断电源，停止通风。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lvl="0">
              <a:lnSpc>
                <a:spcPct val="80000"/>
              </a:lnSpc>
            </a:pP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lvl="0"/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扑灭火源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：酒精等有机溶剂泼洒在桌面上着火燃烧，用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湿布、石棉或沙子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盖灭，火势大可以用灭火器扑灭。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  <a:p>
            <a:pPr lvl="0"/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小范围的有机物、钾、钠、白磷等化学物质着火可用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沙子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仿宋" panose="02010609060101010101" pitchFamily="49" charset="-122"/>
              </a:rPr>
              <a:t>盖灭。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  <a:ea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框 20481"/>
          <p:cNvSpPr txBox="1"/>
          <p:nvPr/>
        </p:nvSpPr>
        <p:spPr>
          <a:xfrm>
            <a:off x="1981200" y="1600200"/>
            <a:ext cx="8077200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endParaRPr lang="zh-CN" altLang="en-US" sz="3200" b="1" dirty="0">
              <a:solidFill>
                <a:srgbClr val="FFFFCC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3" name="文本框 20482"/>
          <p:cNvSpPr txBox="1"/>
          <p:nvPr/>
        </p:nvSpPr>
        <p:spPr>
          <a:xfrm>
            <a:off x="2279650" y="836613"/>
            <a:ext cx="5256213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）取用药品应注意</a:t>
            </a:r>
            <a:endParaRPr lang="zh-CN" altLang="en-US" sz="3200" b="1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2495550" y="2636838"/>
            <a:ext cx="4175125" cy="57912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注意取用方法和用量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2495550" y="1628775"/>
            <a:ext cx="4105275" cy="57912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注意有无危险品标志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6" name="文本框 20485"/>
          <p:cNvSpPr txBox="1"/>
          <p:nvPr/>
        </p:nvSpPr>
        <p:spPr>
          <a:xfrm>
            <a:off x="2279650" y="4652963"/>
            <a:ext cx="3384550" cy="57912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不能随意地混合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7" name="文本框 20486"/>
          <p:cNvSpPr txBox="1"/>
          <p:nvPr/>
        </p:nvSpPr>
        <p:spPr>
          <a:xfrm>
            <a:off x="2351088" y="5661025"/>
            <a:ext cx="6934200" cy="57912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不能私自将化学药品带出实验室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8" name="文本框 20487"/>
          <p:cNvSpPr txBox="1"/>
          <p:nvPr/>
        </p:nvSpPr>
        <p:spPr>
          <a:xfrm>
            <a:off x="1992313" y="115888"/>
            <a:ext cx="5832475" cy="6400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掌握正确的操作方法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89" name="矩形 20488"/>
          <p:cNvSpPr/>
          <p:nvPr/>
        </p:nvSpPr>
        <p:spPr>
          <a:xfrm>
            <a:off x="2424113" y="3933825"/>
            <a:ext cx="6264275" cy="5791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液体用胶头滴管</a:t>
            </a:r>
            <a:r>
              <a:rPr lang="zh-CN" altLang="en-US" sz="32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</a:t>
            </a: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或倾倒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90" name="矩形 20489"/>
          <p:cNvSpPr/>
          <p:nvPr/>
        </p:nvSpPr>
        <p:spPr>
          <a:xfrm>
            <a:off x="2855913" y="3257550"/>
            <a:ext cx="3449320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固体用镊子或药匙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91" name="矩形 20490"/>
          <p:cNvSpPr/>
          <p:nvPr/>
        </p:nvSpPr>
        <p:spPr>
          <a:xfrm>
            <a:off x="6240463" y="3284538"/>
            <a:ext cx="2596515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>
              <a:spcBef>
                <a:spcPct val="50000"/>
              </a:spcBef>
            </a:pPr>
            <a:r>
              <a:rPr lang="en-US" altLang="zh-CN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盖住试管底 </a:t>
            </a:r>
            <a:r>
              <a:rPr lang="en-US" altLang="zh-CN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3200" b="1">
              <a:solidFill>
                <a:srgbClr val="FF66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492" name="矩形 20491"/>
          <p:cNvSpPr/>
          <p:nvPr/>
        </p:nvSpPr>
        <p:spPr>
          <a:xfrm>
            <a:off x="5448300" y="3933825"/>
            <a:ext cx="1877695" cy="5791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en-US" altLang="zh-CN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</a:t>
            </a:r>
            <a:r>
              <a:rPr lang="zh-CN" altLang="en-US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～</a:t>
            </a:r>
            <a:r>
              <a:rPr lang="en-US" altLang="zh-CN" sz="3200" b="1">
                <a:solidFill>
                  <a:srgbClr val="FF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2mL)</a:t>
            </a:r>
            <a:endParaRPr lang="en-US" altLang="zh-CN" sz="3200" b="1">
              <a:solidFill>
                <a:srgbClr val="FF66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ldLvl="0" animBg="1"/>
      <p:bldP spid="20485" grpId="0" bldLvl="0" animBg="1"/>
      <p:bldP spid="20486" grpId="0" bldLvl="0" animBg="1"/>
      <p:bldP spid="20487" grpId="0" bldLvl="0" animBg="1"/>
      <p:bldP spid="20489" grpId="0"/>
      <p:bldP spid="20490" grpId="0"/>
      <p:bldP spid="20491" grpId="0"/>
      <p:bldP spid="204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2711450" y="260350"/>
            <a:ext cx="6840538" cy="701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en-US" altLang="zh-CN" sz="40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4000" b="1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）加热操作注意事项</a:t>
            </a:r>
            <a:endParaRPr lang="zh-CN" altLang="en-US" sz="4000" b="1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7" name="文本框 21506"/>
          <p:cNvSpPr txBox="1"/>
          <p:nvPr/>
        </p:nvSpPr>
        <p:spPr>
          <a:xfrm>
            <a:off x="1847850" y="3644900"/>
            <a:ext cx="7620000" cy="1066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加热盛有液体的试管，管口不可对准他人或自己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2640013" y="1989138"/>
            <a:ext cx="4537075" cy="57912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注意被加热液体的用量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09" name="文本框 21508"/>
          <p:cNvSpPr txBox="1"/>
          <p:nvPr/>
        </p:nvSpPr>
        <p:spPr>
          <a:xfrm>
            <a:off x="3071813" y="1196975"/>
            <a:ext cx="3548062" cy="57912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正确使用酒精灯。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10" name="文本框 21509"/>
          <p:cNvSpPr txBox="1"/>
          <p:nvPr/>
        </p:nvSpPr>
        <p:spPr>
          <a:xfrm>
            <a:off x="1774825" y="5157788"/>
            <a:ext cx="8101013" cy="10668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lvl="0">
              <a:spcBef>
                <a:spcPct val="50000"/>
              </a:spcBef>
              <a:buChar char="•"/>
            </a:pP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加热后的器皿不能立即用冷水冲洗或直接放在桌上</a:t>
            </a:r>
            <a:endParaRPr lang="zh-CN" altLang="en-US" sz="3200" b="1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1919288" y="2781300"/>
            <a:ext cx="8208962" cy="518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r>
              <a:rPr lang="zh-CN" altLang="en-US" sz="2800" b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（不超过试管容积</a:t>
            </a:r>
            <a:r>
              <a:rPr lang="en-US" altLang="zh-CN" sz="2800" b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1/3</a:t>
            </a:r>
            <a:r>
              <a:rPr lang="zh-CN" altLang="en-US" sz="2800" b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、不超过烧杯容积</a:t>
            </a:r>
            <a:r>
              <a:rPr lang="en-US" altLang="zh-CN" sz="2800" b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2/3 </a:t>
            </a:r>
            <a:r>
              <a:rPr lang="zh-CN" altLang="en-US" sz="2800" b="1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2800" b="1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ldLvl="0" animBg="1"/>
      <p:bldP spid="21508" grpId="0" bldLvl="0" animBg="1"/>
      <p:bldP spid="21509" grpId="0" bldLvl="0" animBg="1"/>
      <p:bldP spid="21510" grpId="0" bldLvl="0" animBg="1"/>
      <p:bldP spid="215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2530" name="对象 22529"/>
          <p:cNvGraphicFramePr>
            <a:graphicFrameLocks noChangeAspect="1"/>
          </p:cNvGraphicFramePr>
          <p:nvPr/>
        </p:nvGraphicFramePr>
        <p:xfrm>
          <a:off x="1847850" y="406400"/>
          <a:ext cx="8048625" cy="594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772400" imgH="5828030" progId="Word.Document.8">
                  <p:embed/>
                </p:oleObj>
              </mc:Choice>
              <mc:Fallback>
                <p:oleObj name="" r:id="rId1" imgW="7772400" imgH="5828030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47850" y="406400"/>
                        <a:ext cx="8048625" cy="5942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>
                <a:solidFill>
                  <a:srgbClr val="FF0000"/>
                </a:solidFill>
              </a:rPr>
              <a:t>一、化学研究什么（化学发展史）？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00175"/>
            <a:ext cx="10515600" cy="3371215"/>
          </a:xfrm>
        </p:spPr>
        <p:txBody>
          <a:bodyPr>
            <a:noAutofit/>
          </a:bodyPr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3600">
                <a:solidFill>
                  <a:srgbClr val="FFFF00"/>
                </a:solidFill>
              </a:rPr>
              <a:t>自从有了人类，化学便与人类结下了不解之缘。钻木取火，用火烧煮食物，烧制陶器，冶炼青铜器和铁器，都是化学技术的应用。今天，化学作为一门基础学科，在科学技术和社会生活的方方面面正起着越来越大的作用。</a:t>
            </a:r>
            <a:endParaRPr lang="zh-CN" altLang="en-US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　</a:t>
            </a:r>
            <a:r>
              <a:rPr lang="zh-CN" altLang="en-US" sz="4000">
                <a:solidFill>
                  <a:srgbClr val="FF0000"/>
                </a:solidFill>
              </a:rPr>
              <a:t>1.远古的工艺化学时期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这时人类的制陶、冶金、酿酒、染色等工艺，主要是在实践经验的直接启发下经过多少万年摸索而来的，化学知识还没有形成。这是化学的萌芽时期。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>
                <a:solidFill>
                  <a:srgbClr val="FF0000"/>
                </a:solidFill>
              </a:rPr>
              <a:t>2.炼丹术和医药化学时期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从公元前1500年到公元1650年，炼丹术士和炼金术士们，在皇宫、在教堂、在自己的家里、在深山老林的烟熏火燎中，为求得长生不老的仙丹，为求得荣华富贵的黄金，开始了最早的化学实验。</a:t>
            </a:r>
            <a:endParaRPr lang="zh-CN" altLang="en-US" sz="3600"/>
          </a:p>
          <a:p>
            <a:r>
              <a:rPr lang="zh-CN" altLang="en-US" sz="3600"/>
              <a:t>在欧洲文艺复兴时期，出版了一些有关化学的书籍，第一次有了“化学”这个名词。英语的chemistry起源于alchemy，即炼金术。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>
                <a:solidFill>
                  <a:srgbClr val="FF0000"/>
                </a:solidFill>
              </a:rPr>
              <a:t>　3.燃素化学时期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从1650年到1775年，随着冶金工业和实验室经验的积累，人们总结感性知识，认为可燃物能够燃烧是因为它含有燃素，燃烧的过程是可燃物中燃素放出的过程，可燃物放出燃素后成为灰烬。</a:t>
            </a:r>
            <a:endParaRPr lang="zh-CN" altLang="en-US" sz="3600"/>
          </a:p>
          <a:p>
            <a:r>
              <a:rPr lang="zh-CN" altLang="en-US"/>
              <a:t>　　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000">
                <a:solidFill>
                  <a:srgbClr val="FF0000"/>
                </a:solidFill>
              </a:rPr>
              <a:t>4</a:t>
            </a:r>
            <a:r>
              <a:rPr lang="zh-CN" altLang="en-US" sz="4000">
                <a:solidFill>
                  <a:srgbClr val="FF0000"/>
                </a:solidFill>
              </a:rPr>
              <a:t>.定量化学时期，既近代化学时期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99956"/>
            <a:ext cx="10515600" cy="4524912"/>
          </a:xfrm>
        </p:spPr>
        <p:txBody>
          <a:bodyPr>
            <a:noAutofit/>
          </a:bodyPr>
          <a:p>
            <a:pPr marL="457200" lvl="1" indent="0">
              <a:buNone/>
            </a:pPr>
            <a:r>
              <a:rPr lang="en-US" altLang="zh-CN" sz="3600"/>
              <a:t>1</a:t>
            </a:r>
            <a:r>
              <a:rPr lang="zh-CN" altLang="en-US" sz="3600"/>
              <a:t>775年前后，拉瓦锡用定量化学实验阐述了燃烧的氧化学说，开创了定量化学时期。这一时期建立了不少化学基本定律，提出了原子学说，发现了元素周期律，发展了有机结构理论。所有这一切都为现代化学的发展奠定了坚实的基础。1775年前后，拉瓦锡用定量化学实验阐述了燃烧的氧化学说，开创了定量化学时期。这一时期建立了不少化学基本定律，提出了原子学说，发现了元素周期律，发展了有机结构理论。所有这一切都为现代化学的发展奠定了坚实的基础。</a:t>
            </a:r>
            <a:endParaRPr lang="zh-CN" altLang="en-US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5</a:t>
            </a:r>
            <a:r>
              <a:rPr lang="en-US" altLang="zh-CN" sz="4000">
                <a:solidFill>
                  <a:srgbClr val="FF0000"/>
                </a:solidFill>
              </a:rPr>
              <a:t>.</a:t>
            </a:r>
            <a:r>
              <a:rPr lang="zh-CN" altLang="en-US" sz="4000">
                <a:solidFill>
                  <a:srgbClr val="FF0000"/>
                </a:solidFill>
              </a:rPr>
              <a:t>科学相互渗透时期，既现代化学时期。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二十世纪初，量子论的发展使化学和物理学有了共同的语言，解决了化学上许多悬而未决的问题；另一方面，化学又向生物学和地质学等学科渗透，使蛋白质、酶的结构问题得到逐步的解决。</a:t>
            </a:r>
            <a:endParaRPr lang="zh-CN" altLang="en-US" sz="3600"/>
          </a:p>
          <a:p>
            <a:r>
              <a:rPr lang="zh-CN" altLang="en-US" sz="3600"/>
              <a:t>　　</a:t>
            </a:r>
            <a:endParaRPr lang="zh-CN" alt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8581"/>
            <a:ext cx="10515600" cy="1035050"/>
          </a:xfrm>
        </p:spPr>
        <p:txBody>
          <a:bodyPr/>
          <a:p>
            <a:r>
              <a:rPr lang="zh-CN" altLang="en-US" sz="4000">
                <a:solidFill>
                  <a:srgbClr val="FF0000"/>
                </a:solidFill>
              </a:rPr>
              <a:t>二、高中化学学习方法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29310"/>
            <a:ext cx="11323320" cy="5972175"/>
          </a:xfrm>
        </p:spPr>
        <p:txBody>
          <a:bodyPr>
            <a:noAutofit/>
          </a:bodyPr>
          <a:p>
            <a:r>
              <a:rPr lang="zh-CN" altLang="en-US" sz="3600"/>
              <a:t>1、坚持课前预习、积极主动学习</a:t>
            </a:r>
            <a:endParaRPr lang="zh-CN" altLang="en-US" sz="3600"/>
          </a:p>
          <a:p>
            <a:r>
              <a:rPr lang="zh-CN" altLang="en-US" sz="3600"/>
              <a:t>课前预习的方法：阅读新课、找出难点、温习基础</a:t>
            </a:r>
            <a:endParaRPr lang="zh-CN" altLang="en-US" sz="3600"/>
          </a:p>
          <a:p>
            <a:r>
              <a:rPr lang="zh-CN" altLang="en-US" sz="3600"/>
              <a:t>2、讲究课内学习提高课堂效率</a:t>
            </a:r>
            <a:endParaRPr lang="zh-CN" altLang="en-US" sz="3600"/>
          </a:p>
          <a:p>
            <a:r>
              <a:rPr lang="zh-CN" altLang="en-US" sz="3600"/>
              <a:t>课内学习的方法：认真听课;记好笔记</a:t>
            </a:r>
            <a:endParaRPr lang="zh-CN" altLang="en-US" sz="3600"/>
          </a:p>
          <a:p>
            <a:r>
              <a:rPr lang="zh-CN" altLang="en-US" sz="3600"/>
              <a:t>3、落实课后复习巩固课堂所学</a:t>
            </a:r>
            <a:endParaRPr lang="zh-CN" altLang="en-US" sz="3600"/>
          </a:p>
          <a:p>
            <a:r>
              <a:rPr lang="zh-CN" altLang="en-US" sz="3600"/>
              <a:t>再阅读、“后”作业、常回忆、多质疑、有计划</a:t>
            </a:r>
            <a:endParaRPr lang="zh-CN" altLang="en-US" sz="3600"/>
          </a:p>
          <a:p>
            <a:r>
              <a:rPr lang="en-US" altLang="zh-CN" sz="3600"/>
              <a:t>4、科学归纳</a:t>
            </a:r>
            <a:endParaRPr lang="en-US" altLang="zh-CN" sz="3600"/>
          </a:p>
          <a:p>
            <a:r>
              <a:rPr lang="en-US" altLang="zh-CN" sz="3600"/>
              <a:t>点线网络法</a:t>
            </a:r>
            <a:r>
              <a:rPr lang="zh-CN" altLang="en-US" sz="3600"/>
              <a:t>、列表对比法</a:t>
            </a:r>
            <a:endParaRPr lang="zh-CN" altLang="en-US" sz="3600"/>
          </a:p>
          <a:p>
            <a:r>
              <a:rPr lang="zh-CN" altLang="en-US" sz="3600"/>
              <a:t>5、增加课外阅读适应信息时代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1631950" y="188913"/>
            <a:ext cx="5616575" cy="701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第一章  从实验学化学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2" name="矩形 12291"/>
          <p:cNvSpPr/>
          <p:nvPr/>
        </p:nvSpPr>
        <p:spPr>
          <a:xfrm>
            <a:off x="2784475" y="2205038"/>
            <a:ext cx="6194425" cy="2303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>
                    <a:alpha val="50000"/>
                  </a:schemeClr>
                </a:solidFill>
                <a:effectLst>
                  <a:outerShdw dist="38100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第一节</a:t>
            </a:r>
            <a:endParaRPr lang="zh-CN" altLang="en-US" sz="3600" b="1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>
                  <a:alpha val="50000"/>
                </a:schemeClr>
              </a:solidFill>
              <a:effectLst>
                <a:outerShdw dist="38100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3600" b="1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>
                    <a:alpha val="50000"/>
                  </a:schemeClr>
                </a:solidFill>
                <a:effectLst>
                  <a:outerShdw dist="38100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化学实验基本方法</a:t>
            </a:r>
            <a:endParaRPr lang="zh-CN" altLang="en-US" sz="3600" b="1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>
                  <a:alpha val="50000"/>
                </a:schemeClr>
              </a:solidFill>
              <a:effectLst>
                <a:outerShdw dist="38100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1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15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15"/>
  <p:tag name="KSO_WM_UNIT_TYPE" val="a"/>
  <p:tag name="KSO_WM_UNIT_INDEX" val="1"/>
  <p:tag name="KSO_WM_UNIT_ID" val="custom160415_1*a*1"/>
  <p:tag name="KSO_WM_UNIT_CLEAR" val="1"/>
  <p:tag name="KSO_WM_UNIT_LAYERLEVEL" val="1"/>
  <p:tag name="KSO_WM_UNIT_VALUE" val="44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15"/>
  <p:tag name="KSO_WM_UNIT_TYPE" val="b"/>
  <p:tag name="KSO_WM_UNIT_INDEX" val="1"/>
  <p:tag name="KSO_WM_UNIT_ID" val="custom160415_1*b*1"/>
  <p:tag name="KSO_WM_UNIT_CLEAR" val="1"/>
  <p:tag name="KSO_WM_UNIT_LAYERLEVEL" val="1"/>
  <p:tag name="KSO_WM_UNIT_VALUE" val="7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p="http://schemas.openxmlformats.org/presentationml/2006/main">
  <p:tag name="KSO_WM_TEMPLATE_THUMBS_INDEX" val="1、8、12、15、16、21、25、29、33"/>
  <p:tag name="KSO_WM_TEMPLATE_CATEGORY" val="custom"/>
  <p:tag name="KSO_WM_TEMPLATE_INDEX" val="160415"/>
  <p:tag name="KSO_WM_TAG_VERSION" val="1.0"/>
  <p:tag name="KSO_WM_SLIDE_ID" val="custom160415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1_A000120140530A99PPBG">
  <a:themeElements>
    <a:clrScheme name="127">
      <a:dk1>
        <a:srgbClr val="FFFFFF"/>
      </a:dk1>
      <a:lt1>
        <a:srgbClr val="454749"/>
      </a:lt1>
      <a:dk2>
        <a:srgbClr val="FFFFFF"/>
      </a:dk2>
      <a:lt2>
        <a:srgbClr val="454749"/>
      </a:lt2>
      <a:accent1>
        <a:srgbClr val="8EC9EE"/>
      </a:accent1>
      <a:accent2>
        <a:srgbClr val="8ADCDE"/>
      </a:accent2>
      <a:accent3>
        <a:srgbClr val="ACDDC7"/>
      </a:accent3>
      <a:accent4>
        <a:srgbClr val="8BE1FF"/>
      </a:accent4>
      <a:accent5>
        <a:srgbClr val="A3C2EB"/>
      </a:accent5>
      <a:accent6>
        <a:srgbClr val="FFC000"/>
      </a:accent6>
      <a:hlink>
        <a:srgbClr val="00B0F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空白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1973</Words>
  <Application>WPS 演示</Application>
  <PresentationFormat>宽屏</PresentationFormat>
  <Paragraphs>191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41" baseType="lpstr">
      <vt:lpstr>Arial</vt:lpstr>
      <vt:lpstr>宋体</vt:lpstr>
      <vt:lpstr>Wingdings</vt:lpstr>
      <vt:lpstr>黑体</vt:lpstr>
      <vt:lpstr>Webdings</vt:lpstr>
      <vt:lpstr>Arial Black</vt:lpstr>
      <vt:lpstr>Microsoft New Tai Lue</vt:lpstr>
      <vt:lpstr>Bodoni MT Black</vt:lpstr>
      <vt:lpstr>HanWangWCL10</vt:lpstr>
      <vt:lpstr>Aharoni</vt:lpstr>
      <vt:lpstr>Times New Roman</vt:lpstr>
      <vt:lpstr>楷体_GB2312</vt:lpstr>
      <vt:lpstr>华文彩云</vt:lpstr>
      <vt:lpstr>仿宋</vt:lpstr>
      <vt:lpstr>微软雅黑</vt:lpstr>
      <vt:lpstr>PMingLiU-ExtB</vt:lpstr>
      <vt:lpstr>Segoe Print</vt:lpstr>
      <vt:lpstr>新宋体</vt:lpstr>
      <vt:lpstr>Calibri</vt:lpstr>
      <vt:lpstr>Calibri Light</vt:lpstr>
      <vt:lpstr>1_A000120140530A99PPBG</vt:lpstr>
      <vt:lpstr>1_空白设计模板</vt:lpstr>
      <vt:lpstr>Word.Document.8</vt:lpstr>
      <vt:lpstr>PowerPoint 演示文稿</vt:lpstr>
      <vt:lpstr>一、化学研究什么（化学发展史）？</vt:lpstr>
      <vt:lpstr>　1.远古的工艺化学时期</vt:lpstr>
      <vt:lpstr>2.炼丹术和医药化学时期</vt:lpstr>
      <vt:lpstr>　3.燃素化学时期</vt:lpstr>
      <vt:lpstr>4.定量化学时期，既近代化学时期</vt:lpstr>
      <vt:lpstr>5.科学相互渗透时期，既现代化学时期。</vt:lpstr>
      <vt:lpstr>二、高中化学学习方法</vt:lpstr>
      <vt:lpstr>PowerPoint 演示文稿</vt:lpstr>
      <vt:lpstr>一、化学实验安全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gaofang</dc:creator>
  <cp:lastModifiedBy>lxyz</cp:lastModifiedBy>
  <cp:revision>22</cp:revision>
  <dcterms:created xsi:type="dcterms:W3CDTF">2015-05-05T08:02:00Z</dcterms:created>
  <dcterms:modified xsi:type="dcterms:W3CDTF">2016-08-28T02:44:09Z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2052-10.1.0.5866</vt:lpwstr>
  </property>
</Properties>
</file>