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8"/>
  </p:notesMasterIdLst>
  <p:sldIdLst>
    <p:sldId id="262" r:id="rId2"/>
    <p:sldId id="264" r:id="rId3"/>
    <p:sldId id="265" r:id="rId4"/>
    <p:sldId id="266" r:id="rId5"/>
    <p:sldId id="267" r:id="rId6"/>
    <p:sldId id="268" r:id="rId7"/>
    <p:sldId id="269" r:id="rId8"/>
    <p:sldId id="270" r:id="rId9"/>
    <p:sldId id="271" r:id="rId10"/>
    <p:sldId id="273" r:id="rId11"/>
    <p:sldId id="274" r:id="rId12"/>
    <p:sldId id="331" r:id="rId13"/>
    <p:sldId id="332" r:id="rId14"/>
    <p:sldId id="333" r:id="rId15"/>
    <p:sldId id="275" r:id="rId16"/>
    <p:sldId id="277" r:id="rId17"/>
    <p:sldId id="278" r:id="rId18"/>
    <p:sldId id="279" r:id="rId19"/>
    <p:sldId id="280" r:id="rId20"/>
    <p:sldId id="334" r:id="rId21"/>
    <p:sldId id="281"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20" r:id="rId58"/>
    <p:sldId id="322" r:id="rId59"/>
    <p:sldId id="323" r:id="rId60"/>
    <p:sldId id="325" r:id="rId61"/>
    <p:sldId id="326" r:id="rId62"/>
    <p:sldId id="328" r:id="rId63"/>
    <p:sldId id="329" r:id="rId64"/>
    <p:sldId id="330" r:id="rId65"/>
    <p:sldId id="346" r:id="rId66"/>
    <p:sldId id="335" r:id="rId67"/>
    <p:sldId id="336" r:id="rId68"/>
    <p:sldId id="337" r:id="rId69"/>
    <p:sldId id="338" r:id="rId70"/>
    <p:sldId id="339" r:id="rId71"/>
    <p:sldId id="340" r:id="rId72"/>
    <p:sldId id="341" r:id="rId73"/>
    <p:sldId id="342" r:id="rId74"/>
    <p:sldId id="343" r:id="rId75"/>
    <p:sldId id="344" r:id="rId76"/>
    <p:sldId id="345" r:id="rId7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4" d="100"/>
          <a:sy n="64" d="100"/>
        </p:scale>
        <p:origin x="-1554" y="-6"/>
      </p:cViewPr>
      <p:guideLst>
        <p:guide orient="horz" pos="2160"/>
        <p:guide pos="2880"/>
      </p:guideLst>
    </p:cSldViewPr>
  </p:slideViewPr>
  <p:notesTextViewPr>
    <p:cViewPr>
      <p:scale>
        <a:sx n="100" d="100"/>
        <a:sy n="100" d="100"/>
      </p:scale>
      <p:origin x="0" y="0"/>
    </p:cViewPr>
  </p:notesTextViewPr>
  <p:sorterViewPr>
    <p:cViewPr>
      <p:scale>
        <a:sx n="140" d="100"/>
        <a:sy n="14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574CCD-690B-4AC6-831D-681D9EC53F4F}" type="datetimeFigureOut">
              <a:rPr lang="zh-CN" altLang="en-US" smtClean="0"/>
              <a:pPr/>
              <a:t>2016/10/24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711801-FA4F-4616-9C78-DBD52C3922C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CC9C5843-D2C3-43C5-82F9-DF36BDE694D2}" type="slidenum">
              <a:rPr lang="en-US" altLang="zh-CN" smtClean="0"/>
              <a:pPr/>
              <a:t>3</a:t>
            </a:fld>
            <a:endParaRPr lang="en-US" altLang="zh-CN"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9E92368A-E0A6-42F9-98C2-65BBEBCF3AE5}" type="slidenum">
              <a:rPr lang="en-US" altLang="zh-CN" smtClean="0"/>
              <a:pPr/>
              <a:t>16</a:t>
            </a:fld>
            <a:endParaRPr lang="en-US" altLang="zh-CN"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79A19ABD-47BA-467A-925A-C0C3FD86D23C}" type="slidenum">
              <a:rPr lang="en-US" altLang="zh-CN" smtClean="0"/>
              <a:pPr/>
              <a:t>18</a:t>
            </a:fld>
            <a:endParaRPr lang="en-US" altLang="zh-CN"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2C0216B6-6C0F-4AAC-807B-3469AF2D9D73}" type="slidenum">
              <a:rPr lang="en-US" altLang="zh-CN" smtClean="0"/>
              <a:pPr/>
              <a:t>63</a:t>
            </a:fld>
            <a:endParaRPr lang="en-US" altLang="zh-CN" smtClean="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D1B48734-D58C-41C5-8EFB-F082A365D7B9}" type="slidenum">
              <a:rPr lang="en-US" altLang="zh-CN" smtClean="0"/>
              <a:pPr/>
              <a:t>64</a:t>
            </a:fld>
            <a:endParaRPr lang="en-US" altLang="zh-CN"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D1B48734-D58C-41C5-8EFB-F082A365D7B9}" type="slidenum">
              <a:rPr lang="en-US" altLang="zh-CN" smtClean="0"/>
              <a:pPr/>
              <a:t>65</a:t>
            </a:fld>
            <a:endParaRPr lang="en-US" altLang="zh-CN"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B20FEAA0-2F8E-48CE-8B60-F8988830341F}" type="slidenum">
              <a:rPr lang="en-US" altLang="zh-CN" smtClean="0"/>
              <a:pPr/>
              <a:t>4</a:t>
            </a:fld>
            <a:endParaRPr lang="en-US" altLang="zh-CN"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B15E637B-7872-41B9-A211-10BEA633D1EA}" type="slidenum">
              <a:rPr lang="en-US" altLang="zh-CN" smtClean="0"/>
              <a:pPr/>
              <a:t>5</a:t>
            </a:fld>
            <a:endParaRPr lang="en-US" altLang="zh-CN"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B707C520-528A-4679-B3EC-B519E8E13820}" type="slidenum">
              <a:rPr lang="en-US" altLang="zh-CN" smtClean="0"/>
              <a:pPr/>
              <a:t>6</a:t>
            </a:fld>
            <a:endParaRPr lang="en-US" altLang="zh-CN"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10DFD744-F40F-496A-89C2-7960A74E6F7D}" type="slidenum">
              <a:rPr lang="en-US" altLang="zh-CN" smtClean="0"/>
              <a:pPr/>
              <a:t>7</a:t>
            </a:fld>
            <a:endParaRPr lang="en-US" altLang="zh-CN"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D7D94B10-C063-435A-B77B-04F86CF03298}" type="slidenum">
              <a:rPr lang="en-US" altLang="zh-CN" smtClean="0"/>
              <a:pPr/>
              <a:t>8</a:t>
            </a:fld>
            <a:endParaRPr lang="en-US" altLang="zh-CN"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20B31185-BD53-4636-A9B0-CFB1DD71C5E5}" type="slidenum">
              <a:rPr lang="en-US" altLang="zh-CN" smtClean="0"/>
              <a:pPr/>
              <a:t>9</a:t>
            </a:fld>
            <a:endParaRPr lang="en-US" altLang="zh-CN"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338FD4D0-9281-44A4-89F3-07068A828D02}" type="slidenum">
              <a:rPr lang="en-US" altLang="zh-CN" smtClean="0"/>
              <a:pPr/>
              <a:t>10</a:t>
            </a:fld>
            <a:endParaRPr lang="en-US" altLang="zh-CN"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431A8EEE-518F-43A6-9B67-DE7DB857A5AF}" type="slidenum">
              <a:rPr lang="en-US" altLang="zh-CN" smtClean="0"/>
              <a:pPr/>
              <a:t>15</a:t>
            </a:fld>
            <a:endParaRPr lang="en-US" altLang="zh-CN"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9"/>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CC0AC75-4E1D-48DD-B347-7D53CAAE37E5}" type="datetimeFigureOut">
              <a:rPr lang="zh-CN" altLang="en-US" smtClean="0"/>
              <a:pPr/>
              <a:t>2016/10/24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3DFAF32-7173-4B3B-8F47-3127C7EC6C8A}"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CC0AC75-4E1D-48DD-B347-7D53CAAE37E5}" type="datetimeFigureOut">
              <a:rPr lang="zh-CN" altLang="en-US" smtClean="0"/>
              <a:pPr/>
              <a:t>2016/10/24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3DFAF32-7173-4B3B-8F47-3127C7EC6C8A}"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28600"/>
            <a:ext cx="2057400" cy="48768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28600"/>
            <a:ext cx="6019800" cy="48768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CC0AC75-4E1D-48DD-B347-7D53CAAE37E5}" type="datetimeFigureOut">
              <a:rPr lang="zh-CN" altLang="en-US" smtClean="0"/>
              <a:pPr/>
              <a:t>2016/10/24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3DFAF32-7173-4B3B-8F47-3127C7EC6C8A}"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298450" y="228600"/>
            <a:ext cx="854075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609600" y="1600200"/>
            <a:ext cx="8153400" cy="4498975"/>
          </a:xfrm>
          <a:prstGeom prst="rect">
            <a:avLst/>
          </a:prstGeom>
        </p:spPr>
        <p:txBody>
          <a:bodyPr/>
          <a:lstStyle/>
          <a:p>
            <a:pPr lvl="0"/>
            <a:endParaRPr lang="zh-CN" altLang="en-US" noProof="0"/>
          </a:p>
        </p:txBody>
      </p:sp>
      <p:sp>
        <p:nvSpPr>
          <p:cNvPr id="4" name="日期占位符 3"/>
          <p:cNvSpPr>
            <a:spLocks noGrp="1"/>
          </p:cNvSpPr>
          <p:nvPr>
            <p:ph type="dt" sz="half" idx="10"/>
          </p:nvPr>
        </p:nvSpPr>
        <p:spPr>
          <a:xfrm>
            <a:off x="298450" y="6245225"/>
            <a:ext cx="2289175" cy="476250"/>
          </a:xfrm>
          <a:prstGeom prst="rect">
            <a:avLst/>
          </a:prstGeom>
        </p:spPr>
        <p:txBody>
          <a:bodyPr/>
          <a:lstStyle>
            <a:lvl1pPr>
              <a:defRPr smtClean="0"/>
            </a:lvl1pPr>
          </a:lstStyle>
          <a:p>
            <a:pPr>
              <a:defRPr/>
            </a:pPr>
            <a:endParaRPr lang="en-US" altLang="zh-CN"/>
          </a:p>
        </p:txBody>
      </p:sp>
      <p:sp>
        <p:nvSpPr>
          <p:cNvPr id="5" name="页脚占位符 4"/>
          <p:cNvSpPr>
            <a:spLocks noGrp="1"/>
          </p:cNvSpPr>
          <p:nvPr>
            <p:ph type="ftr" sz="quarter" idx="11"/>
          </p:nvPr>
        </p:nvSpPr>
        <p:spPr>
          <a:xfrm>
            <a:off x="3121025" y="6245225"/>
            <a:ext cx="2895600" cy="476250"/>
          </a:xfrm>
          <a:prstGeom prst="rect">
            <a:avLst/>
          </a:prstGeom>
        </p:spPr>
        <p:txBody>
          <a:bodyPr/>
          <a:lstStyle>
            <a:lvl1pPr>
              <a:defRPr smtClean="0"/>
            </a:lvl1pPr>
          </a:lstStyle>
          <a:p>
            <a:pPr>
              <a:defRPr/>
            </a:pPr>
            <a:endParaRPr lang="en-US" altLang="zh-CN"/>
          </a:p>
        </p:txBody>
      </p:sp>
      <p:sp>
        <p:nvSpPr>
          <p:cNvPr id="6" name="灯片编号占位符 5"/>
          <p:cNvSpPr>
            <a:spLocks noGrp="1"/>
          </p:cNvSpPr>
          <p:nvPr>
            <p:ph type="sldNum" sz="quarter" idx="12"/>
          </p:nvPr>
        </p:nvSpPr>
        <p:spPr>
          <a:xfrm>
            <a:off x="6550025" y="6245225"/>
            <a:ext cx="2289175" cy="476250"/>
          </a:xfrm>
          <a:prstGeom prst="rect">
            <a:avLst/>
          </a:prstGeom>
        </p:spPr>
        <p:txBody>
          <a:bodyPr/>
          <a:lstStyle>
            <a:lvl1pPr>
              <a:defRPr smtClean="0"/>
            </a:lvl1pPr>
          </a:lstStyle>
          <a:p>
            <a:pPr>
              <a:defRPr/>
            </a:pPr>
            <a:fld id="{5CE40A4F-E6EB-4630-9647-A8FADE8763E6}" type="slidenum">
              <a:rPr lang="en-US" altLang="zh-CN"/>
              <a:pPr>
                <a:defRPr/>
              </a:pPr>
              <a:t>‹#›</a:t>
            </a:fld>
            <a:endParaRPr lang="en-US" altLang="zh-CN"/>
          </a:p>
        </p:txBody>
      </p:sp>
    </p:spTree>
  </p:cSld>
  <p:clrMapOvr>
    <a:masterClrMapping/>
  </p:clrMapOvr>
  <p:transition spd="slow">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298450" y="228600"/>
            <a:ext cx="8540750" cy="1143000"/>
          </a:xfrm>
          <a:prstGeom prst="rect">
            <a:avLst/>
          </a:prstGeo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609600" y="1600200"/>
            <a:ext cx="4000500" cy="449897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762500" y="1600200"/>
            <a:ext cx="4000500" cy="449897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298450" y="6245225"/>
            <a:ext cx="2289175" cy="476250"/>
          </a:xfrm>
          <a:prstGeom prst="rect">
            <a:avLst/>
          </a:prstGeom>
        </p:spPr>
        <p:txBody>
          <a:bodyPr/>
          <a:lstStyle>
            <a:lvl1pPr>
              <a:defRPr smtClean="0"/>
            </a:lvl1pPr>
          </a:lstStyle>
          <a:p>
            <a:pPr>
              <a:defRPr/>
            </a:pPr>
            <a:endParaRPr lang="en-US" altLang="zh-CN"/>
          </a:p>
        </p:txBody>
      </p:sp>
      <p:sp>
        <p:nvSpPr>
          <p:cNvPr id="6" name="页脚占位符 5"/>
          <p:cNvSpPr>
            <a:spLocks noGrp="1"/>
          </p:cNvSpPr>
          <p:nvPr>
            <p:ph type="ftr" sz="quarter" idx="11"/>
          </p:nvPr>
        </p:nvSpPr>
        <p:spPr>
          <a:xfrm>
            <a:off x="3121025" y="6245225"/>
            <a:ext cx="2895600" cy="476250"/>
          </a:xfrm>
          <a:prstGeom prst="rect">
            <a:avLst/>
          </a:prstGeom>
        </p:spPr>
        <p:txBody>
          <a:bodyPr/>
          <a:lstStyle>
            <a:lvl1pPr>
              <a:defRPr smtClean="0"/>
            </a:lvl1pPr>
          </a:lstStyle>
          <a:p>
            <a:pPr>
              <a:defRPr/>
            </a:pPr>
            <a:endParaRPr lang="en-US" altLang="zh-CN"/>
          </a:p>
        </p:txBody>
      </p:sp>
      <p:sp>
        <p:nvSpPr>
          <p:cNvPr id="7" name="灯片编号占位符 6"/>
          <p:cNvSpPr>
            <a:spLocks noGrp="1"/>
          </p:cNvSpPr>
          <p:nvPr>
            <p:ph type="sldNum" sz="quarter" idx="12"/>
          </p:nvPr>
        </p:nvSpPr>
        <p:spPr>
          <a:xfrm>
            <a:off x="6550025" y="6245225"/>
            <a:ext cx="2289175" cy="476250"/>
          </a:xfrm>
          <a:prstGeom prst="rect">
            <a:avLst/>
          </a:prstGeom>
        </p:spPr>
        <p:txBody>
          <a:bodyPr/>
          <a:lstStyle>
            <a:lvl1pPr>
              <a:defRPr smtClean="0"/>
            </a:lvl1pPr>
          </a:lstStyle>
          <a:p>
            <a:pPr>
              <a:defRPr/>
            </a:pPr>
            <a:fld id="{4BDCFB68-0033-418D-8F91-AE95E3762C10}" type="slidenum">
              <a:rPr lang="en-US" altLang="zh-CN"/>
              <a:pPr>
                <a:defRPr/>
              </a:pPr>
              <a:t>‹#›</a:t>
            </a:fld>
            <a:endParaRPr lang="en-US" altLang="zh-CN"/>
          </a:p>
        </p:txBody>
      </p:sp>
    </p:spTree>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CC0AC75-4E1D-48DD-B347-7D53CAAE37E5}" type="datetimeFigureOut">
              <a:rPr lang="zh-CN" altLang="en-US" smtClean="0"/>
              <a:pPr/>
              <a:t>2016/10/24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3DFAF32-7173-4B3B-8F47-3127C7EC6C8A}"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3"/>
            <a:ext cx="7772400" cy="136207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CC0AC75-4E1D-48DD-B347-7D53CAAE37E5}" type="datetimeFigureOut">
              <a:rPr lang="zh-CN" altLang="en-US" smtClean="0"/>
              <a:pPr/>
              <a:t>2016/10/24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3DFAF32-7173-4B3B-8F47-3127C7EC6C8A}"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CC0AC75-4E1D-48DD-B347-7D53CAAE37E5}" type="datetimeFigureOut">
              <a:rPr lang="zh-CN" altLang="en-US" smtClean="0"/>
              <a:pPr/>
              <a:t>2016/10/24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3DFAF32-7173-4B3B-8F47-3127C7EC6C8A}"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31" y="153511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CC0AC75-4E1D-48DD-B347-7D53CAAE37E5}" type="datetimeFigureOut">
              <a:rPr lang="zh-CN" altLang="en-US" smtClean="0"/>
              <a:pPr/>
              <a:t>2016/10/24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3DFAF32-7173-4B3B-8F47-3127C7EC6C8A}"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CC0AC75-4E1D-48DD-B347-7D53CAAE37E5}" type="datetimeFigureOut">
              <a:rPr lang="zh-CN" altLang="en-US" smtClean="0"/>
              <a:pPr/>
              <a:t>2016/10/24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3DFAF32-7173-4B3B-8F47-3127C7EC6C8A}"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CC0AC75-4E1D-48DD-B347-7D53CAAE37E5}" type="datetimeFigureOut">
              <a:rPr lang="zh-CN" altLang="en-US" smtClean="0"/>
              <a:pPr/>
              <a:t>2016/10/24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3DFAF32-7173-4B3B-8F47-3127C7EC6C8A}"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6" y="273052"/>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6"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CC0AC75-4E1D-48DD-B347-7D53CAAE37E5}" type="datetimeFigureOut">
              <a:rPr lang="zh-CN" altLang="en-US" smtClean="0"/>
              <a:pPr/>
              <a:t>2016/10/24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3DFAF32-7173-4B3B-8F47-3127C7EC6C8A}"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CC0AC75-4E1D-48DD-B347-7D53CAAE37E5}" type="datetimeFigureOut">
              <a:rPr lang="zh-CN" altLang="en-US" smtClean="0"/>
              <a:pPr/>
              <a:t>2016/10/24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3DFAF32-7173-4B3B-8F47-3127C7EC6C8A}"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0AC75-4E1D-48DD-B347-7D53CAAE37E5}" type="datetimeFigureOut">
              <a:rPr lang="zh-CN" altLang="en-US" smtClean="0"/>
              <a:pPr/>
              <a:t>2016/10/24</a:t>
            </a:fld>
            <a:endParaRPr lang="zh-CN" altLang="en-US"/>
          </a:p>
        </p:txBody>
      </p:sp>
      <p:sp>
        <p:nvSpPr>
          <p:cNvPr id="5" name="页脚占位符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DFAF32-7173-4B3B-8F47-3127C7EC6C8A}"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http://www.chinaacc.com/upload/news/2007/7/16/xinyan485720077169203886470.jp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ideo" Target="file:///C:\Users\Administrator\Desktop\&#39640;&#20013;&#29983;&#32844;&#19994;&#29983;&#28079;&#35268;&#21010;&#65288;&#20108;&#65289;\01.wmv" TargetMode="Externa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1.xml"/><Relationship Id="rId4" Type="http://schemas.openxmlformats.org/officeDocument/2006/relationships/image" Target="../media/image1.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ideo" Target="file:///C:\Users\Administrator\Desktop\&#39640;&#20013;&#29983;&#32844;&#19994;&#29983;&#28079;&#35268;&#21010;&#65288;&#20108;&#65289;\&#25945;&#32946;&#21488;&#20307;&#32946;&#35780;&#20070;2009_07_23&#24615;&#26684;&#21629;&#36816;&#19982;&#21488;&#29699;&#19968;&#21733;.wmv" TargetMode="External"/><Relationship Id="rId4" Type="http://schemas.openxmlformats.org/officeDocument/2006/relationships/image" Target="../media/image5.png"/></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7" name="TextBox 6"/>
          <p:cNvSpPr txBox="1"/>
          <p:nvPr/>
        </p:nvSpPr>
        <p:spPr>
          <a:xfrm>
            <a:off x="2357438" y="4286250"/>
            <a:ext cx="5027612" cy="584200"/>
          </a:xfrm>
          <a:prstGeom prst="rect">
            <a:avLst/>
          </a:prstGeom>
          <a:noFill/>
        </p:spPr>
        <p:txBody>
          <a:bodyPr wrap="none">
            <a:spAutoFit/>
          </a:bodyPr>
          <a:lstStyle/>
          <a:p>
            <a:pPr>
              <a:defRPr/>
            </a:pPr>
            <a:r>
              <a:rPr lang="zh-CN" altLang="en-US" sz="3200" b="1" dirty="0">
                <a:solidFill>
                  <a:schemeClr val="bg1"/>
                </a:solidFill>
                <a:effectLst>
                  <a:outerShdw blurRad="38100" dist="38100" dir="2700000" algn="tl">
                    <a:srgbClr val="000000">
                      <a:alpha val="43137"/>
                    </a:srgbClr>
                  </a:outerShdw>
                </a:effectLst>
                <a:latin typeface="华文行楷" pitchFamily="2" charset="-122"/>
                <a:ea typeface="华文行楷" pitchFamily="2" charset="-122"/>
              </a:rPr>
              <a:t>澧县一中</a:t>
            </a:r>
            <a:r>
              <a:rPr lang="en-US" altLang="zh-CN" sz="3200" b="1" dirty="0">
                <a:solidFill>
                  <a:schemeClr val="bg1"/>
                </a:solidFill>
                <a:effectLst>
                  <a:outerShdw blurRad="38100" dist="38100" dir="2700000" algn="tl">
                    <a:srgbClr val="000000">
                      <a:alpha val="43137"/>
                    </a:srgbClr>
                  </a:outerShdw>
                </a:effectLst>
                <a:latin typeface="华文行楷" pitchFamily="2" charset="-122"/>
                <a:ea typeface="华文行楷" pitchFamily="2" charset="-122"/>
              </a:rPr>
              <a:t>2016</a:t>
            </a:r>
            <a:r>
              <a:rPr lang="zh-CN" altLang="en-US" sz="3200" b="1" dirty="0">
                <a:solidFill>
                  <a:schemeClr val="bg1"/>
                </a:solidFill>
                <a:effectLst>
                  <a:outerShdw blurRad="38100" dist="38100" dir="2700000" algn="tl">
                    <a:srgbClr val="000000">
                      <a:alpha val="43137"/>
                    </a:srgbClr>
                  </a:outerShdw>
                </a:effectLst>
                <a:latin typeface="华文行楷" pitchFamily="2" charset="-122"/>
                <a:ea typeface="华文行楷" pitchFamily="2" charset="-122"/>
              </a:rPr>
              <a:t>级    </a:t>
            </a:r>
            <a:r>
              <a:rPr lang="en-US" altLang="zh-CN" sz="3200" b="1" dirty="0">
                <a:solidFill>
                  <a:schemeClr val="bg1"/>
                </a:solidFill>
                <a:effectLst>
                  <a:outerShdw blurRad="38100" dist="38100" dir="2700000" algn="tl">
                    <a:srgbClr val="000000">
                      <a:alpha val="43137"/>
                    </a:srgbClr>
                  </a:outerShdw>
                </a:effectLst>
                <a:latin typeface="华文行楷" pitchFamily="2" charset="-122"/>
                <a:ea typeface="华文行楷" pitchFamily="2" charset="-122"/>
              </a:rPr>
              <a:t>2016</a:t>
            </a:r>
            <a:r>
              <a:rPr lang="zh-CN" altLang="en-US" sz="3200" b="1" dirty="0">
                <a:solidFill>
                  <a:schemeClr val="bg1"/>
                </a:solidFill>
                <a:effectLst>
                  <a:outerShdw blurRad="38100" dist="38100" dir="2700000" algn="tl">
                    <a:srgbClr val="000000">
                      <a:alpha val="43137"/>
                    </a:srgbClr>
                  </a:outerShdw>
                </a:effectLst>
                <a:latin typeface="华文行楷" pitchFamily="2" charset="-122"/>
                <a:ea typeface="华文行楷" pitchFamily="2" charset="-122"/>
              </a:rPr>
              <a:t>年</a:t>
            </a:r>
            <a:r>
              <a:rPr lang="en-US" altLang="zh-CN" sz="3200" b="1" dirty="0">
                <a:solidFill>
                  <a:schemeClr val="bg1"/>
                </a:solidFill>
                <a:effectLst>
                  <a:outerShdw blurRad="38100" dist="38100" dir="2700000" algn="tl">
                    <a:srgbClr val="000000">
                      <a:alpha val="43137"/>
                    </a:srgbClr>
                  </a:outerShdw>
                </a:effectLst>
                <a:latin typeface="华文行楷" pitchFamily="2" charset="-122"/>
                <a:ea typeface="华文行楷" pitchFamily="2" charset="-122"/>
              </a:rPr>
              <a:t>10</a:t>
            </a:r>
            <a:r>
              <a:rPr lang="zh-CN" altLang="en-US" sz="3200" b="1" dirty="0">
                <a:solidFill>
                  <a:schemeClr val="bg1"/>
                </a:solidFill>
                <a:effectLst>
                  <a:outerShdw blurRad="38100" dist="38100" dir="2700000" algn="tl">
                    <a:srgbClr val="000000">
                      <a:alpha val="43137"/>
                    </a:srgbClr>
                  </a:outerShdw>
                </a:effectLst>
                <a:latin typeface="华文行楷" pitchFamily="2" charset="-122"/>
                <a:ea typeface="华文行楷" pitchFamily="2" charset="-122"/>
              </a:rPr>
              <a:t>月</a:t>
            </a:r>
          </a:p>
        </p:txBody>
      </p:sp>
      <p:sp>
        <p:nvSpPr>
          <p:cNvPr id="8" name="TextBox 7"/>
          <p:cNvSpPr txBox="1"/>
          <p:nvPr/>
        </p:nvSpPr>
        <p:spPr>
          <a:xfrm>
            <a:off x="214282" y="357166"/>
            <a:ext cx="4288353" cy="584775"/>
          </a:xfrm>
          <a:prstGeom prst="rect">
            <a:avLst/>
          </a:prstGeom>
          <a:noFill/>
        </p:spPr>
        <p:txBody>
          <a:bodyPr wrap="none" rtlCol="0">
            <a:spAutoFit/>
          </a:bodyPr>
          <a:lstStyle/>
          <a:p>
            <a:r>
              <a:rPr lang="zh-CN" altLang="en-US" sz="3200" dirty="0" smtClean="0">
                <a:latin typeface="华文琥珀" pitchFamily="2" charset="-122"/>
                <a:ea typeface="华文琥珀" pitchFamily="2" charset="-122"/>
              </a:rPr>
              <a:t>高中生涯规划课程系列</a:t>
            </a:r>
            <a:endParaRPr lang="zh-CN" altLang="en-US" sz="3200" dirty="0">
              <a:latin typeface="华文琥珀" pitchFamily="2" charset="-122"/>
              <a:ea typeface="华文琥珀" pitchFamily="2" charset="-122"/>
            </a:endParaRPr>
          </a:p>
        </p:txBody>
      </p:sp>
      <p:sp>
        <p:nvSpPr>
          <p:cNvPr id="9" name="矩形 8"/>
          <p:cNvSpPr/>
          <p:nvPr/>
        </p:nvSpPr>
        <p:spPr>
          <a:xfrm>
            <a:off x="1643042" y="1714488"/>
            <a:ext cx="5857916" cy="2308324"/>
          </a:xfrm>
          <a:prstGeom prst="rect">
            <a:avLst/>
          </a:prstGeom>
          <a:noFill/>
        </p:spPr>
        <p:txBody>
          <a:bodyPr wrap="square" lIns="91440" tIns="45720" rIns="91440" bIns="45720">
            <a:spAutoFit/>
          </a:bodyPr>
          <a:lstStyle/>
          <a:p>
            <a:r>
              <a:rPr lang="zh-CN" altLang="en-US" sz="7200" b="1" dirty="0" smtClean="0">
                <a:ln w="900" cmpd="sng">
                  <a:solidFill>
                    <a:schemeClr val="accent1">
                      <a:satMod val="190000"/>
                      <a:alpha val="55000"/>
                    </a:schemeClr>
                  </a:solidFill>
                  <a:prstDash val="solid"/>
                </a:ln>
                <a:solidFill>
                  <a:schemeClr val="accent1">
                    <a:satMod val="200000"/>
                    <a:tint val="3000"/>
                  </a:schemeClr>
                </a:solidFill>
                <a:effectLst>
                  <a:outerShdw blurRad="38100" dist="38100" dir="2700000" algn="tl">
                    <a:srgbClr val="000000">
                      <a:alpha val="43137"/>
                    </a:srgbClr>
                  </a:outerShdw>
                </a:effectLst>
                <a:latin typeface="华文楷体" pitchFamily="2" charset="-122"/>
                <a:ea typeface="华文楷体" pitchFamily="2" charset="-122"/>
              </a:rPr>
              <a:t>兴趣成就职业</a:t>
            </a:r>
            <a:endParaRPr lang="en-US" altLang="zh-CN" sz="7200" b="1" dirty="0" smtClean="0">
              <a:ln w="900" cmpd="sng">
                <a:solidFill>
                  <a:schemeClr val="accent1">
                    <a:satMod val="190000"/>
                    <a:alpha val="55000"/>
                  </a:schemeClr>
                </a:solidFill>
                <a:prstDash val="solid"/>
              </a:ln>
              <a:solidFill>
                <a:schemeClr val="accent1">
                  <a:satMod val="200000"/>
                  <a:tint val="3000"/>
                </a:schemeClr>
              </a:solidFill>
              <a:effectLst>
                <a:outerShdw blurRad="38100" dist="38100" dir="2700000" algn="tl">
                  <a:srgbClr val="000000">
                    <a:alpha val="43137"/>
                  </a:srgbClr>
                </a:outerShdw>
              </a:effectLst>
              <a:latin typeface="华文楷体" pitchFamily="2" charset="-122"/>
              <a:ea typeface="华文楷体" pitchFamily="2" charset="-122"/>
            </a:endParaRPr>
          </a:p>
          <a:p>
            <a:r>
              <a:rPr lang="zh-CN" altLang="en-US" sz="7200" b="1" dirty="0" smtClean="0">
                <a:ln w="900" cmpd="sng">
                  <a:solidFill>
                    <a:schemeClr val="accent1">
                      <a:satMod val="190000"/>
                      <a:alpha val="55000"/>
                    </a:schemeClr>
                  </a:solidFill>
                  <a:prstDash val="solid"/>
                </a:ln>
                <a:solidFill>
                  <a:schemeClr val="accent1">
                    <a:satMod val="200000"/>
                    <a:tint val="3000"/>
                  </a:schemeClr>
                </a:solidFill>
                <a:effectLst>
                  <a:outerShdw blurRad="38100" dist="38100" dir="2700000" algn="tl">
                    <a:srgbClr val="000000">
                      <a:alpha val="43137"/>
                    </a:srgbClr>
                  </a:outerShdw>
                </a:effectLst>
                <a:latin typeface="华文楷体" pitchFamily="2" charset="-122"/>
                <a:ea typeface="华文楷体" pitchFamily="2" charset="-122"/>
              </a:rPr>
              <a:t>性格决定命运</a:t>
            </a:r>
            <a:endParaRPr lang="zh-CN" altLang="en-US" sz="7200" b="1" dirty="0">
              <a:ln w="900" cmpd="sng">
                <a:solidFill>
                  <a:schemeClr val="accent1">
                    <a:satMod val="190000"/>
                    <a:alpha val="55000"/>
                  </a:schemeClr>
                </a:solidFill>
                <a:prstDash val="solid"/>
              </a:ln>
              <a:solidFill>
                <a:schemeClr val="accent1">
                  <a:satMod val="200000"/>
                  <a:tint val="3000"/>
                </a:schemeClr>
              </a:solidFill>
              <a:effectLst>
                <a:outerShdw blurRad="38100" dist="38100" dir="2700000" algn="tl">
                  <a:srgbClr val="000000">
                    <a:alpha val="43137"/>
                  </a:srgbClr>
                </a:outerShdw>
              </a:effectLst>
              <a:latin typeface="华文楷体" pitchFamily="2" charset="-122"/>
              <a:ea typeface="华文楷体"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4" descr="http://www.chinaacc.com/upload/news/2007/7/16/xinyan485720077169203886470.jpg"/>
          <p:cNvPicPr>
            <a:picLocks noChangeAspect="1" noChangeArrowheads="1"/>
          </p:cNvPicPr>
          <p:nvPr/>
        </p:nvPicPr>
        <p:blipFill>
          <a:blip r:embed="rId3" r:link="rId4"/>
          <a:srcRect/>
          <a:stretch>
            <a:fillRect/>
          </a:stretch>
        </p:blipFill>
        <p:spPr bwMode="auto">
          <a:xfrm>
            <a:off x="71438" y="714355"/>
            <a:ext cx="8929687" cy="5072083"/>
          </a:xfrm>
          <a:prstGeom prst="rect">
            <a:avLst/>
          </a:prstGeom>
          <a:noFill/>
          <a:ln w="9525">
            <a:noFill/>
            <a:miter lim="800000"/>
            <a:headEnd/>
            <a:tailEnd/>
          </a:ln>
        </p:spPr>
      </p:pic>
    </p:spTree>
  </p:cSld>
  <p:clrMapOvr>
    <a:masterClrMapping/>
  </p:clrMapOvr>
  <p:transition advClick="0" advTm="7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1"/>
          <p:cNvSpPr>
            <a:spLocks noChangeArrowheads="1"/>
          </p:cNvSpPr>
          <p:nvPr/>
        </p:nvSpPr>
        <p:spPr bwMode="auto">
          <a:xfrm>
            <a:off x="0" y="714356"/>
            <a:ext cx="9144000" cy="4031873"/>
          </a:xfrm>
          <a:prstGeom prst="rect">
            <a:avLst/>
          </a:prstGeom>
          <a:noFill/>
          <a:ln w="9525">
            <a:noFill/>
            <a:miter lim="800000"/>
            <a:headEnd/>
            <a:tailEnd/>
          </a:ln>
        </p:spPr>
        <p:txBody>
          <a:bodyPr>
            <a:spAutoFit/>
          </a:bodyPr>
          <a:lstStyle/>
          <a:p>
            <a:r>
              <a:rPr lang="zh-CN" altLang="en-US" sz="3200" b="1" dirty="0" smtClean="0">
                <a:solidFill>
                  <a:srgbClr val="7030A0"/>
                </a:solidFill>
                <a:effectLst>
                  <a:outerShdw blurRad="38100" dist="38100" dir="2700000" algn="tl">
                    <a:srgbClr val="000000">
                      <a:alpha val="43137"/>
                    </a:srgbClr>
                  </a:outerShdw>
                </a:effectLst>
                <a:latin typeface="+mn-ea"/>
              </a:rPr>
              <a:t>    曾有人做过一个实验：组织三组人，让他们分别沿着十公里以外的三个村子步行。</a:t>
            </a:r>
          </a:p>
          <a:p>
            <a:r>
              <a:rPr lang="zh-CN" altLang="en-US" sz="3200" b="1" dirty="0" smtClean="0">
                <a:solidFill>
                  <a:srgbClr val="7030A0"/>
                </a:solidFill>
                <a:effectLst>
                  <a:outerShdw blurRad="38100" dist="38100" dir="2700000" algn="tl">
                    <a:srgbClr val="000000">
                      <a:alpha val="43137"/>
                    </a:srgbClr>
                  </a:outerShdw>
                </a:effectLst>
                <a:latin typeface="+mn-ea"/>
              </a:rPr>
              <a:t>　　第一组的人不知道村庄的名字，也不知道路程有多远，只告诉他们跟着向导走就是。刚走了两、三公里就有人叫苦，走了一半时有人几乎愤怒了，他们抱怨为什么要走这么远，何时才能走到一半时有人甚至坐在路边不愿走了，越往后走他们的情绪越低。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28662" y="785794"/>
            <a:ext cx="7358114" cy="5016758"/>
          </a:xfrm>
          <a:prstGeom prst="rect">
            <a:avLst/>
          </a:prstGeom>
        </p:spPr>
        <p:txBody>
          <a:bodyPr wrap="square">
            <a:spAutoFit/>
          </a:bodyPr>
          <a:lstStyle/>
          <a:p>
            <a:r>
              <a:rPr lang="zh-CN" altLang="en-US" sz="3200" b="1" dirty="0" smtClean="0">
                <a:solidFill>
                  <a:srgbClr val="7030A0"/>
                </a:solidFill>
                <a:effectLst>
                  <a:outerShdw blurRad="38100" dist="38100" dir="2700000" algn="tl">
                    <a:srgbClr val="000000">
                      <a:alpha val="43137"/>
                    </a:srgbClr>
                  </a:outerShdw>
                </a:effectLst>
                <a:latin typeface="+mn-ea"/>
              </a:rPr>
              <a:t>第二组的人知道村庄的名字和路段，但路边没有里程碑，他们只能凭经验估计行程时刻和距离。走到一半的时候大多数人就想知道他们已经走了多远，比较有经验的人说：</a:t>
            </a:r>
            <a:r>
              <a:rPr lang="en-US" altLang="zh-CN" sz="3200" b="1" dirty="0" smtClean="0">
                <a:solidFill>
                  <a:srgbClr val="7030A0"/>
                </a:solidFill>
                <a:effectLst>
                  <a:outerShdw blurRad="38100" dist="38100" dir="2700000" algn="tl">
                    <a:srgbClr val="000000">
                      <a:alpha val="43137"/>
                    </a:srgbClr>
                  </a:outerShdw>
                </a:effectLst>
                <a:latin typeface="+mn-ea"/>
              </a:rPr>
              <a:t>“</a:t>
            </a:r>
            <a:r>
              <a:rPr lang="zh-CN" altLang="en-US" sz="3200" b="1" dirty="0" smtClean="0">
                <a:solidFill>
                  <a:srgbClr val="7030A0"/>
                </a:solidFill>
                <a:effectLst>
                  <a:outerShdw blurRad="38100" dist="38100" dir="2700000" algn="tl">
                    <a:srgbClr val="000000">
                      <a:alpha val="43137"/>
                    </a:srgbClr>
                  </a:outerShdw>
                </a:effectLst>
                <a:latin typeface="+mn-ea"/>
              </a:rPr>
              <a:t>大概走了一半的路程。</a:t>
            </a:r>
            <a:r>
              <a:rPr lang="en-US" altLang="zh-CN" sz="3200" b="1" dirty="0" smtClean="0">
                <a:solidFill>
                  <a:srgbClr val="7030A0"/>
                </a:solidFill>
                <a:effectLst>
                  <a:outerShdw blurRad="38100" dist="38100" dir="2700000" algn="tl">
                    <a:srgbClr val="000000">
                      <a:alpha val="43137"/>
                    </a:srgbClr>
                  </a:outerShdw>
                </a:effectLst>
                <a:latin typeface="+mn-ea"/>
              </a:rPr>
              <a:t>”</a:t>
            </a:r>
            <a:r>
              <a:rPr lang="zh-CN" altLang="en-US" sz="3200" b="1" dirty="0" smtClean="0">
                <a:solidFill>
                  <a:srgbClr val="7030A0"/>
                </a:solidFill>
                <a:effectLst>
                  <a:outerShdw blurRad="38100" dist="38100" dir="2700000" algn="tl">
                    <a:srgbClr val="000000">
                      <a:alpha val="43137"/>
                    </a:srgbClr>
                  </a:outerShdw>
                </a:effectLst>
                <a:latin typeface="+mn-ea"/>
              </a:rPr>
              <a:t>于是大家又簇拥着向前走，当走到全程的四分之三时，大家情绪低落，觉得疲惫不堪，而路程似乎还很长，当有人说：</a:t>
            </a:r>
            <a:r>
              <a:rPr lang="en-US" altLang="zh-CN" sz="3200" b="1" dirty="0" smtClean="0">
                <a:solidFill>
                  <a:srgbClr val="7030A0"/>
                </a:solidFill>
                <a:effectLst>
                  <a:outerShdw blurRad="38100" dist="38100" dir="2700000" algn="tl">
                    <a:srgbClr val="000000">
                      <a:alpha val="43137"/>
                    </a:srgbClr>
                  </a:outerShdw>
                </a:effectLst>
                <a:latin typeface="+mn-ea"/>
              </a:rPr>
              <a:t>“</a:t>
            </a:r>
            <a:r>
              <a:rPr lang="zh-CN" altLang="en-US" sz="3200" b="1" dirty="0" smtClean="0">
                <a:solidFill>
                  <a:srgbClr val="7030A0"/>
                </a:solidFill>
                <a:effectLst>
                  <a:outerShdw blurRad="38100" dist="38100" dir="2700000" algn="tl">
                    <a:srgbClr val="000000">
                      <a:alpha val="43137"/>
                    </a:srgbClr>
                  </a:outerShdw>
                </a:effectLst>
                <a:latin typeface="+mn-ea"/>
              </a:rPr>
              <a:t>快到了！</a:t>
            </a:r>
            <a:r>
              <a:rPr lang="en-US" altLang="zh-CN" sz="3200" b="1" dirty="0" smtClean="0">
                <a:solidFill>
                  <a:srgbClr val="7030A0"/>
                </a:solidFill>
                <a:effectLst>
                  <a:outerShdw blurRad="38100" dist="38100" dir="2700000" algn="tl">
                    <a:srgbClr val="000000">
                      <a:alpha val="43137"/>
                    </a:srgbClr>
                  </a:outerShdw>
                </a:effectLst>
                <a:latin typeface="+mn-ea"/>
              </a:rPr>
              <a:t>”</a:t>
            </a:r>
            <a:r>
              <a:rPr lang="zh-CN" altLang="en-US" sz="3200" b="1" dirty="0" smtClean="0">
                <a:solidFill>
                  <a:srgbClr val="7030A0"/>
                </a:solidFill>
                <a:effectLst>
                  <a:outerShdw blurRad="38100" dist="38100" dir="2700000" algn="tl">
                    <a:srgbClr val="000000">
                      <a:alpha val="43137"/>
                    </a:srgbClr>
                  </a:outerShdw>
                </a:effectLst>
                <a:latin typeface="+mn-ea"/>
              </a:rPr>
              <a:t>大家又振作起来加快了步伐。</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357290" y="1142984"/>
            <a:ext cx="6929486" cy="3539430"/>
          </a:xfrm>
          <a:prstGeom prst="rect">
            <a:avLst/>
          </a:prstGeom>
        </p:spPr>
        <p:txBody>
          <a:bodyPr wrap="square">
            <a:spAutoFit/>
          </a:bodyPr>
          <a:lstStyle/>
          <a:p>
            <a:r>
              <a:rPr lang="zh-CN" altLang="en-US" sz="3200" b="1" dirty="0" smtClean="0">
                <a:solidFill>
                  <a:srgbClr val="7030A0"/>
                </a:solidFill>
                <a:effectLst>
                  <a:outerShdw blurRad="38100" dist="38100" dir="2700000" algn="tl">
                    <a:srgbClr val="000000">
                      <a:alpha val="43137"/>
                    </a:srgbClr>
                  </a:outerShdw>
                </a:effectLst>
                <a:latin typeface="+mn-ea"/>
              </a:rPr>
              <a:t>第三组的人不仅仅知道村子的名字、路程，而且公路上每一公里就有一块里程碑，人们边走边看里程碑，每缩短一公里大家便有一小阵的愉悦。行程中他们用歌声和笑声来消除疲劳，情绪一向很高涨，因此很快就到达了目的地。</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42976" y="1857364"/>
            <a:ext cx="7143800" cy="3046988"/>
          </a:xfrm>
          <a:prstGeom prst="rect">
            <a:avLst/>
          </a:prstGeom>
        </p:spPr>
        <p:txBody>
          <a:bodyPr wrap="square">
            <a:spAutoFit/>
          </a:bodyPr>
          <a:lstStyle/>
          <a:p>
            <a:r>
              <a:rPr lang="zh-CN" altLang="en-US" sz="3200" b="1" dirty="0" smtClean="0">
                <a:solidFill>
                  <a:srgbClr val="7030A0"/>
                </a:solidFill>
                <a:effectLst>
                  <a:outerShdw blurRad="38100" dist="38100" dir="2700000" algn="tl">
                    <a:srgbClr val="000000">
                      <a:alpha val="43137"/>
                    </a:srgbClr>
                  </a:outerShdw>
                </a:effectLst>
                <a:latin typeface="+mn-ea"/>
              </a:rPr>
              <a:t>当人们的行动有明确的目标，并且把自我的行动与目标不断加以对照，清楚地知道自我的进行速度和与目标相距的距离时，行动的动机就会得到维持和加强，人就会自觉地克服一切困难，发奋到达目标。</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1"/>
          <p:cNvSpPr txBox="1">
            <a:spLocks noChangeArrowheads="1"/>
          </p:cNvSpPr>
          <p:nvPr/>
        </p:nvSpPr>
        <p:spPr bwMode="auto">
          <a:xfrm>
            <a:off x="1357313" y="1517650"/>
            <a:ext cx="5929312" cy="3538538"/>
          </a:xfrm>
          <a:prstGeom prst="rect">
            <a:avLst/>
          </a:prstGeom>
          <a:noFill/>
          <a:ln w="9525">
            <a:noFill/>
            <a:miter lim="800000"/>
            <a:headEnd/>
            <a:tailEnd/>
          </a:ln>
        </p:spPr>
        <p:txBody>
          <a:bodyPr wrap="none">
            <a:spAutoFit/>
          </a:bodyPr>
          <a:lstStyle/>
          <a:p>
            <a:r>
              <a:rPr lang="zh-CN" altLang="en-US" sz="3200" b="1" dirty="0" smtClean="0">
                <a:solidFill>
                  <a:srgbClr val="7030A0"/>
                </a:solidFill>
                <a:effectLst>
                  <a:outerShdw blurRad="38100" dist="38100" dir="2700000" algn="tl">
                    <a:srgbClr val="000000">
                      <a:alpha val="43137"/>
                    </a:srgbClr>
                  </a:outerShdw>
                </a:effectLst>
                <a:latin typeface="+mn-ea"/>
              </a:rPr>
              <a:t>中长期目标   志向高远   </a:t>
            </a:r>
            <a:endParaRPr lang="en-US" altLang="zh-CN"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不想成为将军的士兵不是好士兵</a:t>
            </a:r>
            <a:endParaRPr lang="en-US" altLang="zh-CN"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激发我们的斗志</a:t>
            </a:r>
            <a:endParaRPr lang="en-US" altLang="zh-CN" sz="3200" b="1" dirty="0" smtClean="0">
              <a:solidFill>
                <a:srgbClr val="7030A0"/>
              </a:solidFill>
              <a:effectLst>
                <a:outerShdw blurRad="38100" dist="38100" dir="2700000" algn="tl">
                  <a:srgbClr val="000000">
                    <a:alpha val="43137"/>
                  </a:srgbClr>
                </a:outerShdw>
              </a:effectLst>
              <a:latin typeface="+mn-ea"/>
            </a:endParaRPr>
          </a:p>
          <a:p>
            <a:endParaRPr lang="en-US" altLang="zh-CN"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分阶段目标   脚踏实地   </a:t>
            </a:r>
            <a:endParaRPr lang="en-US" altLang="zh-CN"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细分的阶段目标指引我们的行动</a:t>
            </a:r>
            <a:endParaRPr lang="en-US" altLang="zh-CN"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一步步达到人生高峰</a:t>
            </a:r>
          </a:p>
        </p:txBody>
      </p:sp>
    </p:spTree>
  </p:cSld>
  <p:clrMapOvr>
    <a:masterClrMapping/>
  </p:clrMapOvr>
  <p:transition advClick="0" advTm="7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0" y="1285875"/>
            <a:ext cx="9144000" cy="2554288"/>
          </a:xfrm>
          <a:prstGeom prst="rect">
            <a:avLst/>
          </a:prstGeom>
          <a:noFill/>
          <a:ln w="9525">
            <a:noFill/>
            <a:miter lim="800000"/>
            <a:headEnd/>
            <a:tailEnd/>
          </a:ln>
        </p:spPr>
        <p:txBody>
          <a:bodyPr>
            <a:spAutoFit/>
          </a:bodyPr>
          <a:lstStyle/>
          <a:p>
            <a:r>
              <a:rPr lang="en-US" altLang="zh-CN" sz="3200" b="1" dirty="0" smtClean="0">
                <a:solidFill>
                  <a:srgbClr val="7030A0"/>
                </a:solidFill>
                <a:effectLst>
                  <a:outerShdw blurRad="38100" dist="38100" dir="2700000" algn="tl">
                    <a:srgbClr val="000000">
                      <a:alpha val="43137"/>
                    </a:srgbClr>
                  </a:outerShdw>
                </a:effectLst>
                <a:latin typeface="+mn-ea"/>
              </a:rPr>
              <a:t>《</a:t>
            </a:r>
            <a:r>
              <a:rPr lang="zh-CN" altLang="en-US" sz="3200" b="1" dirty="0" smtClean="0">
                <a:solidFill>
                  <a:srgbClr val="7030A0"/>
                </a:solidFill>
                <a:effectLst>
                  <a:outerShdw blurRad="38100" dist="38100" dir="2700000" algn="tl">
                    <a:srgbClr val="000000">
                      <a:alpha val="43137"/>
                    </a:srgbClr>
                  </a:outerShdw>
                </a:effectLst>
                <a:latin typeface="+mn-ea"/>
              </a:rPr>
              <a:t>高中生职业生涯规划</a:t>
            </a:r>
            <a:r>
              <a:rPr lang="en-US" altLang="zh-CN" sz="3200" b="1" dirty="0" smtClean="0">
                <a:solidFill>
                  <a:srgbClr val="7030A0"/>
                </a:solidFill>
                <a:effectLst>
                  <a:outerShdw blurRad="38100" dist="38100" dir="2700000" algn="tl">
                    <a:srgbClr val="000000">
                      <a:alpha val="43137"/>
                    </a:srgbClr>
                  </a:outerShdw>
                </a:effectLst>
                <a:latin typeface="+mn-ea"/>
              </a:rPr>
              <a:t>》</a:t>
            </a:r>
            <a:r>
              <a:rPr lang="zh-CN" altLang="en-US" sz="3200" b="1" dirty="0" smtClean="0">
                <a:solidFill>
                  <a:srgbClr val="7030A0"/>
                </a:solidFill>
                <a:effectLst>
                  <a:outerShdw blurRad="38100" dist="38100" dir="2700000" algn="tl">
                    <a:srgbClr val="000000">
                      <a:alpha val="43137"/>
                    </a:srgbClr>
                  </a:outerShdw>
                </a:effectLst>
                <a:latin typeface="+mn-ea"/>
              </a:rPr>
              <a:t>课程的意义，在于给我们同学一些人生目标、执行计划一些理论的知识。</a:t>
            </a:r>
            <a:endParaRPr lang="en-US" altLang="zh-CN"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让我们做出的对自我的判断更具一点科学性。</a:t>
            </a:r>
            <a:endParaRPr lang="en-US" altLang="zh-CN"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          目标不是别人给你设立的</a:t>
            </a:r>
            <a:endParaRPr lang="en-US" altLang="zh-CN"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          目标是自我的追求</a:t>
            </a:r>
            <a:endParaRPr lang="en-US" altLang="zh-CN" sz="3200" b="1" dirty="0" smtClean="0">
              <a:solidFill>
                <a:srgbClr val="7030A0"/>
              </a:solidFill>
              <a:effectLst>
                <a:outerShdw blurRad="38100" dist="38100" dir="2700000" algn="tl">
                  <a:srgbClr val="000000">
                    <a:alpha val="43137"/>
                  </a:srgbClr>
                </a:outerShdw>
              </a:effectLst>
              <a:latin typeface="+mn-ea"/>
            </a:endParaRPr>
          </a:p>
        </p:txBody>
      </p:sp>
    </p:spTree>
  </p:cSld>
  <p:clrMapOvr>
    <a:masterClrMapping/>
  </p:clrMapOvr>
  <p:transition advClick="0" advTm="7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00250" y="1285875"/>
            <a:ext cx="5277407" cy="3477875"/>
          </a:xfrm>
          <a:prstGeom prst="rect">
            <a:avLst/>
          </a:prstGeom>
          <a:noFill/>
        </p:spPr>
        <p:txBody>
          <a:bodyPr wrap="none">
            <a:spAutoFit/>
          </a:bodyPr>
          <a:lstStyle/>
          <a:p>
            <a:pPr>
              <a:defRPr/>
            </a:pPr>
            <a:r>
              <a:rPr lang="zh-CN" altLang="en-US" sz="4400" b="1" dirty="0">
                <a:solidFill>
                  <a:srgbClr val="7030A0"/>
                </a:solidFill>
                <a:effectLst>
                  <a:outerShdw blurRad="38100" dist="38100" dir="2700000" algn="tl">
                    <a:srgbClr val="000000">
                      <a:alpha val="43137"/>
                    </a:srgbClr>
                  </a:outerShdw>
                </a:effectLst>
                <a:latin typeface="+mn-ea"/>
              </a:rPr>
              <a:t>今天我将和大家一起</a:t>
            </a:r>
            <a:endParaRPr lang="en-US" altLang="zh-CN" sz="4400" b="1" dirty="0">
              <a:solidFill>
                <a:srgbClr val="7030A0"/>
              </a:solidFill>
              <a:effectLst>
                <a:outerShdw blurRad="38100" dist="38100" dir="2700000" algn="tl">
                  <a:srgbClr val="000000">
                    <a:alpha val="43137"/>
                  </a:srgbClr>
                </a:outerShdw>
              </a:effectLst>
              <a:latin typeface="+mn-ea"/>
            </a:endParaRPr>
          </a:p>
          <a:p>
            <a:pPr>
              <a:defRPr/>
            </a:pPr>
            <a:r>
              <a:rPr lang="zh-CN" altLang="en-US" sz="4400" b="1" dirty="0">
                <a:solidFill>
                  <a:srgbClr val="7030A0"/>
                </a:solidFill>
                <a:effectLst>
                  <a:outerShdw blurRad="38100" dist="38100" dir="2700000" algn="tl">
                    <a:srgbClr val="000000">
                      <a:alpha val="43137"/>
                    </a:srgbClr>
                  </a:outerShdw>
                </a:effectLst>
                <a:latin typeface="+mn-ea"/>
              </a:rPr>
              <a:t>学习和实践</a:t>
            </a:r>
            <a:endParaRPr lang="en-US" altLang="zh-CN" sz="4400" b="1" dirty="0">
              <a:solidFill>
                <a:srgbClr val="7030A0"/>
              </a:solidFill>
              <a:effectLst>
                <a:outerShdw blurRad="38100" dist="38100" dir="2700000" algn="tl">
                  <a:srgbClr val="000000">
                    <a:alpha val="43137"/>
                  </a:srgbClr>
                </a:outerShdw>
              </a:effectLst>
              <a:latin typeface="+mn-ea"/>
            </a:endParaRPr>
          </a:p>
          <a:p>
            <a:pPr>
              <a:defRPr/>
            </a:pPr>
            <a:r>
              <a:rPr lang="zh-CN" altLang="en-US" sz="4400" b="1" dirty="0">
                <a:solidFill>
                  <a:srgbClr val="7030A0"/>
                </a:solidFill>
                <a:effectLst>
                  <a:outerShdw blurRad="38100" dist="38100" dir="2700000" algn="tl">
                    <a:srgbClr val="000000">
                      <a:alpha val="43137"/>
                    </a:srgbClr>
                  </a:outerShdw>
                </a:effectLst>
                <a:latin typeface="+mn-ea"/>
              </a:rPr>
              <a:t>两个科学实验</a:t>
            </a:r>
            <a:endParaRPr lang="en-US" altLang="zh-CN" sz="4400" b="1" dirty="0">
              <a:solidFill>
                <a:srgbClr val="7030A0"/>
              </a:solidFill>
              <a:effectLst>
                <a:outerShdw blurRad="38100" dist="38100" dir="2700000" algn="tl">
                  <a:srgbClr val="000000">
                    <a:alpha val="43137"/>
                  </a:srgbClr>
                </a:outerShdw>
              </a:effectLst>
              <a:latin typeface="+mn-ea"/>
            </a:endParaRPr>
          </a:p>
          <a:p>
            <a:pPr>
              <a:defRPr/>
            </a:pPr>
            <a:r>
              <a:rPr lang="zh-CN" altLang="en-US" sz="4400" b="1" dirty="0">
                <a:solidFill>
                  <a:srgbClr val="FF0000"/>
                </a:solidFill>
                <a:effectLst>
                  <a:outerShdw blurRad="38100" dist="38100" dir="2700000" algn="tl">
                    <a:srgbClr val="000000">
                      <a:alpha val="43137"/>
                    </a:srgbClr>
                  </a:outerShdw>
                </a:effectLst>
                <a:latin typeface="+mn-ea"/>
              </a:rPr>
              <a:t>职业兴趣测试</a:t>
            </a:r>
            <a:endParaRPr lang="en-US" altLang="zh-CN" sz="4400" b="1" dirty="0">
              <a:solidFill>
                <a:srgbClr val="FF0000"/>
              </a:solidFill>
              <a:effectLst>
                <a:outerShdw blurRad="38100" dist="38100" dir="2700000" algn="tl">
                  <a:srgbClr val="000000">
                    <a:alpha val="43137"/>
                  </a:srgbClr>
                </a:outerShdw>
              </a:effectLst>
              <a:latin typeface="+mn-ea"/>
            </a:endParaRPr>
          </a:p>
          <a:p>
            <a:pPr>
              <a:defRPr/>
            </a:pPr>
            <a:r>
              <a:rPr lang="zh-CN" altLang="en-US" sz="4400" b="1" dirty="0">
                <a:solidFill>
                  <a:srgbClr val="FF0000"/>
                </a:solidFill>
                <a:effectLst>
                  <a:outerShdw blurRad="38100" dist="38100" dir="2700000" algn="tl">
                    <a:srgbClr val="000000">
                      <a:alpha val="43137"/>
                    </a:srgbClr>
                  </a:outerShdw>
                </a:effectLst>
                <a:latin typeface="+mn-ea"/>
              </a:rPr>
              <a:t>性格倾向测试</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01.wmv">
            <a:hlinkClick r:id="" action="ppaction://media"/>
          </p:cNvPr>
          <p:cNvPicPr>
            <a:picLocks noRot="1" noChangeAspect="1"/>
          </p:cNvPicPr>
          <p:nvPr>
            <a:videoFile r:link="rId1"/>
          </p:nvPr>
        </p:nvPicPr>
        <p:blipFill>
          <a:blip r:embed="rId4"/>
          <a:stretch>
            <a:fillRect/>
          </a:stretch>
        </p:blipFill>
        <p:spPr>
          <a:xfrm>
            <a:off x="0" y="0"/>
            <a:ext cx="9144000" cy="6858000"/>
          </a:xfrm>
          <a:prstGeom prst="rect">
            <a:avLst/>
          </a:prstGeom>
        </p:spPr>
      </p:pic>
    </p:spTree>
  </p:cSld>
  <p:clrMapOvr>
    <a:masterClrMapping/>
  </p:clrMapOvr>
  <p:transition advClick="0" advTm="7000"/>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矩形 1"/>
          <p:cNvSpPr>
            <a:spLocks noChangeArrowheads="1"/>
          </p:cNvSpPr>
          <p:nvPr/>
        </p:nvSpPr>
        <p:spPr bwMode="auto">
          <a:xfrm>
            <a:off x="0" y="142875"/>
            <a:ext cx="9144000" cy="6001643"/>
          </a:xfrm>
          <a:prstGeom prst="rect">
            <a:avLst/>
          </a:prstGeom>
          <a:noFill/>
          <a:ln w="9525">
            <a:noFill/>
            <a:miter lim="800000"/>
            <a:headEnd/>
            <a:tailEnd/>
          </a:ln>
        </p:spPr>
        <p:txBody>
          <a:bodyPr>
            <a:spAutoFit/>
          </a:bodyPr>
          <a:lstStyle/>
          <a:p>
            <a:r>
              <a:rPr lang="zh-CN" altLang="en-US" sz="3200" b="1" dirty="0" smtClean="0">
                <a:solidFill>
                  <a:srgbClr val="7030A0"/>
                </a:solidFill>
                <a:effectLst>
                  <a:outerShdw blurRad="38100" dist="38100" dir="2700000" algn="tl">
                    <a:srgbClr val="000000">
                      <a:alpha val="43137"/>
                    </a:srgbClr>
                  </a:outerShdw>
                </a:effectLst>
                <a:latin typeface="+mn-ea"/>
              </a:rPr>
              <a:t>霍兰德职业适应性测验</a:t>
            </a:r>
            <a:r>
              <a:rPr lang="en-US" altLang="zh-CN" sz="3200" b="1" dirty="0" smtClean="0">
                <a:solidFill>
                  <a:srgbClr val="7030A0"/>
                </a:solidFill>
                <a:effectLst>
                  <a:outerShdw blurRad="38100" dist="38100" dir="2700000" algn="tl">
                    <a:srgbClr val="000000">
                      <a:alpha val="43137"/>
                    </a:srgbClr>
                  </a:outerShdw>
                </a:effectLst>
                <a:latin typeface="+mn-ea"/>
              </a:rPr>
              <a:t>(The Self-Directed Search</a:t>
            </a:r>
            <a:r>
              <a:rPr lang="zh-CN" altLang="en-US" sz="3200" b="1" dirty="0" smtClean="0">
                <a:solidFill>
                  <a:srgbClr val="7030A0"/>
                </a:solidFill>
                <a:effectLst>
                  <a:outerShdw blurRad="38100" dist="38100" dir="2700000" algn="tl">
                    <a:srgbClr val="000000">
                      <a:alpha val="43137"/>
                    </a:srgbClr>
                  </a:outerShdw>
                </a:effectLst>
                <a:latin typeface="+mn-ea"/>
              </a:rPr>
              <a:t>，简称</a:t>
            </a:r>
            <a:r>
              <a:rPr lang="en-US" altLang="zh-CN" sz="3200" b="1" dirty="0" smtClean="0">
                <a:solidFill>
                  <a:srgbClr val="7030A0"/>
                </a:solidFill>
                <a:effectLst>
                  <a:outerShdw blurRad="38100" dist="38100" dir="2700000" algn="tl">
                    <a:srgbClr val="000000">
                      <a:alpha val="43137"/>
                    </a:srgbClr>
                  </a:outerShdw>
                </a:effectLst>
                <a:latin typeface="+mn-ea"/>
              </a:rPr>
              <a:t>SDS)</a:t>
            </a:r>
            <a:r>
              <a:rPr lang="zh-CN" altLang="en-US" sz="3200" b="1" dirty="0" smtClean="0">
                <a:solidFill>
                  <a:srgbClr val="7030A0"/>
                </a:solidFill>
                <a:effectLst>
                  <a:outerShdw blurRad="38100" dist="38100" dir="2700000" algn="tl">
                    <a:srgbClr val="000000">
                      <a:alpha val="43137"/>
                    </a:srgbClr>
                  </a:outerShdw>
                </a:effectLst>
                <a:latin typeface="+mn-ea"/>
              </a:rPr>
              <a:t>由美国著名职业指导专家 Ｊ</a:t>
            </a:r>
            <a:r>
              <a:rPr lang="en-US" altLang="zh-CN" sz="3200" b="1" dirty="0" smtClean="0">
                <a:solidFill>
                  <a:srgbClr val="7030A0"/>
                </a:solidFill>
                <a:effectLst>
                  <a:outerShdw blurRad="38100" dist="38100" dir="2700000" algn="tl">
                    <a:srgbClr val="000000">
                      <a:alpha val="43137"/>
                    </a:srgbClr>
                  </a:outerShdw>
                </a:effectLst>
                <a:latin typeface="+mn-ea"/>
              </a:rPr>
              <a:t>.</a:t>
            </a:r>
            <a:r>
              <a:rPr lang="zh-CN" altLang="en-US" sz="3200" b="1" dirty="0" smtClean="0">
                <a:solidFill>
                  <a:srgbClr val="7030A0"/>
                </a:solidFill>
                <a:effectLst>
                  <a:outerShdw blurRad="38100" dist="38100" dir="2700000" algn="tl">
                    <a:srgbClr val="000000">
                      <a:alpha val="43137"/>
                    </a:srgbClr>
                  </a:outerShdw>
                </a:effectLst>
                <a:latin typeface="+mn-ea"/>
              </a:rPr>
              <a:t>霍兰德（ＨＯＬＬＡＮＤ）编制。在几十年间经过一百多次大规模的实验研究，形成了人格类型与职业类型的学说和测验。 该测验能帮助被试者发现和确定自己的职业兴趣和能力专长</a:t>
            </a:r>
            <a:r>
              <a:rPr lang="en-US" altLang="zh-CN" sz="3200" b="1" dirty="0" smtClean="0">
                <a:solidFill>
                  <a:srgbClr val="7030A0"/>
                </a:solidFill>
                <a:effectLst>
                  <a:outerShdw blurRad="38100" dist="38100" dir="2700000" algn="tl">
                    <a:srgbClr val="000000">
                      <a:alpha val="43137"/>
                    </a:srgbClr>
                  </a:outerShdw>
                </a:effectLst>
                <a:latin typeface="+mn-ea"/>
              </a:rPr>
              <a:t>, </a:t>
            </a:r>
            <a:r>
              <a:rPr lang="zh-CN" altLang="en-US" sz="3200" b="1" dirty="0" smtClean="0">
                <a:solidFill>
                  <a:srgbClr val="7030A0"/>
                </a:solidFill>
                <a:effectLst>
                  <a:outerShdw blurRad="38100" dist="38100" dir="2700000" algn="tl">
                    <a:srgbClr val="000000">
                      <a:alpha val="43137"/>
                    </a:srgbClr>
                  </a:outerShdw>
                </a:effectLst>
                <a:latin typeface="+mn-ea"/>
              </a:rPr>
              <a:t>从而科学地做出求职择业。</a:t>
            </a:r>
          </a:p>
          <a:p>
            <a:endParaRPr lang="zh-CN" altLang="en-US"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霍兰德在其一系列关于人格与职业关系的假设的基础上，提出了六种基本的职业类型，即：实际型、研究型、艺术型、社会型、企业型、传统型。</a:t>
            </a:r>
          </a:p>
          <a:p>
            <a:endParaRPr lang="zh-CN" altLang="en-US" sz="3200" b="1" dirty="0" smtClean="0">
              <a:solidFill>
                <a:srgbClr val="7030A0"/>
              </a:solidFill>
              <a:effectLst>
                <a:outerShdw blurRad="38100" dist="38100" dir="2700000" algn="tl">
                  <a:srgbClr val="000000">
                    <a:alpha val="43137"/>
                  </a:srgbClr>
                </a:outerShdw>
              </a:effectLst>
              <a:latin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721" y="357166"/>
            <a:ext cx="8643998" cy="5509200"/>
          </a:xfrm>
          <a:prstGeom prst="rect">
            <a:avLst/>
          </a:prstGeom>
          <a:noFill/>
        </p:spPr>
        <p:txBody>
          <a:bodyPr wrap="square" rtlCol="0">
            <a:spAutoFit/>
          </a:bodyPr>
          <a:lstStyle/>
          <a:p>
            <a:r>
              <a:rPr lang="zh-CN" altLang="en-US" sz="3200" b="1" dirty="0" smtClean="0">
                <a:solidFill>
                  <a:srgbClr val="7030A0"/>
                </a:solidFill>
                <a:effectLst>
                  <a:outerShdw blurRad="38100" dist="38100" dir="2700000" algn="tl">
                    <a:srgbClr val="000000">
                      <a:alpha val="43137"/>
                    </a:srgbClr>
                  </a:outerShdw>
                </a:effectLst>
                <a:latin typeface="+mn-ea"/>
              </a:rPr>
              <a:t>为什么要设立清晰的目标？</a:t>
            </a:r>
          </a:p>
          <a:p>
            <a:r>
              <a:rPr lang="zh-CN" altLang="en-US" sz="3200" b="1" dirty="0" smtClean="0">
                <a:solidFill>
                  <a:srgbClr val="7030A0"/>
                </a:solidFill>
                <a:effectLst>
                  <a:outerShdw blurRad="38100" dist="38100" dir="2700000" algn="tl">
                    <a:srgbClr val="000000">
                      <a:alpha val="43137"/>
                    </a:srgbClr>
                  </a:outerShdw>
                </a:effectLst>
                <a:latin typeface="+mn-ea"/>
              </a:rPr>
              <a:t>　　设定目标，创造人生</a:t>
            </a:r>
          </a:p>
          <a:p>
            <a:r>
              <a:rPr lang="zh-CN" altLang="en-US" sz="3200" b="1" dirty="0" smtClean="0">
                <a:solidFill>
                  <a:srgbClr val="7030A0"/>
                </a:solidFill>
                <a:effectLst>
                  <a:outerShdw blurRad="38100" dist="38100" dir="2700000" algn="tl">
                    <a:srgbClr val="000000">
                      <a:alpha val="43137"/>
                    </a:srgbClr>
                  </a:outerShdw>
                </a:effectLst>
                <a:latin typeface="+mn-ea"/>
              </a:rPr>
              <a:t>　　哈佛大学有一个十分著名的关于目标对人生影响的跟踪调查。</a:t>
            </a:r>
          </a:p>
          <a:p>
            <a:r>
              <a:rPr lang="zh-CN" altLang="en-US" sz="3200" b="1" dirty="0" smtClean="0">
                <a:solidFill>
                  <a:srgbClr val="7030A0"/>
                </a:solidFill>
                <a:effectLst>
                  <a:outerShdw blurRad="38100" dist="38100" dir="2700000" algn="tl">
                    <a:srgbClr val="000000">
                      <a:alpha val="43137"/>
                    </a:srgbClr>
                  </a:outerShdw>
                </a:effectLst>
                <a:latin typeface="+mn-ea"/>
              </a:rPr>
              <a:t>　　对象是一群智力、学历、环境等条件都差不多的年轻人，调查结果发现：</a:t>
            </a:r>
          </a:p>
          <a:p>
            <a:r>
              <a:rPr lang="zh-CN" altLang="en-US" sz="3200" b="1" dirty="0" smtClean="0">
                <a:solidFill>
                  <a:srgbClr val="7030A0"/>
                </a:solidFill>
                <a:effectLst>
                  <a:outerShdw blurRad="38100" dist="38100" dir="2700000" algn="tl">
                    <a:srgbClr val="000000">
                      <a:alpha val="43137"/>
                    </a:srgbClr>
                  </a:outerShdw>
                </a:effectLst>
                <a:latin typeface="+mn-ea"/>
              </a:rPr>
              <a:t>　　</a:t>
            </a:r>
            <a:r>
              <a:rPr lang="en-US" altLang="zh-CN" sz="3200" b="1" dirty="0" smtClean="0">
                <a:solidFill>
                  <a:srgbClr val="7030A0"/>
                </a:solidFill>
                <a:effectLst>
                  <a:outerShdw blurRad="38100" dist="38100" dir="2700000" algn="tl">
                    <a:srgbClr val="000000">
                      <a:alpha val="43137"/>
                    </a:srgbClr>
                  </a:outerShdw>
                </a:effectLst>
                <a:latin typeface="+mn-ea"/>
              </a:rPr>
              <a:t>27%</a:t>
            </a:r>
            <a:r>
              <a:rPr lang="zh-CN" altLang="en-US" sz="3200" b="1" dirty="0" smtClean="0">
                <a:solidFill>
                  <a:srgbClr val="7030A0"/>
                </a:solidFill>
                <a:effectLst>
                  <a:outerShdw blurRad="38100" dist="38100" dir="2700000" algn="tl">
                    <a:srgbClr val="000000">
                      <a:alpha val="43137"/>
                    </a:srgbClr>
                  </a:outerShdw>
                </a:effectLst>
                <a:latin typeface="+mn-ea"/>
              </a:rPr>
              <a:t>的人，没有目标</a:t>
            </a:r>
          </a:p>
          <a:p>
            <a:r>
              <a:rPr lang="zh-CN" altLang="en-US" sz="3200" b="1" dirty="0" smtClean="0">
                <a:solidFill>
                  <a:srgbClr val="7030A0"/>
                </a:solidFill>
                <a:effectLst>
                  <a:outerShdw blurRad="38100" dist="38100" dir="2700000" algn="tl">
                    <a:srgbClr val="000000">
                      <a:alpha val="43137"/>
                    </a:srgbClr>
                  </a:outerShdw>
                </a:effectLst>
                <a:latin typeface="+mn-ea"/>
              </a:rPr>
              <a:t>　　</a:t>
            </a:r>
            <a:r>
              <a:rPr lang="en-US" altLang="zh-CN" sz="3200" b="1" dirty="0" smtClean="0">
                <a:solidFill>
                  <a:srgbClr val="7030A0"/>
                </a:solidFill>
                <a:effectLst>
                  <a:outerShdw blurRad="38100" dist="38100" dir="2700000" algn="tl">
                    <a:srgbClr val="000000">
                      <a:alpha val="43137"/>
                    </a:srgbClr>
                  </a:outerShdw>
                </a:effectLst>
                <a:latin typeface="+mn-ea"/>
              </a:rPr>
              <a:t>60%</a:t>
            </a:r>
            <a:r>
              <a:rPr lang="zh-CN" altLang="en-US" sz="3200" b="1" dirty="0" smtClean="0">
                <a:solidFill>
                  <a:srgbClr val="7030A0"/>
                </a:solidFill>
                <a:effectLst>
                  <a:outerShdw blurRad="38100" dist="38100" dir="2700000" algn="tl">
                    <a:srgbClr val="000000">
                      <a:alpha val="43137"/>
                    </a:srgbClr>
                  </a:outerShdw>
                </a:effectLst>
                <a:latin typeface="+mn-ea"/>
              </a:rPr>
              <a:t>的人，目标模糊</a:t>
            </a:r>
          </a:p>
          <a:p>
            <a:r>
              <a:rPr lang="zh-CN" altLang="en-US" sz="3200" b="1" dirty="0" smtClean="0">
                <a:solidFill>
                  <a:srgbClr val="7030A0"/>
                </a:solidFill>
                <a:effectLst>
                  <a:outerShdw blurRad="38100" dist="38100" dir="2700000" algn="tl">
                    <a:srgbClr val="000000">
                      <a:alpha val="43137"/>
                    </a:srgbClr>
                  </a:outerShdw>
                </a:effectLst>
                <a:latin typeface="+mn-ea"/>
              </a:rPr>
              <a:t>　　</a:t>
            </a:r>
            <a:r>
              <a:rPr lang="en-US" altLang="zh-CN" sz="3200" b="1" dirty="0" smtClean="0">
                <a:solidFill>
                  <a:srgbClr val="7030A0"/>
                </a:solidFill>
                <a:effectLst>
                  <a:outerShdw blurRad="38100" dist="38100" dir="2700000" algn="tl">
                    <a:srgbClr val="000000">
                      <a:alpha val="43137"/>
                    </a:srgbClr>
                  </a:outerShdw>
                </a:effectLst>
                <a:latin typeface="+mn-ea"/>
              </a:rPr>
              <a:t>10%</a:t>
            </a:r>
            <a:r>
              <a:rPr lang="zh-CN" altLang="en-US" sz="3200" b="1" dirty="0" smtClean="0">
                <a:solidFill>
                  <a:srgbClr val="7030A0"/>
                </a:solidFill>
                <a:effectLst>
                  <a:outerShdw blurRad="38100" dist="38100" dir="2700000" algn="tl">
                    <a:srgbClr val="000000">
                      <a:alpha val="43137"/>
                    </a:srgbClr>
                  </a:outerShdw>
                </a:effectLst>
                <a:latin typeface="+mn-ea"/>
              </a:rPr>
              <a:t>的人，有清晰但比较短期的目标</a:t>
            </a:r>
          </a:p>
          <a:p>
            <a:r>
              <a:rPr lang="zh-CN" altLang="en-US" sz="3200" b="1" dirty="0" smtClean="0">
                <a:solidFill>
                  <a:srgbClr val="7030A0"/>
                </a:solidFill>
                <a:effectLst>
                  <a:outerShdw blurRad="38100" dist="38100" dir="2700000" algn="tl">
                    <a:srgbClr val="000000">
                      <a:alpha val="43137"/>
                    </a:srgbClr>
                  </a:outerShdw>
                </a:effectLst>
                <a:latin typeface="+mn-ea"/>
              </a:rPr>
              <a:t>　　</a:t>
            </a:r>
            <a:r>
              <a:rPr lang="en-US" altLang="zh-CN" sz="3200" b="1" dirty="0" smtClean="0">
                <a:solidFill>
                  <a:srgbClr val="7030A0"/>
                </a:solidFill>
                <a:effectLst>
                  <a:outerShdw blurRad="38100" dist="38100" dir="2700000" algn="tl">
                    <a:srgbClr val="000000">
                      <a:alpha val="43137"/>
                    </a:srgbClr>
                  </a:outerShdw>
                </a:effectLst>
                <a:latin typeface="+mn-ea"/>
              </a:rPr>
              <a:t>3%</a:t>
            </a:r>
            <a:r>
              <a:rPr lang="zh-CN" altLang="en-US" sz="3200" b="1" dirty="0" smtClean="0">
                <a:solidFill>
                  <a:srgbClr val="7030A0"/>
                </a:solidFill>
                <a:effectLst>
                  <a:outerShdw blurRad="38100" dist="38100" dir="2700000" algn="tl">
                    <a:srgbClr val="000000">
                      <a:alpha val="43137"/>
                    </a:srgbClr>
                  </a:outerShdw>
                </a:effectLst>
                <a:latin typeface="+mn-ea"/>
              </a:rPr>
              <a:t>的人，有清晰且长期的目标</a:t>
            </a:r>
          </a:p>
          <a:p>
            <a:endParaRPr lang="zh-CN" altLang="en-US" sz="3200" b="1" dirty="0">
              <a:solidFill>
                <a:srgbClr val="7030A0"/>
              </a:solidFill>
              <a:effectLst>
                <a:outerShdw blurRad="38100" dist="38100" dir="2700000" algn="tl">
                  <a:srgbClr val="000000">
                    <a:alpha val="43137"/>
                  </a:srgbClr>
                </a:outerShdw>
              </a:effectLst>
              <a:latin typeface="+mn-ea"/>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矩形 1"/>
          <p:cNvSpPr>
            <a:spLocks noChangeArrowheads="1"/>
          </p:cNvSpPr>
          <p:nvPr/>
        </p:nvSpPr>
        <p:spPr bwMode="auto">
          <a:xfrm>
            <a:off x="0" y="1142984"/>
            <a:ext cx="9144000" cy="3046988"/>
          </a:xfrm>
          <a:prstGeom prst="rect">
            <a:avLst/>
          </a:prstGeom>
          <a:noFill/>
          <a:ln w="9525">
            <a:noFill/>
            <a:miter lim="800000"/>
            <a:headEnd/>
            <a:tailEnd/>
          </a:ln>
        </p:spPr>
        <p:txBody>
          <a:bodyPr>
            <a:spAutoFit/>
          </a:bodyPr>
          <a:lstStyle/>
          <a:p>
            <a:endParaRPr lang="zh-CN" altLang="en-US"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霍兰德职业兴趣</a:t>
            </a:r>
            <a:r>
              <a:rPr lang="en-US" altLang="zh-CN" sz="3200" b="1" dirty="0" smtClean="0">
                <a:solidFill>
                  <a:srgbClr val="7030A0"/>
                </a:solidFill>
                <a:effectLst>
                  <a:outerShdw blurRad="38100" dist="38100" dir="2700000" algn="tl">
                    <a:srgbClr val="000000">
                      <a:alpha val="43137"/>
                    </a:srgbClr>
                  </a:outerShdw>
                </a:effectLst>
                <a:latin typeface="+mn-ea"/>
              </a:rPr>
              <a:t>SDS</a:t>
            </a:r>
            <a:r>
              <a:rPr lang="zh-CN" altLang="en-US" sz="3200" b="1" dirty="0" smtClean="0">
                <a:solidFill>
                  <a:srgbClr val="7030A0"/>
                </a:solidFill>
                <a:effectLst>
                  <a:outerShdw blurRad="38100" dist="38100" dir="2700000" algn="tl">
                    <a:srgbClr val="000000">
                      <a:alpha val="43137"/>
                    </a:srgbClr>
                  </a:outerShdw>
                </a:effectLst>
                <a:latin typeface="+mn-ea"/>
              </a:rPr>
              <a:t>测试一般是适合于高中生，通过此测试可以让高中生确定自己的兴趣爱好，给大学的专业选择提供参考。目前我们国内的很多高中已经在实施霍兰德职业兴趣测试了，这是好的开始。</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bwMode="auto">
          <a:xfrm>
            <a:off x="0" y="228600"/>
            <a:ext cx="9144000" cy="628650"/>
          </a:xfrm>
          <a:noFill/>
          <a:ln>
            <a:miter lim="800000"/>
            <a:headEnd/>
            <a:tailEnd/>
          </a:ln>
        </p:spPr>
        <p:txBody>
          <a:bodyPr vert="horz" wrap="square" lIns="91440" tIns="45720" rIns="91440" bIns="45720" numCol="1" anchor="t" anchorCtr="0" compatLnSpc="1">
            <a:prstTxWarp prst="textNoShape">
              <a:avLst/>
            </a:prstTxWarp>
            <a:normAutofit fontScale="90000"/>
          </a:bodyPr>
          <a:lstStyle/>
          <a:p>
            <a:pPr algn="l"/>
            <a:r>
              <a:rPr lang="zh-CN" altLang="en-US" sz="3600" smtClean="0">
                <a:solidFill>
                  <a:srgbClr val="FF0000"/>
                </a:solidFill>
                <a:latin typeface="黑体" pitchFamily="49" charset="-122"/>
                <a:ea typeface="黑体" pitchFamily="49" charset="-122"/>
              </a:rPr>
              <a:t>测试前准备  你心目中的理想职业（专业）</a:t>
            </a:r>
          </a:p>
        </p:txBody>
      </p:sp>
      <p:sp>
        <p:nvSpPr>
          <p:cNvPr id="23555" name="Rectangle 3"/>
          <p:cNvSpPr>
            <a:spLocks noGrp="1" noRot="1" noChangeArrowheads="1"/>
          </p:cNvSpPr>
          <p:nvPr>
            <p:ph type="body" idx="1"/>
          </p:nvPr>
        </p:nvSpPr>
        <p:spPr bwMode="auto">
          <a:xfrm>
            <a:off x="214313" y="1000125"/>
            <a:ext cx="8686800" cy="4429125"/>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US" altLang="zh-CN" b="1" smtClean="0">
                <a:solidFill>
                  <a:srgbClr val="003399"/>
                </a:solidFill>
                <a:latin typeface="楷体_GB2312" pitchFamily="1" charset="-122"/>
                <a:ea typeface="楷体_GB2312" pitchFamily="1" charset="-122"/>
              </a:rPr>
              <a:t>      </a:t>
            </a:r>
            <a:r>
              <a:rPr lang="zh-CN" altLang="en-US" b="1" smtClean="0">
                <a:solidFill>
                  <a:srgbClr val="003399"/>
                </a:solidFill>
                <a:latin typeface="楷体_GB2312" pitchFamily="1" charset="-122"/>
                <a:ea typeface="楷体_GB2312" pitchFamily="1" charset="-122"/>
              </a:rPr>
              <a:t>对于未来的职业（或升学进修的专业）你也许早有考虑，它可能很抽象、很朦胧，也可能很具体，很清晰。不管是哪种情况，现在都请你把自己最想干的三种工作或最想读的三个专业，按顺序写下来：</a:t>
            </a:r>
          </a:p>
          <a:p>
            <a:pPr>
              <a:buFont typeface="Wingdings" pitchFamily="2" charset="2"/>
              <a:buNone/>
            </a:pPr>
            <a:r>
              <a:rPr lang="zh-CN" altLang="en-US" b="1" smtClean="0">
                <a:solidFill>
                  <a:srgbClr val="003399"/>
                </a:solidFill>
                <a:latin typeface="楷体_GB2312" pitchFamily="1" charset="-122"/>
                <a:ea typeface="楷体_GB2312" pitchFamily="1" charset="-122"/>
              </a:rPr>
              <a:t>     （</a:t>
            </a:r>
            <a:r>
              <a:rPr lang="en-US" altLang="zh-CN" b="1" smtClean="0">
                <a:solidFill>
                  <a:srgbClr val="003399"/>
                </a:solidFill>
                <a:latin typeface="楷体_GB2312" pitchFamily="1" charset="-122"/>
                <a:ea typeface="楷体_GB2312" pitchFamily="1" charset="-122"/>
              </a:rPr>
              <a:t>1</a:t>
            </a:r>
            <a:r>
              <a:rPr lang="zh-CN" altLang="en-US" b="1" smtClean="0">
                <a:solidFill>
                  <a:srgbClr val="003399"/>
                </a:solidFill>
                <a:latin typeface="楷体_GB2312" pitchFamily="1" charset="-122"/>
                <a:ea typeface="楷体_GB2312" pitchFamily="1" charset="-122"/>
              </a:rPr>
              <a:t>）（                 ）。</a:t>
            </a:r>
          </a:p>
          <a:p>
            <a:pPr>
              <a:buFont typeface="Wingdings" pitchFamily="2" charset="2"/>
              <a:buNone/>
            </a:pPr>
            <a:r>
              <a:rPr lang="zh-CN" altLang="en-US" b="1" smtClean="0">
                <a:solidFill>
                  <a:srgbClr val="003399"/>
                </a:solidFill>
                <a:latin typeface="楷体_GB2312" pitchFamily="1" charset="-122"/>
                <a:ea typeface="楷体_GB2312" pitchFamily="1" charset="-122"/>
              </a:rPr>
              <a:t>     （</a:t>
            </a:r>
            <a:r>
              <a:rPr lang="en-US" altLang="zh-CN" b="1" smtClean="0">
                <a:solidFill>
                  <a:srgbClr val="003399"/>
                </a:solidFill>
                <a:latin typeface="楷体_GB2312" pitchFamily="1" charset="-122"/>
                <a:ea typeface="楷体_GB2312" pitchFamily="1" charset="-122"/>
              </a:rPr>
              <a:t>2</a:t>
            </a:r>
            <a:r>
              <a:rPr lang="zh-CN" altLang="en-US" b="1" smtClean="0">
                <a:solidFill>
                  <a:srgbClr val="003399"/>
                </a:solidFill>
                <a:latin typeface="楷体_GB2312" pitchFamily="1" charset="-122"/>
                <a:ea typeface="楷体_GB2312" pitchFamily="1" charset="-122"/>
              </a:rPr>
              <a:t>）（                 ）。</a:t>
            </a:r>
          </a:p>
          <a:p>
            <a:pPr>
              <a:buFont typeface="Wingdings" pitchFamily="2" charset="2"/>
              <a:buNone/>
            </a:pPr>
            <a:r>
              <a:rPr lang="zh-CN" altLang="en-US" b="1" smtClean="0">
                <a:solidFill>
                  <a:srgbClr val="003399"/>
                </a:solidFill>
                <a:latin typeface="楷体_GB2312" pitchFamily="1" charset="-122"/>
                <a:ea typeface="楷体_GB2312" pitchFamily="1" charset="-122"/>
              </a:rPr>
              <a:t>     （</a:t>
            </a:r>
            <a:r>
              <a:rPr lang="en-US" altLang="zh-CN" b="1" smtClean="0">
                <a:solidFill>
                  <a:srgbClr val="003399"/>
                </a:solidFill>
                <a:latin typeface="楷体_GB2312" pitchFamily="1" charset="-122"/>
                <a:ea typeface="楷体_GB2312" pitchFamily="1" charset="-122"/>
              </a:rPr>
              <a:t>3</a:t>
            </a:r>
            <a:r>
              <a:rPr lang="zh-CN" altLang="en-US" b="1" smtClean="0">
                <a:solidFill>
                  <a:srgbClr val="003399"/>
                </a:solidFill>
                <a:latin typeface="楷体_GB2312" pitchFamily="1" charset="-122"/>
                <a:ea typeface="楷体_GB2312" pitchFamily="1" charset="-122"/>
              </a:rPr>
              <a:t>）（                 ）。</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zh-CN" altLang="en-US" smtClean="0">
                <a:solidFill>
                  <a:srgbClr val="FF0000"/>
                </a:solidFill>
                <a:latin typeface="黑体" pitchFamily="49" charset="-122"/>
                <a:ea typeface="黑体" pitchFamily="49" charset="-122"/>
              </a:rPr>
              <a:t>第一部分  你所感兴趣的活动</a:t>
            </a:r>
            <a:r>
              <a:rPr lang="zh-CN" altLang="en-US" smtClean="0">
                <a:solidFill>
                  <a:srgbClr val="FF0000"/>
                </a:solidFill>
              </a:rPr>
              <a:t> </a:t>
            </a:r>
          </a:p>
        </p:txBody>
      </p:sp>
      <p:sp>
        <p:nvSpPr>
          <p:cNvPr id="25603" name="Rectangle 3"/>
          <p:cNvSpPr>
            <a:spLocks noGrp="1" noRot="1" noChangeArrowheads="1"/>
          </p:cNvSpPr>
          <p:nvPr>
            <p:ph type="body" idx="1"/>
          </p:nvPr>
        </p:nvSpPr>
        <p:spPr bwMode="auto">
          <a:xfrm>
            <a:off x="285750" y="1071563"/>
            <a:ext cx="8643938" cy="4525962"/>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US" altLang="zh-CN" smtClean="0"/>
              <a:t>         </a:t>
            </a:r>
            <a:r>
              <a:rPr lang="zh-CN" altLang="en-US" b="1" smtClean="0">
                <a:solidFill>
                  <a:srgbClr val="003399"/>
                </a:solidFill>
                <a:ea typeface="楷体_GB2312" pitchFamily="1" charset="-122"/>
              </a:rPr>
              <a:t>下面列举一些十分具体的活动，这些活动无所谓好坏，如果你喜欢参加（包括过去、现在和将来），就请答“是”，如果不喜欢就请答“否”。这一部分将确定你的职业兴趣，而不是选择工作，你喜欢某种活动并不意味着你一定从事这种活动。答题时不必考虑过去是否干过和是否擅长这种活动，只根据你的兴趣直接判断即可。</a:t>
            </a:r>
            <a:r>
              <a:rPr lang="zh-CN" altLang="en-US" smtClean="0"/>
              <a:t> </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smtClean="0"/>
              <a:t>R</a:t>
            </a:r>
            <a:r>
              <a:rPr lang="zh-CN" altLang="en-US" smtClean="0"/>
              <a:t>：实际活动型</a:t>
            </a:r>
          </a:p>
        </p:txBody>
      </p:sp>
      <p:sp>
        <p:nvSpPr>
          <p:cNvPr id="26627" name="Rectangle 3"/>
          <p:cNvSpPr>
            <a:spLocks noGrp="1" noRot="1" noChangeArrowheads="1"/>
          </p:cNvSpPr>
          <p:nvPr>
            <p:ph type="body" idx="1"/>
          </p:nvPr>
        </p:nvSpPr>
        <p:spPr bwMode="auto">
          <a:xfrm>
            <a:off x="642938" y="1071563"/>
            <a:ext cx="8153400" cy="542925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buFont typeface="Wingdings" pitchFamily="2" charset="2"/>
              <a:buNone/>
            </a:pPr>
            <a:endParaRPr lang="en-US" altLang="zh-CN" sz="1400" b="1" smtClean="0">
              <a:solidFill>
                <a:srgbClr val="003399"/>
              </a:solidFill>
              <a:latin typeface="楷体_GB2312" pitchFamily="1" charset="-122"/>
              <a:ea typeface="楷体_GB2312" pitchFamily="1" charset="-122"/>
            </a:endParaRPr>
          </a:p>
          <a:p>
            <a:pPr>
              <a:lnSpc>
                <a:spcPct val="95000"/>
              </a:lnSpc>
            </a:pPr>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、装配修理电器或玩具                   是    否</a:t>
            </a:r>
          </a:p>
          <a:p>
            <a:pPr>
              <a:lnSpc>
                <a:spcPct val="95000"/>
              </a:lnSpc>
            </a:pPr>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、修理自行车                                 是    否   </a:t>
            </a:r>
          </a:p>
          <a:p>
            <a:pPr>
              <a:lnSpc>
                <a:spcPct val="95000"/>
              </a:lnSpc>
            </a:pPr>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、做木工活                                   是    否    </a:t>
            </a:r>
          </a:p>
          <a:p>
            <a:pPr>
              <a:lnSpc>
                <a:spcPct val="95000"/>
              </a:lnSpc>
            </a:pPr>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、开汽车或摩托车                         是    否      </a:t>
            </a:r>
          </a:p>
          <a:p>
            <a:pPr>
              <a:lnSpc>
                <a:spcPct val="95000"/>
              </a:lnSpc>
            </a:pPr>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、开机床                                       是    否     </a:t>
            </a:r>
          </a:p>
          <a:p>
            <a:pPr>
              <a:lnSpc>
                <a:spcPct val="95000"/>
              </a:lnSpc>
            </a:pPr>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、参加木工技术学习班                   是    否</a:t>
            </a:r>
          </a:p>
          <a:p>
            <a:pPr>
              <a:lnSpc>
                <a:spcPct val="95000"/>
              </a:lnSpc>
            </a:pPr>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、上机械制图课                              是    否</a:t>
            </a:r>
          </a:p>
          <a:p>
            <a:pPr>
              <a:lnSpc>
                <a:spcPct val="95000"/>
              </a:lnSpc>
            </a:pPr>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、驾驶卡车或拖拉机                       是    否  </a:t>
            </a:r>
          </a:p>
          <a:p>
            <a:pPr>
              <a:lnSpc>
                <a:spcPct val="95000"/>
              </a:lnSpc>
            </a:pPr>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、参加机械和电器学习班                 是    否 </a:t>
            </a:r>
          </a:p>
          <a:p>
            <a:pPr>
              <a:lnSpc>
                <a:spcPct val="95000"/>
              </a:lnSpc>
            </a:pPr>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、上金属工艺课                        是    否</a:t>
            </a:r>
          </a:p>
          <a:p>
            <a:pPr>
              <a:lnSpc>
                <a:spcPct val="95000"/>
              </a:lnSpc>
            </a:pPr>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、上电气自动化技术课                  是    否</a:t>
            </a:r>
          </a:p>
          <a:p>
            <a:pPr>
              <a:lnSpc>
                <a:spcPct val="95000"/>
              </a:lnSpc>
            </a:pPr>
            <a:r>
              <a:rPr lang="zh-CN" altLang="en-US" sz="2400" b="1" smtClean="0">
                <a:solidFill>
                  <a:srgbClr val="003399"/>
                </a:solidFill>
                <a:latin typeface="楷体_GB2312" pitchFamily="1" charset="-122"/>
                <a:ea typeface="楷体_GB2312" pitchFamily="1" charset="-122"/>
              </a:rPr>
              <a:t>统计</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是</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的得分：共计</a:t>
            </a:r>
            <a:r>
              <a:rPr lang="en-US" altLang="zh-CN"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a:t>
            </a:r>
          </a:p>
        </p:txBody>
      </p:sp>
      <p:sp>
        <p:nvSpPr>
          <p:cNvPr id="4" name="矩形 3"/>
          <p:cNvSpPr/>
          <p:nvPr/>
        </p:nvSpPr>
        <p:spPr>
          <a:xfrm>
            <a:off x="0" y="0"/>
            <a:ext cx="1925638"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第一部分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bwMode="auto">
          <a:xfrm>
            <a:off x="304800" y="0"/>
            <a:ext cx="854075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zh-CN" b="1" smtClean="0">
                <a:latin typeface="黑体" pitchFamily="49" charset="-122"/>
                <a:ea typeface="黑体" pitchFamily="49" charset="-122"/>
              </a:rPr>
              <a:t>A</a:t>
            </a:r>
            <a:r>
              <a:rPr lang="zh-CN" altLang="en-US" b="1" smtClean="0">
                <a:latin typeface="黑体" pitchFamily="49" charset="-122"/>
                <a:ea typeface="黑体" pitchFamily="49" charset="-122"/>
              </a:rPr>
              <a:t>：艺术型活动</a:t>
            </a:r>
            <a:r>
              <a:rPr lang="zh-CN" altLang="en-US" smtClean="0"/>
              <a:t> </a:t>
            </a:r>
          </a:p>
        </p:txBody>
      </p:sp>
      <p:sp>
        <p:nvSpPr>
          <p:cNvPr id="27651" name="Rectangle 3"/>
          <p:cNvSpPr>
            <a:spLocks noGrp="1" noRot="1" noChangeArrowheads="1"/>
          </p:cNvSpPr>
          <p:nvPr>
            <p:ph type="body" idx="1"/>
          </p:nvPr>
        </p:nvSpPr>
        <p:spPr bwMode="auto">
          <a:xfrm>
            <a:off x="609600" y="1143000"/>
            <a:ext cx="8153400" cy="533400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zh-CN" altLang="en-US" sz="2400" b="1" smtClean="0">
                <a:solidFill>
                  <a:srgbClr val="003399"/>
                </a:solidFill>
                <a:latin typeface="楷体_GB2312" pitchFamily="1" charset="-122"/>
                <a:ea typeface="楷体_GB2312" pitchFamily="1" charset="-122"/>
              </a:rPr>
              <a:t>你喜欢做以下事情吗？                        是     否</a:t>
            </a:r>
          </a:p>
          <a:p>
            <a:pPr>
              <a:lnSpc>
                <a:spcPct val="80000"/>
              </a:lnSpc>
            </a:pPr>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素描</a:t>
            </a:r>
            <a:r>
              <a:rPr lang="en-US" altLang="zh-CN" sz="2400" b="1" smtClean="0">
                <a:solidFill>
                  <a:srgbClr val="003399"/>
                </a:solidFill>
                <a:latin typeface="楷体_GB2312" pitchFamily="1" charset="-122"/>
                <a:ea typeface="楷体_GB2312" pitchFamily="1" charset="-122"/>
              </a:rPr>
              <a:t>/</a:t>
            </a:r>
            <a:r>
              <a:rPr lang="zh-CN" altLang="en-US" sz="2400" b="1" smtClean="0">
                <a:solidFill>
                  <a:srgbClr val="003399"/>
                </a:solidFill>
                <a:latin typeface="楷体_GB2312" pitchFamily="1" charset="-122"/>
                <a:ea typeface="楷体_GB2312" pitchFamily="1" charset="-122"/>
              </a:rPr>
              <a:t>制图或绘画                          是     否</a:t>
            </a:r>
          </a:p>
          <a:p>
            <a:pPr>
              <a:lnSpc>
                <a:spcPct val="80000"/>
              </a:lnSpc>
            </a:pPr>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表演戏剧、小品或相声                  是     否</a:t>
            </a:r>
          </a:p>
          <a:p>
            <a:pPr>
              <a:lnSpc>
                <a:spcPct val="80000"/>
              </a:lnSpc>
            </a:pPr>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设计家具或房间                            是     否</a:t>
            </a:r>
          </a:p>
          <a:p>
            <a:pPr>
              <a:lnSpc>
                <a:spcPct val="80000"/>
              </a:lnSpc>
            </a:pPr>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练习乐器或参加乐队                      是     否</a:t>
            </a:r>
          </a:p>
          <a:p>
            <a:pPr>
              <a:lnSpc>
                <a:spcPct val="80000"/>
              </a:lnSpc>
            </a:pPr>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阅读小说、读剧本                         是     否</a:t>
            </a:r>
          </a:p>
          <a:p>
            <a:pPr>
              <a:lnSpc>
                <a:spcPct val="80000"/>
              </a:lnSpc>
            </a:pPr>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从事摄影创作                               是     否</a:t>
            </a:r>
          </a:p>
          <a:p>
            <a:pPr>
              <a:lnSpc>
                <a:spcPct val="80000"/>
              </a:lnSpc>
            </a:pPr>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写诗或吟诗                                   是     否</a:t>
            </a:r>
          </a:p>
          <a:p>
            <a:pPr>
              <a:lnSpc>
                <a:spcPct val="80000"/>
              </a:lnSpc>
            </a:pPr>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上书法美术课                                是     否</a:t>
            </a:r>
          </a:p>
          <a:p>
            <a:pPr>
              <a:lnSpc>
                <a:spcPct val="80000"/>
              </a:lnSpc>
            </a:pPr>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参加艺术（美术或音乐）培训班     是     否</a:t>
            </a:r>
          </a:p>
          <a:p>
            <a:pPr>
              <a:lnSpc>
                <a:spcPct val="80000"/>
              </a:lnSpc>
            </a:pPr>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、欣赏音乐或戏剧                           是     否</a:t>
            </a:r>
          </a:p>
          <a:p>
            <a:pPr>
              <a:lnSpc>
                <a:spcPct val="80000"/>
              </a:lnSpc>
            </a:pPr>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、在舞台上演唱或跳舞                    是     否</a:t>
            </a:r>
          </a:p>
          <a:p>
            <a:pPr>
              <a:lnSpc>
                <a:spcPct val="80000"/>
              </a:lnSpc>
              <a:buFont typeface="Wingdings" pitchFamily="2" charset="2"/>
              <a:buNone/>
            </a:pPr>
            <a:endParaRPr lang="zh-CN" altLang="en-US" sz="2400" b="1" smtClean="0">
              <a:solidFill>
                <a:srgbClr val="003399"/>
              </a:solidFill>
              <a:latin typeface="楷体_GB2312" pitchFamily="1" charset="-122"/>
              <a:ea typeface="楷体_GB2312" pitchFamily="1" charset="-122"/>
            </a:endParaRPr>
          </a:p>
          <a:p>
            <a:pPr>
              <a:lnSpc>
                <a:spcPct val="80000"/>
              </a:lnSpc>
            </a:pPr>
            <a:r>
              <a:rPr lang="zh-CN" altLang="en-US" sz="2400" b="1" smtClean="0">
                <a:solidFill>
                  <a:srgbClr val="003399"/>
                </a:solidFill>
                <a:latin typeface="楷体_GB2312" pitchFamily="1" charset="-122"/>
                <a:ea typeface="楷体_GB2312" pitchFamily="1" charset="-122"/>
              </a:rPr>
              <a:t>统计</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是</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的得分计</a:t>
            </a:r>
            <a:r>
              <a:rPr lang="en-US" altLang="zh-CN"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a:t>
            </a:r>
            <a:r>
              <a:rPr lang="zh-CN" altLang="en-US" sz="2400" b="1" smtClean="0">
                <a:latin typeface="楷体_GB2312" pitchFamily="1" charset="-122"/>
                <a:ea typeface="楷体_GB2312" pitchFamily="1" charset="-122"/>
              </a:rPr>
              <a:t> </a:t>
            </a:r>
          </a:p>
        </p:txBody>
      </p:sp>
      <p:sp>
        <p:nvSpPr>
          <p:cNvPr id="4" name="矩形 3"/>
          <p:cNvSpPr/>
          <p:nvPr/>
        </p:nvSpPr>
        <p:spPr>
          <a:xfrm>
            <a:off x="0" y="0"/>
            <a:ext cx="1925638"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第一部分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smtClean="0">
                <a:latin typeface="黑体" pitchFamily="49" charset="-122"/>
                <a:ea typeface="黑体" pitchFamily="49" charset="-122"/>
              </a:rPr>
              <a:t>I</a:t>
            </a:r>
            <a:r>
              <a:rPr lang="zh-CN" altLang="en-US" smtClean="0">
                <a:latin typeface="黑体" pitchFamily="49" charset="-122"/>
                <a:ea typeface="黑体" pitchFamily="49" charset="-122"/>
              </a:rPr>
              <a:t>：调查型活动</a:t>
            </a:r>
            <a:r>
              <a:rPr lang="zh-CN" altLang="en-US" smtClean="0"/>
              <a:t> </a:t>
            </a:r>
          </a:p>
        </p:txBody>
      </p:sp>
      <p:sp>
        <p:nvSpPr>
          <p:cNvPr id="28675" name="Rectangle 3"/>
          <p:cNvSpPr>
            <a:spLocks noGrp="1" noRot="1" noChangeArrowheads="1"/>
          </p:cNvSpPr>
          <p:nvPr>
            <p:ph type="body" idx="1"/>
          </p:nvPr>
        </p:nvSpPr>
        <p:spPr bwMode="auto">
          <a:xfrm>
            <a:off x="500063" y="1143000"/>
            <a:ext cx="8229600" cy="4525963"/>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阅读科技图书和杂志                是     否</a:t>
            </a:r>
          </a:p>
          <a:p>
            <a:pPr>
              <a:lnSpc>
                <a:spcPct val="80000"/>
              </a:lnSpc>
            </a:pPr>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在实验室工作                          是     否</a:t>
            </a:r>
          </a:p>
          <a:p>
            <a:pPr>
              <a:lnSpc>
                <a:spcPct val="80000"/>
              </a:lnSpc>
            </a:pPr>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研究自己选择的特殊问题          是     否</a:t>
            </a:r>
          </a:p>
          <a:p>
            <a:pPr>
              <a:lnSpc>
                <a:spcPct val="80000"/>
              </a:lnSpc>
            </a:pPr>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解算术题或玩数学游戏              是     否</a:t>
            </a:r>
          </a:p>
          <a:p>
            <a:pPr>
              <a:lnSpc>
                <a:spcPct val="80000"/>
              </a:lnSpc>
            </a:pPr>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制作飞机或汽车模型                  是     否</a:t>
            </a:r>
          </a:p>
          <a:p>
            <a:pPr>
              <a:lnSpc>
                <a:spcPct val="80000"/>
              </a:lnSpc>
            </a:pPr>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阅读专业性论文                        是     否</a:t>
            </a:r>
          </a:p>
          <a:p>
            <a:pPr>
              <a:lnSpc>
                <a:spcPct val="80000"/>
              </a:lnSpc>
            </a:pPr>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上物理课                                  是     否</a:t>
            </a:r>
          </a:p>
          <a:p>
            <a:pPr>
              <a:lnSpc>
                <a:spcPct val="80000"/>
              </a:lnSpc>
            </a:pPr>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上化学课                                   是     否</a:t>
            </a:r>
          </a:p>
          <a:p>
            <a:pPr>
              <a:lnSpc>
                <a:spcPct val="80000"/>
              </a:lnSpc>
            </a:pPr>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上几何课                                  是     否</a:t>
            </a:r>
          </a:p>
          <a:p>
            <a:pPr>
              <a:lnSpc>
                <a:spcPct val="80000"/>
              </a:lnSpc>
            </a:pPr>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、生物课                                      是    否</a:t>
            </a:r>
          </a:p>
          <a:p>
            <a:pPr>
              <a:lnSpc>
                <a:spcPct val="80000"/>
              </a:lnSpc>
            </a:pPr>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、做化学实验                               是     否</a:t>
            </a:r>
          </a:p>
          <a:p>
            <a:pPr>
              <a:lnSpc>
                <a:spcPct val="80000"/>
              </a:lnSpc>
            </a:pPr>
            <a:r>
              <a:rPr lang="zh-CN" altLang="en-US" sz="2400" b="1" smtClean="0">
                <a:solidFill>
                  <a:srgbClr val="003399"/>
                </a:solidFill>
                <a:latin typeface="楷体_GB2312" pitchFamily="1" charset="-122"/>
                <a:ea typeface="楷体_GB2312" pitchFamily="1" charset="-122"/>
              </a:rPr>
              <a:t>统计</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是</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的得分计</a:t>
            </a:r>
            <a:r>
              <a:rPr lang="en-US" altLang="zh-CN"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a:t>
            </a:r>
          </a:p>
        </p:txBody>
      </p:sp>
      <p:sp>
        <p:nvSpPr>
          <p:cNvPr id="4" name="矩形 3"/>
          <p:cNvSpPr/>
          <p:nvPr/>
        </p:nvSpPr>
        <p:spPr>
          <a:xfrm>
            <a:off x="0" y="0"/>
            <a:ext cx="1925638"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第一部分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bwMode="auto">
          <a:xfrm>
            <a:off x="304800" y="0"/>
            <a:ext cx="8540750" cy="1143000"/>
          </a:xfrm>
          <a:noFill/>
          <a:ln>
            <a:miter lim="800000"/>
            <a:headEnd/>
            <a:tailEnd/>
          </a:ln>
        </p:spPr>
        <p:txBody>
          <a:bodyPr vert="horz" wrap="square" lIns="91440" tIns="45720" rIns="91440" bIns="45720" numCol="1" anchor="t" anchorCtr="0" compatLnSpc="1">
            <a:prstTxWarp prst="textNoShape">
              <a:avLst/>
            </a:prstTxWarp>
          </a:bodyPr>
          <a:lstStyle/>
          <a:p>
            <a:r>
              <a:rPr lang="en-US" altLang="zh-CN" smtClean="0">
                <a:latin typeface="黑体" pitchFamily="49" charset="-122"/>
                <a:ea typeface="黑体" pitchFamily="49" charset="-122"/>
              </a:rPr>
              <a:t>S</a:t>
            </a:r>
            <a:r>
              <a:rPr lang="zh-CN" altLang="en-US" smtClean="0">
                <a:latin typeface="黑体" pitchFamily="49" charset="-122"/>
                <a:ea typeface="黑体" pitchFamily="49" charset="-122"/>
              </a:rPr>
              <a:t>；社会型活动</a:t>
            </a:r>
            <a:r>
              <a:rPr lang="zh-CN" altLang="en-US" smtClean="0"/>
              <a:t> </a:t>
            </a:r>
          </a:p>
        </p:txBody>
      </p:sp>
      <p:sp>
        <p:nvSpPr>
          <p:cNvPr id="29699" name="Rectangle 3"/>
          <p:cNvSpPr>
            <a:spLocks noGrp="1" noRot="1" noChangeArrowheads="1"/>
          </p:cNvSpPr>
          <p:nvPr>
            <p:ph type="body" idx="1"/>
          </p:nvPr>
        </p:nvSpPr>
        <p:spPr bwMode="auto">
          <a:xfrm>
            <a:off x="571500" y="685800"/>
            <a:ext cx="8153400" cy="6172200"/>
          </a:xfrm>
          <a:noFill/>
          <a:ln>
            <a:miter lim="800000"/>
            <a:headEnd/>
            <a:tailEnd/>
          </a:ln>
        </p:spPr>
        <p:txBody>
          <a:bodyPr vert="horz" wrap="square" lIns="91440" tIns="45720" rIns="91440" bIns="45720" numCol="1" anchor="t" anchorCtr="0" compatLnSpc="1">
            <a:prstTxWarp prst="textNoShape">
              <a:avLst/>
            </a:prstTxWarp>
          </a:bodyPr>
          <a:lstStyle/>
          <a:p>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参加学校或单位组织的正式活动     是     否</a:t>
            </a:r>
          </a:p>
          <a:p>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参加某个社会团体或俱乐部的活动   是     否</a:t>
            </a:r>
          </a:p>
          <a:p>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帮助别人解决困难                          是     否</a:t>
            </a:r>
          </a:p>
          <a:p>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照顾儿童                                        是     否</a:t>
            </a:r>
          </a:p>
          <a:p>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出席晚会、联欢会、茶话会              是     否</a:t>
            </a:r>
          </a:p>
          <a:p>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和大家一起出去郊游                        是     否</a:t>
            </a:r>
          </a:p>
          <a:p>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想获得关于心理学方面的知识           是     否</a:t>
            </a:r>
          </a:p>
          <a:p>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参加讲座会或辩论会                         是     否</a:t>
            </a:r>
          </a:p>
          <a:p>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观看或参加体育比赛和运动会            是     否</a:t>
            </a:r>
          </a:p>
          <a:p>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、结交新朋友                                       是     否</a:t>
            </a:r>
          </a:p>
          <a:p>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、阅读与人际交往有关的书刊                是     否</a:t>
            </a:r>
          </a:p>
          <a:p>
            <a:r>
              <a:rPr lang="zh-CN" altLang="en-US" sz="2400" b="1" smtClean="0">
                <a:solidFill>
                  <a:srgbClr val="003399"/>
                </a:solidFill>
                <a:latin typeface="楷体_GB2312" pitchFamily="1" charset="-122"/>
                <a:ea typeface="楷体_GB2312" pitchFamily="1" charset="-122"/>
              </a:rPr>
              <a:t>统计</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是</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的得分计</a:t>
            </a:r>
            <a:r>
              <a:rPr lang="en-US" altLang="zh-CN"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 </a:t>
            </a:r>
          </a:p>
        </p:txBody>
      </p:sp>
      <p:sp>
        <p:nvSpPr>
          <p:cNvPr id="4" name="矩形 3"/>
          <p:cNvSpPr/>
          <p:nvPr/>
        </p:nvSpPr>
        <p:spPr>
          <a:xfrm>
            <a:off x="0" y="0"/>
            <a:ext cx="1925638"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第一部分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smtClean="0">
                <a:latin typeface="黑体" pitchFamily="49" charset="-122"/>
                <a:ea typeface="黑体" pitchFamily="49" charset="-122"/>
              </a:rPr>
              <a:t>E</a:t>
            </a:r>
            <a:r>
              <a:rPr lang="zh-CN" altLang="en-US" smtClean="0">
                <a:latin typeface="黑体" pitchFamily="49" charset="-122"/>
                <a:ea typeface="黑体" pitchFamily="49" charset="-122"/>
              </a:rPr>
              <a:t>：事业型活动</a:t>
            </a:r>
            <a:r>
              <a:rPr lang="zh-CN" altLang="en-US" smtClean="0"/>
              <a:t> </a:t>
            </a:r>
          </a:p>
        </p:txBody>
      </p:sp>
      <p:sp>
        <p:nvSpPr>
          <p:cNvPr id="30723" name="Rectangle 3"/>
          <p:cNvSpPr>
            <a:spLocks noGrp="1" noRot="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对他人做劝说工作             是     否</a:t>
            </a:r>
          </a:p>
          <a:p>
            <a:pPr>
              <a:lnSpc>
                <a:spcPct val="80000"/>
              </a:lnSpc>
            </a:pPr>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从事个体或独立的经营活动     是     否</a:t>
            </a:r>
          </a:p>
          <a:p>
            <a:pPr>
              <a:lnSpc>
                <a:spcPct val="80000"/>
              </a:lnSpc>
            </a:pPr>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谈论政治问题                 是     否</a:t>
            </a:r>
          </a:p>
          <a:p>
            <a:pPr>
              <a:lnSpc>
                <a:spcPct val="80000"/>
              </a:lnSpc>
            </a:pPr>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制定计划、参加会议           是     否</a:t>
            </a:r>
          </a:p>
          <a:p>
            <a:pPr>
              <a:lnSpc>
                <a:spcPct val="80000"/>
              </a:lnSpc>
            </a:pPr>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做演讲                       是     否</a:t>
            </a:r>
          </a:p>
          <a:p>
            <a:pPr>
              <a:lnSpc>
                <a:spcPct val="80000"/>
              </a:lnSpc>
            </a:pPr>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检查与评价别人的工作         是     否</a:t>
            </a:r>
          </a:p>
          <a:p>
            <a:pPr>
              <a:lnSpc>
                <a:spcPct val="80000"/>
              </a:lnSpc>
            </a:pPr>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结交名流                     是     否</a:t>
            </a:r>
          </a:p>
          <a:p>
            <a:pPr>
              <a:lnSpc>
                <a:spcPct val="80000"/>
              </a:lnSpc>
            </a:pPr>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在社会团体中担任职务         是     否</a:t>
            </a:r>
          </a:p>
          <a:p>
            <a:pPr>
              <a:lnSpc>
                <a:spcPct val="80000"/>
              </a:lnSpc>
            </a:pPr>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买东西与人讨价还价           是     否</a:t>
            </a:r>
          </a:p>
          <a:p>
            <a:pPr>
              <a:lnSpc>
                <a:spcPct val="80000"/>
              </a:lnSpc>
            </a:pPr>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、指导有某种目标的团体          是     否</a:t>
            </a:r>
          </a:p>
          <a:p>
            <a:pPr>
              <a:lnSpc>
                <a:spcPct val="80000"/>
              </a:lnSpc>
            </a:pPr>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、以自己的意志影响别人的行动    是     否</a:t>
            </a:r>
          </a:p>
          <a:p>
            <a:pPr>
              <a:lnSpc>
                <a:spcPct val="80000"/>
              </a:lnSpc>
            </a:pPr>
            <a:r>
              <a:rPr lang="zh-CN" altLang="en-US" sz="2400" b="1" smtClean="0">
                <a:solidFill>
                  <a:srgbClr val="003399"/>
                </a:solidFill>
                <a:latin typeface="楷体_GB2312" pitchFamily="1" charset="-122"/>
                <a:ea typeface="楷体_GB2312" pitchFamily="1" charset="-122"/>
              </a:rPr>
              <a:t>统计</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是</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的得分计</a:t>
            </a:r>
            <a:r>
              <a:rPr lang="en-US" altLang="zh-CN"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a:t>
            </a:r>
          </a:p>
        </p:txBody>
      </p:sp>
      <p:sp>
        <p:nvSpPr>
          <p:cNvPr id="4" name="矩形 3"/>
          <p:cNvSpPr/>
          <p:nvPr/>
        </p:nvSpPr>
        <p:spPr>
          <a:xfrm>
            <a:off x="0" y="0"/>
            <a:ext cx="1925638"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第一部分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smtClean="0">
                <a:latin typeface="黑体" pitchFamily="49" charset="-122"/>
                <a:ea typeface="黑体" pitchFamily="49" charset="-122"/>
              </a:rPr>
              <a:t>C</a:t>
            </a:r>
            <a:r>
              <a:rPr lang="zh-CN" altLang="en-US" smtClean="0">
                <a:latin typeface="黑体" pitchFamily="49" charset="-122"/>
                <a:ea typeface="黑体" pitchFamily="49" charset="-122"/>
              </a:rPr>
              <a:t>：常规型（传统型）活动</a:t>
            </a:r>
            <a:r>
              <a:rPr lang="zh-CN" altLang="en-US" smtClean="0"/>
              <a:t> </a:t>
            </a:r>
          </a:p>
        </p:txBody>
      </p:sp>
      <p:sp>
        <p:nvSpPr>
          <p:cNvPr id="31747" name="Rectangle 3"/>
          <p:cNvSpPr>
            <a:spLocks noGrp="1" noRot="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保持桌面与房间整洁                是    否</a:t>
            </a:r>
          </a:p>
          <a:p>
            <a:pPr>
              <a:lnSpc>
                <a:spcPct val="80000"/>
              </a:lnSpc>
            </a:pPr>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抄写文章和信件                    是    否</a:t>
            </a:r>
          </a:p>
          <a:p>
            <a:pPr>
              <a:lnSpc>
                <a:spcPct val="80000"/>
              </a:lnSpc>
            </a:pPr>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检查个人收支情况                  是    否</a:t>
            </a:r>
          </a:p>
          <a:p>
            <a:pPr>
              <a:lnSpc>
                <a:spcPct val="80000"/>
              </a:lnSpc>
            </a:pPr>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为领导写报告或公务信函            是    否</a:t>
            </a:r>
          </a:p>
          <a:p>
            <a:pPr>
              <a:lnSpc>
                <a:spcPct val="80000"/>
              </a:lnSpc>
            </a:pPr>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记流水帐或备忘录                  是    否</a:t>
            </a:r>
          </a:p>
          <a:p>
            <a:pPr>
              <a:lnSpc>
                <a:spcPct val="80000"/>
              </a:lnSpc>
            </a:pPr>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上打字课或学习速记法              是    否</a:t>
            </a:r>
          </a:p>
          <a:p>
            <a:pPr>
              <a:lnSpc>
                <a:spcPct val="80000"/>
              </a:lnSpc>
            </a:pPr>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将文件、报告、记录分类与归档      是    否</a:t>
            </a:r>
          </a:p>
          <a:p>
            <a:pPr>
              <a:lnSpc>
                <a:spcPct val="80000"/>
              </a:lnSpc>
            </a:pPr>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上会计课                          是    否</a:t>
            </a:r>
          </a:p>
          <a:p>
            <a:pPr>
              <a:lnSpc>
                <a:spcPct val="80000"/>
              </a:lnSpc>
            </a:pPr>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上商业统计课                      是    否</a:t>
            </a:r>
          </a:p>
          <a:p>
            <a:pPr>
              <a:lnSpc>
                <a:spcPct val="80000"/>
              </a:lnSpc>
            </a:pPr>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、参加算盘、文秘等实务培训           是    否</a:t>
            </a:r>
          </a:p>
          <a:p>
            <a:pPr>
              <a:lnSpc>
                <a:spcPct val="80000"/>
              </a:lnSpc>
            </a:pPr>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、参加情报处理培训                   是    否</a:t>
            </a:r>
          </a:p>
          <a:p>
            <a:pPr>
              <a:lnSpc>
                <a:spcPct val="80000"/>
              </a:lnSpc>
            </a:pPr>
            <a:r>
              <a:rPr lang="zh-CN" altLang="en-US" sz="2400" b="1" smtClean="0">
                <a:solidFill>
                  <a:srgbClr val="003399"/>
                </a:solidFill>
                <a:latin typeface="楷体_GB2312" pitchFamily="1" charset="-122"/>
                <a:ea typeface="楷体_GB2312" pitchFamily="1" charset="-122"/>
              </a:rPr>
              <a:t>统计</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是</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的得分计</a:t>
            </a:r>
            <a:r>
              <a:rPr lang="en-US" altLang="zh-CN"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a:t>
            </a:r>
          </a:p>
        </p:txBody>
      </p:sp>
      <p:sp>
        <p:nvSpPr>
          <p:cNvPr id="4" name="矩形 3"/>
          <p:cNvSpPr/>
          <p:nvPr/>
        </p:nvSpPr>
        <p:spPr>
          <a:xfrm>
            <a:off x="0" y="0"/>
            <a:ext cx="1925638"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第一部分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zh-CN" altLang="en-US" smtClean="0">
                <a:latin typeface="黑体" pitchFamily="49" charset="-122"/>
                <a:ea typeface="黑体" pitchFamily="49" charset="-122"/>
              </a:rPr>
              <a:t>第二部分  你所擅长或胜任活动</a:t>
            </a:r>
          </a:p>
        </p:txBody>
      </p:sp>
      <p:sp>
        <p:nvSpPr>
          <p:cNvPr id="32771" name="Rectangle 3"/>
          <p:cNvSpPr>
            <a:spLocks noGrp="1" noRot="1" noChangeArrowheads="1"/>
          </p:cNvSpPr>
          <p:nvPr>
            <p:ph type="body" idx="1"/>
          </p:nvPr>
        </p:nvSpPr>
        <p:spPr bwMode="auto">
          <a:xfrm>
            <a:off x="381000" y="1600200"/>
            <a:ext cx="8382000" cy="4498975"/>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US" altLang="zh-CN" b="1" smtClean="0">
                <a:solidFill>
                  <a:srgbClr val="003399"/>
                </a:solidFill>
                <a:ea typeface="楷体_GB2312" pitchFamily="1" charset="-122"/>
              </a:rPr>
              <a:t>           </a:t>
            </a:r>
            <a:r>
              <a:rPr lang="zh-CN" altLang="en-US" b="1" smtClean="0">
                <a:solidFill>
                  <a:srgbClr val="003399"/>
                </a:solidFill>
                <a:ea typeface="楷体_GB2312" pitchFamily="1" charset="-122"/>
              </a:rPr>
              <a:t>下面列举了若干种活动，确定你具有哪一方面的工作特长。回答时，只须考虑你过去或现在对所列活动是否擅长、胜任，不必考虑你是否喜欢这种活动。其中你能做或大概能做的事，请在“是”栏打“√”，反之在“否”栏打“√”。注意，你如果从未从事过某种活动，就请考虑你将来是否会擅长从事该项活动，务必做完每一道题目。</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矩形 1"/>
          <p:cNvSpPr>
            <a:spLocks noChangeArrowheads="1"/>
          </p:cNvSpPr>
          <p:nvPr/>
        </p:nvSpPr>
        <p:spPr bwMode="auto">
          <a:xfrm>
            <a:off x="71438" y="1111250"/>
            <a:ext cx="8929687" cy="4032250"/>
          </a:xfrm>
          <a:prstGeom prst="rect">
            <a:avLst/>
          </a:prstGeom>
          <a:noFill/>
          <a:ln w="9525">
            <a:noFill/>
            <a:miter lim="800000"/>
            <a:headEnd/>
            <a:tailEnd/>
          </a:ln>
        </p:spPr>
        <p:txBody>
          <a:bodyPr>
            <a:spAutoFit/>
          </a:bodyPr>
          <a:lstStyle/>
          <a:p>
            <a:r>
              <a:rPr lang="en-US" altLang="zh-CN" sz="3200" b="1" dirty="0">
                <a:latin typeface="华文楷体" pitchFamily="2" charset="-122"/>
                <a:ea typeface="华文楷体" pitchFamily="2" charset="-122"/>
              </a:rPr>
              <a:t>        </a:t>
            </a:r>
            <a:r>
              <a:rPr lang="en-US" altLang="zh-CN" sz="3200" b="1" dirty="0" smtClean="0">
                <a:solidFill>
                  <a:srgbClr val="7030A0"/>
                </a:solidFill>
                <a:effectLst>
                  <a:outerShdw blurRad="38100" dist="38100" dir="2700000" algn="tl">
                    <a:srgbClr val="000000">
                      <a:alpha val="43137"/>
                    </a:srgbClr>
                  </a:outerShdw>
                </a:effectLst>
                <a:latin typeface="+mn-ea"/>
              </a:rPr>
              <a:t>25</a:t>
            </a:r>
            <a:r>
              <a:rPr lang="zh-CN" altLang="en-US" sz="3200" b="1" dirty="0" smtClean="0">
                <a:solidFill>
                  <a:srgbClr val="7030A0"/>
                </a:solidFill>
                <a:effectLst>
                  <a:outerShdw blurRad="38100" dist="38100" dir="2700000" algn="tl">
                    <a:srgbClr val="000000">
                      <a:alpha val="43137"/>
                    </a:srgbClr>
                  </a:outerShdw>
                </a:effectLst>
                <a:latin typeface="+mn-ea"/>
              </a:rPr>
              <a:t>年的跟踪研究结果，他们的生活状况及分布现象十分有意思。</a:t>
            </a:r>
          </a:p>
          <a:p>
            <a:r>
              <a:rPr lang="zh-CN" altLang="en-US" sz="3200" b="1" dirty="0" smtClean="0">
                <a:solidFill>
                  <a:srgbClr val="7030A0"/>
                </a:solidFill>
                <a:effectLst>
                  <a:outerShdw blurRad="38100" dist="38100" dir="2700000" algn="tl">
                    <a:srgbClr val="000000">
                      <a:alpha val="43137"/>
                    </a:srgbClr>
                  </a:outerShdw>
                </a:effectLst>
                <a:latin typeface="+mn-ea"/>
              </a:rPr>
              <a:t>　　那些占</a:t>
            </a:r>
            <a:r>
              <a:rPr lang="en-US" altLang="zh-CN" sz="3200" b="1" dirty="0" smtClean="0">
                <a:solidFill>
                  <a:srgbClr val="7030A0"/>
                </a:solidFill>
                <a:effectLst>
                  <a:outerShdw blurRad="38100" dist="38100" dir="2700000" algn="tl">
                    <a:srgbClr val="000000">
                      <a:alpha val="43137"/>
                    </a:srgbClr>
                  </a:outerShdw>
                </a:effectLst>
                <a:latin typeface="+mn-ea"/>
              </a:rPr>
              <a:t>3%</a:t>
            </a:r>
            <a:r>
              <a:rPr lang="zh-CN" altLang="en-US" sz="3200" b="1" dirty="0" smtClean="0">
                <a:solidFill>
                  <a:srgbClr val="7030A0"/>
                </a:solidFill>
                <a:effectLst>
                  <a:outerShdw blurRad="38100" dist="38100" dir="2700000" algn="tl">
                    <a:srgbClr val="000000">
                      <a:alpha val="43137"/>
                    </a:srgbClr>
                  </a:outerShdw>
                </a:effectLst>
                <a:latin typeface="+mn-ea"/>
              </a:rPr>
              <a:t>者，</a:t>
            </a:r>
            <a:r>
              <a:rPr lang="en-US" altLang="zh-CN" sz="3200" b="1" dirty="0" smtClean="0">
                <a:solidFill>
                  <a:srgbClr val="7030A0"/>
                </a:solidFill>
                <a:effectLst>
                  <a:outerShdw blurRad="38100" dist="38100" dir="2700000" algn="tl">
                    <a:srgbClr val="000000">
                      <a:alpha val="43137"/>
                    </a:srgbClr>
                  </a:outerShdw>
                </a:effectLst>
                <a:latin typeface="+mn-ea"/>
              </a:rPr>
              <a:t>25</a:t>
            </a:r>
            <a:r>
              <a:rPr lang="zh-CN" altLang="en-US" sz="3200" b="1" dirty="0" smtClean="0">
                <a:solidFill>
                  <a:srgbClr val="7030A0"/>
                </a:solidFill>
                <a:effectLst>
                  <a:outerShdw blurRad="38100" dist="38100" dir="2700000" algn="tl">
                    <a:srgbClr val="000000">
                      <a:alpha val="43137"/>
                    </a:srgbClr>
                  </a:outerShdw>
                </a:effectLst>
                <a:latin typeface="+mn-ea"/>
              </a:rPr>
              <a:t>年来几乎都不曾更改过自我的人生目标。</a:t>
            </a:r>
          </a:p>
          <a:p>
            <a:r>
              <a:rPr lang="zh-CN" altLang="en-US" sz="3200" b="1" dirty="0" smtClean="0">
                <a:solidFill>
                  <a:srgbClr val="7030A0"/>
                </a:solidFill>
                <a:effectLst>
                  <a:outerShdw blurRad="38100" dist="38100" dir="2700000" algn="tl">
                    <a:srgbClr val="000000">
                      <a:alpha val="43137"/>
                    </a:srgbClr>
                  </a:outerShdw>
                </a:effectLst>
                <a:latin typeface="+mn-ea"/>
              </a:rPr>
              <a:t>　　</a:t>
            </a:r>
            <a:r>
              <a:rPr lang="en-US" altLang="zh-CN" sz="3200" b="1" dirty="0" smtClean="0">
                <a:solidFill>
                  <a:srgbClr val="7030A0"/>
                </a:solidFill>
                <a:effectLst>
                  <a:outerShdw blurRad="38100" dist="38100" dir="2700000" algn="tl">
                    <a:srgbClr val="000000">
                      <a:alpha val="43137"/>
                    </a:srgbClr>
                  </a:outerShdw>
                </a:effectLst>
                <a:latin typeface="+mn-ea"/>
              </a:rPr>
              <a:t>25</a:t>
            </a:r>
            <a:r>
              <a:rPr lang="zh-CN" altLang="en-US" sz="3200" b="1" dirty="0" smtClean="0">
                <a:solidFill>
                  <a:srgbClr val="7030A0"/>
                </a:solidFill>
                <a:effectLst>
                  <a:outerShdw blurRad="38100" dist="38100" dir="2700000" algn="tl">
                    <a:srgbClr val="000000">
                      <a:alpha val="43137"/>
                    </a:srgbClr>
                  </a:outerShdw>
                </a:effectLst>
                <a:latin typeface="+mn-ea"/>
              </a:rPr>
              <a:t>年来他们都朝着同一个方向不懈地发奋，</a:t>
            </a:r>
          </a:p>
          <a:p>
            <a:r>
              <a:rPr lang="zh-CN" altLang="en-US" sz="3200" b="1" dirty="0" smtClean="0">
                <a:solidFill>
                  <a:srgbClr val="7030A0"/>
                </a:solidFill>
                <a:effectLst>
                  <a:outerShdw blurRad="38100" dist="38100" dir="2700000" algn="tl">
                    <a:srgbClr val="000000">
                      <a:alpha val="43137"/>
                    </a:srgbClr>
                  </a:outerShdw>
                </a:effectLst>
                <a:latin typeface="+mn-ea"/>
              </a:rPr>
              <a:t>　　</a:t>
            </a:r>
            <a:r>
              <a:rPr lang="en-US" altLang="zh-CN" sz="3200" b="1" dirty="0" smtClean="0">
                <a:solidFill>
                  <a:srgbClr val="7030A0"/>
                </a:solidFill>
                <a:effectLst>
                  <a:outerShdw blurRad="38100" dist="38100" dir="2700000" algn="tl">
                    <a:srgbClr val="000000">
                      <a:alpha val="43137"/>
                    </a:srgbClr>
                  </a:outerShdw>
                </a:effectLst>
                <a:latin typeface="+mn-ea"/>
              </a:rPr>
              <a:t>25</a:t>
            </a:r>
            <a:r>
              <a:rPr lang="zh-CN" altLang="en-US" sz="3200" b="1" dirty="0" smtClean="0">
                <a:solidFill>
                  <a:srgbClr val="7030A0"/>
                </a:solidFill>
                <a:effectLst>
                  <a:outerShdw blurRad="38100" dist="38100" dir="2700000" algn="tl">
                    <a:srgbClr val="000000">
                      <a:alpha val="43137"/>
                    </a:srgbClr>
                  </a:outerShdw>
                </a:effectLst>
                <a:latin typeface="+mn-ea"/>
              </a:rPr>
              <a:t>年后，他们几乎都成了社会各界的顶尖成功人士，他们中不乏白手创业者、行业精英、社会精英。</a:t>
            </a:r>
          </a:p>
        </p:txBody>
      </p:sp>
    </p:spTree>
  </p:cSld>
  <p:clrMapOvr>
    <a:masterClrMapping/>
  </p:clrMapOvr>
  <p:transition advClick="0" advTm="700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sz="4000" smtClean="0">
                <a:latin typeface="黑体" pitchFamily="49" charset="-122"/>
                <a:ea typeface="黑体" pitchFamily="49" charset="-122"/>
              </a:rPr>
              <a:t>R</a:t>
            </a:r>
            <a:r>
              <a:rPr lang="zh-CN" altLang="en-US" sz="4000" smtClean="0">
                <a:latin typeface="黑体" pitchFamily="49" charset="-122"/>
                <a:ea typeface="黑体" pitchFamily="49" charset="-122"/>
              </a:rPr>
              <a:t>；实际型活动能力</a:t>
            </a:r>
            <a:r>
              <a:rPr lang="zh-CN" altLang="en-US" sz="4000" smtClean="0"/>
              <a:t> </a:t>
            </a:r>
          </a:p>
        </p:txBody>
      </p:sp>
      <p:sp>
        <p:nvSpPr>
          <p:cNvPr id="33795" name="Rectangle 3"/>
          <p:cNvSpPr>
            <a:spLocks noGrp="1" noRot="1" noChangeArrowheads="1"/>
          </p:cNvSpPr>
          <p:nvPr>
            <p:ph type="body" idx="1"/>
          </p:nvPr>
        </p:nvSpPr>
        <p:spPr bwMode="auto">
          <a:xfrm>
            <a:off x="381000" y="1600200"/>
            <a:ext cx="8382000" cy="4498975"/>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使用锯子、钳子、车床、砂轮等工具     是   否</a:t>
            </a:r>
          </a:p>
          <a:p>
            <a:pPr>
              <a:lnSpc>
                <a:spcPct val="80000"/>
              </a:lnSpc>
            </a:pPr>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使用万用电表                         是   否</a:t>
            </a:r>
          </a:p>
          <a:p>
            <a:pPr>
              <a:lnSpc>
                <a:spcPct val="80000"/>
              </a:lnSpc>
            </a:pPr>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能够修理自行车或其他机械             是   否</a:t>
            </a:r>
          </a:p>
          <a:p>
            <a:pPr>
              <a:lnSpc>
                <a:spcPct val="80000"/>
              </a:lnSpc>
            </a:pPr>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给家具和木制品刷漆                   是   否</a:t>
            </a:r>
          </a:p>
          <a:p>
            <a:pPr>
              <a:lnSpc>
                <a:spcPct val="80000"/>
              </a:lnSpc>
            </a:pPr>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看建筑设计图                         是   否</a:t>
            </a:r>
          </a:p>
          <a:p>
            <a:pPr>
              <a:lnSpc>
                <a:spcPct val="80000"/>
              </a:lnSpc>
            </a:pPr>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修理家具                             是   否</a:t>
            </a:r>
          </a:p>
          <a:p>
            <a:pPr>
              <a:lnSpc>
                <a:spcPct val="80000"/>
              </a:lnSpc>
            </a:pPr>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修理结构简单的家用电器               是    否</a:t>
            </a:r>
          </a:p>
          <a:p>
            <a:pPr>
              <a:lnSpc>
                <a:spcPct val="80000"/>
              </a:lnSpc>
            </a:pPr>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疏通、修理水管或下水道               是    否</a:t>
            </a:r>
          </a:p>
          <a:p>
            <a:pPr>
              <a:lnSpc>
                <a:spcPct val="80000"/>
              </a:lnSpc>
            </a:pPr>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制作简单的家具                     　是    否</a:t>
            </a:r>
          </a:p>
          <a:p>
            <a:pPr>
              <a:lnSpc>
                <a:spcPct val="80000"/>
              </a:lnSpc>
            </a:pPr>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、绘制机械设计图样                　　　是    否</a:t>
            </a:r>
          </a:p>
          <a:p>
            <a:pPr>
              <a:lnSpc>
                <a:spcPct val="80000"/>
              </a:lnSpc>
            </a:pPr>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、使用电钻、缝纫机                　　　是    否</a:t>
            </a:r>
          </a:p>
          <a:p>
            <a:pPr>
              <a:lnSpc>
                <a:spcPct val="80000"/>
              </a:lnSpc>
            </a:pPr>
            <a:r>
              <a:rPr lang="zh-CN" altLang="en-US" sz="2400" b="1" smtClean="0">
                <a:solidFill>
                  <a:srgbClr val="003399"/>
                </a:solidFill>
                <a:latin typeface="楷体_GB2312" pitchFamily="1" charset="-122"/>
                <a:ea typeface="楷体_GB2312" pitchFamily="1" charset="-122"/>
              </a:rPr>
              <a:t>统计</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是</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的得分计</a:t>
            </a:r>
            <a:r>
              <a:rPr lang="en-US" altLang="zh-CN"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a:t>
            </a:r>
          </a:p>
        </p:txBody>
      </p:sp>
      <p:sp>
        <p:nvSpPr>
          <p:cNvPr id="4" name="矩形 3"/>
          <p:cNvSpPr/>
          <p:nvPr/>
        </p:nvSpPr>
        <p:spPr>
          <a:xfrm>
            <a:off x="0" y="0"/>
            <a:ext cx="1927225"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第二部分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smtClean="0">
                <a:latin typeface="黑体" pitchFamily="49" charset="-122"/>
                <a:ea typeface="黑体" pitchFamily="49" charset="-122"/>
              </a:rPr>
              <a:t>A</a:t>
            </a:r>
            <a:r>
              <a:rPr lang="zh-CN" altLang="en-US" smtClean="0">
                <a:latin typeface="黑体" pitchFamily="49" charset="-122"/>
                <a:ea typeface="黑体" pitchFamily="49" charset="-122"/>
              </a:rPr>
              <a:t>：艺术型活动能力</a:t>
            </a:r>
            <a:r>
              <a:rPr lang="zh-CN" altLang="en-US" smtClean="0"/>
              <a:t> </a:t>
            </a:r>
          </a:p>
        </p:txBody>
      </p:sp>
      <p:sp>
        <p:nvSpPr>
          <p:cNvPr id="34819" name="Rectangle 3"/>
          <p:cNvSpPr>
            <a:spLocks noGrp="1" noRot="1" noChangeArrowheads="1"/>
          </p:cNvSpPr>
          <p:nvPr>
            <p:ph type="body" idx="1"/>
          </p:nvPr>
        </p:nvSpPr>
        <p:spPr bwMode="auto">
          <a:xfrm>
            <a:off x="609600" y="1295400"/>
            <a:ext cx="8153400" cy="4803775"/>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能演奏乐器                        是  否</a:t>
            </a:r>
          </a:p>
          <a:p>
            <a:pPr>
              <a:lnSpc>
                <a:spcPct val="80000"/>
              </a:lnSpc>
            </a:pPr>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能参加二部或四部合唱              是  否</a:t>
            </a:r>
          </a:p>
          <a:p>
            <a:pPr>
              <a:lnSpc>
                <a:spcPct val="80000"/>
              </a:lnSpc>
            </a:pPr>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独唱或演奏                        是  否</a:t>
            </a:r>
          </a:p>
          <a:p>
            <a:pPr>
              <a:lnSpc>
                <a:spcPct val="80000"/>
              </a:lnSpc>
            </a:pPr>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扮演剧中角色                      是  否</a:t>
            </a:r>
          </a:p>
          <a:p>
            <a:pPr>
              <a:lnSpc>
                <a:spcPct val="80000"/>
              </a:lnSpc>
            </a:pPr>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创作简单的乐谱                    是  否</a:t>
            </a:r>
          </a:p>
          <a:p>
            <a:pPr>
              <a:lnSpc>
                <a:spcPct val="80000"/>
              </a:lnSpc>
            </a:pPr>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跳舞                              是  否</a:t>
            </a:r>
          </a:p>
          <a:p>
            <a:pPr>
              <a:lnSpc>
                <a:spcPct val="80000"/>
              </a:lnSpc>
            </a:pPr>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能绘画、素描或书法                是  否</a:t>
            </a:r>
          </a:p>
          <a:p>
            <a:pPr>
              <a:lnSpc>
                <a:spcPct val="80000"/>
              </a:lnSpc>
            </a:pPr>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能雕刻、剪纸或泥塑                是  否</a:t>
            </a:r>
          </a:p>
          <a:p>
            <a:pPr>
              <a:lnSpc>
                <a:spcPct val="80000"/>
              </a:lnSpc>
            </a:pPr>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设计板报、服装或家具              是  否</a:t>
            </a:r>
          </a:p>
          <a:p>
            <a:pPr>
              <a:lnSpc>
                <a:spcPct val="80000"/>
              </a:lnSpc>
            </a:pPr>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、写好文章                          是  否</a:t>
            </a:r>
          </a:p>
          <a:p>
            <a:pPr>
              <a:lnSpc>
                <a:spcPct val="80000"/>
              </a:lnSpc>
            </a:pPr>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、说书或讲故事                      是  否</a:t>
            </a:r>
          </a:p>
          <a:p>
            <a:pPr>
              <a:lnSpc>
                <a:spcPct val="80000"/>
              </a:lnSpc>
            </a:pPr>
            <a:r>
              <a:rPr lang="zh-CN" altLang="en-US" sz="2400" b="1" smtClean="0">
                <a:solidFill>
                  <a:srgbClr val="003399"/>
                </a:solidFill>
                <a:latin typeface="楷体_GB2312" pitchFamily="1" charset="-122"/>
                <a:ea typeface="楷体_GB2312" pitchFamily="1" charset="-122"/>
              </a:rPr>
              <a:t>统计</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是</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的得分计</a:t>
            </a:r>
            <a:r>
              <a:rPr lang="en-US" altLang="zh-CN"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a:t>
            </a:r>
            <a:r>
              <a:rPr lang="zh-CN" altLang="en-US" sz="2400" smtClean="0"/>
              <a:t> </a:t>
            </a:r>
          </a:p>
        </p:txBody>
      </p:sp>
      <p:sp>
        <p:nvSpPr>
          <p:cNvPr id="4" name="矩形 3"/>
          <p:cNvSpPr/>
          <p:nvPr/>
        </p:nvSpPr>
        <p:spPr>
          <a:xfrm>
            <a:off x="0" y="0"/>
            <a:ext cx="1927225"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第二部分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smtClean="0">
                <a:latin typeface="黑体" pitchFamily="49" charset="-122"/>
                <a:ea typeface="黑体" pitchFamily="49" charset="-122"/>
              </a:rPr>
              <a:t>I</a:t>
            </a:r>
            <a:r>
              <a:rPr lang="zh-CN" altLang="en-US" smtClean="0">
                <a:latin typeface="黑体" pitchFamily="49" charset="-122"/>
                <a:ea typeface="黑体" pitchFamily="49" charset="-122"/>
              </a:rPr>
              <a:t>：调研型能力</a:t>
            </a:r>
          </a:p>
        </p:txBody>
      </p:sp>
      <p:sp>
        <p:nvSpPr>
          <p:cNvPr id="35843" name="Rectangle 3"/>
          <p:cNvSpPr>
            <a:spLocks noGrp="1" noRot="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了解真空管的原理和作用             是  否</a:t>
            </a:r>
          </a:p>
          <a:p>
            <a:pPr>
              <a:lnSpc>
                <a:spcPct val="80000"/>
              </a:lnSpc>
            </a:pPr>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能够列举三种蛋白质多的食品         是  否</a:t>
            </a:r>
          </a:p>
          <a:p>
            <a:pPr>
              <a:lnSpc>
                <a:spcPct val="80000"/>
              </a:lnSpc>
            </a:pPr>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理解铀的裂变                       是  否</a:t>
            </a:r>
          </a:p>
          <a:p>
            <a:pPr>
              <a:lnSpc>
                <a:spcPct val="80000"/>
              </a:lnSpc>
            </a:pPr>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能够使用计算尺、计算器、对数表     是  否</a:t>
            </a:r>
          </a:p>
          <a:p>
            <a:pPr>
              <a:lnSpc>
                <a:spcPct val="80000"/>
              </a:lnSpc>
            </a:pPr>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会使用显微镜                       是  否</a:t>
            </a:r>
          </a:p>
          <a:p>
            <a:pPr>
              <a:lnSpc>
                <a:spcPct val="80000"/>
              </a:lnSpc>
            </a:pPr>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能找到三个星座                     是  否</a:t>
            </a:r>
          </a:p>
          <a:p>
            <a:pPr>
              <a:lnSpc>
                <a:spcPct val="80000"/>
              </a:lnSpc>
            </a:pPr>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能解释简单的化学分子式             是  否</a:t>
            </a:r>
          </a:p>
          <a:p>
            <a:pPr>
              <a:lnSpc>
                <a:spcPct val="80000"/>
              </a:lnSpc>
            </a:pPr>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能独立进行调查研究                 是  否</a:t>
            </a:r>
          </a:p>
          <a:p>
            <a:pPr>
              <a:lnSpc>
                <a:spcPct val="80000"/>
              </a:lnSpc>
            </a:pPr>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理解人造卫星为什么不落地           是  否</a:t>
            </a:r>
          </a:p>
          <a:p>
            <a:pPr>
              <a:lnSpc>
                <a:spcPct val="80000"/>
              </a:lnSpc>
            </a:pPr>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、经常参加学术会议                    是  否</a:t>
            </a:r>
          </a:p>
          <a:p>
            <a:pPr>
              <a:lnSpc>
                <a:spcPct val="80000"/>
              </a:lnSpc>
            </a:pPr>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、说明白血球的功能                    是  否</a:t>
            </a:r>
          </a:p>
          <a:p>
            <a:pPr>
              <a:lnSpc>
                <a:spcPct val="80000"/>
              </a:lnSpc>
            </a:pPr>
            <a:r>
              <a:rPr lang="zh-CN" altLang="en-US" sz="2400" b="1" smtClean="0">
                <a:solidFill>
                  <a:srgbClr val="003399"/>
                </a:solidFill>
                <a:latin typeface="楷体_GB2312" pitchFamily="1" charset="-122"/>
                <a:ea typeface="楷体_GB2312" pitchFamily="1" charset="-122"/>
              </a:rPr>
              <a:t>统计</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是</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的得分计</a:t>
            </a:r>
            <a:r>
              <a:rPr lang="en-US" altLang="zh-CN"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a:t>
            </a:r>
            <a:r>
              <a:rPr lang="zh-CN" altLang="en-US" sz="2400" smtClean="0"/>
              <a:t> </a:t>
            </a:r>
          </a:p>
        </p:txBody>
      </p:sp>
      <p:sp>
        <p:nvSpPr>
          <p:cNvPr id="4" name="矩形 3"/>
          <p:cNvSpPr/>
          <p:nvPr/>
        </p:nvSpPr>
        <p:spPr>
          <a:xfrm>
            <a:off x="0" y="0"/>
            <a:ext cx="1927225"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第二部分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smtClean="0">
                <a:latin typeface="黑体" pitchFamily="49" charset="-122"/>
                <a:ea typeface="黑体" pitchFamily="49" charset="-122"/>
              </a:rPr>
              <a:t>S</a:t>
            </a:r>
            <a:r>
              <a:rPr lang="zh-CN" altLang="en-US" smtClean="0">
                <a:latin typeface="黑体" pitchFamily="49" charset="-122"/>
                <a:ea typeface="黑体" pitchFamily="49" charset="-122"/>
              </a:rPr>
              <a:t>：社会型能力</a:t>
            </a:r>
          </a:p>
        </p:txBody>
      </p:sp>
      <p:sp>
        <p:nvSpPr>
          <p:cNvPr id="36867" name="Rectangle 3"/>
          <p:cNvSpPr>
            <a:spLocks noGrp="1" noRot="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有向各种人说明、解释的能力         是  否</a:t>
            </a:r>
          </a:p>
          <a:p>
            <a:pPr>
              <a:lnSpc>
                <a:spcPct val="80000"/>
              </a:lnSpc>
            </a:pPr>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常参加社会福利活动                 是  否</a:t>
            </a:r>
          </a:p>
          <a:p>
            <a:pPr>
              <a:lnSpc>
                <a:spcPct val="80000"/>
              </a:lnSpc>
            </a:pPr>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能和大家一起友好相处地工作         是  否</a:t>
            </a:r>
          </a:p>
          <a:p>
            <a:pPr>
              <a:lnSpc>
                <a:spcPct val="80000"/>
              </a:lnSpc>
            </a:pPr>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善于与年长者相处                   是  否</a:t>
            </a:r>
          </a:p>
          <a:p>
            <a:pPr>
              <a:lnSpc>
                <a:spcPct val="80000"/>
              </a:lnSpc>
            </a:pPr>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会邀请人、招待人                   是  否</a:t>
            </a:r>
          </a:p>
          <a:p>
            <a:pPr>
              <a:lnSpc>
                <a:spcPct val="80000"/>
              </a:lnSpc>
            </a:pPr>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能简单易懂地教育儿童               是  否</a:t>
            </a:r>
          </a:p>
          <a:p>
            <a:pPr>
              <a:lnSpc>
                <a:spcPct val="80000"/>
              </a:lnSpc>
            </a:pPr>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善于体察人心和帮助别人             是  否</a:t>
            </a:r>
          </a:p>
          <a:p>
            <a:pPr>
              <a:lnSpc>
                <a:spcPct val="80000"/>
              </a:lnSpc>
            </a:pPr>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帮助护理病人和伤员                 是  否</a:t>
            </a:r>
          </a:p>
          <a:p>
            <a:pPr>
              <a:lnSpc>
                <a:spcPct val="80000"/>
              </a:lnSpc>
            </a:pPr>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安排社团组织的各种事务             是  否</a:t>
            </a:r>
          </a:p>
          <a:p>
            <a:pPr>
              <a:lnSpc>
                <a:spcPct val="80000"/>
              </a:lnSpc>
            </a:pPr>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、善于判断人的性格                   是  否</a:t>
            </a:r>
          </a:p>
          <a:p>
            <a:pPr>
              <a:lnSpc>
                <a:spcPct val="80000"/>
              </a:lnSpc>
            </a:pPr>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、安排会议等活动的各种事务           是  否</a:t>
            </a:r>
          </a:p>
          <a:p>
            <a:pPr>
              <a:lnSpc>
                <a:spcPct val="80000"/>
              </a:lnSpc>
            </a:pPr>
            <a:r>
              <a:rPr lang="zh-CN" altLang="en-US" sz="2400" b="1" smtClean="0">
                <a:solidFill>
                  <a:srgbClr val="003399"/>
                </a:solidFill>
                <a:latin typeface="楷体_GB2312" pitchFamily="1" charset="-122"/>
                <a:ea typeface="楷体_GB2312" pitchFamily="1" charset="-122"/>
              </a:rPr>
              <a:t>统计</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是</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的得分计</a:t>
            </a:r>
            <a:r>
              <a:rPr lang="en-US" altLang="zh-CN"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a:t>
            </a:r>
            <a:r>
              <a:rPr lang="zh-CN" altLang="en-US" sz="2400" smtClean="0"/>
              <a:t> </a:t>
            </a:r>
          </a:p>
        </p:txBody>
      </p:sp>
      <p:sp>
        <p:nvSpPr>
          <p:cNvPr id="4" name="矩形 3"/>
          <p:cNvSpPr/>
          <p:nvPr/>
        </p:nvSpPr>
        <p:spPr>
          <a:xfrm>
            <a:off x="0" y="0"/>
            <a:ext cx="1927225"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第二部分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smtClean="0">
                <a:latin typeface="黑体" pitchFamily="49" charset="-122"/>
                <a:ea typeface="黑体" pitchFamily="49" charset="-122"/>
              </a:rPr>
              <a:t>E</a:t>
            </a:r>
            <a:r>
              <a:rPr lang="zh-CN" altLang="en-US" smtClean="0">
                <a:latin typeface="黑体" pitchFamily="49" charset="-122"/>
                <a:ea typeface="黑体" pitchFamily="49" charset="-122"/>
              </a:rPr>
              <a:t>：事业型能力</a:t>
            </a:r>
          </a:p>
        </p:txBody>
      </p:sp>
      <p:sp>
        <p:nvSpPr>
          <p:cNvPr id="37891" name="Rectangle 3"/>
          <p:cNvSpPr>
            <a:spLocks noGrp="1" noRot="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担任过学生干部并且干的不错          是  否</a:t>
            </a:r>
          </a:p>
          <a:p>
            <a:pPr>
              <a:lnSpc>
                <a:spcPct val="80000"/>
              </a:lnSpc>
            </a:pPr>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工作上能指导和监督别人              是  否</a:t>
            </a:r>
          </a:p>
          <a:p>
            <a:pPr>
              <a:lnSpc>
                <a:spcPct val="80000"/>
              </a:lnSpc>
            </a:pPr>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做事充满活力和热情                  是  否</a:t>
            </a:r>
          </a:p>
          <a:p>
            <a:pPr>
              <a:lnSpc>
                <a:spcPct val="80000"/>
              </a:lnSpc>
            </a:pPr>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有效利用自身的做法调动他人          是  否</a:t>
            </a:r>
          </a:p>
          <a:p>
            <a:pPr>
              <a:lnSpc>
                <a:spcPct val="80000"/>
              </a:lnSpc>
            </a:pPr>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销售能力强                          是  否</a:t>
            </a:r>
          </a:p>
          <a:p>
            <a:pPr>
              <a:lnSpc>
                <a:spcPct val="80000"/>
              </a:lnSpc>
            </a:pPr>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曾作为俱乐部或社团的负责人          是  否</a:t>
            </a:r>
          </a:p>
          <a:p>
            <a:pPr>
              <a:lnSpc>
                <a:spcPct val="80000"/>
              </a:lnSpc>
            </a:pPr>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向领导提出建议或意见                是  否</a:t>
            </a:r>
          </a:p>
          <a:p>
            <a:pPr>
              <a:lnSpc>
                <a:spcPct val="80000"/>
              </a:lnSpc>
            </a:pPr>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有开创事业的能力                    是  否</a:t>
            </a:r>
          </a:p>
          <a:p>
            <a:pPr>
              <a:lnSpc>
                <a:spcPct val="80000"/>
              </a:lnSpc>
            </a:pPr>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知道怎样做一个优秀的领导者          是  否</a:t>
            </a:r>
          </a:p>
          <a:p>
            <a:pPr>
              <a:lnSpc>
                <a:spcPct val="80000"/>
              </a:lnSpc>
            </a:pPr>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、健谈善辨                           是  否</a:t>
            </a:r>
          </a:p>
          <a:p>
            <a:pPr>
              <a:lnSpc>
                <a:spcPct val="80000"/>
              </a:lnSpc>
            </a:pPr>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、说服别人参加你所在的团体           是  否</a:t>
            </a:r>
          </a:p>
          <a:p>
            <a:pPr>
              <a:lnSpc>
                <a:spcPct val="80000"/>
              </a:lnSpc>
            </a:pPr>
            <a:r>
              <a:rPr lang="zh-CN" altLang="en-US" sz="2400" b="1" smtClean="0">
                <a:solidFill>
                  <a:srgbClr val="003399"/>
                </a:solidFill>
                <a:latin typeface="楷体_GB2312" pitchFamily="1" charset="-122"/>
                <a:ea typeface="楷体_GB2312" pitchFamily="1" charset="-122"/>
              </a:rPr>
              <a:t>统计</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是</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的得分计</a:t>
            </a:r>
            <a:r>
              <a:rPr lang="en-US" altLang="zh-CN"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a:t>
            </a:r>
            <a:r>
              <a:rPr lang="zh-CN" altLang="en-US" sz="2400" smtClean="0"/>
              <a:t> </a:t>
            </a:r>
          </a:p>
        </p:txBody>
      </p:sp>
      <p:sp>
        <p:nvSpPr>
          <p:cNvPr id="4" name="矩形 3"/>
          <p:cNvSpPr/>
          <p:nvPr/>
        </p:nvSpPr>
        <p:spPr>
          <a:xfrm>
            <a:off x="0" y="0"/>
            <a:ext cx="1927225"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第二部分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smtClean="0">
                <a:latin typeface="黑体" pitchFamily="49" charset="-122"/>
                <a:ea typeface="黑体" pitchFamily="49" charset="-122"/>
              </a:rPr>
              <a:t>C</a:t>
            </a:r>
            <a:r>
              <a:rPr lang="zh-CN" altLang="en-US" smtClean="0">
                <a:latin typeface="黑体" pitchFamily="49" charset="-122"/>
                <a:ea typeface="黑体" pitchFamily="49" charset="-122"/>
              </a:rPr>
              <a:t>：常规型能力</a:t>
            </a:r>
          </a:p>
        </p:txBody>
      </p:sp>
      <p:sp>
        <p:nvSpPr>
          <p:cNvPr id="38915" name="Rectangle 3"/>
          <p:cNvSpPr>
            <a:spLocks noGrp="1" noRot="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dirty="0" smtClean="0">
                <a:solidFill>
                  <a:srgbClr val="003399"/>
                </a:solidFill>
                <a:latin typeface="楷体_GB2312" pitchFamily="1" charset="-122"/>
                <a:ea typeface="楷体_GB2312" pitchFamily="1" charset="-122"/>
              </a:rPr>
              <a:t>1</a:t>
            </a:r>
            <a:r>
              <a:rPr lang="zh-CN" altLang="en-US" sz="2400" b="1" dirty="0" smtClean="0">
                <a:solidFill>
                  <a:srgbClr val="003399"/>
                </a:solidFill>
                <a:latin typeface="楷体_GB2312" pitchFamily="1" charset="-122"/>
                <a:ea typeface="楷体_GB2312" pitchFamily="1" charset="-122"/>
              </a:rPr>
              <a:t>、会熟练地打印中文                     是  否</a:t>
            </a:r>
          </a:p>
          <a:p>
            <a:pPr>
              <a:lnSpc>
                <a:spcPct val="80000"/>
              </a:lnSpc>
            </a:pPr>
            <a:r>
              <a:rPr lang="en-US" altLang="zh-CN" sz="2400" b="1" dirty="0" smtClean="0">
                <a:solidFill>
                  <a:srgbClr val="003399"/>
                </a:solidFill>
                <a:latin typeface="楷体_GB2312" pitchFamily="1" charset="-122"/>
                <a:ea typeface="楷体_GB2312" pitchFamily="1" charset="-122"/>
              </a:rPr>
              <a:t>2</a:t>
            </a:r>
            <a:r>
              <a:rPr lang="zh-CN" altLang="en-US" sz="2400" b="1" dirty="0" smtClean="0">
                <a:solidFill>
                  <a:srgbClr val="003399"/>
                </a:solidFill>
                <a:latin typeface="楷体_GB2312" pitchFamily="1" charset="-122"/>
                <a:ea typeface="楷体_GB2312" pitchFamily="1" charset="-122"/>
              </a:rPr>
              <a:t>、</a:t>
            </a:r>
            <a:r>
              <a:rPr lang="zh-CN" altLang="en-US" sz="2400" b="1" dirty="0" smtClean="0">
                <a:solidFill>
                  <a:srgbClr val="003399"/>
                </a:solidFill>
                <a:ea typeface="楷体_GB2312" pitchFamily="1" charset="-122"/>
              </a:rPr>
              <a:t> </a:t>
            </a:r>
            <a:r>
              <a:rPr lang="zh-CN" altLang="en-US" sz="2400" b="1" dirty="0" smtClean="0">
                <a:solidFill>
                  <a:srgbClr val="003399"/>
                </a:solidFill>
                <a:latin typeface="楷体_GB2312" pitchFamily="1" charset="-122"/>
                <a:ea typeface="楷体_GB2312" pitchFamily="1" charset="-122"/>
              </a:rPr>
              <a:t>会用外文打字机或复印机               是  否</a:t>
            </a:r>
          </a:p>
          <a:p>
            <a:pPr>
              <a:lnSpc>
                <a:spcPct val="80000"/>
              </a:lnSpc>
            </a:pPr>
            <a:r>
              <a:rPr lang="en-US" altLang="zh-CN" sz="2400" b="1" dirty="0" smtClean="0">
                <a:solidFill>
                  <a:srgbClr val="003399"/>
                </a:solidFill>
                <a:latin typeface="楷体_GB2312" pitchFamily="1" charset="-122"/>
                <a:ea typeface="楷体_GB2312" pitchFamily="1" charset="-122"/>
              </a:rPr>
              <a:t>3</a:t>
            </a:r>
            <a:r>
              <a:rPr lang="zh-CN" altLang="en-US" sz="2400" b="1" dirty="0" smtClean="0">
                <a:solidFill>
                  <a:srgbClr val="003399"/>
                </a:solidFill>
                <a:latin typeface="楷体_GB2312" pitchFamily="1" charset="-122"/>
                <a:ea typeface="楷体_GB2312" pitchFamily="1" charset="-122"/>
              </a:rPr>
              <a:t>、</a:t>
            </a:r>
            <a:r>
              <a:rPr lang="zh-CN" altLang="en-US" sz="2400" b="1" dirty="0" smtClean="0">
                <a:solidFill>
                  <a:srgbClr val="003399"/>
                </a:solidFill>
                <a:ea typeface="楷体_GB2312" pitchFamily="1" charset="-122"/>
              </a:rPr>
              <a:t> </a:t>
            </a:r>
            <a:r>
              <a:rPr lang="zh-CN" altLang="en-US" sz="2400" b="1" dirty="0" smtClean="0">
                <a:solidFill>
                  <a:srgbClr val="003399"/>
                </a:solidFill>
                <a:latin typeface="楷体_GB2312" pitchFamily="1" charset="-122"/>
                <a:ea typeface="楷体_GB2312" pitchFamily="1" charset="-122"/>
              </a:rPr>
              <a:t>能快速记笔记和抄写文章               是  否</a:t>
            </a:r>
          </a:p>
          <a:p>
            <a:pPr>
              <a:lnSpc>
                <a:spcPct val="80000"/>
              </a:lnSpc>
            </a:pPr>
            <a:r>
              <a:rPr lang="en-US" altLang="zh-CN" sz="2400" b="1" dirty="0" smtClean="0">
                <a:solidFill>
                  <a:srgbClr val="003399"/>
                </a:solidFill>
                <a:latin typeface="楷体_GB2312" pitchFamily="1" charset="-122"/>
                <a:ea typeface="楷体_GB2312" pitchFamily="1" charset="-122"/>
              </a:rPr>
              <a:t>4</a:t>
            </a:r>
            <a:r>
              <a:rPr lang="zh-CN" altLang="en-US" sz="2400" b="1" dirty="0" smtClean="0">
                <a:solidFill>
                  <a:srgbClr val="003399"/>
                </a:solidFill>
                <a:latin typeface="楷体_GB2312" pitchFamily="1" charset="-122"/>
                <a:ea typeface="楷体_GB2312" pitchFamily="1" charset="-122"/>
              </a:rPr>
              <a:t>、</a:t>
            </a:r>
            <a:r>
              <a:rPr lang="zh-CN" altLang="en-US" sz="2400" b="1" dirty="0" smtClean="0">
                <a:solidFill>
                  <a:srgbClr val="003399"/>
                </a:solidFill>
                <a:ea typeface="楷体_GB2312" pitchFamily="1" charset="-122"/>
              </a:rPr>
              <a:t> </a:t>
            </a:r>
            <a:r>
              <a:rPr lang="zh-CN" altLang="en-US" sz="2400" b="1" dirty="0" smtClean="0">
                <a:solidFill>
                  <a:srgbClr val="003399"/>
                </a:solidFill>
                <a:latin typeface="楷体_GB2312" pitchFamily="1" charset="-122"/>
                <a:ea typeface="楷体_GB2312" pitchFamily="1" charset="-122"/>
              </a:rPr>
              <a:t>善于整理和保管文件与资料             是  否</a:t>
            </a:r>
          </a:p>
          <a:p>
            <a:pPr>
              <a:lnSpc>
                <a:spcPct val="80000"/>
              </a:lnSpc>
            </a:pPr>
            <a:r>
              <a:rPr lang="en-US" altLang="zh-CN" sz="2400" b="1" dirty="0" smtClean="0">
                <a:solidFill>
                  <a:srgbClr val="003399"/>
                </a:solidFill>
                <a:latin typeface="楷体_GB2312" pitchFamily="1" charset="-122"/>
                <a:ea typeface="楷体_GB2312" pitchFamily="1" charset="-122"/>
              </a:rPr>
              <a:t>5</a:t>
            </a:r>
            <a:r>
              <a:rPr lang="zh-CN" altLang="en-US" sz="2400" b="1" dirty="0" smtClean="0">
                <a:solidFill>
                  <a:srgbClr val="003399"/>
                </a:solidFill>
                <a:latin typeface="楷体_GB2312" pitchFamily="1" charset="-122"/>
                <a:ea typeface="楷体_GB2312" pitchFamily="1" charset="-122"/>
              </a:rPr>
              <a:t>、</a:t>
            </a:r>
            <a:r>
              <a:rPr lang="zh-CN" altLang="en-US" sz="2400" b="1" dirty="0" smtClean="0">
                <a:solidFill>
                  <a:srgbClr val="003399"/>
                </a:solidFill>
                <a:ea typeface="楷体_GB2312" pitchFamily="1" charset="-122"/>
              </a:rPr>
              <a:t> </a:t>
            </a:r>
            <a:r>
              <a:rPr lang="zh-CN" altLang="en-US" sz="2400" b="1" dirty="0" smtClean="0">
                <a:solidFill>
                  <a:srgbClr val="003399"/>
                </a:solidFill>
                <a:latin typeface="楷体_GB2312" pitchFamily="1" charset="-122"/>
                <a:ea typeface="楷体_GB2312" pitchFamily="1" charset="-122"/>
              </a:rPr>
              <a:t>善于从事事务性的工作                 是  否</a:t>
            </a:r>
          </a:p>
          <a:p>
            <a:pPr>
              <a:lnSpc>
                <a:spcPct val="80000"/>
              </a:lnSpc>
            </a:pPr>
            <a:r>
              <a:rPr lang="en-US" altLang="zh-CN" sz="2400" b="1" dirty="0" smtClean="0">
                <a:solidFill>
                  <a:srgbClr val="003399"/>
                </a:solidFill>
                <a:latin typeface="楷体_GB2312" pitchFamily="1" charset="-122"/>
                <a:ea typeface="楷体_GB2312" pitchFamily="1" charset="-122"/>
              </a:rPr>
              <a:t>6</a:t>
            </a:r>
            <a:r>
              <a:rPr lang="zh-CN" altLang="en-US" sz="2400" b="1" dirty="0" smtClean="0">
                <a:solidFill>
                  <a:srgbClr val="003399"/>
                </a:solidFill>
                <a:latin typeface="楷体_GB2312" pitchFamily="1" charset="-122"/>
                <a:ea typeface="楷体_GB2312" pitchFamily="1" charset="-122"/>
              </a:rPr>
              <a:t>、</a:t>
            </a:r>
            <a:r>
              <a:rPr lang="zh-CN" altLang="en-US" sz="2400" b="1" dirty="0" smtClean="0">
                <a:solidFill>
                  <a:srgbClr val="003399"/>
                </a:solidFill>
                <a:ea typeface="楷体_GB2312" pitchFamily="1" charset="-122"/>
              </a:rPr>
              <a:t> </a:t>
            </a:r>
            <a:r>
              <a:rPr lang="zh-CN" altLang="en-US" sz="2400" b="1" dirty="0" smtClean="0">
                <a:solidFill>
                  <a:srgbClr val="003399"/>
                </a:solidFill>
                <a:latin typeface="楷体_GB2312" pitchFamily="1" charset="-122"/>
                <a:ea typeface="楷体_GB2312" pitchFamily="1" charset="-122"/>
              </a:rPr>
              <a:t>会</a:t>
            </a:r>
            <a:r>
              <a:rPr lang="zh-CN" altLang="en-US" sz="2400" b="1" dirty="0" smtClean="0">
                <a:solidFill>
                  <a:srgbClr val="003399"/>
                </a:solidFill>
                <a:latin typeface="楷体_GB2312" pitchFamily="1" charset="-122"/>
                <a:ea typeface="楷体_GB2312" pitchFamily="1" charset="-122"/>
              </a:rPr>
              <a:t>用算盘                             </a:t>
            </a:r>
            <a:r>
              <a:rPr lang="zh-CN" altLang="en-US" sz="2400" b="1" dirty="0" smtClean="0">
                <a:solidFill>
                  <a:srgbClr val="003399"/>
                </a:solidFill>
                <a:latin typeface="楷体_GB2312" pitchFamily="1" charset="-122"/>
                <a:ea typeface="楷体_GB2312" pitchFamily="1" charset="-122"/>
              </a:rPr>
              <a:t>是  否</a:t>
            </a:r>
          </a:p>
          <a:p>
            <a:pPr>
              <a:lnSpc>
                <a:spcPct val="80000"/>
              </a:lnSpc>
            </a:pPr>
            <a:r>
              <a:rPr lang="en-US" altLang="zh-CN" sz="2400" b="1" dirty="0" smtClean="0">
                <a:solidFill>
                  <a:srgbClr val="003399"/>
                </a:solidFill>
                <a:latin typeface="楷体_GB2312" pitchFamily="1" charset="-122"/>
                <a:ea typeface="楷体_GB2312" pitchFamily="1" charset="-122"/>
              </a:rPr>
              <a:t>7</a:t>
            </a:r>
            <a:r>
              <a:rPr lang="zh-CN" altLang="en-US" sz="2400" b="1" dirty="0" smtClean="0">
                <a:solidFill>
                  <a:srgbClr val="003399"/>
                </a:solidFill>
                <a:latin typeface="楷体_GB2312" pitchFamily="1" charset="-122"/>
                <a:ea typeface="楷体_GB2312" pitchFamily="1" charset="-122"/>
              </a:rPr>
              <a:t>、</a:t>
            </a:r>
            <a:r>
              <a:rPr lang="zh-CN" altLang="en-US" sz="2400" b="1" dirty="0" smtClean="0">
                <a:solidFill>
                  <a:srgbClr val="003399"/>
                </a:solidFill>
                <a:ea typeface="楷体_GB2312" pitchFamily="1" charset="-122"/>
              </a:rPr>
              <a:t> </a:t>
            </a:r>
            <a:r>
              <a:rPr lang="zh-CN" altLang="en-US" sz="2400" b="1" dirty="0" smtClean="0">
                <a:solidFill>
                  <a:srgbClr val="003399"/>
                </a:solidFill>
                <a:latin typeface="楷体_GB2312" pitchFamily="1" charset="-122"/>
                <a:ea typeface="楷体_GB2312" pitchFamily="1" charset="-122"/>
              </a:rPr>
              <a:t>能在短时间内分类和处理大量文件       是  否</a:t>
            </a:r>
          </a:p>
          <a:p>
            <a:pPr>
              <a:lnSpc>
                <a:spcPct val="80000"/>
              </a:lnSpc>
            </a:pPr>
            <a:r>
              <a:rPr lang="en-US" altLang="zh-CN" sz="2400" b="1" dirty="0" smtClean="0">
                <a:solidFill>
                  <a:srgbClr val="003399"/>
                </a:solidFill>
                <a:latin typeface="楷体_GB2312" pitchFamily="1" charset="-122"/>
                <a:ea typeface="楷体_GB2312" pitchFamily="1" charset="-122"/>
              </a:rPr>
              <a:t>8</a:t>
            </a:r>
            <a:r>
              <a:rPr lang="zh-CN" altLang="en-US" sz="2400" b="1" dirty="0" smtClean="0">
                <a:solidFill>
                  <a:srgbClr val="003399"/>
                </a:solidFill>
                <a:latin typeface="楷体_GB2312" pitchFamily="1" charset="-122"/>
                <a:ea typeface="楷体_GB2312" pitchFamily="1" charset="-122"/>
              </a:rPr>
              <a:t>、</a:t>
            </a:r>
            <a:r>
              <a:rPr lang="zh-CN" altLang="en-US" sz="2400" b="1" dirty="0" smtClean="0">
                <a:solidFill>
                  <a:srgbClr val="003399"/>
                </a:solidFill>
                <a:ea typeface="楷体_GB2312" pitchFamily="1" charset="-122"/>
              </a:rPr>
              <a:t> </a:t>
            </a:r>
            <a:r>
              <a:rPr lang="zh-CN" altLang="en-US" sz="2400" b="1" dirty="0" smtClean="0">
                <a:solidFill>
                  <a:srgbClr val="003399"/>
                </a:solidFill>
                <a:latin typeface="楷体_GB2312" pitchFamily="1" charset="-122"/>
                <a:ea typeface="楷体_GB2312" pitchFamily="1" charset="-122"/>
              </a:rPr>
              <a:t>能使用计算机                         是  否</a:t>
            </a:r>
          </a:p>
          <a:p>
            <a:pPr>
              <a:lnSpc>
                <a:spcPct val="80000"/>
              </a:lnSpc>
            </a:pPr>
            <a:r>
              <a:rPr lang="en-US" altLang="zh-CN" sz="2400" b="1" dirty="0" smtClean="0">
                <a:solidFill>
                  <a:srgbClr val="003399"/>
                </a:solidFill>
                <a:latin typeface="楷体_GB2312" pitchFamily="1" charset="-122"/>
                <a:ea typeface="楷体_GB2312" pitchFamily="1" charset="-122"/>
              </a:rPr>
              <a:t>9</a:t>
            </a:r>
            <a:r>
              <a:rPr lang="zh-CN" altLang="en-US" sz="2400" b="1" dirty="0" smtClean="0">
                <a:solidFill>
                  <a:srgbClr val="003399"/>
                </a:solidFill>
                <a:latin typeface="楷体_GB2312" pitchFamily="1" charset="-122"/>
                <a:ea typeface="楷体_GB2312" pitchFamily="1" charset="-122"/>
              </a:rPr>
              <a:t>、</a:t>
            </a:r>
            <a:r>
              <a:rPr lang="zh-CN" altLang="en-US" sz="2400" b="1" dirty="0" smtClean="0">
                <a:solidFill>
                  <a:srgbClr val="003399"/>
                </a:solidFill>
                <a:ea typeface="楷体_GB2312" pitchFamily="1" charset="-122"/>
              </a:rPr>
              <a:t> </a:t>
            </a:r>
            <a:r>
              <a:rPr lang="zh-CN" altLang="en-US" sz="2400" b="1" dirty="0" smtClean="0">
                <a:solidFill>
                  <a:srgbClr val="003399"/>
                </a:solidFill>
                <a:latin typeface="楷体_GB2312" pitchFamily="1" charset="-122"/>
                <a:ea typeface="楷体_GB2312" pitchFamily="1" charset="-122"/>
              </a:rPr>
              <a:t>能搜集数据                           是  否</a:t>
            </a:r>
          </a:p>
          <a:p>
            <a:pPr>
              <a:lnSpc>
                <a:spcPct val="80000"/>
              </a:lnSpc>
            </a:pPr>
            <a:r>
              <a:rPr lang="en-US" altLang="zh-CN" sz="2400" b="1" dirty="0" smtClean="0">
                <a:solidFill>
                  <a:srgbClr val="003399"/>
                </a:solidFill>
                <a:latin typeface="楷体_GB2312" pitchFamily="1" charset="-122"/>
                <a:ea typeface="楷体_GB2312" pitchFamily="1" charset="-122"/>
              </a:rPr>
              <a:t>10</a:t>
            </a:r>
            <a:r>
              <a:rPr lang="zh-CN" altLang="en-US" sz="2400" b="1" dirty="0" smtClean="0">
                <a:solidFill>
                  <a:srgbClr val="003399"/>
                </a:solidFill>
                <a:latin typeface="楷体_GB2312" pitchFamily="1" charset="-122"/>
                <a:ea typeface="楷体_GB2312" pitchFamily="1" charset="-122"/>
              </a:rPr>
              <a:t>、善于为自己或集体做财务预算表         是  否</a:t>
            </a:r>
          </a:p>
          <a:p>
            <a:pPr>
              <a:lnSpc>
                <a:spcPct val="80000"/>
              </a:lnSpc>
            </a:pPr>
            <a:r>
              <a:rPr lang="en-US" altLang="zh-CN" sz="2400" b="1" dirty="0" smtClean="0">
                <a:solidFill>
                  <a:srgbClr val="003399"/>
                </a:solidFill>
                <a:latin typeface="楷体_GB2312" pitchFamily="1" charset="-122"/>
                <a:ea typeface="楷体_GB2312" pitchFamily="1" charset="-122"/>
              </a:rPr>
              <a:t>11</a:t>
            </a:r>
            <a:r>
              <a:rPr lang="zh-CN" altLang="en-US" sz="2400" b="1" dirty="0" smtClean="0">
                <a:solidFill>
                  <a:srgbClr val="003399"/>
                </a:solidFill>
                <a:latin typeface="楷体_GB2312" pitchFamily="1" charset="-122"/>
                <a:ea typeface="楷体_GB2312" pitchFamily="1" charset="-122"/>
              </a:rPr>
              <a:t>、能迅速理清贷方和借方的帐目           是  否</a:t>
            </a:r>
          </a:p>
          <a:p>
            <a:pPr>
              <a:lnSpc>
                <a:spcPct val="80000"/>
              </a:lnSpc>
            </a:pPr>
            <a:r>
              <a:rPr lang="zh-CN" altLang="en-US" sz="2400" b="1" dirty="0" smtClean="0">
                <a:solidFill>
                  <a:srgbClr val="003399"/>
                </a:solidFill>
                <a:latin typeface="楷体_GB2312" pitchFamily="1" charset="-122"/>
                <a:ea typeface="楷体_GB2312" pitchFamily="1" charset="-122"/>
              </a:rPr>
              <a:t>统计</a:t>
            </a:r>
            <a:r>
              <a:rPr lang="zh-CN" altLang="en-US" sz="2400" b="1" dirty="0" smtClean="0">
                <a:solidFill>
                  <a:srgbClr val="003399"/>
                </a:solidFill>
                <a:ea typeface="楷体_GB2312" pitchFamily="1" charset="-122"/>
              </a:rPr>
              <a:t>“</a:t>
            </a:r>
            <a:r>
              <a:rPr lang="zh-CN" altLang="en-US" sz="2400" b="1" dirty="0" smtClean="0">
                <a:solidFill>
                  <a:srgbClr val="003399"/>
                </a:solidFill>
                <a:latin typeface="楷体_GB2312" pitchFamily="1" charset="-122"/>
                <a:ea typeface="楷体_GB2312" pitchFamily="1" charset="-122"/>
              </a:rPr>
              <a:t>是</a:t>
            </a:r>
            <a:r>
              <a:rPr lang="zh-CN" altLang="en-US" sz="2400" b="1" dirty="0" smtClean="0">
                <a:solidFill>
                  <a:srgbClr val="003399"/>
                </a:solidFill>
                <a:ea typeface="楷体_GB2312" pitchFamily="1" charset="-122"/>
              </a:rPr>
              <a:t>”</a:t>
            </a:r>
            <a:r>
              <a:rPr lang="zh-CN" altLang="en-US" sz="2400" b="1" dirty="0" smtClean="0">
                <a:solidFill>
                  <a:srgbClr val="003399"/>
                </a:solidFill>
                <a:latin typeface="楷体_GB2312" pitchFamily="1" charset="-122"/>
                <a:ea typeface="楷体_GB2312" pitchFamily="1" charset="-122"/>
              </a:rPr>
              <a:t>的得分计</a:t>
            </a:r>
            <a:r>
              <a:rPr lang="en-US" altLang="zh-CN" sz="2400" b="1" dirty="0" smtClean="0">
                <a:solidFill>
                  <a:srgbClr val="003399"/>
                </a:solidFill>
                <a:ea typeface="楷体_GB2312" pitchFamily="1" charset="-122"/>
              </a:rPr>
              <a:t>——</a:t>
            </a:r>
            <a:r>
              <a:rPr lang="zh-CN" altLang="en-US" sz="2400" b="1" dirty="0" smtClean="0">
                <a:solidFill>
                  <a:srgbClr val="003399"/>
                </a:solidFill>
                <a:latin typeface="楷体_GB2312" pitchFamily="1" charset="-122"/>
                <a:ea typeface="楷体_GB2312" pitchFamily="1" charset="-122"/>
              </a:rPr>
              <a:t>。 </a:t>
            </a:r>
          </a:p>
        </p:txBody>
      </p:sp>
      <p:sp>
        <p:nvSpPr>
          <p:cNvPr id="4" name="矩形 3"/>
          <p:cNvSpPr/>
          <p:nvPr/>
        </p:nvSpPr>
        <p:spPr>
          <a:xfrm>
            <a:off x="0" y="0"/>
            <a:ext cx="1927225"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第二部分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bwMode="auto">
          <a:xfrm>
            <a:off x="298450" y="0"/>
            <a:ext cx="8540750" cy="1371600"/>
          </a:xfrm>
          <a:noFill/>
          <a:ln>
            <a:miter lim="800000"/>
            <a:headEnd/>
            <a:tailEnd/>
          </a:ln>
        </p:spPr>
        <p:txBody>
          <a:bodyPr vert="horz" wrap="square" lIns="91440" tIns="45720" rIns="91440" bIns="45720" numCol="1" anchor="t" anchorCtr="0" compatLnSpc="1">
            <a:prstTxWarp prst="textNoShape">
              <a:avLst/>
            </a:prstTxWarp>
          </a:bodyPr>
          <a:lstStyle/>
          <a:p>
            <a:r>
              <a:rPr lang="zh-CN" altLang="en-US" smtClean="0">
                <a:latin typeface="黑体" pitchFamily="49" charset="-122"/>
                <a:ea typeface="黑体" pitchFamily="49" charset="-122"/>
              </a:rPr>
              <a:t>第三部分  你所喜欢的职业</a:t>
            </a:r>
          </a:p>
        </p:txBody>
      </p:sp>
      <p:sp>
        <p:nvSpPr>
          <p:cNvPr id="39939" name="Rectangle 3"/>
          <p:cNvSpPr>
            <a:spLocks noGrp="1" noRot="1" noChangeArrowheads="1"/>
          </p:cNvSpPr>
          <p:nvPr>
            <p:ph type="body" idx="1"/>
          </p:nvPr>
        </p:nvSpPr>
        <p:spPr bwMode="auto">
          <a:xfrm>
            <a:off x="285750" y="2000250"/>
            <a:ext cx="8610600" cy="1066800"/>
          </a:xfrm>
          <a:noFill/>
          <a:ln>
            <a:miter lim="800000"/>
            <a:headEnd/>
            <a:tailEnd/>
          </a:ln>
        </p:spPr>
        <p:txBody>
          <a:bodyPr vert="horz" wrap="square" lIns="91440" tIns="45720" rIns="91440" bIns="45720" numCol="1" anchor="t" anchorCtr="0" compatLnSpc="1">
            <a:prstTxWarp prst="textNoShape">
              <a:avLst/>
            </a:prstTxWarp>
            <a:noAutofit/>
          </a:bodyPr>
          <a:lstStyle/>
          <a:p>
            <a:pPr>
              <a:lnSpc>
                <a:spcPct val="80000"/>
              </a:lnSpc>
              <a:buFont typeface="Wingdings" pitchFamily="2" charset="2"/>
              <a:buNone/>
            </a:pPr>
            <a:r>
              <a:rPr lang="en-US" altLang="zh-CN" b="1" dirty="0" smtClean="0">
                <a:solidFill>
                  <a:srgbClr val="003399"/>
                </a:solidFill>
                <a:latin typeface="楷体_GB2312" pitchFamily="1" charset="-122"/>
                <a:ea typeface="楷体_GB2312" pitchFamily="1" charset="-122"/>
              </a:rPr>
              <a:t>     </a:t>
            </a:r>
            <a:r>
              <a:rPr lang="zh-CN" altLang="en-US" b="1" dirty="0" smtClean="0">
                <a:solidFill>
                  <a:srgbClr val="003399"/>
                </a:solidFill>
                <a:latin typeface="楷体_GB2312" pitchFamily="1" charset="-122"/>
                <a:ea typeface="楷体_GB2312" pitchFamily="1" charset="-122"/>
              </a:rPr>
              <a:t>下面列举了多种职业，请逐一认真地看自己是否有兴趣。请回答</a:t>
            </a:r>
            <a:r>
              <a:rPr lang="zh-CN" altLang="en-US" b="1" dirty="0" smtClean="0">
                <a:solidFill>
                  <a:srgbClr val="003399"/>
                </a:solidFill>
                <a:ea typeface="楷体_GB2312" pitchFamily="1" charset="-122"/>
              </a:rPr>
              <a:t>“</a:t>
            </a:r>
            <a:r>
              <a:rPr lang="zh-CN" altLang="en-US" b="1" dirty="0" smtClean="0">
                <a:solidFill>
                  <a:srgbClr val="003399"/>
                </a:solidFill>
                <a:latin typeface="楷体_GB2312" pitchFamily="1" charset="-122"/>
                <a:ea typeface="楷体_GB2312" pitchFamily="1" charset="-122"/>
              </a:rPr>
              <a:t>是</a:t>
            </a:r>
            <a:r>
              <a:rPr lang="zh-CN" altLang="en-US" b="1" dirty="0" smtClean="0">
                <a:solidFill>
                  <a:srgbClr val="003399"/>
                </a:solidFill>
                <a:ea typeface="楷体_GB2312" pitchFamily="1" charset="-122"/>
              </a:rPr>
              <a:t>”</a:t>
            </a:r>
            <a:r>
              <a:rPr lang="zh-CN" altLang="en-US" b="1" dirty="0" smtClean="0">
                <a:solidFill>
                  <a:srgbClr val="003399"/>
                </a:solidFill>
                <a:latin typeface="楷体_GB2312" pitchFamily="1" charset="-122"/>
                <a:ea typeface="楷体_GB2312" pitchFamily="1" charset="-122"/>
              </a:rPr>
              <a:t>或</a:t>
            </a:r>
            <a:r>
              <a:rPr lang="zh-CN" altLang="en-US" b="1" dirty="0" smtClean="0">
                <a:solidFill>
                  <a:srgbClr val="003399"/>
                </a:solidFill>
                <a:ea typeface="楷体_GB2312" pitchFamily="1" charset="-122"/>
              </a:rPr>
              <a:t>“</a:t>
            </a:r>
            <a:r>
              <a:rPr lang="zh-CN" altLang="en-US" b="1" dirty="0" smtClean="0">
                <a:solidFill>
                  <a:srgbClr val="003399"/>
                </a:solidFill>
                <a:latin typeface="楷体_GB2312" pitchFamily="1" charset="-122"/>
                <a:ea typeface="楷体_GB2312" pitchFamily="1" charset="-122"/>
              </a:rPr>
              <a:t>否</a:t>
            </a:r>
            <a:r>
              <a:rPr lang="zh-CN" altLang="en-US" b="1" dirty="0" smtClean="0">
                <a:solidFill>
                  <a:srgbClr val="003399"/>
                </a:solidFill>
                <a:ea typeface="楷体_GB2312" pitchFamily="1" charset="-122"/>
              </a:rPr>
              <a:t>”</a:t>
            </a:r>
            <a:r>
              <a:rPr lang="zh-CN" altLang="en-US" b="1" dirty="0" smtClean="0">
                <a:solidFill>
                  <a:srgbClr val="003399"/>
                </a:solidFill>
                <a:latin typeface="楷体_GB2312" pitchFamily="1" charset="-122"/>
                <a:ea typeface="楷体_GB2312" pitchFamily="1" charset="-122"/>
              </a:rPr>
              <a:t>。</a:t>
            </a:r>
          </a:p>
          <a:p>
            <a:pPr>
              <a:lnSpc>
                <a:spcPct val="80000"/>
              </a:lnSpc>
              <a:buFont typeface="Wingdings" pitchFamily="2" charset="2"/>
              <a:buNone/>
            </a:pPr>
            <a:r>
              <a:rPr lang="zh-CN" altLang="en-US" b="1" dirty="0" smtClean="0">
                <a:solidFill>
                  <a:srgbClr val="003399"/>
                </a:solidFill>
                <a:latin typeface="楷体_GB2312" pitchFamily="1" charset="-122"/>
                <a:ea typeface="楷体_GB2312" pitchFamily="1" charset="-122"/>
              </a:rPr>
              <a:t>                 </a:t>
            </a:r>
            <a:endParaRPr lang="zh-CN" altLang="en-US" b="1" dirty="0" smtClean="0">
              <a:solidFill>
                <a:schemeClr val="tx2"/>
              </a:solidFill>
              <a:latin typeface="楷体_GB2312" pitchFamily="1" charset="-122"/>
              <a:ea typeface="楷体_GB2312" pitchFamily="1" charset="-122"/>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Rot="1" noChangeArrowheads="1"/>
          </p:cNvSpPr>
          <p:nvPr>
            <p:ph type="body" idx="1"/>
          </p:nvPr>
        </p:nvSpPr>
        <p:spPr bwMode="auto">
          <a:xfrm>
            <a:off x="533400" y="1000125"/>
            <a:ext cx="8610600" cy="4879975"/>
          </a:xfrm>
          <a:noFill/>
          <a:ln>
            <a:miter lim="800000"/>
            <a:headEnd/>
            <a:tailEnd/>
          </a:ln>
        </p:spPr>
        <p:txBody>
          <a:bodyPr vert="horz" wrap="square" lIns="91440" tIns="45720" rIns="91440" bIns="45720" numCol="1" anchor="t" anchorCtr="0" compatLnSpc="1">
            <a:prstTxWarp prst="textNoShape">
              <a:avLst/>
            </a:prstTxWarp>
            <a:normAutofit lnSpcReduction="10000"/>
          </a:bodyPr>
          <a:lstStyle/>
          <a:p>
            <a:pPr>
              <a:lnSpc>
                <a:spcPct val="80000"/>
              </a:lnSpc>
              <a:buFont typeface="Wingdings" pitchFamily="2" charset="2"/>
              <a:buNone/>
            </a:pPr>
            <a:r>
              <a:rPr lang="en-US" altLang="zh-CN" sz="2400" b="1" smtClean="0">
                <a:solidFill>
                  <a:srgbClr val="003399"/>
                </a:solidFill>
                <a:latin typeface="楷体_GB2312" pitchFamily="1" charset="-122"/>
                <a:ea typeface="楷体_GB2312" pitchFamily="1" charset="-122"/>
              </a:rPr>
              <a:t>     </a:t>
            </a:r>
            <a:endParaRPr lang="zh-CN" altLang="en-US" sz="2400" b="1" smtClean="0">
              <a:solidFill>
                <a:srgbClr val="003399"/>
              </a:solidFill>
              <a:latin typeface="楷体_GB2312" pitchFamily="1" charset="-122"/>
              <a:ea typeface="楷体_GB2312" pitchFamily="1" charset="-122"/>
            </a:endParaRPr>
          </a:p>
          <a:p>
            <a:pPr>
              <a:lnSpc>
                <a:spcPct val="80000"/>
              </a:lnSpc>
              <a:buFont typeface="Wingdings" pitchFamily="2" charset="2"/>
              <a:buNone/>
            </a:pPr>
            <a:r>
              <a:rPr lang="zh-CN" altLang="en-US" sz="2400" b="1" smtClean="0">
                <a:solidFill>
                  <a:srgbClr val="003399"/>
                </a:solidFill>
                <a:latin typeface="楷体_GB2312" pitchFamily="1" charset="-122"/>
                <a:ea typeface="楷体_GB2312" pitchFamily="1" charset="-122"/>
              </a:rPr>
              <a:t>                 </a:t>
            </a:r>
            <a:r>
              <a:rPr lang="en-US" altLang="zh-CN" sz="2400" b="1" smtClean="0">
                <a:solidFill>
                  <a:schemeClr val="tx2"/>
                </a:solidFill>
                <a:latin typeface="黑体" pitchFamily="49" charset="-122"/>
                <a:ea typeface="黑体" pitchFamily="49" charset="-122"/>
              </a:rPr>
              <a:t>R</a:t>
            </a:r>
            <a:r>
              <a:rPr lang="zh-CN" altLang="en-US" sz="2400" b="1" smtClean="0">
                <a:solidFill>
                  <a:schemeClr val="tx2"/>
                </a:solidFill>
                <a:latin typeface="黑体" pitchFamily="49" charset="-122"/>
                <a:ea typeface="黑体" pitchFamily="49" charset="-122"/>
              </a:rPr>
              <a:t>：实际型活动</a:t>
            </a:r>
          </a:p>
          <a:p>
            <a:pPr>
              <a:lnSpc>
                <a:spcPct val="80000"/>
              </a:lnSpc>
            </a:pPr>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、飞机机械师                     是  否</a:t>
            </a:r>
          </a:p>
          <a:p>
            <a:pPr>
              <a:lnSpc>
                <a:spcPct val="80000"/>
              </a:lnSpc>
            </a:pPr>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、野生动物专家                   是  否</a:t>
            </a:r>
          </a:p>
          <a:p>
            <a:pPr>
              <a:lnSpc>
                <a:spcPct val="80000"/>
              </a:lnSpc>
            </a:pPr>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、汽车维修工                     是  否</a:t>
            </a:r>
          </a:p>
          <a:p>
            <a:pPr>
              <a:lnSpc>
                <a:spcPct val="80000"/>
              </a:lnSpc>
            </a:pPr>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、木匠                           是  否</a:t>
            </a:r>
          </a:p>
          <a:p>
            <a:pPr>
              <a:lnSpc>
                <a:spcPct val="80000"/>
              </a:lnSpc>
            </a:pPr>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、测量工程师                     是  否</a:t>
            </a:r>
          </a:p>
          <a:p>
            <a:pPr>
              <a:lnSpc>
                <a:spcPct val="80000"/>
              </a:lnSpc>
            </a:pPr>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、无线电报务员                   是  否</a:t>
            </a:r>
          </a:p>
          <a:p>
            <a:pPr>
              <a:lnSpc>
                <a:spcPct val="80000"/>
              </a:lnSpc>
            </a:pPr>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、园艺师                         是  否</a:t>
            </a:r>
          </a:p>
          <a:p>
            <a:pPr>
              <a:lnSpc>
                <a:spcPct val="80000"/>
              </a:lnSpc>
            </a:pPr>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、长途公共汽车司机               是  否</a:t>
            </a:r>
          </a:p>
          <a:p>
            <a:pPr>
              <a:lnSpc>
                <a:spcPct val="80000"/>
              </a:lnSpc>
            </a:pPr>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、电工                           是  否</a:t>
            </a:r>
          </a:p>
          <a:p>
            <a:pPr>
              <a:lnSpc>
                <a:spcPct val="80000"/>
              </a:lnSpc>
            </a:pPr>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、自动化工程技术人员            是  否</a:t>
            </a:r>
          </a:p>
          <a:p>
            <a:pPr>
              <a:lnSpc>
                <a:spcPct val="80000"/>
              </a:lnSpc>
            </a:pPr>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、机械安装或钳工                是  否</a:t>
            </a:r>
          </a:p>
          <a:p>
            <a:pPr>
              <a:lnSpc>
                <a:spcPct val="80000"/>
              </a:lnSpc>
              <a:buFont typeface="Wingdings" pitchFamily="2" charset="2"/>
              <a:buNone/>
            </a:pPr>
            <a:r>
              <a:rPr lang="zh-CN" altLang="en-US" sz="2400" b="1" smtClean="0">
                <a:solidFill>
                  <a:srgbClr val="003399"/>
                </a:solidFill>
                <a:latin typeface="楷体_GB2312" pitchFamily="1" charset="-122"/>
                <a:ea typeface="楷体_GB2312" pitchFamily="1" charset="-122"/>
              </a:rPr>
              <a:t>               </a:t>
            </a:r>
            <a:r>
              <a:rPr lang="zh-CN" altLang="en-US" sz="2400" b="1" smtClean="0">
                <a:solidFill>
                  <a:schemeClr val="tx2"/>
                </a:solidFill>
                <a:latin typeface="楷体_GB2312" pitchFamily="1" charset="-122"/>
                <a:ea typeface="楷体_GB2312" pitchFamily="1" charset="-122"/>
              </a:rPr>
              <a:t>统计</a:t>
            </a:r>
            <a:r>
              <a:rPr lang="zh-CN" altLang="en-US" sz="2400" b="1" smtClean="0">
                <a:solidFill>
                  <a:schemeClr val="tx2"/>
                </a:solidFill>
                <a:ea typeface="楷体_GB2312" pitchFamily="1" charset="-122"/>
              </a:rPr>
              <a:t>“</a:t>
            </a:r>
            <a:r>
              <a:rPr lang="zh-CN" altLang="en-US" sz="2400" b="1" smtClean="0">
                <a:solidFill>
                  <a:schemeClr val="tx2"/>
                </a:solidFill>
                <a:latin typeface="楷体_GB2312" pitchFamily="1" charset="-122"/>
                <a:ea typeface="楷体_GB2312" pitchFamily="1" charset="-122"/>
              </a:rPr>
              <a:t>是</a:t>
            </a:r>
            <a:r>
              <a:rPr lang="zh-CN" altLang="en-US" sz="2400" b="1" smtClean="0">
                <a:solidFill>
                  <a:schemeClr val="tx2"/>
                </a:solidFill>
                <a:ea typeface="楷体_GB2312" pitchFamily="1" charset="-122"/>
              </a:rPr>
              <a:t>”</a:t>
            </a:r>
            <a:r>
              <a:rPr lang="zh-CN" altLang="en-US" sz="2400" b="1" smtClean="0">
                <a:solidFill>
                  <a:schemeClr val="tx2"/>
                </a:solidFill>
                <a:latin typeface="楷体_GB2312" pitchFamily="1" charset="-122"/>
                <a:ea typeface="楷体_GB2312" pitchFamily="1" charset="-122"/>
              </a:rPr>
              <a:t>的得分计</a:t>
            </a:r>
            <a:r>
              <a:rPr lang="en-US" altLang="zh-CN" sz="2400" b="1" smtClean="0">
                <a:solidFill>
                  <a:schemeClr val="tx2"/>
                </a:solidFill>
                <a:ea typeface="楷体_GB2312" pitchFamily="1" charset="-122"/>
              </a:rPr>
              <a:t>——</a:t>
            </a:r>
            <a:r>
              <a:rPr lang="zh-CN" altLang="en-US" sz="2400" b="1" smtClean="0">
                <a:solidFill>
                  <a:schemeClr val="tx2"/>
                </a:solidFill>
                <a:latin typeface="楷体_GB2312" pitchFamily="1" charset="-122"/>
                <a:ea typeface="楷体_GB2312" pitchFamily="1" charset="-122"/>
              </a:rPr>
              <a:t>。</a:t>
            </a:r>
          </a:p>
        </p:txBody>
      </p:sp>
      <p:sp>
        <p:nvSpPr>
          <p:cNvPr id="5" name="矩形 4"/>
          <p:cNvSpPr/>
          <p:nvPr/>
        </p:nvSpPr>
        <p:spPr>
          <a:xfrm>
            <a:off x="0" y="0"/>
            <a:ext cx="1927225"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第三部分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smtClean="0">
                <a:latin typeface="黑体" pitchFamily="49" charset="-122"/>
                <a:ea typeface="黑体" pitchFamily="49" charset="-122"/>
              </a:rPr>
              <a:t>S</a:t>
            </a:r>
            <a:r>
              <a:rPr lang="zh-CN" altLang="en-US" smtClean="0">
                <a:latin typeface="黑体" pitchFamily="49" charset="-122"/>
                <a:ea typeface="黑体" pitchFamily="49" charset="-122"/>
              </a:rPr>
              <a:t>：社会型职业</a:t>
            </a:r>
          </a:p>
        </p:txBody>
      </p:sp>
      <p:sp>
        <p:nvSpPr>
          <p:cNvPr id="41987" name="Rectangle 3"/>
          <p:cNvSpPr>
            <a:spLocks noGrp="1" noRot="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街道、工会或妇联干部               是  否</a:t>
            </a:r>
          </a:p>
          <a:p>
            <a:pPr>
              <a:lnSpc>
                <a:spcPct val="80000"/>
              </a:lnSpc>
            </a:pPr>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小学或中学教师                     是  否</a:t>
            </a:r>
          </a:p>
          <a:p>
            <a:pPr>
              <a:lnSpc>
                <a:spcPct val="80000"/>
              </a:lnSpc>
            </a:pPr>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精神病医生                         是  否</a:t>
            </a:r>
          </a:p>
          <a:p>
            <a:pPr>
              <a:lnSpc>
                <a:spcPct val="80000"/>
              </a:lnSpc>
            </a:pPr>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婚姻介绍所工作人员                 是  否</a:t>
            </a:r>
          </a:p>
          <a:p>
            <a:pPr>
              <a:lnSpc>
                <a:spcPct val="80000"/>
              </a:lnSpc>
            </a:pPr>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体育教练                           是  否</a:t>
            </a:r>
          </a:p>
          <a:p>
            <a:pPr>
              <a:lnSpc>
                <a:spcPct val="80000"/>
              </a:lnSpc>
            </a:pPr>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福利机构负责人                     是  否</a:t>
            </a:r>
          </a:p>
          <a:p>
            <a:pPr>
              <a:lnSpc>
                <a:spcPct val="80000"/>
              </a:lnSpc>
            </a:pPr>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心理咨询员                         是  否</a:t>
            </a:r>
          </a:p>
          <a:p>
            <a:pPr>
              <a:lnSpc>
                <a:spcPct val="80000"/>
              </a:lnSpc>
            </a:pPr>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共青团干部                         是  否</a:t>
            </a:r>
          </a:p>
          <a:p>
            <a:pPr>
              <a:lnSpc>
                <a:spcPct val="80000"/>
              </a:lnSpc>
            </a:pPr>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导游                               是  否</a:t>
            </a:r>
          </a:p>
          <a:p>
            <a:pPr>
              <a:lnSpc>
                <a:spcPct val="80000"/>
              </a:lnSpc>
            </a:pPr>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、国家机关工作人员                  是  否</a:t>
            </a:r>
          </a:p>
          <a:p>
            <a:pPr>
              <a:lnSpc>
                <a:spcPct val="80000"/>
              </a:lnSpc>
            </a:pPr>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、青少年犯罪问题专家                是  否</a:t>
            </a:r>
          </a:p>
          <a:p>
            <a:pPr>
              <a:lnSpc>
                <a:spcPct val="80000"/>
              </a:lnSpc>
              <a:buFont typeface="Wingdings" pitchFamily="2" charset="2"/>
              <a:buNone/>
            </a:pPr>
            <a:r>
              <a:rPr lang="zh-CN" altLang="en-US" sz="2400" b="1" smtClean="0">
                <a:solidFill>
                  <a:srgbClr val="003399"/>
                </a:solidFill>
                <a:latin typeface="楷体_GB2312" pitchFamily="1" charset="-122"/>
                <a:ea typeface="楷体_GB2312" pitchFamily="1" charset="-122"/>
              </a:rPr>
              <a:t>          统计</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是</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的得分计</a:t>
            </a:r>
            <a:r>
              <a:rPr lang="en-US" altLang="zh-CN"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 </a:t>
            </a:r>
          </a:p>
        </p:txBody>
      </p:sp>
      <p:sp>
        <p:nvSpPr>
          <p:cNvPr id="4" name="矩形 3"/>
          <p:cNvSpPr/>
          <p:nvPr/>
        </p:nvSpPr>
        <p:spPr>
          <a:xfrm>
            <a:off x="0" y="0"/>
            <a:ext cx="1927225"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第三部分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smtClean="0">
                <a:latin typeface="黑体" pitchFamily="49" charset="-122"/>
                <a:ea typeface="黑体" pitchFamily="49" charset="-122"/>
              </a:rPr>
              <a:t>I</a:t>
            </a:r>
            <a:r>
              <a:rPr lang="zh-CN" altLang="en-US" smtClean="0">
                <a:latin typeface="黑体" pitchFamily="49" charset="-122"/>
                <a:ea typeface="黑体" pitchFamily="49" charset="-122"/>
              </a:rPr>
              <a:t>：调研型职业</a:t>
            </a:r>
          </a:p>
        </p:txBody>
      </p:sp>
      <p:sp>
        <p:nvSpPr>
          <p:cNvPr id="43011" name="Rectangle 3"/>
          <p:cNvSpPr>
            <a:spLocks noGrp="1" noRot="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气象学或天文学学者            是  否</a:t>
            </a:r>
          </a:p>
          <a:p>
            <a:pPr>
              <a:lnSpc>
                <a:spcPct val="80000"/>
              </a:lnSpc>
            </a:pPr>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生物学研究人员                是  否</a:t>
            </a:r>
          </a:p>
          <a:p>
            <a:pPr>
              <a:lnSpc>
                <a:spcPct val="80000"/>
              </a:lnSpc>
            </a:pPr>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医学实验室的技术人员          是  否</a:t>
            </a:r>
          </a:p>
          <a:p>
            <a:pPr>
              <a:lnSpc>
                <a:spcPct val="80000"/>
              </a:lnSpc>
            </a:pPr>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人类学研究人员                是  否</a:t>
            </a:r>
          </a:p>
          <a:p>
            <a:pPr>
              <a:lnSpc>
                <a:spcPct val="80000"/>
              </a:lnSpc>
            </a:pPr>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动物学研究人员                是  否</a:t>
            </a:r>
          </a:p>
          <a:p>
            <a:pPr>
              <a:lnSpc>
                <a:spcPct val="80000"/>
              </a:lnSpc>
            </a:pPr>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化学研究人员                  是  否</a:t>
            </a:r>
          </a:p>
          <a:p>
            <a:pPr>
              <a:lnSpc>
                <a:spcPct val="80000"/>
              </a:lnSpc>
            </a:pPr>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数学研究人员                  是  否</a:t>
            </a:r>
          </a:p>
          <a:p>
            <a:pPr>
              <a:lnSpc>
                <a:spcPct val="80000"/>
              </a:lnSpc>
            </a:pPr>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科学杂志的编辑或作家          是  否</a:t>
            </a:r>
          </a:p>
          <a:p>
            <a:pPr>
              <a:lnSpc>
                <a:spcPct val="80000"/>
              </a:lnSpc>
            </a:pPr>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地质学研究人员                是  否    </a:t>
            </a:r>
          </a:p>
          <a:p>
            <a:pPr>
              <a:lnSpc>
                <a:spcPct val="80000"/>
              </a:lnSpc>
            </a:pPr>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、物理学研究人员                是  否</a:t>
            </a:r>
          </a:p>
          <a:p>
            <a:pPr>
              <a:lnSpc>
                <a:spcPct val="80000"/>
              </a:lnSpc>
            </a:pPr>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、药剂师                        是  否</a:t>
            </a:r>
          </a:p>
          <a:p>
            <a:pPr>
              <a:lnSpc>
                <a:spcPct val="80000"/>
              </a:lnSpc>
            </a:pPr>
            <a:r>
              <a:rPr lang="zh-CN" altLang="en-US" sz="2400" b="1" smtClean="0">
                <a:solidFill>
                  <a:srgbClr val="003399"/>
                </a:solidFill>
                <a:latin typeface="楷体_GB2312" pitchFamily="1" charset="-122"/>
                <a:ea typeface="楷体_GB2312" pitchFamily="1" charset="-122"/>
              </a:rPr>
              <a:t>统计</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是</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的得分计</a:t>
            </a:r>
            <a:r>
              <a:rPr lang="en-US" altLang="zh-CN"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 </a:t>
            </a:r>
          </a:p>
        </p:txBody>
      </p:sp>
      <p:sp>
        <p:nvSpPr>
          <p:cNvPr id="4" name="矩形 3"/>
          <p:cNvSpPr/>
          <p:nvPr/>
        </p:nvSpPr>
        <p:spPr>
          <a:xfrm>
            <a:off x="0" y="0"/>
            <a:ext cx="1927225"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第三部分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8194" name="矩形 1"/>
          <p:cNvSpPr>
            <a:spLocks noChangeArrowheads="1"/>
          </p:cNvSpPr>
          <p:nvPr/>
        </p:nvSpPr>
        <p:spPr bwMode="auto">
          <a:xfrm>
            <a:off x="0" y="1028700"/>
            <a:ext cx="9144000" cy="5016500"/>
          </a:xfrm>
          <a:prstGeom prst="rect">
            <a:avLst/>
          </a:prstGeom>
          <a:noFill/>
          <a:ln w="9525">
            <a:noFill/>
            <a:miter lim="800000"/>
            <a:headEnd/>
            <a:tailEnd/>
          </a:ln>
        </p:spPr>
        <p:txBody>
          <a:bodyPr>
            <a:spAutoFit/>
          </a:bodyPr>
          <a:lstStyle/>
          <a:p>
            <a:r>
              <a:rPr lang="zh-CN" altLang="en-US" sz="3200" b="1" dirty="0" smtClean="0">
                <a:solidFill>
                  <a:srgbClr val="7030A0"/>
                </a:solidFill>
                <a:effectLst>
                  <a:outerShdw blurRad="38100" dist="38100" dir="2700000" algn="tl">
                    <a:srgbClr val="000000">
                      <a:alpha val="43137"/>
                    </a:srgbClr>
                  </a:outerShdw>
                </a:effectLst>
                <a:latin typeface="+mn-ea"/>
              </a:rPr>
              <a:t>    那些占</a:t>
            </a:r>
            <a:r>
              <a:rPr lang="en-US" altLang="zh-CN" sz="3200" b="1" dirty="0" smtClean="0">
                <a:solidFill>
                  <a:srgbClr val="7030A0"/>
                </a:solidFill>
                <a:effectLst>
                  <a:outerShdw blurRad="38100" dist="38100" dir="2700000" algn="tl">
                    <a:srgbClr val="000000">
                      <a:alpha val="43137"/>
                    </a:srgbClr>
                  </a:outerShdw>
                </a:effectLst>
                <a:latin typeface="+mn-ea"/>
              </a:rPr>
              <a:t>10%</a:t>
            </a:r>
            <a:r>
              <a:rPr lang="zh-CN" altLang="en-US" sz="3200" b="1" dirty="0" smtClean="0">
                <a:solidFill>
                  <a:srgbClr val="7030A0"/>
                </a:solidFill>
                <a:effectLst>
                  <a:outerShdw blurRad="38100" dist="38100" dir="2700000" algn="tl">
                    <a:srgbClr val="000000">
                      <a:alpha val="43137"/>
                    </a:srgbClr>
                  </a:outerShdw>
                </a:effectLst>
                <a:latin typeface="+mn-ea"/>
              </a:rPr>
              <a:t>有清晰短期目标者，大都生活在社会的中上层。</a:t>
            </a:r>
          </a:p>
          <a:p>
            <a:r>
              <a:rPr lang="zh-CN" altLang="en-US" sz="3200" b="1" dirty="0" smtClean="0">
                <a:solidFill>
                  <a:srgbClr val="7030A0"/>
                </a:solidFill>
                <a:effectLst>
                  <a:outerShdw blurRad="38100" dist="38100" dir="2700000" algn="tl">
                    <a:srgbClr val="000000">
                      <a:alpha val="43137"/>
                    </a:srgbClr>
                  </a:outerShdw>
                </a:effectLst>
                <a:latin typeface="+mn-ea"/>
              </a:rPr>
              <a:t>　　他们的共同特点是，那些短期目标不断被达成，生活状态稳步上升，成为各行各业的不可或缺的专业人士。</a:t>
            </a:r>
          </a:p>
          <a:p>
            <a:r>
              <a:rPr lang="zh-CN" altLang="en-US" sz="3200" b="1" dirty="0" smtClean="0">
                <a:solidFill>
                  <a:srgbClr val="7030A0"/>
                </a:solidFill>
                <a:effectLst>
                  <a:outerShdw blurRad="38100" dist="38100" dir="2700000" algn="tl">
                    <a:srgbClr val="000000">
                      <a:alpha val="43137"/>
                    </a:srgbClr>
                  </a:outerShdw>
                </a:effectLst>
                <a:latin typeface="+mn-ea"/>
              </a:rPr>
              <a:t>　　如医生、律师、工程师、高级主管等等。</a:t>
            </a:r>
          </a:p>
          <a:p>
            <a:r>
              <a:rPr lang="zh-CN" altLang="en-US" sz="3200" b="1" dirty="0" smtClean="0">
                <a:solidFill>
                  <a:srgbClr val="7030A0"/>
                </a:solidFill>
                <a:effectLst>
                  <a:outerShdw blurRad="38100" dist="38100" dir="2700000" algn="tl">
                    <a:srgbClr val="000000">
                      <a:alpha val="43137"/>
                    </a:srgbClr>
                  </a:outerShdw>
                </a:effectLst>
                <a:latin typeface="+mn-ea"/>
              </a:rPr>
              <a:t>　　其中占</a:t>
            </a:r>
            <a:r>
              <a:rPr lang="en-US" altLang="zh-CN" sz="3200" b="1" dirty="0" smtClean="0">
                <a:solidFill>
                  <a:srgbClr val="7030A0"/>
                </a:solidFill>
                <a:effectLst>
                  <a:outerShdw blurRad="38100" dist="38100" dir="2700000" algn="tl">
                    <a:srgbClr val="000000">
                      <a:alpha val="43137"/>
                    </a:srgbClr>
                  </a:outerShdw>
                </a:effectLst>
                <a:latin typeface="+mn-ea"/>
              </a:rPr>
              <a:t>60%</a:t>
            </a:r>
            <a:r>
              <a:rPr lang="zh-CN" altLang="en-US" sz="3200" b="1" dirty="0" smtClean="0">
                <a:solidFill>
                  <a:srgbClr val="7030A0"/>
                </a:solidFill>
                <a:effectLst>
                  <a:outerShdw blurRad="38100" dist="38100" dir="2700000" algn="tl">
                    <a:srgbClr val="000000">
                      <a:alpha val="43137"/>
                    </a:srgbClr>
                  </a:outerShdw>
                </a:effectLst>
                <a:latin typeface="+mn-ea"/>
              </a:rPr>
              <a:t>的模糊目标者，几乎都生活在社会的中下层面，</a:t>
            </a:r>
          </a:p>
          <a:p>
            <a:r>
              <a:rPr lang="zh-CN" altLang="en-US" sz="3200" b="1" dirty="0" smtClean="0">
                <a:solidFill>
                  <a:srgbClr val="7030A0"/>
                </a:solidFill>
                <a:effectLst>
                  <a:outerShdw blurRad="38100" dist="38100" dir="2700000" algn="tl">
                    <a:srgbClr val="000000">
                      <a:alpha val="43137"/>
                    </a:srgbClr>
                  </a:outerShdw>
                </a:effectLst>
                <a:latin typeface="+mn-ea"/>
              </a:rPr>
              <a:t>　　他们能安稳地生活与工作，但都没有什么个性的成绩。</a:t>
            </a:r>
          </a:p>
        </p:txBody>
      </p:sp>
    </p:spTree>
  </p:cSld>
  <p:clrMapOvr>
    <a:overrideClrMapping bg1="lt1" tx1="dk1" bg2="lt2" tx2="dk2" accent1="accent1" accent2="accent2" accent3="accent3" accent4="accent4" accent5="accent5" accent6="accent6" hlink="hlink" folHlink="folHlink"/>
  </p:clrMapOvr>
  <p:transition advClick="0" advTm="700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smtClean="0">
                <a:latin typeface="黑体" pitchFamily="49" charset="-122"/>
                <a:ea typeface="黑体" pitchFamily="49" charset="-122"/>
              </a:rPr>
              <a:t>E</a:t>
            </a:r>
            <a:r>
              <a:rPr lang="zh-CN" altLang="en-US" smtClean="0">
                <a:latin typeface="黑体" pitchFamily="49" charset="-122"/>
                <a:ea typeface="黑体" pitchFamily="49" charset="-122"/>
              </a:rPr>
              <a:t>：事业型职业</a:t>
            </a:r>
          </a:p>
        </p:txBody>
      </p:sp>
      <p:sp>
        <p:nvSpPr>
          <p:cNvPr id="44035" name="Rectangle 3"/>
          <p:cNvSpPr>
            <a:spLocks noGrp="1" noRot="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厂长                          是  否</a:t>
            </a:r>
          </a:p>
          <a:p>
            <a:pPr>
              <a:lnSpc>
                <a:spcPct val="80000"/>
              </a:lnSpc>
            </a:pPr>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电视片编制人员                是  否</a:t>
            </a:r>
          </a:p>
          <a:p>
            <a:pPr>
              <a:lnSpc>
                <a:spcPct val="80000"/>
              </a:lnSpc>
            </a:pPr>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公司经理                      是  否</a:t>
            </a:r>
          </a:p>
          <a:p>
            <a:pPr>
              <a:lnSpc>
                <a:spcPct val="80000"/>
              </a:lnSpc>
            </a:pPr>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销售员                        是  否</a:t>
            </a:r>
          </a:p>
          <a:p>
            <a:pPr>
              <a:lnSpc>
                <a:spcPct val="80000"/>
              </a:lnSpc>
            </a:pPr>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人民代表                      是  否</a:t>
            </a:r>
          </a:p>
          <a:p>
            <a:pPr>
              <a:lnSpc>
                <a:spcPct val="80000"/>
              </a:lnSpc>
            </a:pPr>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广告部长                      是  否</a:t>
            </a:r>
          </a:p>
          <a:p>
            <a:pPr>
              <a:lnSpc>
                <a:spcPct val="80000"/>
              </a:lnSpc>
            </a:pPr>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体育活动主办者                是  否</a:t>
            </a:r>
          </a:p>
          <a:p>
            <a:pPr>
              <a:lnSpc>
                <a:spcPct val="80000"/>
              </a:lnSpc>
            </a:pPr>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销售部长                      是  否</a:t>
            </a:r>
          </a:p>
          <a:p>
            <a:pPr>
              <a:lnSpc>
                <a:spcPct val="80000"/>
              </a:lnSpc>
            </a:pPr>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个体工商业者                  是  否</a:t>
            </a:r>
          </a:p>
          <a:p>
            <a:pPr>
              <a:lnSpc>
                <a:spcPct val="80000"/>
              </a:lnSpc>
            </a:pPr>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、企业管理咨询人员               是  否</a:t>
            </a:r>
          </a:p>
          <a:p>
            <a:pPr>
              <a:lnSpc>
                <a:spcPct val="80000"/>
              </a:lnSpc>
            </a:pPr>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、律师或法官                     是  否</a:t>
            </a:r>
          </a:p>
          <a:p>
            <a:pPr>
              <a:lnSpc>
                <a:spcPct val="80000"/>
              </a:lnSpc>
            </a:pPr>
            <a:r>
              <a:rPr lang="zh-CN" altLang="en-US" sz="2400" b="1" smtClean="0">
                <a:solidFill>
                  <a:srgbClr val="003399"/>
                </a:solidFill>
                <a:latin typeface="楷体_GB2312" pitchFamily="1" charset="-122"/>
                <a:ea typeface="楷体_GB2312" pitchFamily="1" charset="-122"/>
              </a:rPr>
              <a:t>统计</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是</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的得分计</a:t>
            </a:r>
            <a:r>
              <a:rPr lang="en-US" altLang="zh-CN"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a:t>
            </a:r>
          </a:p>
        </p:txBody>
      </p:sp>
      <p:sp>
        <p:nvSpPr>
          <p:cNvPr id="4" name="矩形 3"/>
          <p:cNvSpPr/>
          <p:nvPr/>
        </p:nvSpPr>
        <p:spPr>
          <a:xfrm>
            <a:off x="0" y="0"/>
            <a:ext cx="1927225"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第三部分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smtClean="0">
                <a:latin typeface="黑体" pitchFamily="49" charset="-122"/>
                <a:ea typeface="黑体" pitchFamily="49" charset="-122"/>
              </a:rPr>
              <a:t>A</a:t>
            </a:r>
            <a:r>
              <a:rPr lang="zh-CN" altLang="en-US" smtClean="0">
                <a:latin typeface="黑体" pitchFamily="49" charset="-122"/>
                <a:ea typeface="黑体" pitchFamily="49" charset="-122"/>
              </a:rPr>
              <a:t>：艺术型职业</a:t>
            </a:r>
          </a:p>
        </p:txBody>
      </p:sp>
      <p:sp>
        <p:nvSpPr>
          <p:cNvPr id="45059" name="Rectangle 3"/>
          <p:cNvSpPr>
            <a:spLocks noGrp="1" noRot="1" noChangeArrowheads="1"/>
          </p:cNvSpPr>
          <p:nvPr>
            <p:ph type="body" idx="1"/>
          </p:nvPr>
        </p:nvSpPr>
        <p:spPr bwMode="auto">
          <a:xfrm>
            <a:off x="609600" y="1600200"/>
            <a:ext cx="8153400" cy="4953000"/>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乐队指挥                  是  否</a:t>
            </a:r>
          </a:p>
          <a:p>
            <a:pPr>
              <a:lnSpc>
                <a:spcPct val="90000"/>
              </a:lnSpc>
            </a:pPr>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演奏家                    是  否</a:t>
            </a:r>
          </a:p>
          <a:p>
            <a:pPr>
              <a:lnSpc>
                <a:spcPct val="90000"/>
              </a:lnSpc>
            </a:pPr>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作家                      是  否</a:t>
            </a:r>
          </a:p>
          <a:p>
            <a:pPr>
              <a:lnSpc>
                <a:spcPct val="90000"/>
              </a:lnSpc>
            </a:pPr>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摄影家                    是  否</a:t>
            </a:r>
          </a:p>
          <a:p>
            <a:pPr>
              <a:lnSpc>
                <a:spcPct val="90000"/>
              </a:lnSpc>
            </a:pPr>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记者                      是  否</a:t>
            </a:r>
          </a:p>
          <a:p>
            <a:pPr>
              <a:lnSpc>
                <a:spcPct val="90000"/>
              </a:lnSpc>
            </a:pPr>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画家、书法家              是  否</a:t>
            </a:r>
          </a:p>
          <a:p>
            <a:pPr>
              <a:lnSpc>
                <a:spcPct val="90000"/>
              </a:lnSpc>
            </a:pPr>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歌唱家                    是  否</a:t>
            </a:r>
          </a:p>
          <a:p>
            <a:pPr>
              <a:lnSpc>
                <a:spcPct val="90000"/>
              </a:lnSpc>
            </a:pPr>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作曲家                    是  否</a:t>
            </a:r>
          </a:p>
          <a:p>
            <a:pPr>
              <a:lnSpc>
                <a:spcPct val="90000"/>
              </a:lnSpc>
            </a:pPr>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演员                      是  否</a:t>
            </a:r>
          </a:p>
          <a:p>
            <a:pPr>
              <a:lnSpc>
                <a:spcPct val="90000"/>
              </a:lnSpc>
            </a:pPr>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、诗人                       是  否</a:t>
            </a:r>
          </a:p>
          <a:p>
            <a:pPr>
              <a:lnSpc>
                <a:spcPct val="90000"/>
              </a:lnSpc>
            </a:pPr>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、文学艺术评论家             是  否</a:t>
            </a:r>
          </a:p>
          <a:p>
            <a:pPr>
              <a:lnSpc>
                <a:spcPct val="90000"/>
              </a:lnSpc>
            </a:pPr>
            <a:r>
              <a:rPr lang="zh-CN" altLang="en-US" sz="2400" b="1" smtClean="0">
                <a:solidFill>
                  <a:srgbClr val="003399"/>
                </a:solidFill>
                <a:latin typeface="楷体_GB2312" pitchFamily="1" charset="-122"/>
                <a:ea typeface="楷体_GB2312" pitchFamily="1" charset="-122"/>
              </a:rPr>
              <a:t>统计</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是</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的得分计</a:t>
            </a:r>
            <a:r>
              <a:rPr lang="en-US" altLang="zh-CN"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 </a:t>
            </a:r>
          </a:p>
        </p:txBody>
      </p:sp>
      <p:sp>
        <p:nvSpPr>
          <p:cNvPr id="4" name="矩形 3"/>
          <p:cNvSpPr/>
          <p:nvPr/>
        </p:nvSpPr>
        <p:spPr>
          <a:xfrm>
            <a:off x="0" y="0"/>
            <a:ext cx="1927225"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第三部分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altLang="zh-CN" smtClean="0">
                <a:latin typeface="黑体" pitchFamily="49" charset="-122"/>
                <a:ea typeface="黑体" pitchFamily="49" charset="-122"/>
              </a:rPr>
              <a:t>C</a:t>
            </a:r>
            <a:r>
              <a:rPr lang="zh-CN" altLang="en-US" smtClean="0">
                <a:latin typeface="黑体" pitchFamily="49" charset="-122"/>
                <a:ea typeface="黑体" pitchFamily="49" charset="-122"/>
              </a:rPr>
              <a:t>：常规型职业</a:t>
            </a:r>
          </a:p>
        </p:txBody>
      </p:sp>
      <p:sp>
        <p:nvSpPr>
          <p:cNvPr id="46083" name="Rectangle 3"/>
          <p:cNvSpPr>
            <a:spLocks noGrp="1" noRot="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1</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会计师                    是  否</a:t>
            </a:r>
          </a:p>
          <a:p>
            <a:pPr>
              <a:lnSpc>
                <a:spcPct val="80000"/>
              </a:lnSpc>
            </a:pPr>
            <a:r>
              <a:rPr lang="en-US" altLang="zh-CN" sz="2400" b="1" smtClean="0">
                <a:solidFill>
                  <a:srgbClr val="003399"/>
                </a:solidFill>
                <a:latin typeface="楷体_GB2312" pitchFamily="1" charset="-122"/>
                <a:ea typeface="楷体_GB2312" pitchFamily="1" charset="-122"/>
              </a:rPr>
              <a:t>2</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税收管理员                是  否</a:t>
            </a:r>
          </a:p>
          <a:p>
            <a:pPr>
              <a:lnSpc>
                <a:spcPct val="80000"/>
              </a:lnSpc>
            </a:pPr>
            <a:r>
              <a:rPr lang="en-US" altLang="zh-CN" sz="2400" b="1" smtClean="0">
                <a:solidFill>
                  <a:srgbClr val="003399"/>
                </a:solidFill>
                <a:latin typeface="楷体_GB2312" pitchFamily="1" charset="-122"/>
                <a:ea typeface="楷体_GB2312" pitchFamily="1" charset="-122"/>
              </a:rPr>
              <a:t>3</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计算机操作员              是  否</a:t>
            </a:r>
          </a:p>
          <a:p>
            <a:pPr>
              <a:lnSpc>
                <a:spcPct val="80000"/>
              </a:lnSpc>
            </a:pPr>
            <a:r>
              <a:rPr lang="en-US" altLang="zh-CN" sz="2400" b="1" smtClean="0">
                <a:solidFill>
                  <a:srgbClr val="003399"/>
                </a:solidFill>
                <a:latin typeface="楷体_GB2312" pitchFamily="1" charset="-122"/>
                <a:ea typeface="楷体_GB2312" pitchFamily="1" charset="-122"/>
              </a:rPr>
              <a:t>4</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薄记人员                  是  否</a:t>
            </a:r>
          </a:p>
          <a:p>
            <a:pPr>
              <a:lnSpc>
                <a:spcPct val="80000"/>
              </a:lnSpc>
            </a:pPr>
            <a:r>
              <a:rPr lang="en-US" altLang="zh-CN" sz="2400" b="1" smtClean="0">
                <a:solidFill>
                  <a:srgbClr val="003399"/>
                </a:solidFill>
                <a:latin typeface="楷体_GB2312" pitchFamily="1" charset="-122"/>
                <a:ea typeface="楷体_GB2312" pitchFamily="1" charset="-122"/>
              </a:rPr>
              <a:t>5</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成本核算员                是  否</a:t>
            </a:r>
          </a:p>
          <a:p>
            <a:pPr>
              <a:lnSpc>
                <a:spcPct val="80000"/>
              </a:lnSpc>
            </a:pPr>
            <a:r>
              <a:rPr lang="en-US" altLang="zh-CN" sz="2400" b="1" smtClean="0">
                <a:solidFill>
                  <a:srgbClr val="003399"/>
                </a:solidFill>
                <a:latin typeface="楷体_GB2312" pitchFamily="1" charset="-122"/>
                <a:ea typeface="楷体_GB2312" pitchFamily="1" charset="-122"/>
              </a:rPr>
              <a:t>6</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文书档案管理员            是  否</a:t>
            </a:r>
          </a:p>
          <a:p>
            <a:pPr>
              <a:lnSpc>
                <a:spcPct val="80000"/>
              </a:lnSpc>
            </a:pPr>
            <a:r>
              <a:rPr lang="en-US" altLang="zh-CN" sz="2400" b="1" smtClean="0">
                <a:solidFill>
                  <a:srgbClr val="003399"/>
                </a:solidFill>
                <a:latin typeface="楷体_GB2312" pitchFamily="1" charset="-122"/>
                <a:ea typeface="楷体_GB2312" pitchFamily="1" charset="-122"/>
              </a:rPr>
              <a:t>7</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打字员                    是  否</a:t>
            </a:r>
          </a:p>
          <a:p>
            <a:pPr>
              <a:lnSpc>
                <a:spcPct val="80000"/>
              </a:lnSpc>
            </a:pPr>
            <a:r>
              <a:rPr lang="en-US" altLang="zh-CN" sz="2400" b="1" smtClean="0">
                <a:solidFill>
                  <a:srgbClr val="003399"/>
                </a:solidFill>
                <a:latin typeface="楷体_GB2312" pitchFamily="1" charset="-122"/>
                <a:ea typeface="楷体_GB2312" pitchFamily="1" charset="-122"/>
              </a:rPr>
              <a:t>8</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法庭书记员                是  否</a:t>
            </a:r>
          </a:p>
          <a:p>
            <a:pPr>
              <a:lnSpc>
                <a:spcPct val="80000"/>
              </a:lnSpc>
            </a:pPr>
            <a:r>
              <a:rPr lang="en-US" altLang="zh-CN" sz="2400" b="1" smtClean="0">
                <a:solidFill>
                  <a:srgbClr val="003399"/>
                </a:solidFill>
                <a:latin typeface="楷体_GB2312" pitchFamily="1" charset="-122"/>
                <a:ea typeface="楷体_GB2312" pitchFamily="1" charset="-122"/>
              </a:rPr>
              <a:t>9</a:t>
            </a:r>
            <a:r>
              <a:rPr lang="zh-CN" altLang="en-US" sz="2400" b="1" smtClean="0">
                <a:solidFill>
                  <a:srgbClr val="003399"/>
                </a:solidFill>
                <a:latin typeface="楷体_GB2312" pitchFamily="1" charset="-122"/>
                <a:ea typeface="楷体_GB2312" pitchFamily="1" charset="-122"/>
              </a:rPr>
              <a:t>、</a:t>
            </a:r>
            <a:r>
              <a:rPr lang="zh-CN" altLang="en-US" sz="2400" b="1" smtClean="0">
                <a:solidFill>
                  <a:srgbClr val="003399"/>
                </a:solidFill>
                <a:ea typeface="楷体_GB2312" pitchFamily="1" charset="-122"/>
              </a:rPr>
              <a:t> </a:t>
            </a:r>
            <a:r>
              <a:rPr lang="zh-CN" altLang="en-US" sz="2400" b="1" smtClean="0">
                <a:solidFill>
                  <a:srgbClr val="003399"/>
                </a:solidFill>
                <a:latin typeface="楷体_GB2312" pitchFamily="1" charset="-122"/>
                <a:ea typeface="楷体_GB2312" pitchFamily="1" charset="-122"/>
              </a:rPr>
              <a:t> 人口普查统计员            是  否</a:t>
            </a:r>
          </a:p>
          <a:p>
            <a:pPr>
              <a:lnSpc>
                <a:spcPct val="80000"/>
              </a:lnSpc>
            </a:pPr>
            <a:r>
              <a:rPr lang="en-US" altLang="zh-CN" sz="2400" b="1" smtClean="0">
                <a:solidFill>
                  <a:srgbClr val="003399"/>
                </a:solidFill>
                <a:latin typeface="楷体_GB2312" pitchFamily="1" charset="-122"/>
                <a:ea typeface="楷体_GB2312" pitchFamily="1" charset="-122"/>
              </a:rPr>
              <a:t>10</a:t>
            </a:r>
            <a:r>
              <a:rPr lang="zh-CN" altLang="en-US" sz="2400" b="1" smtClean="0">
                <a:solidFill>
                  <a:srgbClr val="003399"/>
                </a:solidFill>
                <a:latin typeface="楷体_GB2312" pitchFamily="1" charset="-122"/>
                <a:ea typeface="楷体_GB2312" pitchFamily="1" charset="-122"/>
              </a:rPr>
              <a:t>、办公室秘书                 是  否</a:t>
            </a:r>
          </a:p>
          <a:p>
            <a:pPr>
              <a:lnSpc>
                <a:spcPct val="80000"/>
              </a:lnSpc>
            </a:pPr>
            <a:r>
              <a:rPr lang="en-US" altLang="zh-CN" sz="2400" b="1" smtClean="0">
                <a:solidFill>
                  <a:srgbClr val="003399"/>
                </a:solidFill>
                <a:latin typeface="楷体_GB2312" pitchFamily="1" charset="-122"/>
                <a:ea typeface="楷体_GB2312" pitchFamily="1" charset="-122"/>
              </a:rPr>
              <a:t>11</a:t>
            </a:r>
            <a:r>
              <a:rPr lang="zh-CN" altLang="en-US" sz="2400" b="1" smtClean="0">
                <a:solidFill>
                  <a:srgbClr val="003399"/>
                </a:solidFill>
                <a:latin typeface="楷体_GB2312" pitchFamily="1" charset="-122"/>
                <a:ea typeface="楷体_GB2312" pitchFamily="1" charset="-122"/>
              </a:rPr>
              <a:t>、质量检查员                 是  否</a:t>
            </a:r>
          </a:p>
          <a:p>
            <a:pPr>
              <a:lnSpc>
                <a:spcPct val="80000"/>
              </a:lnSpc>
            </a:pPr>
            <a:r>
              <a:rPr lang="zh-CN" altLang="en-US" sz="2400" b="1" smtClean="0">
                <a:solidFill>
                  <a:srgbClr val="003399"/>
                </a:solidFill>
                <a:latin typeface="楷体_GB2312" pitchFamily="1" charset="-122"/>
                <a:ea typeface="楷体_GB2312" pitchFamily="1" charset="-122"/>
              </a:rPr>
              <a:t>统计</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是</a:t>
            </a:r>
            <a:r>
              <a:rPr lang="zh-CN" altLang="en-US"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的得分计</a:t>
            </a:r>
            <a:r>
              <a:rPr lang="en-US" altLang="zh-CN" sz="2400" b="1" smtClean="0">
                <a:solidFill>
                  <a:srgbClr val="003399"/>
                </a:solidFill>
                <a:ea typeface="楷体_GB2312" pitchFamily="1" charset="-122"/>
              </a:rPr>
              <a:t>——</a:t>
            </a:r>
            <a:r>
              <a:rPr lang="zh-CN" altLang="en-US" sz="2400" b="1" smtClean="0">
                <a:solidFill>
                  <a:srgbClr val="003399"/>
                </a:solidFill>
                <a:latin typeface="楷体_GB2312" pitchFamily="1" charset="-122"/>
                <a:ea typeface="楷体_GB2312" pitchFamily="1" charset="-122"/>
              </a:rPr>
              <a:t>。 </a:t>
            </a:r>
          </a:p>
        </p:txBody>
      </p:sp>
      <p:sp>
        <p:nvSpPr>
          <p:cNvPr id="4" name="矩形 3"/>
          <p:cNvSpPr/>
          <p:nvPr/>
        </p:nvSpPr>
        <p:spPr>
          <a:xfrm>
            <a:off x="0" y="0"/>
            <a:ext cx="1927225" cy="584200"/>
          </a:xfrm>
          <a:prstGeom prst="rect">
            <a:avLst/>
          </a:prstGeom>
        </p:spPr>
        <p:txBody>
          <a:bodyPr wrap="none">
            <a:spAutoFit/>
          </a:bodyPr>
          <a:lstStyle/>
          <a:p>
            <a:pPr>
              <a:defRPr/>
            </a:pPr>
            <a:r>
              <a:rPr lang="zh-CN" altLang="en-US" sz="3200" b="1" dirty="0">
                <a:solidFill>
                  <a:srgbClr val="FF0000"/>
                </a:solidFill>
                <a:effectLst>
                  <a:outerShdw blurRad="38100" dist="38100" dir="2700000" algn="tl">
                    <a:srgbClr val="000000">
                      <a:alpha val="43137"/>
                    </a:srgbClr>
                  </a:outerShdw>
                </a:effectLst>
                <a:latin typeface="华文琥珀" pitchFamily="2" charset="-122"/>
                <a:ea typeface="华文琥珀" pitchFamily="2" charset="-122"/>
              </a:rPr>
              <a:t>第三部分 </a:t>
            </a:r>
            <a:endParaRPr lang="zh-CN" altLang="en-US" sz="3200" b="1" dirty="0">
              <a:effectLst>
                <a:outerShdw blurRad="38100" dist="38100" dir="2700000" algn="tl">
                  <a:srgbClr val="000000">
                    <a:alpha val="43137"/>
                  </a:srgbClr>
                </a:outerShdw>
              </a:effectLst>
              <a:latin typeface="华文琥珀" pitchFamily="2" charset="-122"/>
              <a:ea typeface="华文琥珀" pitchFamily="2" charset="-122"/>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zh-CN" altLang="en-US" smtClean="0">
                <a:latin typeface="黑体" pitchFamily="49" charset="-122"/>
                <a:ea typeface="黑体" pitchFamily="49" charset="-122"/>
              </a:rPr>
              <a:t>第四部分  你的能力类型简评</a:t>
            </a:r>
          </a:p>
        </p:txBody>
      </p:sp>
      <p:sp>
        <p:nvSpPr>
          <p:cNvPr id="47107" name="Rectangle 3"/>
          <p:cNvSpPr>
            <a:spLocks noGrp="1" noRot="1" noChangeArrowheads="1"/>
          </p:cNvSpPr>
          <p:nvPr>
            <p:ph type="body"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US" altLang="zh-CN" smtClean="0"/>
              <a:t>         </a:t>
            </a:r>
            <a:r>
              <a:rPr lang="zh-CN" altLang="en-US" b="1" smtClean="0">
                <a:solidFill>
                  <a:srgbClr val="003399"/>
                </a:solidFill>
                <a:latin typeface="楷体_GB2312" pitchFamily="1" charset="-122"/>
                <a:ea typeface="楷体_GB2312" pitchFamily="1" charset="-122"/>
              </a:rPr>
              <a:t>下面是</a:t>
            </a:r>
            <a:r>
              <a:rPr lang="en-US" altLang="zh-CN" b="1" smtClean="0">
                <a:solidFill>
                  <a:srgbClr val="003399"/>
                </a:solidFill>
                <a:latin typeface="楷体_GB2312" pitchFamily="1" charset="-122"/>
                <a:ea typeface="楷体_GB2312" pitchFamily="1" charset="-122"/>
              </a:rPr>
              <a:t>6</a:t>
            </a:r>
            <a:r>
              <a:rPr lang="zh-CN" altLang="en-US" b="1" smtClean="0">
                <a:solidFill>
                  <a:srgbClr val="003399"/>
                </a:solidFill>
                <a:latin typeface="楷体_GB2312" pitchFamily="1" charset="-122"/>
                <a:ea typeface="楷体_GB2312" pitchFamily="1" charset="-122"/>
              </a:rPr>
              <a:t>个职业能力方面的自我评定表。你先将自己在每一方面的能力与同学做一个比较，然后经斟酌后对自己的能力做出评估。请在表中适当的数字上画圈，数字越大，表示能力越强。</a:t>
            </a:r>
          </a:p>
          <a:p>
            <a:pPr>
              <a:buFont typeface="Wingdings" pitchFamily="2" charset="2"/>
              <a:buNone/>
            </a:pPr>
            <a:r>
              <a:rPr lang="zh-CN" altLang="en-US" b="1" smtClean="0">
                <a:solidFill>
                  <a:srgbClr val="003399"/>
                </a:solidFill>
                <a:latin typeface="楷体_GB2312" pitchFamily="1" charset="-122"/>
                <a:ea typeface="楷体_GB2312" pitchFamily="1" charset="-122"/>
              </a:rPr>
              <a:t>     注意，请不要画同样的数字，因为人的每项能力不可能完全一样。</a:t>
            </a:r>
            <a:r>
              <a:rPr lang="zh-CN" altLang="en-US" smtClean="0"/>
              <a:t> </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18"/>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l"/>
            <a:r>
              <a:rPr lang="zh-CN" altLang="en-US" smtClean="0"/>
              <a:t>第四部分</a:t>
            </a:r>
            <a:r>
              <a:rPr lang="en-US" altLang="zh-CN" smtClean="0"/>
              <a:t>A</a:t>
            </a:r>
          </a:p>
        </p:txBody>
      </p:sp>
      <p:graphicFrame>
        <p:nvGraphicFramePr>
          <p:cNvPr id="121973" name="Group 117"/>
          <p:cNvGraphicFramePr>
            <a:graphicFrameLocks noGrp="1"/>
          </p:cNvGraphicFramePr>
          <p:nvPr>
            <p:ph idx="1"/>
          </p:nvPr>
        </p:nvGraphicFramePr>
        <p:xfrm>
          <a:off x="609600" y="1600200"/>
          <a:ext cx="8153400" cy="4498976"/>
        </p:xfrm>
        <a:graphic>
          <a:graphicData uri="http://schemas.openxmlformats.org/drawingml/2006/table">
            <a:tbl>
              <a:tblPr/>
              <a:tblGrid>
                <a:gridCol w="1358900"/>
                <a:gridCol w="1358900"/>
                <a:gridCol w="1358900"/>
                <a:gridCol w="1358900"/>
                <a:gridCol w="1358900"/>
                <a:gridCol w="1358900"/>
              </a:tblGrid>
              <a:tr h="6111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R</a:t>
                      </a: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型</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I</a:t>
                      </a: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型</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A</a:t>
                      </a: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型</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S</a:t>
                      </a: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型</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E</a:t>
                      </a: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型</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C</a:t>
                      </a: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型</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921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机械操</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作能力</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科学研</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能力究</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艺术创</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作能力</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解释表</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达能力</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商业洽</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谈能力</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事务执</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行能力</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956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7</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6</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5</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4</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3</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2</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7</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6</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5</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4</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3</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2</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7</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6</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5</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4</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3</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2</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7</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6</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5</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4</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3</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2</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7</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6</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5</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4</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3</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2</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7</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6</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5</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4</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3</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2</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zo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19"/>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l"/>
            <a:r>
              <a:rPr lang="zh-CN" altLang="en-US" smtClean="0"/>
              <a:t>第四部分</a:t>
            </a:r>
            <a:r>
              <a:rPr lang="en-US" altLang="zh-CN" smtClean="0"/>
              <a:t>B</a:t>
            </a:r>
          </a:p>
        </p:txBody>
      </p:sp>
      <p:graphicFrame>
        <p:nvGraphicFramePr>
          <p:cNvPr id="124028" name="Group 124"/>
          <p:cNvGraphicFramePr>
            <a:graphicFrameLocks noGrp="1"/>
          </p:cNvGraphicFramePr>
          <p:nvPr>
            <p:ph idx="1"/>
          </p:nvPr>
        </p:nvGraphicFramePr>
        <p:xfrm>
          <a:off x="457200" y="1600200"/>
          <a:ext cx="8153400" cy="4724401"/>
        </p:xfrm>
        <a:graphic>
          <a:graphicData uri="http://schemas.openxmlformats.org/drawingml/2006/table">
            <a:tbl>
              <a:tblPr/>
              <a:tblGrid>
                <a:gridCol w="1358900"/>
                <a:gridCol w="1358900"/>
                <a:gridCol w="1358900"/>
                <a:gridCol w="1358900"/>
                <a:gridCol w="1358900"/>
                <a:gridCol w="1358900"/>
              </a:tblGrid>
              <a:tr h="6842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R</a:t>
                      </a:r>
                      <a:r>
                        <a:rPr kumimoji="0" lang="zh-CN" altLang="en-US"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型</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I</a:t>
                      </a:r>
                      <a:r>
                        <a:rPr kumimoji="0" lang="zh-CN" altLang="en-US"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型</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A</a:t>
                      </a:r>
                      <a:r>
                        <a:rPr kumimoji="0" lang="zh-CN" altLang="en-US"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型</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S</a:t>
                      </a:r>
                      <a:r>
                        <a:rPr kumimoji="0" lang="zh-CN" altLang="en-US"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型</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E</a:t>
                      </a:r>
                      <a:r>
                        <a:rPr kumimoji="0" lang="zh-CN" altLang="en-US"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型</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C</a:t>
                      </a:r>
                      <a:r>
                        <a:rPr kumimoji="0" lang="zh-CN" altLang="en-US"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型</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349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体育技能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数学技能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音乐技能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交际技能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领导技能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办公技能</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7</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6</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5</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4</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3</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2</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1</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Arial" pitchFamily="34" charset="0"/>
                          <a:ea typeface="楷体_GB2312" pitchFamily="1" charset="-122"/>
                          <a:cs typeface="Times New Roman" pitchFamily="18" charset="0"/>
                        </a:rPr>
                        <a:t> </a:t>
                      </a:r>
                      <a:endPar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7</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6</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5</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4</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3</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2</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7</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6</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5</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4</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3</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2</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7</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6</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5</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4</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3</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2</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7</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6</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5</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4</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3</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2</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7</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6</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5</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4</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3</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2</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003399"/>
                          </a:solidFill>
                          <a:effectLst/>
                          <a:latin typeface="楷体_GB2312" pitchFamily="1" charset="-122"/>
                          <a:ea typeface="楷体_GB2312" pitchFamily="1" charset="-122"/>
                          <a:cs typeface="Times New Roman"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zo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bwMode="auto">
          <a:xfrm>
            <a:off x="381000" y="0"/>
            <a:ext cx="8540750" cy="1143000"/>
          </a:xfrm>
          <a:noFill/>
          <a:ln>
            <a:miter lim="800000"/>
            <a:headEnd/>
            <a:tailEnd/>
          </a:ln>
        </p:spPr>
        <p:txBody>
          <a:bodyPr vert="horz" wrap="square" lIns="91440" tIns="45720" rIns="91440" bIns="45720" numCol="1" anchor="t" anchorCtr="0" compatLnSpc="1">
            <a:prstTxWarp prst="textNoShape">
              <a:avLst/>
            </a:prstTxWarp>
          </a:bodyPr>
          <a:lstStyle/>
          <a:p>
            <a:r>
              <a:rPr lang="zh-CN" altLang="en-US" sz="4000" smtClean="0">
                <a:latin typeface="黑体" pitchFamily="49" charset="-122"/>
                <a:ea typeface="黑体" pitchFamily="49" charset="-122"/>
              </a:rPr>
              <a:t>第六部分  统计和确定你的职业倾向</a:t>
            </a:r>
            <a:r>
              <a:rPr lang="zh-CN" altLang="en-US" sz="4000" smtClean="0"/>
              <a:t> </a:t>
            </a:r>
          </a:p>
        </p:txBody>
      </p:sp>
      <p:sp>
        <p:nvSpPr>
          <p:cNvPr id="50179" name="Rectangle 3"/>
          <p:cNvSpPr>
            <a:spLocks noGrp="1" noRot="1" noChangeArrowheads="1"/>
          </p:cNvSpPr>
          <p:nvPr>
            <p:ph type="body" sz="half" idx="1"/>
          </p:nvPr>
        </p:nvSpPr>
        <p:spPr bwMode="auto">
          <a:xfrm>
            <a:off x="457200" y="1219200"/>
            <a:ext cx="8305800" cy="1295400"/>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buFont typeface="Wingdings" pitchFamily="2" charset="2"/>
              <a:buNone/>
            </a:pPr>
            <a:r>
              <a:rPr lang="en-US" altLang="zh-CN" sz="2800" b="1" smtClean="0">
                <a:solidFill>
                  <a:srgbClr val="003399"/>
                </a:solidFill>
                <a:latin typeface="楷体_GB2312" pitchFamily="1" charset="-122"/>
                <a:ea typeface="楷体_GB2312" pitchFamily="1" charset="-122"/>
              </a:rPr>
              <a:t>      </a:t>
            </a:r>
            <a:r>
              <a:rPr lang="zh-CN" altLang="en-US" sz="2800" b="1" smtClean="0">
                <a:solidFill>
                  <a:srgbClr val="003399"/>
                </a:solidFill>
                <a:latin typeface="楷体_GB2312" pitchFamily="1" charset="-122"/>
                <a:ea typeface="楷体_GB2312" pitchFamily="1" charset="-122"/>
              </a:rPr>
              <a:t>将第二部分</a:t>
            </a:r>
            <a:r>
              <a:rPr lang="en-US" altLang="zh-CN" sz="2800" b="1" smtClean="0">
                <a:solidFill>
                  <a:srgbClr val="003399"/>
                </a:solidFill>
                <a:ea typeface="楷体_GB2312" pitchFamily="1" charset="-122"/>
              </a:rPr>
              <a:t>—</a:t>
            </a:r>
            <a:r>
              <a:rPr lang="zh-CN" altLang="en-US" sz="2800" b="1" smtClean="0">
                <a:solidFill>
                  <a:srgbClr val="003399"/>
                </a:solidFill>
                <a:latin typeface="楷体_GB2312" pitchFamily="1" charset="-122"/>
                <a:ea typeface="楷体_GB2312" pitchFamily="1" charset="-122"/>
              </a:rPr>
              <a:t>第五部分的全部测验分数按前面已经统计好的</a:t>
            </a:r>
            <a:r>
              <a:rPr lang="en-US" altLang="zh-CN" sz="2800" b="1" smtClean="0">
                <a:solidFill>
                  <a:srgbClr val="003399"/>
                </a:solidFill>
                <a:latin typeface="楷体_GB2312" pitchFamily="1" charset="-122"/>
                <a:ea typeface="楷体_GB2312" pitchFamily="1" charset="-122"/>
              </a:rPr>
              <a:t>6</a:t>
            </a:r>
            <a:r>
              <a:rPr lang="zh-CN" altLang="en-US" sz="2800" b="1" smtClean="0">
                <a:solidFill>
                  <a:srgbClr val="003399"/>
                </a:solidFill>
                <a:latin typeface="楷体_GB2312" pitchFamily="1" charset="-122"/>
                <a:ea typeface="楷体_GB2312" pitchFamily="1" charset="-122"/>
              </a:rPr>
              <a:t>种职业倾向（</a:t>
            </a:r>
            <a:r>
              <a:rPr lang="en-US" altLang="zh-CN" sz="2800" b="1" smtClean="0">
                <a:solidFill>
                  <a:srgbClr val="003399"/>
                </a:solidFill>
                <a:latin typeface="楷体_GB2312" pitchFamily="1" charset="-122"/>
                <a:ea typeface="楷体_GB2312" pitchFamily="1" charset="-122"/>
              </a:rPr>
              <a:t>R</a:t>
            </a:r>
            <a:r>
              <a:rPr lang="zh-CN" altLang="en-US" sz="2800" b="1" smtClean="0">
                <a:solidFill>
                  <a:srgbClr val="003399"/>
                </a:solidFill>
                <a:latin typeface="楷体_GB2312" pitchFamily="1" charset="-122"/>
                <a:ea typeface="楷体_GB2312" pitchFamily="1" charset="-122"/>
              </a:rPr>
              <a:t>型、</a:t>
            </a:r>
            <a:r>
              <a:rPr lang="en-US" altLang="zh-CN" sz="2800" b="1" smtClean="0">
                <a:solidFill>
                  <a:srgbClr val="003399"/>
                </a:solidFill>
                <a:latin typeface="楷体_GB2312" pitchFamily="1" charset="-122"/>
                <a:ea typeface="楷体_GB2312" pitchFamily="1" charset="-122"/>
              </a:rPr>
              <a:t>I</a:t>
            </a:r>
            <a:r>
              <a:rPr lang="zh-CN" altLang="en-US" sz="2800" b="1" smtClean="0">
                <a:solidFill>
                  <a:srgbClr val="003399"/>
                </a:solidFill>
                <a:latin typeface="楷体_GB2312" pitchFamily="1" charset="-122"/>
                <a:ea typeface="楷体_GB2312" pitchFamily="1" charset="-122"/>
              </a:rPr>
              <a:t>型、</a:t>
            </a:r>
            <a:r>
              <a:rPr lang="en-US" altLang="zh-CN" sz="2800" b="1" smtClean="0">
                <a:solidFill>
                  <a:srgbClr val="003399"/>
                </a:solidFill>
                <a:latin typeface="楷体_GB2312" pitchFamily="1" charset="-122"/>
                <a:ea typeface="楷体_GB2312" pitchFamily="1" charset="-122"/>
              </a:rPr>
              <a:t>A</a:t>
            </a:r>
            <a:r>
              <a:rPr lang="zh-CN" altLang="en-US" sz="2800" b="1" smtClean="0">
                <a:solidFill>
                  <a:srgbClr val="003399"/>
                </a:solidFill>
                <a:latin typeface="楷体_GB2312" pitchFamily="1" charset="-122"/>
                <a:ea typeface="楷体_GB2312" pitchFamily="1" charset="-122"/>
              </a:rPr>
              <a:t>型、</a:t>
            </a:r>
            <a:r>
              <a:rPr lang="en-US" altLang="zh-CN" sz="2800" b="1" smtClean="0">
                <a:solidFill>
                  <a:srgbClr val="003399"/>
                </a:solidFill>
                <a:latin typeface="楷体_GB2312" pitchFamily="1" charset="-122"/>
                <a:ea typeface="楷体_GB2312" pitchFamily="1" charset="-122"/>
              </a:rPr>
              <a:t>S</a:t>
            </a:r>
            <a:r>
              <a:rPr lang="zh-CN" altLang="en-US" sz="2800" b="1" smtClean="0">
                <a:solidFill>
                  <a:srgbClr val="003399"/>
                </a:solidFill>
                <a:latin typeface="楷体_GB2312" pitchFamily="1" charset="-122"/>
                <a:ea typeface="楷体_GB2312" pitchFamily="1" charset="-122"/>
              </a:rPr>
              <a:t>型、</a:t>
            </a:r>
            <a:r>
              <a:rPr lang="en-US" altLang="zh-CN" sz="2800" b="1" smtClean="0">
                <a:solidFill>
                  <a:srgbClr val="003399"/>
                </a:solidFill>
                <a:latin typeface="楷体_GB2312" pitchFamily="1" charset="-122"/>
                <a:ea typeface="楷体_GB2312" pitchFamily="1" charset="-122"/>
              </a:rPr>
              <a:t>E</a:t>
            </a:r>
            <a:r>
              <a:rPr lang="zh-CN" altLang="en-US" sz="2800" b="1" smtClean="0">
                <a:solidFill>
                  <a:srgbClr val="003399"/>
                </a:solidFill>
                <a:latin typeface="楷体_GB2312" pitchFamily="1" charset="-122"/>
                <a:ea typeface="楷体_GB2312" pitchFamily="1" charset="-122"/>
              </a:rPr>
              <a:t>型、</a:t>
            </a:r>
            <a:r>
              <a:rPr lang="en-US" altLang="zh-CN" sz="2800" b="1" smtClean="0">
                <a:solidFill>
                  <a:srgbClr val="003399"/>
                </a:solidFill>
                <a:latin typeface="楷体_GB2312" pitchFamily="1" charset="-122"/>
                <a:ea typeface="楷体_GB2312" pitchFamily="1" charset="-122"/>
              </a:rPr>
              <a:t>C</a:t>
            </a:r>
            <a:r>
              <a:rPr lang="zh-CN" altLang="en-US" sz="2800" b="1" smtClean="0">
                <a:solidFill>
                  <a:srgbClr val="003399"/>
                </a:solidFill>
                <a:latin typeface="楷体_GB2312" pitchFamily="1" charset="-122"/>
                <a:ea typeface="楷体_GB2312" pitchFamily="1" charset="-122"/>
              </a:rPr>
              <a:t>型）得分填入下表，并纵向相加。</a:t>
            </a:r>
            <a:r>
              <a:rPr lang="zh-CN" altLang="en-US" sz="2800" smtClean="0"/>
              <a:t> </a:t>
            </a:r>
          </a:p>
        </p:txBody>
      </p:sp>
      <p:graphicFrame>
        <p:nvGraphicFramePr>
          <p:cNvPr id="126278" name="Group 326"/>
          <p:cNvGraphicFramePr>
            <a:graphicFrameLocks noGrp="1"/>
          </p:cNvGraphicFramePr>
          <p:nvPr>
            <p:ph sz="half" idx="2"/>
          </p:nvPr>
        </p:nvGraphicFramePr>
        <p:xfrm>
          <a:off x="990600" y="2590800"/>
          <a:ext cx="7391400" cy="3810003"/>
        </p:xfrm>
        <a:graphic>
          <a:graphicData uri="http://schemas.openxmlformats.org/drawingml/2006/table">
            <a:tbl>
              <a:tblPr/>
              <a:tblGrid>
                <a:gridCol w="1868488"/>
                <a:gridCol w="941387"/>
                <a:gridCol w="844550"/>
                <a:gridCol w="992188"/>
                <a:gridCol w="876300"/>
                <a:gridCol w="927100"/>
                <a:gridCol w="941387"/>
              </a:tblGrid>
              <a:tr h="5445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测试</a:t>
                      </a:r>
                      <a:endParaRPr kumimoji="0" lang="zh-CN" altLang="en-US" sz="2400" b="1" i="0" u="none" strike="noStrike" cap="none" normalizeH="0" baseline="0" dirty="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R</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型</a:t>
                      </a:r>
                      <a:endParaRPr kumimoji="0" lang="zh-CN" altLang="en-US"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I</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型</a:t>
                      </a:r>
                      <a:endParaRPr kumimoji="0" lang="zh-CN" altLang="en-US"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A</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型</a:t>
                      </a:r>
                      <a:endParaRPr kumimoji="0" lang="zh-CN" altLang="en-US"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S</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型</a:t>
                      </a:r>
                      <a:endParaRPr kumimoji="0" lang="zh-CN" altLang="en-US"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E</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型</a:t>
                      </a:r>
                      <a:endParaRPr kumimoji="0" lang="zh-CN" altLang="en-US"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C</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型</a:t>
                      </a:r>
                      <a:endParaRPr kumimoji="0" lang="zh-CN" altLang="en-US"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45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第一部分</a:t>
                      </a:r>
                      <a:endParaRPr kumimoji="0" lang="zh-CN" altLang="en-US" sz="2400" b="1" i="0" u="none" strike="noStrike" cap="none" normalizeH="0" baseline="0" dirty="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45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第二部分</a:t>
                      </a:r>
                      <a:endParaRPr kumimoji="0" lang="zh-CN" altLang="en-US" sz="2400" b="1" i="0" u="none" strike="noStrike" cap="none" normalizeH="0" baseline="0" dirty="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29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第三部分</a:t>
                      </a:r>
                      <a:endParaRPr kumimoji="0" lang="zh-CN" altLang="en-US" sz="2400" b="1" i="0" u="none" strike="noStrike" cap="none" normalizeH="0" baseline="0" dirty="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45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第四部分</a:t>
                      </a: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a:t>
                      </a:r>
                      <a:endParaRPr kumimoji="0" lang="en-US" altLang="zh-CN" sz="2400" b="1" i="0" u="none" strike="noStrike" cap="none" normalizeH="0" baseline="0" dirty="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45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第四部分</a:t>
                      </a: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B</a:t>
                      </a:r>
                      <a:endParaRPr kumimoji="0" lang="en-US" altLang="zh-CN" sz="2400" b="1" i="0" u="none" strike="noStrike" cap="none" normalizeH="0" baseline="0" dirty="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45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总分</a:t>
                      </a:r>
                      <a:endParaRPr kumimoji="0" lang="zh-CN" altLang="en-US"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Arial"/>
                          <a:ea typeface="宋体" pitchFamily="2" charset="-122"/>
                          <a:cs typeface="Times New Roman" pitchFamily="18" charset="0"/>
                        </a:rPr>
                        <a:t> </a:t>
                      </a:r>
                      <a:endParaRPr kumimoji="0" lang="en-US" altLang="zh-CN" sz="24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zo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Rot="1" noChangeArrowheads="1"/>
          </p:cNvSpPr>
          <p:nvPr>
            <p:ph type="body" idx="1"/>
          </p:nvPr>
        </p:nvSpPr>
        <p:spPr bwMode="auto">
          <a:xfrm>
            <a:off x="304800" y="1219200"/>
            <a:ext cx="8458200" cy="4879975"/>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zh-CN" altLang="zh-CN" b="1" smtClean="0">
                <a:solidFill>
                  <a:srgbClr val="003399"/>
                </a:solidFill>
                <a:latin typeface="楷体_GB2312" pitchFamily="1" charset="-122"/>
                <a:ea typeface="楷体_GB2312" pitchFamily="1" charset="-122"/>
              </a:rPr>
              <a:t> </a:t>
            </a:r>
            <a:r>
              <a:rPr lang="zh-CN" altLang="en-US" b="1" smtClean="0">
                <a:solidFill>
                  <a:srgbClr val="003399"/>
                </a:solidFill>
                <a:latin typeface="楷体_GB2312" pitchFamily="1" charset="-122"/>
                <a:ea typeface="楷体_GB2312" pitchFamily="1" charset="-122"/>
              </a:rPr>
              <a:t> </a:t>
            </a:r>
            <a:r>
              <a:rPr lang="zh-CN" altLang="zh-CN" b="1" smtClean="0">
                <a:solidFill>
                  <a:srgbClr val="003399"/>
                </a:solidFill>
                <a:latin typeface="楷体_GB2312" pitchFamily="1" charset="-122"/>
                <a:ea typeface="楷体_GB2312" pitchFamily="1" charset="-122"/>
              </a:rPr>
              <a:t> </a:t>
            </a:r>
            <a:r>
              <a:rPr lang="zh-CN" altLang="en-US" b="1" smtClean="0">
                <a:solidFill>
                  <a:srgbClr val="003399"/>
                </a:solidFill>
                <a:latin typeface="楷体_GB2312" pitchFamily="1" charset="-122"/>
                <a:ea typeface="楷体_GB2312" pitchFamily="1" charset="-122"/>
              </a:rPr>
              <a:t> </a:t>
            </a:r>
            <a:r>
              <a:rPr lang="zh-CN" altLang="zh-CN" b="1" smtClean="0">
                <a:solidFill>
                  <a:srgbClr val="003399"/>
                </a:solidFill>
                <a:latin typeface="楷体_GB2312" pitchFamily="1" charset="-122"/>
                <a:ea typeface="楷体_GB2312" pitchFamily="1" charset="-122"/>
              </a:rPr>
              <a:t> </a:t>
            </a:r>
            <a:r>
              <a:rPr lang="zh-CN" altLang="en-US" b="1" smtClean="0">
                <a:solidFill>
                  <a:srgbClr val="003399"/>
                </a:solidFill>
                <a:latin typeface="楷体_GB2312" pitchFamily="1" charset="-122"/>
                <a:ea typeface="楷体_GB2312" pitchFamily="1" charset="-122"/>
              </a:rPr>
              <a:t>请将上表中的</a:t>
            </a:r>
            <a:r>
              <a:rPr lang="en-US" altLang="zh-CN" b="1" smtClean="0">
                <a:solidFill>
                  <a:srgbClr val="003399"/>
                </a:solidFill>
                <a:latin typeface="楷体_GB2312" pitchFamily="1" charset="-122"/>
                <a:ea typeface="楷体_GB2312" pitchFamily="1" charset="-122"/>
              </a:rPr>
              <a:t>6</a:t>
            </a:r>
            <a:r>
              <a:rPr lang="zh-CN" altLang="en-US" b="1" smtClean="0">
                <a:solidFill>
                  <a:srgbClr val="003399"/>
                </a:solidFill>
                <a:latin typeface="楷体_GB2312" pitchFamily="1" charset="-122"/>
                <a:ea typeface="楷体_GB2312" pitchFamily="1" charset="-122"/>
              </a:rPr>
              <a:t>种职业倾向总分按大小顺序依次从左向右排列：</a:t>
            </a:r>
            <a:r>
              <a:rPr lang="en-US" altLang="zh-CN" b="1" smtClean="0">
                <a:solidFill>
                  <a:srgbClr val="003399"/>
                </a:solidFill>
                <a:latin typeface="楷体_GB2312" pitchFamily="1" charset="-122"/>
                <a:ea typeface="楷体_GB2312" pitchFamily="1" charset="-122"/>
              </a:rPr>
              <a:t>1</a:t>
            </a:r>
            <a:r>
              <a:rPr lang="zh-CN" altLang="en-US" b="1" smtClean="0">
                <a:solidFill>
                  <a:srgbClr val="003399"/>
                </a:solidFill>
                <a:latin typeface="楷体_GB2312" pitchFamily="1" charset="-122"/>
                <a:ea typeface="楷体_GB2312" pitchFamily="1" charset="-122"/>
              </a:rPr>
              <a:t>、</a:t>
            </a:r>
            <a:r>
              <a:rPr lang="en-US" altLang="zh-CN" b="1" smtClean="0">
                <a:solidFill>
                  <a:srgbClr val="003399"/>
                </a:solidFill>
                <a:ea typeface="楷体_GB2312" pitchFamily="1" charset="-122"/>
              </a:rPr>
              <a:t>——</a:t>
            </a:r>
            <a:r>
              <a:rPr lang="en-US" altLang="zh-CN" b="1" smtClean="0">
                <a:solidFill>
                  <a:srgbClr val="003399"/>
                </a:solidFill>
                <a:latin typeface="楷体_GB2312" pitchFamily="1" charset="-122"/>
                <a:ea typeface="楷体_GB2312" pitchFamily="1" charset="-122"/>
              </a:rPr>
              <a:t>2</a:t>
            </a:r>
            <a:r>
              <a:rPr lang="zh-CN" altLang="en-US" b="1" smtClean="0">
                <a:solidFill>
                  <a:srgbClr val="003399"/>
                </a:solidFill>
                <a:latin typeface="楷体_GB2312" pitchFamily="1" charset="-122"/>
                <a:ea typeface="楷体_GB2312" pitchFamily="1" charset="-122"/>
              </a:rPr>
              <a:t>、</a:t>
            </a:r>
            <a:r>
              <a:rPr lang="en-US" altLang="zh-CN" b="1" smtClean="0">
                <a:solidFill>
                  <a:srgbClr val="003399"/>
                </a:solidFill>
                <a:ea typeface="楷体_GB2312" pitchFamily="1" charset="-122"/>
              </a:rPr>
              <a:t>——</a:t>
            </a:r>
            <a:r>
              <a:rPr lang="en-US" altLang="zh-CN" b="1" smtClean="0">
                <a:solidFill>
                  <a:srgbClr val="003399"/>
                </a:solidFill>
                <a:latin typeface="楷体_GB2312" pitchFamily="1" charset="-122"/>
                <a:ea typeface="楷体_GB2312" pitchFamily="1" charset="-122"/>
              </a:rPr>
              <a:t>3</a:t>
            </a:r>
            <a:r>
              <a:rPr lang="zh-CN" altLang="en-US" b="1" smtClean="0">
                <a:solidFill>
                  <a:srgbClr val="003399"/>
                </a:solidFill>
                <a:latin typeface="楷体_GB2312" pitchFamily="1" charset="-122"/>
                <a:ea typeface="楷体_GB2312" pitchFamily="1" charset="-122"/>
              </a:rPr>
              <a:t>、</a:t>
            </a:r>
            <a:r>
              <a:rPr lang="en-US" altLang="zh-CN" b="1" smtClean="0">
                <a:solidFill>
                  <a:srgbClr val="003399"/>
                </a:solidFill>
                <a:ea typeface="楷体_GB2312" pitchFamily="1" charset="-122"/>
              </a:rPr>
              <a:t>——</a:t>
            </a:r>
            <a:r>
              <a:rPr lang="en-US" altLang="zh-CN" b="1" smtClean="0">
                <a:solidFill>
                  <a:srgbClr val="003399"/>
                </a:solidFill>
                <a:latin typeface="楷体_GB2312" pitchFamily="1" charset="-122"/>
                <a:ea typeface="楷体_GB2312" pitchFamily="1" charset="-122"/>
              </a:rPr>
              <a:t>4</a:t>
            </a:r>
            <a:r>
              <a:rPr lang="zh-CN" altLang="en-US" b="1" smtClean="0">
                <a:solidFill>
                  <a:srgbClr val="003399"/>
                </a:solidFill>
                <a:latin typeface="楷体_GB2312" pitchFamily="1" charset="-122"/>
                <a:ea typeface="楷体_GB2312" pitchFamily="1" charset="-122"/>
              </a:rPr>
              <a:t>、</a:t>
            </a:r>
            <a:r>
              <a:rPr lang="en-US" altLang="zh-CN" b="1" smtClean="0">
                <a:solidFill>
                  <a:srgbClr val="003399"/>
                </a:solidFill>
                <a:ea typeface="楷体_GB2312" pitchFamily="1" charset="-122"/>
              </a:rPr>
              <a:t>——</a:t>
            </a:r>
            <a:r>
              <a:rPr lang="en-US" altLang="zh-CN" b="1" smtClean="0">
                <a:solidFill>
                  <a:srgbClr val="003399"/>
                </a:solidFill>
                <a:latin typeface="楷体_GB2312" pitchFamily="1" charset="-122"/>
                <a:ea typeface="楷体_GB2312" pitchFamily="1" charset="-122"/>
              </a:rPr>
              <a:t>5</a:t>
            </a:r>
            <a:r>
              <a:rPr lang="zh-CN" altLang="en-US" b="1" smtClean="0">
                <a:solidFill>
                  <a:srgbClr val="003399"/>
                </a:solidFill>
                <a:latin typeface="楷体_GB2312" pitchFamily="1" charset="-122"/>
                <a:ea typeface="楷体_GB2312" pitchFamily="1" charset="-122"/>
              </a:rPr>
              <a:t>、</a:t>
            </a:r>
            <a:r>
              <a:rPr lang="en-US" altLang="zh-CN" b="1" smtClean="0">
                <a:solidFill>
                  <a:srgbClr val="003399"/>
                </a:solidFill>
                <a:ea typeface="楷体_GB2312" pitchFamily="1" charset="-122"/>
              </a:rPr>
              <a:t>——</a:t>
            </a:r>
            <a:r>
              <a:rPr lang="en-US" altLang="zh-CN" b="1" smtClean="0">
                <a:solidFill>
                  <a:srgbClr val="003399"/>
                </a:solidFill>
                <a:latin typeface="楷体_GB2312" pitchFamily="1" charset="-122"/>
                <a:ea typeface="楷体_GB2312" pitchFamily="1" charset="-122"/>
              </a:rPr>
              <a:t>6</a:t>
            </a:r>
            <a:r>
              <a:rPr lang="zh-CN" altLang="en-US" b="1" smtClean="0">
                <a:solidFill>
                  <a:srgbClr val="003399"/>
                </a:solidFill>
                <a:latin typeface="楷体_GB2312" pitchFamily="1" charset="-122"/>
                <a:ea typeface="楷体_GB2312" pitchFamily="1" charset="-122"/>
              </a:rPr>
              <a:t>、</a:t>
            </a:r>
            <a:r>
              <a:rPr lang="en-US" altLang="zh-CN" b="1" smtClean="0">
                <a:solidFill>
                  <a:srgbClr val="003399"/>
                </a:solidFill>
                <a:ea typeface="楷体_GB2312" pitchFamily="1" charset="-122"/>
              </a:rPr>
              <a:t>——</a:t>
            </a:r>
            <a:endParaRPr lang="en-US" altLang="zh-CN" b="1" smtClean="0">
              <a:solidFill>
                <a:srgbClr val="003399"/>
              </a:solidFill>
              <a:latin typeface="楷体_GB2312" pitchFamily="1" charset="-122"/>
              <a:ea typeface="楷体_GB2312" pitchFamily="1" charset="-122"/>
            </a:endParaRPr>
          </a:p>
          <a:p>
            <a:pPr>
              <a:buFont typeface="Wingdings" pitchFamily="2" charset="2"/>
              <a:buNone/>
            </a:pPr>
            <a:endParaRPr lang="zh-CN" altLang="en-US" b="1" smtClean="0">
              <a:solidFill>
                <a:srgbClr val="003399"/>
              </a:solidFill>
              <a:latin typeface="楷体_GB2312" pitchFamily="1" charset="-122"/>
              <a:ea typeface="楷体_GB2312" pitchFamily="1" charset="-122"/>
            </a:endParaRPr>
          </a:p>
          <a:p>
            <a:pPr>
              <a:buFont typeface="Wingdings" pitchFamily="2" charset="2"/>
              <a:buNone/>
            </a:pPr>
            <a:r>
              <a:rPr lang="en-US" altLang="zh-CN" b="1" smtClean="0"/>
              <a:t>          </a:t>
            </a:r>
            <a:r>
              <a:rPr lang="zh-CN" altLang="en-US" b="1" smtClean="0">
                <a:solidFill>
                  <a:srgbClr val="003399"/>
                </a:solidFill>
                <a:latin typeface="楷体_GB2312" pitchFamily="1" charset="-122"/>
                <a:ea typeface="楷体_GB2312" pitchFamily="1" charset="-122"/>
              </a:rPr>
              <a:t>测验完毕。</a:t>
            </a:r>
            <a:endParaRPr lang="en-US" altLang="zh-CN" b="1" smtClean="0">
              <a:solidFill>
                <a:srgbClr val="003399"/>
              </a:solidFill>
              <a:latin typeface="楷体_GB2312" pitchFamily="1" charset="-122"/>
              <a:ea typeface="楷体_GB2312" pitchFamily="1" charset="-122"/>
            </a:endParaRPr>
          </a:p>
          <a:p>
            <a:pPr>
              <a:buFont typeface="Wingdings" pitchFamily="2" charset="2"/>
              <a:buNone/>
            </a:pPr>
            <a:r>
              <a:rPr lang="en-US" altLang="zh-CN" b="1" smtClean="0">
                <a:solidFill>
                  <a:srgbClr val="003399"/>
                </a:solidFill>
                <a:latin typeface="楷体_GB2312" pitchFamily="1" charset="-122"/>
                <a:ea typeface="楷体_GB2312" pitchFamily="1" charset="-122"/>
              </a:rPr>
              <a:t>      </a:t>
            </a:r>
            <a:r>
              <a:rPr lang="zh-CN" altLang="en-US" b="1" smtClean="0">
                <a:solidFill>
                  <a:srgbClr val="003399"/>
                </a:solidFill>
                <a:latin typeface="楷体_GB2312" pitchFamily="1" charset="-122"/>
                <a:ea typeface="楷体_GB2312" pitchFamily="1" charset="-122"/>
              </a:rPr>
              <a:t>接下来我们进行结果比对分析，该过程分两个步骤。</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Rot="1" noChangeArrowheads="1"/>
          </p:cNvSpPr>
          <p:nvPr>
            <p:ph type="body" idx="1"/>
          </p:nvPr>
        </p:nvSpPr>
        <p:spPr bwMode="auto">
          <a:xfrm>
            <a:off x="304800" y="1219200"/>
            <a:ext cx="8458200" cy="4879975"/>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zh-CN" altLang="zh-CN" b="1" smtClean="0">
                <a:solidFill>
                  <a:srgbClr val="003399"/>
                </a:solidFill>
                <a:latin typeface="楷体_GB2312" pitchFamily="1" charset="-122"/>
                <a:ea typeface="楷体_GB2312" pitchFamily="1" charset="-122"/>
              </a:rPr>
              <a:t> </a:t>
            </a:r>
            <a:r>
              <a:rPr lang="zh-CN" altLang="en-US" b="1" smtClean="0">
                <a:solidFill>
                  <a:srgbClr val="003399"/>
                </a:solidFill>
                <a:latin typeface="楷体_GB2312" pitchFamily="1" charset="-122"/>
                <a:ea typeface="楷体_GB2312" pitchFamily="1" charset="-122"/>
              </a:rPr>
              <a:t> </a:t>
            </a:r>
            <a:r>
              <a:rPr lang="zh-CN" altLang="zh-CN" b="1" smtClean="0">
                <a:solidFill>
                  <a:srgbClr val="003399"/>
                </a:solidFill>
                <a:latin typeface="楷体_GB2312" pitchFamily="1" charset="-122"/>
                <a:ea typeface="楷体_GB2312" pitchFamily="1" charset="-122"/>
              </a:rPr>
              <a:t> </a:t>
            </a:r>
            <a:r>
              <a:rPr lang="zh-CN" altLang="en-US" b="1" smtClean="0">
                <a:solidFill>
                  <a:srgbClr val="003399"/>
                </a:solidFill>
                <a:latin typeface="楷体_GB2312" pitchFamily="1" charset="-122"/>
                <a:ea typeface="楷体_GB2312" pitchFamily="1" charset="-122"/>
              </a:rPr>
              <a:t> </a:t>
            </a:r>
            <a:r>
              <a:rPr lang="zh-CN" altLang="zh-CN" b="1" smtClean="0">
                <a:solidFill>
                  <a:srgbClr val="003399"/>
                </a:solidFill>
                <a:latin typeface="楷体_GB2312" pitchFamily="1" charset="-122"/>
                <a:ea typeface="楷体_GB2312" pitchFamily="1" charset="-122"/>
              </a:rPr>
              <a:t> </a:t>
            </a:r>
            <a:r>
              <a:rPr lang="zh-CN" altLang="en-US" b="1" smtClean="0">
                <a:solidFill>
                  <a:srgbClr val="003399"/>
                </a:solidFill>
                <a:latin typeface="楷体_GB2312" pitchFamily="1" charset="-122"/>
                <a:ea typeface="楷体_GB2312" pitchFamily="1" charset="-122"/>
              </a:rPr>
              <a:t>步骤一</a:t>
            </a:r>
            <a:endParaRPr lang="en-US" altLang="zh-CN" b="1" smtClean="0">
              <a:solidFill>
                <a:srgbClr val="003399"/>
              </a:solidFill>
              <a:latin typeface="楷体_GB2312" pitchFamily="1" charset="-122"/>
              <a:ea typeface="楷体_GB2312" pitchFamily="1" charset="-122"/>
            </a:endParaRPr>
          </a:p>
          <a:p>
            <a:pPr>
              <a:buFont typeface="Wingdings" pitchFamily="2" charset="2"/>
              <a:buNone/>
            </a:pPr>
            <a:r>
              <a:rPr lang="zh-CN" altLang="en-US" b="1" smtClean="0">
                <a:solidFill>
                  <a:srgbClr val="003399"/>
                </a:solidFill>
                <a:latin typeface="楷体_GB2312" pitchFamily="1" charset="-122"/>
                <a:ea typeface="楷体_GB2312" pitchFamily="1" charset="-122"/>
              </a:rPr>
              <a:t>将你测验得分第一位的职业类型找出来，对照下表，判断一下自己的职业兴趣倾向型。</a:t>
            </a:r>
            <a:endParaRPr lang="en-US" altLang="zh-CN" b="1" smtClean="0">
              <a:solidFill>
                <a:srgbClr val="003399"/>
              </a:solidFill>
              <a:latin typeface="楷体_GB2312" pitchFamily="1" charset="-122"/>
              <a:ea typeface="楷体_GB2312" pitchFamily="1" charset="-122"/>
            </a:endParaRPr>
          </a:p>
          <a:p>
            <a:pPr>
              <a:buFont typeface="Wingdings" pitchFamily="2" charset="2"/>
              <a:buNone/>
            </a:pPr>
            <a:endParaRPr lang="en-US" altLang="zh-CN" b="1" smtClean="0">
              <a:solidFill>
                <a:srgbClr val="003399"/>
              </a:solidFill>
              <a:latin typeface="楷体_GB2312" pitchFamily="1" charset="-122"/>
              <a:ea typeface="楷体_GB2312" pitchFamily="1" charset="-122"/>
            </a:endParaRPr>
          </a:p>
          <a:p>
            <a:pPr>
              <a:buFont typeface="Wingdings" pitchFamily="2" charset="2"/>
              <a:buNone/>
            </a:pPr>
            <a:r>
              <a:rPr lang="zh-CN" altLang="en-US" b="1" smtClean="0">
                <a:solidFill>
                  <a:srgbClr val="003399"/>
                </a:solidFill>
                <a:latin typeface="楷体_GB2312" pitchFamily="1" charset="-122"/>
                <a:ea typeface="楷体_GB2312" pitchFamily="1" charset="-122"/>
              </a:rPr>
              <a:t>将自己得分最高的这个代码与教材第</a:t>
            </a:r>
            <a:r>
              <a:rPr lang="en-US" altLang="zh-CN" b="1" smtClean="0">
                <a:solidFill>
                  <a:srgbClr val="003399"/>
                </a:solidFill>
                <a:latin typeface="楷体_GB2312" pitchFamily="1" charset="-122"/>
                <a:ea typeface="楷体_GB2312" pitchFamily="1" charset="-122"/>
              </a:rPr>
              <a:t>24</a:t>
            </a:r>
            <a:r>
              <a:rPr lang="zh-CN" altLang="en-US" b="1" smtClean="0">
                <a:solidFill>
                  <a:srgbClr val="003399"/>
                </a:solidFill>
                <a:latin typeface="楷体_GB2312" pitchFamily="1" charset="-122"/>
                <a:ea typeface="楷体_GB2312" pitchFamily="1" charset="-122"/>
              </a:rPr>
              <a:t>页表格对应。参考文字说明即为你的职业兴趣倾向型内容。可为自己长远的职业规划做一个参考。</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Rot="1" noChangeArrowheads="1"/>
          </p:cNvSpPr>
          <p:nvPr>
            <p:ph type="body" idx="1"/>
          </p:nvPr>
        </p:nvSpPr>
        <p:spPr bwMode="auto">
          <a:xfrm>
            <a:off x="609600" y="533400"/>
            <a:ext cx="8153400" cy="6096000"/>
          </a:xfrm>
          <a:noFill/>
          <a:ln>
            <a:miter lim="800000"/>
            <a:headEnd/>
            <a:tailEnd/>
          </a:ln>
        </p:spPr>
        <p:txBody>
          <a:bodyPr vert="horz" wrap="square" lIns="91440" tIns="45720" rIns="91440" bIns="45720" numCol="1" anchor="t" anchorCtr="0" compatLnSpc="1">
            <a:prstTxWarp prst="textNoShape">
              <a:avLst/>
            </a:prstTxWarp>
          </a:bodyPr>
          <a:lstStyle/>
          <a:p>
            <a:pPr>
              <a:lnSpc>
                <a:spcPct val="95000"/>
              </a:lnSpc>
            </a:pPr>
            <a:r>
              <a:rPr lang="en-US" altLang="zh-CN" sz="2400" b="1" smtClean="0">
                <a:solidFill>
                  <a:srgbClr val="003399"/>
                </a:solidFill>
                <a:latin typeface="楷体_GB2312" pitchFamily="1" charset="-122"/>
                <a:ea typeface="楷体_GB2312" pitchFamily="1" charset="-122"/>
              </a:rPr>
              <a:t>R</a:t>
            </a:r>
            <a:r>
              <a:rPr lang="zh-CN" altLang="en-US" sz="2400" b="1" smtClean="0">
                <a:solidFill>
                  <a:srgbClr val="003399"/>
                </a:solidFill>
                <a:latin typeface="楷体_GB2312" pitchFamily="1" charset="-122"/>
                <a:ea typeface="楷体_GB2312" pitchFamily="1" charset="-122"/>
              </a:rPr>
              <a:t>（实际型）：</a:t>
            </a:r>
          </a:p>
          <a:p>
            <a:pPr>
              <a:lnSpc>
                <a:spcPct val="95000"/>
              </a:lnSpc>
              <a:buFont typeface="Wingdings" pitchFamily="2" charset="2"/>
              <a:buNone/>
            </a:pPr>
            <a:r>
              <a:rPr lang="zh-CN" altLang="en-US" sz="2400" b="1" smtClean="0">
                <a:solidFill>
                  <a:srgbClr val="003399"/>
                </a:solidFill>
                <a:latin typeface="楷体_GB2312" pitchFamily="1" charset="-122"/>
                <a:ea typeface="楷体_GB2312" pitchFamily="1" charset="-122"/>
              </a:rPr>
              <a:t>      实际型性格的人重视物质的、实际的利益，愿意使用工具从事操作性的工作；动手能力强，做事手脚灵活，动作协调；偏好具体任务，不善言辞，不善交际，喜欢安定，缺乏洞察力。</a:t>
            </a:r>
          </a:p>
          <a:p>
            <a:pPr>
              <a:lnSpc>
                <a:spcPct val="95000"/>
              </a:lnSpc>
              <a:buFont typeface="Wingdings" pitchFamily="2" charset="2"/>
              <a:buNone/>
            </a:pPr>
            <a:r>
              <a:rPr lang="zh-CN" altLang="en-US" sz="2400" b="1" smtClean="0">
                <a:solidFill>
                  <a:srgbClr val="003399"/>
                </a:solidFill>
                <a:latin typeface="楷体_GB2312" pitchFamily="1" charset="-122"/>
                <a:ea typeface="楷体_GB2312" pitchFamily="1" charset="-122"/>
              </a:rPr>
              <a:t>      这种类型的人会被吸引去从事那些需要一定的技巧、力量和协调性才能承担的职业。如森林工人、耕作工人以及农场主等。</a:t>
            </a:r>
          </a:p>
          <a:p>
            <a:pPr>
              <a:lnSpc>
                <a:spcPct val="95000"/>
              </a:lnSpc>
              <a:buFont typeface="Wingdings" pitchFamily="2" charset="2"/>
              <a:buNone/>
            </a:pPr>
            <a:r>
              <a:rPr lang="zh-CN" altLang="en-US" sz="2400" b="1" smtClean="0">
                <a:solidFill>
                  <a:srgbClr val="003399"/>
                </a:solidFill>
                <a:latin typeface="楷体_GB2312" pitchFamily="1" charset="-122"/>
                <a:ea typeface="楷体_GB2312" pitchFamily="1" charset="-122"/>
              </a:rPr>
              <a:t>      </a:t>
            </a:r>
            <a:r>
              <a:rPr lang="zh-CN" altLang="en-US" sz="2400" b="1" smtClean="0">
                <a:solidFill>
                  <a:schemeClr val="tx2"/>
                </a:solidFill>
                <a:latin typeface="楷体_GB2312" pitchFamily="1" charset="-122"/>
                <a:ea typeface="楷体_GB2312" pitchFamily="1" charset="-122"/>
              </a:rPr>
              <a:t>主要职业：（各类工程技术工作、农业工作、需要一定体力，需要运用工具或操作机器）木匠、农民、牧民、渔民、操作</a:t>
            </a:r>
            <a:r>
              <a:rPr lang="en-US" altLang="zh-CN" sz="2400" b="1" smtClean="0">
                <a:solidFill>
                  <a:schemeClr val="tx2"/>
                </a:solidFill>
                <a:latin typeface="楷体_GB2312" pitchFamily="1" charset="-122"/>
                <a:ea typeface="楷体_GB2312" pitchFamily="1" charset="-122"/>
              </a:rPr>
              <a:t>X</a:t>
            </a:r>
            <a:r>
              <a:rPr lang="zh-CN" altLang="en-US" sz="2400" b="1" smtClean="0">
                <a:solidFill>
                  <a:schemeClr val="tx2"/>
                </a:solidFill>
                <a:latin typeface="楷体_GB2312" pitchFamily="1" charset="-122"/>
                <a:ea typeface="楷体_GB2312" pitchFamily="1" charset="-122"/>
              </a:rPr>
              <a:t>光的技师、工程师、飞机机械师、鱼类和野生动物专家、自动化技师、机械工（车工、钳工等）、电工、无线电报务员、火车司机、长途公共汽车司机、机械制图员、机器、电器修理师、森林工人、园艺工人、军官、城市规划人员、运动员、矿工、营养专家、农场主、建筑师等。</a:t>
            </a:r>
            <a:r>
              <a:rPr lang="zh-CN" altLang="en-US" sz="2400" smtClean="0"/>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矩形 1"/>
          <p:cNvSpPr>
            <a:spLocks noChangeArrowheads="1"/>
          </p:cNvSpPr>
          <p:nvPr/>
        </p:nvSpPr>
        <p:spPr bwMode="auto">
          <a:xfrm>
            <a:off x="0" y="1039813"/>
            <a:ext cx="9144000" cy="4032250"/>
          </a:xfrm>
          <a:prstGeom prst="rect">
            <a:avLst/>
          </a:prstGeom>
          <a:noFill/>
          <a:ln w="9525">
            <a:noFill/>
            <a:miter lim="800000"/>
            <a:headEnd/>
            <a:tailEnd/>
          </a:ln>
        </p:spPr>
        <p:txBody>
          <a:bodyPr>
            <a:spAutoFit/>
          </a:bodyPr>
          <a:lstStyle/>
          <a:p>
            <a:r>
              <a:rPr lang="zh-CN" altLang="en-US" sz="3200" b="1" dirty="0" smtClean="0">
                <a:solidFill>
                  <a:srgbClr val="7030A0"/>
                </a:solidFill>
                <a:effectLst>
                  <a:outerShdw blurRad="38100" dist="38100" dir="2700000" algn="tl">
                    <a:srgbClr val="000000">
                      <a:alpha val="43137"/>
                    </a:srgbClr>
                  </a:outerShdw>
                </a:effectLst>
                <a:latin typeface="+mn-ea"/>
              </a:rPr>
              <a:t>     剩下</a:t>
            </a:r>
            <a:r>
              <a:rPr lang="en-US" altLang="zh-CN" sz="3200" b="1" dirty="0" smtClean="0">
                <a:solidFill>
                  <a:srgbClr val="7030A0"/>
                </a:solidFill>
                <a:effectLst>
                  <a:outerShdw blurRad="38100" dist="38100" dir="2700000" algn="tl">
                    <a:srgbClr val="000000">
                      <a:alpha val="43137"/>
                    </a:srgbClr>
                  </a:outerShdw>
                </a:effectLst>
                <a:latin typeface="+mn-ea"/>
              </a:rPr>
              <a:t>27%</a:t>
            </a:r>
            <a:r>
              <a:rPr lang="zh-CN" altLang="en-US" sz="3200" b="1" dirty="0" smtClean="0">
                <a:solidFill>
                  <a:srgbClr val="7030A0"/>
                </a:solidFill>
                <a:effectLst>
                  <a:outerShdw blurRad="38100" dist="38100" dir="2700000" algn="tl">
                    <a:srgbClr val="000000">
                      <a:alpha val="43137"/>
                    </a:srgbClr>
                  </a:outerShdw>
                </a:effectLst>
                <a:latin typeface="+mn-ea"/>
              </a:rPr>
              <a:t>的是那些</a:t>
            </a:r>
            <a:r>
              <a:rPr lang="en-US" altLang="zh-CN" sz="3200" b="1" dirty="0" smtClean="0">
                <a:solidFill>
                  <a:srgbClr val="7030A0"/>
                </a:solidFill>
                <a:effectLst>
                  <a:outerShdw blurRad="38100" dist="38100" dir="2700000" algn="tl">
                    <a:srgbClr val="000000">
                      <a:alpha val="43137"/>
                    </a:srgbClr>
                  </a:outerShdw>
                </a:effectLst>
                <a:latin typeface="+mn-ea"/>
              </a:rPr>
              <a:t>25</a:t>
            </a:r>
            <a:r>
              <a:rPr lang="zh-CN" altLang="en-US" sz="3200" b="1" dirty="0" smtClean="0">
                <a:solidFill>
                  <a:srgbClr val="7030A0"/>
                </a:solidFill>
                <a:effectLst>
                  <a:outerShdw blurRad="38100" dist="38100" dir="2700000" algn="tl">
                    <a:srgbClr val="000000">
                      <a:alpha val="43137"/>
                    </a:srgbClr>
                  </a:outerShdw>
                </a:effectLst>
                <a:latin typeface="+mn-ea"/>
              </a:rPr>
              <a:t>年来都没有目标的人群，他们几乎都生活在社会的最底层。</a:t>
            </a:r>
          </a:p>
          <a:p>
            <a:r>
              <a:rPr lang="zh-CN" altLang="en-US" sz="3200" b="1" dirty="0" smtClean="0">
                <a:solidFill>
                  <a:srgbClr val="7030A0"/>
                </a:solidFill>
                <a:effectLst>
                  <a:outerShdw blurRad="38100" dist="38100" dir="2700000" algn="tl">
                    <a:srgbClr val="000000">
                      <a:alpha val="43137"/>
                    </a:srgbClr>
                  </a:outerShdw>
                </a:effectLst>
                <a:latin typeface="+mn-ea"/>
              </a:rPr>
              <a:t>　　他们生活都过的很不如意，常常失业，靠社会救济，并且常常都在抱怨他人，抱怨社会，抱怨世界。</a:t>
            </a:r>
          </a:p>
          <a:p>
            <a:r>
              <a:rPr lang="zh-CN" altLang="en-US" sz="3200" b="1" dirty="0" smtClean="0">
                <a:solidFill>
                  <a:srgbClr val="7030A0"/>
                </a:solidFill>
                <a:effectLst>
                  <a:outerShdw blurRad="38100" dist="38100" dir="2700000" algn="tl">
                    <a:srgbClr val="000000">
                      <a:alpha val="43137"/>
                    </a:srgbClr>
                  </a:outerShdw>
                </a:effectLst>
                <a:latin typeface="+mn-ea"/>
              </a:rPr>
              <a:t>　　调查者因此得出结论：目标对人生有巨大的导向性作用。</a:t>
            </a:r>
          </a:p>
          <a:p>
            <a:r>
              <a:rPr lang="zh-CN" altLang="en-US" sz="3200" b="1" dirty="0" smtClean="0">
                <a:solidFill>
                  <a:srgbClr val="7030A0"/>
                </a:solidFill>
                <a:effectLst>
                  <a:outerShdw blurRad="38100" dist="38100" dir="2700000" algn="tl">
                    <a:srgbClr val="000000">
                      <a:alpha val="43137"/>
                    </a:srgbClr>
                  </a:outerShdw>
                </a:effectLst>
                <a:latin typeface="+mn-ea"/>
              </a:rPr>
              <a:t>　　成功，在一开始仅仅是自我的一个选取。</a:t>
            </a:r>
          </a:p>
        </p:txBody>
      </p:sp>
    </p:spTree>
  </p:cSld>
  <p:clrMapOvr>
    <a:masterClrMapping/>
  </p:clrMapOvr>
  <p:transition advClick="0" advTm="7000"/>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Rot="1" noChangeArrowheads="1"/>
          </p:cNvSpPr>
          <p:nvPr>
            <p:ph type="body" idx="1"/>
          </p:nvPr>
        </p:nvSpPr>
        <p:spPr bwMode="auto">
          <a:xfrm>
            <a:off x="609600" y="533400"/>
            <a:ext cx="8153400" cy="6019800"/>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altLang="zh-CN" sz="2400" b="1" smtClean="0">
                <a:solidFill>
                  <a:srgbClr val="003399"/>
                </a:solidFill>
                <a:latin typeface="楷体_GB2312" pitchFamily="1" charset="-122"/>
                <a:ea typeface="楷体_GB2312" pitchFamily="1" charset="-122"/>
              </a:rPr>
              <a:t>I</a:t>
            </a:r>
            <a:r>
              <a:rPr lang="zh-CN" altLang="en-US" sz="2400" b="1" smtClean="0">
                <a:solidFill>
                  <a:srgbClr val="003399"/>
                </a:solidFill>
                <a:latin typeface="楷体_GB2312" pitchFamily="1" charset="-122"/>
                <a:ea typeface="楷体_GB2312" pitchFamily="1" charset="-122"/>
              </a:rPr>
              <a:t>（调查型）：（研究型）</a:t>
            </a:r>
          </a:p>
          <a:p>
            <a:pPr>
              <a:lnSpc>
                <a:spcPct val="90000"/>
              </a:lnSpc>
              <a:buFont typeface="Wingdings" pitchFamily="2" charset="2"/>
              <a:buNone/>
            </a:pPr>
            <a:r>
              <a:rPr lang="zh-CN" altLang="en-US" sz="2400" b="1" smtClean="0">
                <a:solidFill>
                  <a:srgbClr val="003399"/>
                </a:solidFill>
                <a:latin typeface="楷体_GB2312" pitchFamily="1" charset="-122"/>
                <a:ea typeface="楷体_GB2312" pitchFamily="1" charset="-122"/>
              </a:rPr>
              <a:t>      调查型性格的人有强烈的好奇，他们是思想家而非实干家，抽象思维能力强，喜欢从事有观察、有科学分析的创造性活动。求知欲强，肯动脑，善于思考，不善于动手；喜欢独立的和富有创造性的工作；知识渊博，有学识、有才能、不善于领导他人。</a:t>
            </a:r>
          </a:p>
          <a:p>
            <a:pPr>
              <a:lnSpc>
                <a:spcPct val="90000"/>
              </a:lnSpc>
              <a:buFont typeface="Wingdings" pitchFamily="2" charset="2"/>
              <a:buNone/>
            </a:pPr>
            <a:r>
              <a:rPr lang="zh-CN" altLang="en-US" sz="2400" b="1" smtClean="0">
                <a:solidFill>
                  <a:srgbClr val="003399"/>
                </a:solidFill>
                <a:latin typeface="楷体_GB2312" pitchFamily="1" charset="-122"/>
                <a:ea typeface="楷体_GB2312" pitchFamily="1" charset="-122"/>
              </a:rPr>
              <a:t>       这种类型的人会被吸引去从事那些包含着较多认知活动（思考、组织、了解等）的职业，而不是那些以感知活动（感觉、人际沟通以及情感等）为主要内容的职业。如：生物学家、化学家以及大学教授等</a:t>
            </a:r>
          </a:p>
          <a:p>
            <a:pPr>
              <a:lnSpc>
                <a:spcPct val="90000"/>
              </a:lnSpc>
              <a:buFont typeface="Wingdings" pitchFamily="2" charset="2"/>
              <a:buNone/>
            </a:pPr>
            <a:r>
              <a:rPr lang="zh-CN" altLang="en-US" sz="2400" b="1" smtClean="0">
                <a:solidFill>
                  <a:srgbClr val="003399"/>
                </a:solidFill>
                <a:latin typeface="楷体_GB2312" pitchFamily="1" charset="-122"/>
                <a:ea typeface="楷体_GB2312" pitchFamily="1" charset="-122"/>
              </a:rPr>
              <a:t>      </a:t>
            </a:r>
            <a:r>
              <a:rPr lang="zh-CN" altLang="en-US" sz="2400" b="1" smtClean="0">
                <a:solidFill>
                  <a:schemeClr val="tx2"/>
                </a:solidFill>
                <a:latin typeface="楷体_GB2312" pitchFamily="1" charset="-122"/>
                <a:ea typeface="楷体_GB2312" pitchFamily="1" charset="-122"/>
              </a:rPr>
              <a:t>主要职业：（科学研究和科学实验工作）地理学家、医学技术人员、生理学家、物理学家、心理学家等自然科学和社会科学方面的研究与开发人员、气象学者、生物学者、天文学家、药剂师、动物学者、化学家、科学报刊编辑、地质学者、植物学者、数学家、实验员、科研人员、科技作者、工程师（化学、冶金、电子、无线电、电视、飞机等方面）</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Rot="1" noChangeArrowheads="1"/>
          </p:cNvSpPr>
          <p:nvPr>
            <p:ph type="body" idx="1"/>
          </p:nvPr>
        </p:nvSpPr>
        <p:spPr bwMode="auto">
          <a:xfrm>
            <a:off x="609600" y="609600"/>
            <a:ext cx="8153400" cy="5489575"/>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A</a:t>
            </a:r>
            <a:r>
              <a:rPr lang="zh-CN" altLang="en-US" sz="2400" b="1" smtClean="0">
                <a:solidFill>
                  <a:srgbClr val="003399"/>
                </a:solidFill>
                <a:latin typeface="楷体_GB2312" pitchFamily="1" charset="-122"/>
                <a:ea typeface="楷体_GB2312" pitchFamily="1" charset="-122"/>
              </a:rPr>
              <a:t>（艺术型）：</a:t>
            </a:r>
          </a:p>
          <a:p>
            <a:pPr>
              <a:lnSpc>
                <a:spcPct val="80000"/>
              </a:lnSpc>
            </a:pPr>
            <a:r>
              <a:rPr lang="zh-CN" altLang="en-US" sz="2400" b="1" smtClean="0">
                <a:solidFill>
                  <a:srgbClr val="003399"/>
                </a:solidFill>
                <a:latin typeface="楷体_GB2312" pitchFamily="1" charset="-122"/>
                <a:ea typeface="楷体_GB2312" pitchFamily="1" charset="-122"/>
              </a:rPr>
              <a:t>艺术型性格的人想象力丰富，喜欢非系统的、自由的活动，喜欢以各种艺术形式的创造来表现自己的才能，实现自身的价值；具有特殊艺术才能与个性；有创造力，乐于创造新颖、追求与众不同的艺术效果，渴望表现自己的个性，讨厌结构。</a:t>
            </a:r>
          </a:p>
          <a:p>
            <a:pPr>
              <a:lnSpc>
                <a:spcPct val="80000"/>
              </a:lnSpc>
            </a:pPr>
            <a:r>
              <a:rPr lang="zh-CN" altLang="en-US" sz="2400" b="1" smtClean="0">
                <a:solidFill>
                  <a:srgbClr val="003399"/>
                </a:solidFill>
                <a:latin typeface="楷体_GB2312" pitchFamily="1" charset="-122"/>
                <a:ea typeface="楷体_GB2312" pitchFamily="1" charset="-122"/>
              </a:rPr>
              <a:t>这种类型的人会被吸引内去从事那些包含着大量自我表现、艺术创造、情感表达以及个性化活动的职业，如艺术家、广告制作者以及音乐家等。</a:t>
            </a:r>
          </a:p>
          <a:p>
            <a:pPr>
              <a:lnSpc>
                <a:spcPct val="80000"/>
              </a:lnSpc>
            </a:pPr>
            <a:r>
              <a:rPr lang="zh-CN" altLang="en-US" sz="2400" b="1" smtClean="0">
                <a:solidFill>
                  <a:srgbClr val="003399"/>
                </a:solidFill>
                <a:latin typeface="楷体_GB2312" pitchFamily="1" charset="-122"/>
                <a:ea typeface="楷体_GB2312" pitchFamily="1" charset="-122"/>
              </a:rPr>
              <a:t>职业类型：（主要指各类艺术创作工作）广告管理人员、艺术教师、艺术家、广播员、</a:t>
            </a:r>
          </a:p>
          <a:p>
            <a:pPr>
              <a:lnSpc>
                <a:spcPct val="80000"/>
              </a:lnSpc>
            </a:pPr>
            <a:r>
              <a:rPr lang="zh-CN" altLang="en-US" sz="2400" b="1" smtClean="0">
                <a:solidFill>
                  <a:schemeClr val="tx2"/>
                </a:solidFill>
                <a:latin typeface="楷体_GB2312" pitchFamily="1" charset="-122"/>
                <a:ea typeface="楷体_GB2312" pitchFamily="1" charset="-122"/>
              </a:rPr>
              <a:t>室内设计专家、室内装饰专家、图书管理专家、摄影师、音乐教师、作家、记者、诗人、作曲家、编剧、雕刻家、漫画家、书法、医疗绘图师、公共关系专家、演员（音乐、舞蹈、戏剧方面）、艺术编导、教师、文学艺术方面的评论员、节目主持人、设计师（艺术、家具、珠宝等行业）。 </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Rot="1" noChangeArrowheads="1"/>
          </p:cNvSpPr>
          <p:nvPr>
            <p:ph type="body" idx="1"/>
          </p:nvPr>
        </p:nvSpPr>
        <p:spPr bwMode="auto">
          <a:xfrm>
            <a:off x="609600" y="533400"/>
            <a:ext cx="8153400" cy="5565775"/>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S</a:t>
            </a:r>
            <a:r>
              <a:rPr lang="zh-CN" altLang="en-US" sz="2400" b="1" smtClean="0">
                <a:solidFill>
                  <a:srgbClr val="003399"/>
                </a:solidFill>
                <a:latin typeface="楷体_GB2312" pitchFamily="1" charset="-122"/>
                <a:ea typeface="楷体_GB2312" pitchFamily="1" charset="-122"/>
              </a:rPr>
              <a:t>（社会型）：</a:t>
            </a:r>
          </a:p>
          <a:p>
            <a:pPr>
              <a:lnSpc>
                <a:spcPct val="80000"/>
              </a:lnSpc>
            </a:pPr>
            <a:r>
              <a:rPr lang="zh-CN" altLang="en-US" sz="2400" b="1" smtClean="0">
                <a:solidFill>
                  <a:srgbClr val="003399"/>
                </a:solidFill>
                <a:latin typeface="楷体_GB2312" pitchFamily="1" charset="-122"/>
                <a:ea typeface="楷体_GB2312" pitchFamily="1" charset="-122"/>
              </a:rPr>
              <a:t>社会型性格的人乐于助人，善于社交，重视友谊。喜欢从事为他人服务和教育的工作；喜欢参与解决人们共同关心的社会问题，渴望发挥自己的社会作用；寻求亲近的人际关系，比较看重社会义务和社会道德。</a:t>
            </a:r>
          </a:p>
          <a:p>
            <a:pPr>
              <a:lnSpc>
                <a:spcPct val="80000"/>
              </a:lnSpc>
            </a:pPr>
            <a:r>
              <a:rPr lang="zh-CN" altLang="en-US" sz="2400" b="1" smtClean="0">
                <a:solidFill>
                  <a:srgbClr val="003399"/>
                </a:solidFill>
                <a:latin typeface="楷体_GB2312" pitchFamily="1" charset="-122"/>
                <a:ea typeface="楷体_GB2312" pitchFamily="1" charset="-122"/>
              </a:rPr>
              <a:t>这种类型的人会被吸引去从事那些包含着大量人际交往内容的职业，而不是那些包含大量智力活动或体力活动的职业，如诊所的心理医生、外交工作者及社会工作者。</a:t>
            </a:r>
          </a:p>
          <a:p>
            <a:pPr>
              <a:lnSpc>
                <a:spcPct val="80000"/>
              </a:lnSpc>
            </a:pPr>
            <a:r>
              <a:rPr lang="zh-CN" altLang="en-US" sz="2400" b="1" smtClean="0">
                <a:solidFill>
                  <a:schemeClr val="tx2"/>
                </a:solidFill>
                <a:latin typeface="楷体_GB2312" pitchFamily="1" charset="-122"/>
                <a:ea typeface="楷体_GB2312" pitchFamily="1" charset="-122"/>
              </a:rPr>
              <a:t>职业类型：（主要是各种直接为他人服务的工作如医疗服务、教育服务、社会服务等）。公使、保育员、行政人员、医护人员、工作分析专家、图书管理员、丧葬承办人、社会学者、导游、福利机构工作者、咨询人员、社会工作者、社会科学教师、学校管理人员、精神健康工作者、公共保健护士、服务行业经理、娱乐管理人员。</a:t>
            </a:r>
            <a:r>
              <a:rPr lang="zh-CN" altLang="en-US" sz="2400" smtClean="0">
                <a:solidFill>
                  <a:schemeClr val="tx2"/>
                </a:solidFill>
              </a:rPr>
              <a:t> </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Rot="1" noChangeArrowheads="1"/>
          </p:cNvSpPr>
          <p:nvPr>
            <p:ph type="body" idx="1"/>
          </p:nvPr>
        </p:nvSpPr>
        <p:spPr bwMode="auto">
          <a:xfrm>
            <a:off x="609600" y="762000"/>
            <a:ext cx="8153400" cy="5337175"/>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800" b="1" smtClean="0">
                <a:solidFill>
                  <a:srgbClr val="003399"/>
                </a:solidFill>
                <a:latin typeface="楷体_GB2312" pitchFamily="1" charset="-122"/>
                <a:ea typeface="楷体_GB2312" pitchFamily="1" charset="-122"/>
              </a:rPr>
              <a:t>E</a:t>
            </a:r>
            <a:r>
              <a:rPr lang="zh-CN" altLang="en-US" sz="2800" b="1" smtClean="0">
                <a:solidFill>
                  <a:srgbClr val="003399"/>
                </a:solidFill>
                <a:latin typeface="楷体_GB2312" pitchFamily="1" charset="-122"/>
                <a:ea typeface="楷体_GB2312" pitchFamily="1" charset="-122"/>
              </a:rPr>
              <a:t>（事业型）：</a:t>
            </a:r>
          </a:p>
          <a:p>
            <a:pPr>
              <a:lnSpc>
                <a:spcPct val="80000"/>
              </a:lnSpc>
            </a:pPr>
            <a:r>
              <a:rPr lang="zh-CN" altLang="en-US" sz="2800" b="1" smtClean="0">
                <a:solidFill>
                  <a:srgbClr val="003399"/>
                </a:solidFill>
                <a:latin typeface="楷体_GB2312" pitchFamily="1" charset="-122"/>
                <a:ea typeface="楷体_GB2312" pitchFamily="1" charset="-122"/>
              </a:rPr>
              <a:t>事业型性格的人喜欢支配别人，追求权力、权威和物质财富，具有领导才能；喜欢竞争，敢冒风险；精力充沛、自信、善交际、口才好、做事巧妙。</a:t>
            </a:r>
          </a:p>
          <a:p>
            <a:pPr>
              <a:lnSpc>
                <a:spcPct val="80000"/>
              </a:lnSpc>
            </a:pPr>
            <a:r>
              <a:rPr lang="zh-CN" altLang="en-US" sz="2800" b="1" smtClean="0">
                <a:solidFill>
                  <a:srgbClr val="003399"/>
                </a:solidFill>
                <a:latin typeface="楷体_GB2312" pitchFamily="1" charset="-122"/>
                <a:ea typeface="楷体_GB2312" pitchFamily="1" charset="-122"/>
              </a:rPr>
              <a:t>这种类型的人会被吸引去从事那些包含着大量以影响他人为目的的语言活动的职业，如管理人员、律师以及公共关系管理者。</a:t>
            </a:r>
          </a:p>
          <a:p>
            <a:pPr>
              <a:lnSpc>
                <a:spcPct val="80000"/>
              </a:lnSpc>
            </a:pPr>
            <a:r>
              <a:rPr lang="zh-CN" altLang="en-US" sz="2800" b="1" smtClean="0">
                <a:solidFill>
                  <a:schemeClr val="tx2"/>
                </a:solidFill>
                <a:latin typeface="楷体_GB2312" pitchFamily="1" charset="-122"/>
                <a:ea typeface="楷体_GB2312" pitchFamily="1" charset="-122"/>
              </a:rPr>
              <a:t>职业类型：（主要是那些组织和影响他人共同完成目标的工作）综合性农业企业管理人员、房地产商、经理、企业家、金融家、人寿保险代理人、行业或单位的领导者、推销员、进货员、商品批发员、旅馆经理、饭店经理、广告宣传员、调度员、律师、政治家、零售商。</a:t>
            </a:r>
            <a:r>
              <a:rPr lang="zh-CN" altLang="en-US" sz="2800" smtClean="0">
                <a:solidFill>
                  <a:schemeClr val="tx2"/>
                </a:solidFill>
              </a:rPr>
              <a:t> </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Rot="1" noChangeArrowheads="1"/>
          </p:cNvSpPr>
          <p:nvPr>
            <p:ph type="body" idx="1"/>
          </p:nvPr>
        </p:nvSpPr>
        <p:spPr bwMode="auto">
          <a:xfrm>
            <a:off x="609600" y="914400"/>
            <a:ext cx="8153400" cy="5184775"/>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altLang="zh-CN" sz="2400" b="1" smtClean="0">
                <a:solidFill>
                  <a:srgbClr val="003399"/>
                </a:solidFill>
                <a:latin typeface="楷体_GB2312" pitchFamily="1" charset="-122"/>
                <a:ea typeface="楷体_GB2312" pitchFamily="1" charset="-122"/>
              </a:rPr>
              <a:t>C</a:t>
            </a:r>
            <a:r>
              <a:rPr lang="zh-CN" altLang="en-US" sz="2400" b="1" smtClean="0">
                <a:solidFill>
                  <a:srgbClr val="003399"/>
                </a:solidFill>
                <a:latin typeface="楷体_GB2312" pitchFamily="1" charset="-122"/>
                <a:ea typeface="楷体_GB2312" pitchFamily="1" charset="-122"/>
              </a:rPr>
              <a:t>（常规型）：</a:t>
            </a:r>
          </a:p>
          <a:p>
            <a:pPr>
              <a:lnSpc>
                <a:spcPct val="90000"/>
              </a:lnSpc>
            </a:pPr>
            <a:r>
              <a:rPr lang="zh-CN" altLang="en-US" sz="2400" b="1" smtClean="0">
                <a:solidFill>
                  <a:srgbClr val="003399"/>
                </a:solidFill>
                <a:latin typeface="楷体_GB2312" pitchFamily="1" charset="-122"/>
                <a:ea typeface="楷体_GB2312" pitchFamily="1" charset="-122"/>
              </a:rPr>
              <a:t>常规型性格的人顺从，尊重权威、能自我抑制，喜欢按计划办事，习惯接受他人的指挥和领导，自己不谋求领导职务；不喜欢冒险和竞争，富有自我牺牲精神；工作踏实，忠诚可靠，偏爱那些规章制度明确的工作环境。</a:t>
            </a:r>
          </a:p>
          <a:p>
            <a:pPr>
              <a:lnSpc>
                <a:spcPct val="90000"/>
              </a:lnSpc>
            </a:pPr>
            <a:r>
              <a:rPr lang="zh-CN" altLang="en-US" sz="2400" b="1" smtClean="0">
                <a:solidFill>
                  <a:srgbClr val="003399"/>
                </a:solidFill>
                <a:latin typeface="楷体_GB2312" pitchFamily="1" charset="-122"/>
                <a:ea typeface="楷体_GB2312" pitchFamily="1" charset="-122"/>
              </a:rPr>
              <a:t>这种类型的人会被吸引去从事那些包含着大量结构性的且规则较为固定的职业，在这些职业中，雇员个人的需要往往服从于组织的需要，如会计以及银行职员等。</a:t>
            </a:r>
          </a:p>
          <a:p>
            <a:pPr>
              <a:lnSpc>
                <a:spcPct val="90000"/>
              </a:lnSpc>
            </a:pPr>
            <a:r>
              <a:rPr lang="zh-CN" altLang="en-US" sz="2400" b="1" smtClean="0">
                <a:solidFill>
                  <a:schemeClr val="tx2"/>
                </a:solidFill>
                <a:latin typeface="楷体_GB2312" pitchFamily="1" charset="-122"/>
                <a:ea typeface="楷体_GB2312" pitchFamily="1" charset="-122"/>
              </a:rPr>
              <a:t>职业类型：（主要是各类与文档、图书资料、统计报表之类相关的各类科室工作）鉴定人、记帐员、会计、银行出纳、法庭速记员、成本估算员、税务员、核算员、打字员、办公室职员、统计员、审计人员、人事职员、计算机操作员、秘书、图书管理员、风险管理者、旅游、外贸职员、保管员、邮递员。</a:t>
            </a: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Rot="1" noChangeArrowheads="1"/>
          </p:cNvSpPr>
          <p:nvPr>
            <p:ph type="body" idx="1"/>
          </p:nvPr>
        </p:nvSpPr>
        <p:spPr bwMode="auto">
          <a:xfrm>
            <a:off x="214313" y="357188"/>
            <a:ext cx="8643937" cy="5643562"/>
          </a:xfrm>
          <a:noFill/>
          <a:ln>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zh-CN" altLang="en-US" b="1" smtClean="0">
                <a:solidFill>
                  <a:schemeClr val="tx2"/>
                </a:solidFill>
                <a:latin typeface="黑体" pitchFamily="49" charset="-122"/>
                <a:ea typeface="黑体" pitchFamily="49" charset="-122"/>
              </a:rPr>
              <a:t>步骤二</a:t>
            </a:r>
            <a:r>
              <a:rPr lang="zh-CN" altLang="zh-CN" b="1" smtClean="0">
                <a:solidFill>
                  <a:schemeClr val="tx2"/>
                </a:solidFill>
                <a:latin typeface="黑体" pitchFamily="49" charset="-122"/>
                <a:ea typeface="黑体" pitchFamily="49" charset="-122"/>
              </a:rPr>
              <a:t> </a:t>
            </a:r>
            <a:endParaRPr lang="en-US" altLang="zh-CN" b="1" smtClean="0">
              <a:solidFill>
                <a:schemeClr val="tx2"/>
              </a:solidFill>
              <a:latin typeface="黑体" pitchFamily="49" charset="-122"/>
              <a:ea typeface="黑体" pitchFamily="49" charset="-122"/>
            </a:endParaRPr>
          </a:p>
          <a:p>
            <a:pPr>
              <a:buFont typeface="Wingdings" pitchFamily="2" charset="2"/>
              <a:buNone/>
            </a:pPr>
            <a:r>
              <a:rPr lang="zh-CN" altLang="en-US" b="1" smtClean="0">
                <a:solidFill>
                  <a:schemeClr val="tx2"/>
                </a:solidFill>
                <a:latin typeface="黑体" pitchFamily="49" charset="-122"/>
                <a:ea typeface="黑体" pitchFamily="49" charset="-122"/>
              </a:rPr>
              <a:t>将得分由高到低顺序代码取前三个（不能更改顺序）即为你的</a:t>
            </a:r>
            <a:r>
              <a:rPr lang="en-US" altLang="zh-CN" b="1" smtClean="0">
                <a:solidFill>
                  <a:schemeClr val="tx2"/>
                </a:solidFill>
                <a:latin typeface="黑体" pitchFamily="49" charset="-122"/>
                <a:ea typeface="黑体" pitchFamily="49" charset="-122"/>
              </a:rPr>
              <a:t>3</a:t>
            </a:r>
            <a:r>
              <a:rPr lang="zh-CN" altLang="en-US" b="1" smtClean="0">
                <a:solidFill>
                  <a:schemeClr val="tx2"/>
                </a:solidFill>
                <a:latin typeface="黑体" pitchFamily="49" charset="-122"/>
                <a:ea typeface="黑体" pitchFamily="49" charset="-122"/>
              </a:rPr>
              <a:t>个代号 </a:t>
            </a:r>
            <a:r>
              <a:rPr lang="zh-CN" altLang="zh-CN" b="1" smtClean="0">
                <a:solidFill>
                  <a:schemeClr val="tx2"/>
                </a:solidFill>
                <a:latin typeface="黑体" pitchFamily="49" charset="-122"/>
                <a:ea typeface="黑体" pitchFamily="49" charset="-122"/>
              </a:rPr>
              <a:t> </a:t>
            </a:r>
            <a:r>
              <a:rPr lang="zh-CN" altLang="en-US" b="1" smtClean="0">
                <a:solidFill>
                  <a:schemeClr val="tx2"/>
                </a:solidFill>
                <a:latin typeface="黑体" pitchFamily="49" charset="-122"/>
                <a:ea typeface="黑体" pitchFamily="49" charset="-122"/>
              </a:rPr>
              <a:t> </a:t>
            </a:r>
            <a:r>
              <a:rPr lang="zh-CN" altLang="zh-CN" b="1" smtClean="0">
                <a:solidFill>
                  <a:schemeClr val="tx2"/>
                </a:solidFill>
                <a:latin typeface="黑体" pitchFamily="49" charset="-122"/>
                <a:ea typeface="黑体" pitchFamily="49" charset="-122"/>
              </a:rPr>
              <a:t> </a:t>
            </a:r>
            <a:endParaRPr lang="en-US" altLang="zh-CN" b="1" smtClean="0">
              <a:solidFill>
                <a:schemeClr val="tx2"/>
              </a:solidFill>
              <a:latin typeface="黑体" pitchFamily="49" charset="-122"/>
              <a:ea typeface="黑体" pitchFamily="49" charset="-122"/>
            </a:endParaRPr>
          </a:p>
          <a:p>
            <a:pPr>
              <a:buFont typeface="Wingdings" pitchFamily="2" charset="2"/>
              <a:buNone/>
            </a:pPr>
            <a:r>
              <a:rPr lang="zh-CN" altLang="en-US" b="1" smtClean="0">
                <a:solidFill>
                  <a:schemeClr val="tx2"/>
                </a:solidFill>
                <a:latin typeface="黑体" pitchFamily="49" charset="-122"/>
                <a:ea typeface="黑体" pitchFamily="49" charset="-122"/>
              </a:rPr>
              <a:t>下面介绍与你</a:t>
            </a:r>
            <a:r>
              <a:rPr lang="en-US" altLang="zh-CN" b="1" smtClean="0">
                <a:solidFill>
                  <a:schemeClr val="tx2"/>
                </a:solidFill>
                <a:latin typeface="黑体" pitchFamily="49" charset="-122"/>
                <a:ea typeface="黑体" pitchFamily="49" charset="-122"/>
              </a:rPr>
              <a:t>3</a:t>
            </a:r>
            <a:r>
              <a:rPr lang="zh-CN" altLang="en-US" b="1" smtClean="0">
                <a:solidFill>
                  <a:schemeClr val="tx2"/>
                </a:solidFill>
                <a:latin typeface="黑体" pitchFamily="49" charset="-122"/>
                <a:ea typeface="黑体" pitchFamily="49" charset="-122"/>
              </a:rPr>
              <a:t>个代号的职业兴趣类型一致的职业表，先根据你的职业兴趣代号，在表中找出相应的职业，例如：你的职业兴趣代号是</a:t>
            </a:r>
            <a:r>
              <a:rPr lang="en-US" altLang="zh-CN" b="1" smtClean="0">
                <a:solidFill>
                  <a:schemeClr val="tx2"/>
                </a:solidFill>
                <a:latin typeface="黑体" pitchFamily="49" charset="-122"/>
                <a:ea typeface="黑体" pitchFamily="49" charset="-122"/>
              </a:rPr>
              <a:t>RIA</a:t>
            </a:r>
            <a:r>
              <a:rPr lang="zh-CN" altLang="en-US" b="1" smtClean="0">
                <a:solidFill>
                  <a:schemeClr val="tx2"/>
                </a:solidFill>
                <a:latin typeface="黑体" pitchFamily="49" charset="-122"/>
                <a:ea typeface="黑体" pitchFamily="49" charset="-122"/>
              </a:rPr>
              <a:t>，那么牙科技术人员、陶工等是适合你兴趣的职业。然后寻找与你职业兴趣相近的职业，如</a:t>
            </a:r>
            <a:r>
              <a:rPr lang="en-US" altLang="zh-CN" b="1" smtClean="0">
                <a:solidFill>
                  <a:schemeClr val="tx2"/>
                </a:solidFill>
                <a:latin typeface="黑体" pitchFamily="49" charset="-122"/>
                <a:ea typeface="黑体" pitchFamily="49" charset="-122"/>
              </a:rPr>
              <a:t>IRA</a:t>
            </a:r>
            <a:r>
              <a:rPr lang="zh-CN" altLang="en-US" b="1" smtClean="0">
                <a:solidFill>
                  <a:schemeClr val="tx2"/>
                </a:solidFill>
                <a:latin typeface="黑体" pitchFamily="49" charset="-122"/>
                <a:ea typeface="黑体" pitchFamily="49" charset="-122"/>
              </a:rPr>
              <a:t>、</a:t>
            </a:r>
            <a:r>
              <a:rPr lang="en-US" altLang="zh-CN" b="1" smtClean="0">
                <a:solidFill>
                  <a:schemeClr val="tx2"/>
                </a:solidFill>
                <a:latin typeface="黑体" pitchFamily="49" charset="-122"/>
                <a:ea typeface="黑体" pitchFamily="49" charset="-122"/>
              </a:rPr>
              <a:t>IAR</a:t>
            </a:r>
            <a:r>
              <a:rPr lang="zh-CN" altLang="en-US" b="1" smtClean="0">
                <a:solidFill>
                  <a:schemeClr val="tx2"/>
                </a:solidFill>
                <a:latin typeface="黑体" pitchFamily="49" charset="-122"/>
                <a:ea typeface="黑体" pitchFamily="49" charset="-122"/>
              </a:rPr>
              <a:t>、</a:t>
            </a:r>
            <a:r>
              <a:rPr lang="en-US" altLang="zh-CN" b="1" smtClean="0">
                <a:solidFill>
                  <a:schemeClr val="tx2"/>
                </a:solidFill>
                <a:latin typeface="黑体" pitchFamily="49" charset="-122"/>
                <a:ea typeface="黑体" pitchFamily="49" charset="-122"/>
              </a:rPr>
              <a:t>ARI</a:t>
            </a:r>
            <a:r>
              <a:rPr lang="zh-CN" altLang="en-US" b="1" smtClean="0">
                <a:solidFill>
                  <a:schemeClr val="tx2"/>
                </a:solidFill>
                <a:latin typeface="黑体" pitchFamily="49" charset="-122"/>
                <a:ea typeface="黑体" pitchFamily="49" charset="-122"/>
              </a:rPr>
              <a:t>等对应的职业也比较适合你。</a:t>
            </a:r>
            <a:r>
              <a:rPr lang="zh-CN" altLang="en-US" smtClean="0">
                <a:solidFill>
                  <a:schemeClr val="tx2"/>
                </a:solidFill>
                <a:latin typeface="黑体" pitchFamily="49" charset="-122"/>
                <a:ea typeface="黑体" pitchFamily="49" charset="-122"/>
              </a:rPr>
              <a:t> </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Rot="1" noChangeArrowheads="1"/>
          </p:cNvSpPr>
          <p:nvPr>
            <p:ph type="body" idx="1"/>
          </p:nvPr>
        </p:nvSpPr>
        <p:spPr bwMode="auto">
          <a:xfrm>
            <a:off x="357158" y="357166"/>
            <a:ext cx="8305800" cy="6124596"/>
          </a:xfrm>
          <a:noFill/>
          <a:ln>
            <a:miter lim="800000"/>
            <a:headEnd/>
            <a:tailEnd/>
          </a:ln>
        </p:spPr>
        <p:txBody>
          <a:bodyPr vert="horz" wrap="square" lIns="91440" tIns="45720" rIns="91440" bIns="45720" numCol="1" anchor="t" anchorCtr="0" compatLnSpc="1">
            <a:prstTxWarp prst="textNoShape">
              <a:avLst/>
            </a:prstTxWarp>
            <a:noAutofit/>
          </a:bodyPr>
          <a:lstStyle/>
          <a:p>
            <a:pPr>
              <a:lnSpc>
                <a:spcPct val="80000"/>
              </a:lnSpc>
            </a:pPr>
            <a:r>
              <a:rPr lang="en-US" altLang="zh-CN" b="1" dirty="0" smtClean="0">
                <a:solidFill>
                  <a:srgbClr val="003399"/>
                </a:solidFill>
                <a:latin typeface="+mn-ea"/>
              </a:rPr>
              <a:t>RIE</a:t>
            </a:r>
            <a:r>
              <a:rPr lang="zh-CN" altLang="en-US" b="1" dirty="0" smtClean="0">
                <a:solidFill>
                  <a:srgbClr val="003399"/>
                </a:solidFill>
                <a:latin typeface="+mn-ea"/>
              </a:rPr>
              <a:t>：建筑和桥梁工程、环境工程、航空工程、公路工程、电力工程、信号工程、电话工程、一般机械工程、自动工程、矿业工程、海洋工程、交通工程技术人员、制图员、家政经济人员、计量员、农民、农场工人、农业机械操作、清洁工、无线电修理、汽车修理、手表修理、管工、线路装配工、工具仓库管理员。</a:t>
            </a:r>
          </a:p>
          <a:p>
            <a:pPr>
              <a:lnSpc>
                <a:spcPct val="80000"/>
              </a:lnSpc>
            </a:pPr>
            <a:r>
              <a:rPr lang="en-US" altLang="zh-CN" b="1" dirty="0" smtClean="0">
                <a:solidFill>
                  <a:srgbClr val="003399"/>
                </a:solidFill>
                <a:latin typeface="+mn-ea"/>
              </a:rPr>
              <a:t>RIC</a:t>
            </a:r>
            <a:r>
              <a:rPr lang="zh-CN" altLang="en-US" b="1" dirty="0" smtClean="0">
                <a:solidFill>
                  <a:srgbClr val="003399"/>
                </a:solidFill>
                <a:latin typeface="+mn-ea"/>
              </a:rPr>
              <a:t>：船上工作人员、接待员、杂志保管员、牙医助手、制帽工、磨坊工、石匠、机器制造、机车（火车头）制造、农业机械装配、汽车装配工、缝纫机装配工、钟表装配和检验、电动器具装配、鞋匠、锁匠、货物检验员、电梯机修工、托儿所所长、钢琴调音员、装配工、印刷工、建筑钢铁工作、卡车司机。</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Rot="1" noChangeArrowheads="1"/>
          </p:cNvSpPr>
          <p:nvPr>
            <p:ph type="body" idx="1"/>
          </p:nvPr>
        </p:nvSpPr>
        <p:spPr bwMode="auto">
          <a:xfrm>
            <a:off x="714348" y="642918"/>
            <a:ext cx="8153400" cy="5786478"/>
          </a:xfrm>
          <a:noFill/>
          <a:ln>
            <a:miter lim="800000"/>
            <a:headEnd/>
            <a:tailEnd/>
          </a:ln>
        </p:spPr>
        <p:txBody>
          <a:bodyPr vert="horz" wrap="square" lIns="91440" tIns="45720" rIns="91440" bIns="45720" numCol="1" anchor="t" anchorCtr="0" compatLnSpc="1">
            <a:prstTxWarp prst="textNoShape">
              <a:avLst/>
            </a:prstTxWarp>
            <a:noAutofit/>
          </a:bodyPr>
          <a:lstStyle/>
          <a:p>
            <a:pPr>
              <a:lnSpc>
                <a:spcPct val="80000"/>
              </a:lnSpc>
            </a:pPr>
            <a:r>
              <a:rPr lang="en-US" altLang="zh-CN" b="1" dirty="0" smtClean="0">
                <a:solidFill>
                  <a:srgbClr val="003399"/>
                </a:solidFill>
                <a:latin typeface="+mn-ea"/>
              </a:rPr>
              <a:t>IRA</a:t>
            </a:r>
            <a:r>
              <a:rPr lang="zh-CN" altLang="en-US" b="1" dirty="0" smtClean="0">
                <a:solidFill>
                  <a:srgbClr val="003399"/>
                </a:solidFill>
                <a:latin typeface="+mn-ea"/>
              </a:rPr>
              <a:t>；地理学家、地质学家、声学物理学家、矿物学家、古生物学家、石油学家、地震学家、原子物理学家、电磁学物理学家、气象学家、设计审核员、人口统计学家、数学统计学家、外科医生、城市规划家、气象员。</a:t>
            </a:r>
          </a:p>
          <a:p>
            <a:pPr>
              <a:lnSpc>
                <a:spcPct val="80000"/>
              </a:lnSpc>
            </a:pPr>
            <a:r>
              <a:rPr lang="en-US" altLang="zh-CN" b="1" dirty="0" smtClean="0">
                <a:solidFill>
                  <a:srgbClr val="003399"/>
                </a:solidFill>
                <a:latin typeface="+mn-ea"/>
              </a:rPr>
              <a:t>IRS</a:t>
            </a:r>
            <a:r>
              <a:rPr lang="zh-CN" altLang="en-US" b="1" dirty="0" smtClean="0">
                <a:solidFill>
                  <a:srgbClr val="003399"/>
                </a:solidFill>
                <a:latin typeface="+mn-ea"/>
              </a:rPr>
              <a:t>：流体物理学家、物理海洋学家、等离子体物理学家、农业科学家、动物学家、食品科学家、园艺学家、植物学家、细菌学家、解剖学家、动物病理学家、作物病理学家、药物学家、生物化学家、生物物理学家、细胞生物学家、临床化学家、遗传学家、质量控制工程师、地理学家、兽医、放射性治疗医师。</a:t>
            </a: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Rot="1" noChangeArrowheads="1"/>
          </p:cNvSpPr>
          <p:nvPr>
            <p:ph type="body" idx="1"/>
          </p:nvPr>
        </p:nvSpPr>
        <p:spPr bwMode="auto">
          <a:xfrm>
            <a:off x="609600" y="838200"/>
            <a:ext cx="8153400" cy="5260975"/>
          </a:xfrm>
          <a:noFill/>
          <a:ln>
            <a:miter lim="800000"/>
            <a:headEnd/>
            <a:tailEnd/>
          </a:ln>
        </p:spPr>
        <p:txBody>
          <a:bodyPr vert="horz" wrap="square" lIns="91440" tIns="45720" rIns="91440" bIns="45720" numCol="1" anchor="t" anchorCtr="0" compatLnSpc="1">
            <a:prstTxWarp prst="textNoShape">
              <a:avLst/>
            </a:prstTxWarp>
            <a:normAutofit/>
          </a:bodyPr>
          <a:lstStyle/>
          <a:p>
            <a:pPr>
              <a:lnSpc>
                <a:spcPct val="80000"/>
              </a:lnSpc>
            </a:pPr>
            <a:r>
              <a:rPr lang="en-US" altLang="zh-CN" b="1" dirty="0" smtClean="0">
                <a:solidFill>
                  <a:srgbClr val="003399"/>
                </a:solidFill>
                <a:latin typeface="+mn-ea"/>
              </a:rPr>
              <a:t>CIS</a:t>
            </a:r>
            <a:r>
              <a:rPr lang="zh-CN" altLang="en-US" b="1" dirty="0" smtClean="0">
                <a:solidFill>
                  <a:srgbClr val="003399"/>
                </a:solidFill>
                <a:latin typeface="+mn-ea"/>
              </a:rPr>
              <a:t>：记帐员、顾客服务员、报刊发行员、土地测量员、保险公司职员、会计师、估价员、邮政检查员、外贸检查员。</a:t>
            </a:r>
          </a:p>
          <a:p>
            <a:pPr>
              <a:lnSpc>
                <a:spcPct val="80000"/>
              </a:lnSpc>
            </a:pPr>
            <a:r>
              <a:rPr lang="en-US" altLang="zh-CN" b="1" dirty="0" smtClean="0">
                <a:solidFill>
                  <a:srgbClr val="003399"/>
                </a:solidFill>
                <a:latin typeface="+mn-ea"/>
              </a:rPr>
              <a:t>CSR</a:t>
            </a:r>
            <a:r>
              <a:rPr lang="zh-CN" altLang="en-US" b="1" dirty="0" smtClean="0">
                <a:solidFill>
                  <a:srgbClr val="003399"/>
                </a:solidFill>
                <a:latin typeface="+mn-ea"/>
              </a:rPr>
              <a:t>：运货代理商、铁路职员、交通检查员、办公室通信员。</a:t>
            </a:r>
          </a:p>
          <a:p>
            <a:pPr>
              <a:lnSpc>
                <a:spcPct val="80000"/>
              </a:lnSpc>
            </a:pPr>
            <a:r>
              <a:rPr lang="en-US" altLang="zh-CN" b="1" dirty="0" smtClean="0">
                <a:solidFill>
                  <a:srgbClr val="003399"/>
                </a:solidFill>
                <a:latin typeface="+mn-ea"/>
              </a:rPr>
              <a:t>CSI</a:t>
            </a:r>
            <a:r>
              <a:rPr lang="zh-CN" altLang="en-US" b="1" dirty="0" smtClean="0">
                <a:solidFill>
                  <a:srgbClr val="003399"/>
                </a:solidFill>
                <a:latin typeface="+mn-ea"/>
              </a:rPr>
              <a:t>：薄记员、出纳员、银行财务职员。</a:t>
            </a:r>
          </a:p>
          <a:p>
            <a:pPr>
              <a:lnSpc>
                <a:spcPct val="80000"/>
              </a:lnSpc>
            </a:pPr>
            <a:r>
              <a:rPr lang="en-US" altLang="zh-CN" b="1" dirty="0" smtClean="0">
                <a:solidFill>
                  <a:srgbClr val="003399"/>
                </a:solidFill>
                <a:latin typeface="+mn-ea"/>
              </a:rPr>
              <a:t>CEI</a:t>
            </a:r>
            <a:r>
              <a:rPr lang="zh-CN" altLang="en-US" b="1" dirty="0" smtClean="0">
                <a:solidFill>
                  <a:srgbClr val="003399"/>
                </a:solidFill>
                <a:latin typeface="+mn-ea"/>
              </a:rPr>
              <a:t>：推销员、经济分析家。</a:t>
            </a: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Rot="1" noChangeArrowheads="1"/>
          </p:cNvSpPr>
          <p:nvPr>
            <p:ph type="body" idx="1"/>
          </p:nvPr>
        </p:nvSpPr>
        <p:spPr bwMode="auto">
          <a:xfrm>
            <a:off x="609600" y="457200"/>
            <a:ext cx="8153400" cy="2328858"/>
          </a:xfrm>
          <a:noFill/>
          <a:ln>
            <a:miter lim="800000"/>
            <a:headEnd/>
            <a:tailEnd/>
          </a:ln>
        </p:spPr>
        <p:txBody>
          <a:bodyPr vert="horz" wrap="square" lIns="91440" tIns="45720" rIns="91440" bIns="45720" numCol="1" anchor="t" anchorCtr="0" compatLnSpc="1">
            <a:prstTxWarp prst="textNoShape">
              <a:avLst/>
            </a:prstTxWarp>
            <a:noAutofit/>
          </a:bodyPr>
          <a:lstStyle/>
          <a:p>
            <a:pPr>
              <a:lnSpc>
                <a:spcPct val="80000"/>
              </a:lnSpc>
            </a:pPr>
            <a:r>
              <a:rPr lang="en-US" altLang="zh-CN" b="1" dirty="0" smtClean="0">
                <a:solidFill>
                  <a:srgbClr val="003399"/>
                </a:solidFill>
                <a:latin typeface="+mn-ea"/>
              </a:rPr>
              <a:t>ECI</a:t>
            </a:r>
            <a:r>
              <a:rPr lang="zh-CN" altLang="en-US" b="1" dirty="0" smtClean="0">
                <a:solidFill>
                  <a:srgbClr val="003399"/>
                </a:solidFill>
                <a:latin typeface="+mn-ea"/>
              </a:rPr>
              <a:t>：银行行长、审计员、信用管理员、地产管理员、商业管理员。</a:t>
            </a:r>
          </a:p>
          <a:p>
            <a:pPr>
              <a:lnSpc>
                <a:spcPct val="80000"/>
              </a:lnSpc>
            </a:pPr>
            <a:r>
              <a:rPr lang="en-US" altLang="zh-CN" b="1" dirty="0" smtClean="0">
                <a:solidFill>
                  <a:srgbClr val="003399"/>
                </a:solidFill>
                <a:latin typeface="+mn-ea"/>
              </a:rPr>
              <a:t>EIR</a:t>
            </a:r>
            <a:r>
              <a:rPr lang="zh-CN" altLang="en-US" b="1" dirty="0" smtClean="0">
                <a:solidFill>
                  <a:srgbClr val="003399"/>
                </a:solidFill>
                <a:latin typeface="+mn-ea"/>
              </a:rPr>
              <a:t>：科学、技术和有关周期出版物的管理员。</a:t>
            </a:r>
          </a:p>
          <a:p>
            <a:pPr>
              <a:lnSpc>
                <a:spcPct val="80000"/>
              </a:lnSpc>
            </a:pPr>
            <a:r>
              <a:rPr lang="en-US" altLang="zh-CN" b="1" dirty="0" smtClean="0">
                <a:solidFill>
                  <a:srgbClr val="003399"/>
                </a:solidFill>
                <a:latin typeface="+mn-ea"/>
              </a:rPr>
              <a:t>EIS</a:t>
            </a:r>
            <a:r>
              <a:rPr lang="zh-CN" altLang="en-US" b="1" dirty="0" smtClean="0">
                <a:solidFill>
                  <a:srgbClr val="003399"/>
                </a:solidFill>
                <a:latin typeface="+mn-ea"/>
              </a:rPr>
              <a:t>：警官、侦察员、交通检验员、安全咨询员、合同管理者、商人。</a:t>
            </a:r>
          </a:p>
          <a:p>
            <a:pPr>
              <a:lnSpc>
                <a:spcPct val="80000"/>
              </a:lnSpc>
            </a:pPr>
            <a:r>
              <a:rPr lang="en-US" altLang="zh-CN" b="1" dirty="0" smtClean="0">
                <a:solidFill>
                  <a:srgbClr val="003399"/>
                </a:solidFill>
                <a:latin typeface="+mn-ea"/>
              </a:rPr>
              <a:t>EAS</a:t>
            </a:r>
            <a:r>
              <a:rPr lang="zh-CN" altLang="en-US" b="1" dirty="0" smtClean="0">
                <a:solidFill>
                  <a:srgbClr val="003399"/>
                </a:solidFill>
                <a:latin typeface="+mn-ea"/>
              </a:rPr>
              <a:t>：法官、律师、公证人。</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矩形 1"/>
          <p:cNvSpPr>
            <a:spLocks noChangeArrowheads="1"/>
          </p:cNvSpPr>
          <p:nvPr/>
        </p:nvSpPr>
        <p:spPr bwMode="auto">
          <a:xfrm>
            <a:off x="0" y="142875"/>
            <a:ext cx="9144000" cy="6494463"/>
          </a:xfrm>
          <a:prstGeom prst="rect">
            <a:avLst/>
          </a:prstGeom>
          <a:noFill/>
          <a:ln w="9525">
            <a:noFill/>
            <a:miter lim="800000"/>
            <a:headEnd/>
            <a:tailEnd/>
          </a:ln>
        </p:spPr>
        <p:txBody>
          <a:bodyPr>
            <a:spAutoFit/>
          </a:bodyPr>
          <a:lstStyle/>
          <a:p>
            <a:r>
              <a:rPr lang="zh-CN" altLang="en-US" sz="3200" b="1" dirty="0" smtClean="0">
                <a:solidFill>
                  <a:srgbClr val="7030A0"/>
                </a:solidFill>
                <a:effectLst>
                  <a:outerShdw blurRad="38100" dist="38100" dir="2700000" algn="tl">
                    <a:srgbClr val="000000">
                      <a:alpha val="43137"/>
                    </a:srgbClr>
                  </a:outerShdw>
                </a:effectLst>
                <a:latin typeface="+mn-ea"/>
              </a:rPr>
              <a:t>此刻你可以放下手上的工作，静下心来，先花几分钟思考一下，扪心自问</a:t>
            </a:r>
            <a:endParaRPr lang="en-US" altLang="zh-CN" sz="3200" b="1" dirty="0" smtClean="0">
              <a:solidFill>
                <a:srgbClr val="7030A0"/>
              </a:solidFill>
              <a:effectLst>
                <a:outerShdw blurRad="38100" dist="38100" dir="2700000" algn="tl">
                  <a:srgbClr val="000000">
                    <a:alpha val="43137"/>
                  </a:srgbClr>
                </a:outerShdw>
              </a:effectLst>
              <a:latin typeface="+mn-ea"/>
            </a:endParaRPr>
          </a:p>
          <a:p>
            <a:endParaRPr lang="zh-CN" altLang="en-US"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　　自我有没有目标？是否清晰？是多长时刻的目标？</a:t>
            </a:r>
          </a:p>
          <a:p>
            <a:r>
              <a:rPr lang="zh-CN" altLang="en-US" sz="3200" b="1" dirty="0" smtClean="0">
                <a:solidFill>
                  <a:srgbClr val="7030A0"/>
                </a:solidFill>
                <a:effectLst>
                  <a:outerShdw blurRad="38100" dist="38100" dir="2700000" algn="tl">
                    <a:srgbClr val="000000">
                      <a:alpha val="43137"/>
                    </a:srgbClr>
                  </a:outerShdw>
                </a:effectLst>
                <a:latin typeface="+mn-ea"/>
              </a:rPr>
              <a:t>　　自我过去属于</a:t>
            </a:r>
            <a:r>
              <a:rPr lang="en-US" altLang="zh-CN" sz="3200" b="1" dirty="0" smtClean="0">
                <a:solidFill>
                  <a:srgbClr val="7030A0"/>
                </a:solidFill>
                <a:effectLst>
                  <a:outerShdw blurRad="38100" dist="38100" dir="2700000" algn="tl">
                    <a:srgbClr val="000000">
                      <a:alpha val="43137"/>
                    </a:srgbClr>
                  </a:outerShdw>
                </a:effectLst>
                <a:latin typeface="+mn-ea"/>
              </a:rPr>
              <a:t>27%</a:t>
            </a:r>
            <a:r>
              <a:rPr lang="zh-CN" altLang="en-US" sz="3200" b="1" dirty="0" smtClean="0">
                <a:solidFill>
                  <a:srgbClr val="7030A0"/>
                </a:solidFill>
                <a:effectLst>
                  <a:outerShdw blurRad="38100" dist="38100" dir="2700000" algn="tl">
                    <a:srgbClr val="000000">
                      <a:alpha val="43137"/>
                    </a:srgbClr>
                  </a:outerShdw>
                </a:effectLst>
                <a:latin typeface="+mn-ea"/>
              </a:rPr>
              <a:t>、</a:t>
            </a:r>
            <a:r>
              <a:rPr lang="en-US" altLang="zh-CN" sz="3200" b="1" dirty="0" smtClean="0">
                <a:solidFill>
                  <a:srgbClr val="7030A0"/>
                </a:solidFill>
                <a:effectLst>
                  <a:outerShdw blurRad="38100" dist="38100" dir="2700000" algn="tl">
                    <a:srgbClr val="000000">
                      <a:alpha val="43137"/>
                    </a:srgbClr>
                  </a:outerShdw>
                </a:effectLst>
                <a:latin typeface="+mn-ea"/>
              </a:rPr>
              <a:t>60%</a:t>
            </a:r>
            <a:r>
              <a:rPr lang="zh-CN" altLang="en-US" sz="3200" b="1" dirty="0" smtClean="0">
                <a:solidFill>
                  <a:srgbClr val="7030A0"/>
                </a:solidFill>
                <a:effectLst>
                  <a:outerShdw blurRad="38100" dist="38100" dir="2700000" algn="tl">
                    <a:srgbClr val="000000">
                      <a:alpha val="43137"/>
                    </a:srgbClr>
                  </a:outerShdw>
                </a:effectLst>
                <a:latin typeface="+mn-ea"/>
              </a:rPr>
              <a:t>、</a:t>
            </a:r>
            <a:r>
              <a:rPr lang="en-US" altLang="zh-CN" sz="3200" b="1" dirty="0" smtClean="0">
                <a:solidFill>
                  <a:srgbClr val="7030A0"/>
                </a:solidFill>
                <a:effectLst>
                  <a:outerShdw blurRad="38100" dist="38100" dir="2700000" algn="tl">
                    <a:srgbClr val="000000">
                      <a:alpha val="43137"/>
                    </a:srgbClr>
                  </a:outerShdw>
                </a:effectLst>
                <a:latin typeface="+mn-ea"/>
              </a:rPr>
              <a:t>10%</a:t>
            </a:r>
            <a:r>
              <a:rPr lang="zh-CN" altLang="en-US" sz="3200" b="1" dirty="0" smtClean="0">
                <a:solidFill>
                  <a:srgbClr val="7030A0"/>
                </a:solidFill>
                <a:effectLst>
                  <a:outerShdw blurRad="38100" dist="38100" dir="2700000" algn="tl">
                    <a:srgbClr val="000000">
                      <a:alpha val="43137"/>
                    </a:srgbClr>
                  </a:outerShdw>
                </a:effectLst>
                <a:latin typeface="+mn-ea"/>
              </a:rPr>
              <a:t>、</a:t>
            </a:r>
            <a:r>
              <a:rPr lang="en-US" altLang="zh-CN" sz="3200" b="1" dirty="0" smtClean="0">
                <a:solidFill>
                  <a:srgbClr val="7030A0"/>
                </a:solidFill>
                <a:effectLst>
                  <a:outerShdw blurRad="38100" dist="38100" dir="2700000" algn="tl">
                    <a:srgbClr val="000000">
                      <a:alpha val="43137"/>
                    </a:srgbClr>
                  </a:outerShdw>
                </a:effectLst>
                <a:latin typeface="+mn-ea"/>
              </a:rPr>
              <a:t>3%</a:t>
            </a:r>
            <a:r>
              <a:rPr lang="zh-CN" altLang="en-US" sz="3200" b="1" dirty="0" smtClean="0">
                <a:solidFill>
                  <a:srgbClr val="7030A0"/>
                </a:solidFill>
                <a:effectLst>
                  <a:outerShdw blurRad="38100" dist="38100" dir="2700000" algn="tl">
                    <a:srgbClr val="000000">
                      <a:alpha val="43137"/>
                    </a:srgbClr>
                  </a:outerShdw>
                </a:effectLst>
                <a:latin typeface="+mn-ea"/>
              </a:rPr>
              <a:t>中的哪一类人？</a:t>
            </a:r>
          </a:p>
          <a:p>
            <a:r>
              <a:rPr lang="zh-CN" altLang="en-US" sz="3200" b="1" dirty="0" smtClean="0">
                <a:solidFill>
                  <a:srgbClr val="7030A0"/>
                </a:solidFill>
                <a:effectLst>
                  <a:outerShdw blurRad="38100" dist="38100" dir="2700000" algn="tl">
                    <a:srgbClr val="000000">
                      <a:alpha val="43137"/>
                    </a:srgbClr>
                  </a:outerShdw>
                </a:effectLst>
                <a:latin typeface="+mn-ea"/>
              </a:rPr>
              <a:t>　　此刻又属于哪一类？或者此刻决定将来要属于哪一类人？</a:t>
            </a:r>
          </a:p>
          <a:p>
            <a:r>
              <a:rPr lang="zh-CN" altLang="en-US" sz="3200" b="1" dirty="0" smtClean="0">
                <a:solidFill>
                  <a:srgbClr val="7030A0"/>
                </a:solidFill>
                <a:effectLst>
                  <a:outerShdw blurRad="38100" dist="38100" dir="2700000" algn="tl">
                    <a:srgbClr val="000000">
                      <a:alpha val="43137"/>
                    </a:srgbClr>
                  </a:outerShdw>
                </a:effectLst>
                <a:latin typeface="+mn-ea"/>
              </a:rPr>
              <a:t>　　这天的生活状态不由这天所决定，它是咱们过去生活目标的结果；</a:t>
            </a:r>
          </a:p>
          <a:p>
            <a:r>
              <a:rPr lang="zh-CN" altLang="en-US" sz="3200" b="1" dirty="0" smtClean="0">
                <a:solidFill>
                  <a:srgbClr val="7030A0"/>
                </a:solidFill>
                <a:effectLst>
                  <a:outerShdw blurRad="38100" dist="38100" dir="2700000" algn="tl">
                    <a:srgbClr val="000000">
                      <a:alpha val="43137"/>
                    </a:srgbClr>
                  </a:outerShdw>
                </a:effectLst>
                <a:latin typeface="+mn-ea"/>
              </a:rPr>
              <a:t>　　明天的生活状态不由未来决定，它将是咱们这天生活目标的结果。</a:t>
            </a:r>
          </a:p>
        </p:txBody>
      </p:sp>
    </p:spTree>
  </p:cSld>
  <p:clrMapOvr>
    <a:masterClrMapping/>
  </p:clrMapOvr>
  <p:transition advClick="0" advTm="7000"/>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Rot="1" noChangeArrowheads="1"/>
          </p:cNvSpPr>
          <p:nvPr>
            <p:ph type="body" idx="1"/>
          </p:nvPr>
        </p:nvSpPr>
        <p:spPr bwMode="auto">
          <a:xfrm>
            <a:off x="609600" y="533400"/>
            <a:ext cx="8153400" cy="5565775"/>
          </a:xfrm>
          <a:noFill/>
          <a:ln>
            <a:miter lim="800000"/>
            <a:headEnd/>
            <a:tailEnd/>
          </a:ln>
        </p:spPr>
        <p:txBody>
          <a:bodyPr vert="horz" wrap="square" lIns="91440" tIns="45720" rIns="91440" bIns="45720" numCol="1" anchor="t" anchorCtr="0" compatLnSpc="1">
            <a:prstTxWarp prst="textNoShape">
              <a:avLst/>
            </a:prstTxWarp>
            <a:normAutofit/>
          </a:bodyPr>
          <a:lstStyle/>
          <a:p>
            <a:pPr>
              <a:lnSpc>
                <a:spcPct val="80000"/>
              </a:lnSpc>
            </a:pPr>
            <a:r>
              <a:rPr lang="en-US" altLang="zh-CN" b="1" dirty="0" smtClean="0">
                <a:solidFill>
                  <a:srgbClr val="003399"/>
                </a:solidFill>
                <a:latin typeface="+mn-ea"/>
              </a:rPr>
              <a:t>AER</a:t>
            </a:r>
            <a:r>
              <a:rPr lang="zh-CN" altLang="en-US" b="1" dirty="0" smtClean="0">
                <a:solidFill>
                  <a:srgbClr val="003399"/>
                </a:solidFill>
                <a:latin typeface="+mn-ea"/>
              </a:rPr>
              <a:t>：新闻摄影师、电视摄影师、艺术指导、录音指导、丑角演员、魔术师、木偶戏演员、骑士、跳水员。</a:t>
            </a:r>
          </a:p>
          <a:p>
            <a:pPr>
              <a:lnSpc>
                <a:spcPct val="80000"/>
              </a:lnSpc>
            </a:pPr>
            <a:r>
              <a:rPr lang="en-US" altLang="zh-CN" b="1" dirty="0" smtClean="0">
                <a:solidFill>
                  <a:srgbClr val="003399"/>
                </a:solidFill>
                <a:latin typeface="+mn-ea"/>
              </a:rPr>
              <a:t>AES</a:t>
            </a:r>
            <a:r>
              <a:rPr lang="zh-CN" altLang="en-US" b="1" dirty="0" smtClean="0">
                <a:solidFill>
                  <a:srgbClr val="003399"/>
                </a:solidFill>
                <a:latin typeface="+mn-ea"/>
              </a:rPr>
              <a:t>：流行歌手、舞蹈演员、电影导演、广播节目主持人、舞蹈教师、口技表演者、喜剧演员、模特。</a:t>
            </a:r>
          </a:p>
          <a:p>
            <a:pPr>
              <a:lnSpc>
                <a:spcPct val="80000"/>
              </a:lnSpc>
            </a:pPr>
            <a:r>
              <a:rPr lang="en-US" altLang="zh-CN" b="1" dirty="0" smtClean="0">
                <a:solidFill>
                  <a:srgbClr val="003399"/>
                </a:solidFill>
                <a:latin typeface="+mn-ea"/>
              </a:rPr>
              <a:t>AIR</a:t>
            </a:r>
            <a:r>
              <a:rPr lang="zh-CN" altLang="en-US" b="1" dirty="0" smtClean="0">
                <a:solidFill>
                  <a:srgbClr val="003399"/>
                </a:solidFill>
                <a:latin typeface="+mn-ea"/>
              </a:rPr>
              <a:t>：建筑师、画家、摄影师、绘图员、环境美化公、雕刻家、包装设计师、陶器设计师、绣花工、漫画工。</a:t>
            </a:r>
          </a:p>
          <a:p>
            <a:pPr>
              <a:lnSpc>
                <a:spcPct val="80000"/>
              </a:lnSpc>
            </a:pPr>
            <a:r>
              <a:rPr lang="en-US" altLang="zh-CN" b="1" dirty="0" smtClean="0">
                <a:solidFill>
                  <a:srgbClr val="003399"/>
                </a:solidFill>
                <a:latin typeface="+mn-ea"/>
              </a:rPr>
              <a:t>SEC</a:t>
            </a:r>
            <a:r>
              <a:rPr lang="zh-CN" altLang="en-US" b="1" dirty="0" smtClean="0">
                <a:solidFill>
                  <a:srgbClr val="003399"/>
                </a:solidFill>
                <a:latin typeface="+mn-ea"/>
              </a:rPr>
              <a:t>：社会活动家、退伍军人服务官员、工商会事务代表、教育咨询者、宿舍管理员、旅馆经理、饮食服务管理员。</a:t>
            </a: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Rot="1" noChangeArrowheads="1"/>
          </p:cNvSpPr>
          <p:nvPr>
            <p:ph type="body" idx="1"/>
          </p:nvPr>
        </p:nvSpPr>
        <p:spPr bwMode="auto">
          <a:xfrm>
            <a:off x="609600" y="609600"/>
            <a:ext cx="8153400" cy="5489575"/>
          </a:xfrm>
          <a:noFill/>
          <a:ln>
            <a:miter lim="800000"/>
            <a:headEnd/>
            <a:tailEnd/>
          </a:ln>
        </p:spPr>
        <p:txBody>
          <a:bodyPr vert="horz" wrap="square" lIns="91440" tIns="45720" rIns="91440" bIns="45720" numCol="1" anchor="t" anchorCtr="0" compatLnSpc="1">
            <a:prstTxWarp prst="textNoShape">
              <a:avLst/>
            </a:prstTxWarp>
            <a:normAutofit/>
          </a:bodyPr>
          <a:lstStyle/>
          <a:p>
            <a:pPr>
              <a:lnSpc>
                <a:spcPct val="80000"/>
              </a:lnSpc>
            </a:pPr>
            <a:r>
              <a:rPr lang="en-US" altLang="zh-CN" b="1" dirty="0" smtClean="0">
                <a:solidFill>
                  <a:srgbClr val="003399"/>
                </a:solidFill>
                <a:latin typeface="+mn-ea"/>
              </a:rPr>
              <a:t>SEI</a:t>
            </a:r>
            <a:r>
              <a:rPr lang="zh-CN" altLang="en-US" b="1" dirty="0" smtClean="0">
                <a:solidFill>
                  <a:srgbClr val="003399"/>
                </a:solidFill>
                <a:latin typeface="+mn-ea"/>
              </a:rPr>
              <a:t>：大学校长、学院院长、医院行政管理员、历史学家、家政经济学家、职业学校教师、资料员。</a:t>
            </a:r>
          </a:p>
          <a:p>
            <a:pPr>
              <a:lnSpc>
                <a:spcPct val="80000"/>
              </a:lnSpc>
            </a:pPr>
            <a:r>
              <a:rPr lang="en-US" altLang="zh-CN" b="1" dirty="0" smtClean="0">
                <a:solidFill>
                  <a:srgbClr val="003399"/>
                </a:solidFill>
                <a:latin typeface="+mn-ea"/>
              </a:rPr>
              <a:t>SEA</a:t>
            </a:r>
            <a:r>
              <a:rPr lang="zh-CN" altLang="en-US" b="1" dirty="0" smtClean="0">
                <a:solidFill>
                  <a:srgbClr val="003399"/>
                </a:solidFill>
                <a:latin typeface="+mn-ea"/>
              </a:rPr>
              <a:t>：娱乐活动管理员、国外服务办事员、社会服务助理、一般咨询者、宗教教育工作者。</a:t>
            </a:r>
          </a:p>
          <a:p>
            <a:pPr>
              <a:lnSpc>
                <a:spcPct val="80000"/>
              </a:lnSpc>
            </a:pPr>
            <a:r>
              <a:rPr lang="en-US" altLang="zh-CN" b="1" dirty="0" smtClean="0">
                <a:solidFill>
                  <a:srgbClr val="003399"/>
                </a:solidFill>
                <a:latin typeface="+mn-ea"/>
              </a:rPr>
              <a:t>SCE</a:t>
            </a:r>
            <a:r>
              <a:rPr lang="zh-CN" altLang="en-US" b="1" dirty="0" smtClean="0">
                <a:solidFill>
                  <a:srgbClr val="003399"/>
                </a:solidFill>
                <a:latin typeface="+mn-ea"/>
              </a:rPr>
              <a:t>：部长助理、福利机构职员、生产协调人、环境卫生管理人员、戏院经理、餐馆经理、售票员。</a:t>
            </a:r>
          </a:p>
          <a:p>
            <a:pPr>
              <a:lnSpc>
                <a:spcPct val="80000"/>
              </a:lnSpc>
            </a:pPr>
            <a:r>
              <a:rPr lang="en-US" altLang="zh-CN" b="1" dirty="0" smtClean="0">
                <a:solidFill>
                  <a:srgbClr val="003399"/>
                </a:solidFill>
                <a:latin typeface="+mn-ea"/>
              </a:rPr>
              <a:t>SRE</a:t>
            </a:r>
            <a:r>
              <a:rPr lang="zh-CN" altLang="en-US" b="1" dirty="0" smtClean="0">
                <a:solidFill>
                  <a:srgbClr val="003399"/>
                </a:solidFill>
                <a:latin typeface="+mn-ea"/>
              </a:rPr>
              <a:t>：体育教师、职业病治疗者、体育教练、专业运动员、房管员、儿童家庭教师、警察、引座员、传达员、保姆。</a:t>
            </a: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p:cNvSpPr>
            <a:spLocks noGrp="1" noRot="1" noChangeArrowheads="1"/>
          </p:cNvSpPr>
          <p:nvPr>
            <p:ph type="body" idx="1"/>
          </p:nvPr>
        </p:nvSpPr>
        <p:spPr bwMode="auto">
          <a:xfrm>
            <a:off x="571500" y="571500"/>
            <a:ext cx="8153400" cy="4879975"/>
          </a:xfrm>
          <a:noFill/>
          <a:ln>
            <a:miter lim="800000"/>
            <a:headEnd/>
            <a:tailEnd/>
          </a:ln>
        </p:spPr>
        <p:txBody>
          <a:bodyPr vert="horz" wrap="square" lIns="91440" tIns="45720" rIns="91440" bIns="45720" numCol="1" anchor="t" anchorCtr="0" compatLnSpc="1">
            <a:prstTxWarp prst="textNoShape">
              <a:avLst/>
            </a:prstTxWarp>
            <a:normAutofit lnSpcReduction="10000"/>
          </a:bodyPr>
          <a:lstStyle/>
          <a:p>
            <a:pPr>
              <a:buFont typeface="Wingdings" pitchFamily="2" charset="2"/>
              <a:buNone/>
            </a:pPr>
            <a:r>
              <a:rPr lang="en-US" altLang="zh-CN" smtClean="0"/>
              <a:t>          </a:t>
            </a:r>
            <a:r>
              <a:rPr lang="zh-CN" altLang="en-US" b="1" smtClean="0">
                <a:solidFill>
                  <a:srgbClr val="003399"/>
                </a:solidFill>
                <a:ea typeface="楷体_GB2312" pitchFamily="1" charset="-122"/>
              </a:rPr>
              <a:t>性格对一个人的成功有着很大的影响。如果一个人从事的职业与他的个性相适应，工作起来就会得心应手，容易取得成功。如果性格与职业不相适应，性格就会阻碍工作的顺利进行。因此每个同学要清楚自己的性格类型并且寻找自己适合自己的职业方向，在这个问题上不要马虎哟。</a:t>
            </a:r>
            <a:endParaRPr lang="en-US" altLang="zh-CN" b="1" smtClean="0">
              <a:solidFill>
                <a:srgbClr val="003399"/>
              </a:solidFill>
              <a:ea typeface="楷体_GB2312" pitchFamily="1" charset="-122"/>
            </a:endParaRPr>
          </a:p>
          <a:p>
            <a:pPr>
              <a:buFont typeface="Wingdings" pitchFamily="2" charset="2"/>
              <a:buNone/>
            </a:pPr>
            <a:endParaRPr lang="en-US" altLang="zh-CN" b="1" smtClean="0">
              <a:solidFill>
                <a:srgbClr val="003399"/>
              </a:solidFill>
              <a:ea typeface="楷体_GB2312" pitchFamily="1" charset="-122"/>
            </a:endParaRPr>
          </a:p>
          <a:p>
            <a:pPr>
              <a:buFont typeface="Wingdings" pitchFamily="2" charset="2"/>
              <a:buNone/>
            </a:pPr>
            <a:r>
              <a:rPr lang="zh-CN" altLang="en-US" b="1" smtClean="0">
                <a:solidFill>
                  <a:srgbClr val="FF0000"/>
                </a:solidFill>
                <a:ea typeface="楷体_GB2312" pitchFamily="1" charset="-122"/>
              </a:rPr>
              <a:t>霍兰德性格倾向测试（教材第</a:t>
            </a:r>
            <a:r>
              <a:rPr lang="en-US" altLang="zh-CN" b="1" smtClean="0">
                <a:solidFill>
                  <a:srgbClr val="FF0000"/>
                </a:solidFill>
                <a:ea typeface="楷体_GB2312" pitchFamily="1" charset="-122"/>
              </a:rPr>
              <a:t>28</a:t>
            </a:r>
            <a:r>
              <a:rPr lang="zh-CN" altLang="en-US" b="1" smtClean="0">
                <a:solidFill>
                  <a:srgbClr val="FF0000"/>
                </a:solidFill>
                <a:ea typeface="楷体_GB2312" pitchFamily="1" charset="-122"/>
              </a:rPr>
              <a:t>页）</a:t>
            </a:r>
            <a:endParaRPr lang="en-US" altLang="zh-CN" b="1" smtClean="0">
              <a:solidFill>
                <a:srgbClr val="FF0000"/>
              </a:solidFill>
              <a:ea typeface="楷体_GB2312" pitchFamily="1" charset="-122"/>
            </a:endParaRPr>
          </a:p>
          <a:p>
            <a:pPr>
              <a:buFont typeface="Wingdings" pitchFamily="2" charset="2"/>
              <a:buNone/>
            </a:pPr>
            <a:r>
              <a:rPr lang="zh-CN" altLang="en-US" b="1" smtClean="0">
                <a:solidFill>
                  <a:srgbClr val="FF0000"/>
                </a:solidFill>
                <a:ea typeface="楷体_GB2312" pitchFamily="1" charset="-122"/>
              </a:rPr>
              <a:t>有兴趣的同学可自行开展测试</a:t>
            </a: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教育台体育评书2009_07_23性格命运与台球一哥.wmv">
            <a:hlinkClick r:id="" action="ppaction://media"/>
          </p:cNvPr>
          <p:cNvPicPr>
            <a:picLocks noRot="1" noChangeAspect="1"/>
          </p:cNvPicPr>
          <p:nvPr>
            <a:videoFile r:link="rId1"/>
          </p:nvPr>
        </p:nvPicPr>
        <p:blipFill>
          <a:blip r:embed="rId4"/>
          <a:srcRect/>
          <a:stretch>
            <a:fillRect/>
          </a:stretch>
        </p:blipFill>
        <p:spPr bwMode="auto">
          <a:xfrm>
            <a:off x="0" y="0"/>
            <a:ext cx="9204325" cy="6858000"/>
          </a:xfrm>
          <a:prstGeom prst="rect">
            <a:avLst/>
          </a:prstGeom>
          <a:noFill/>
          <a:ln w="9525">
            <a:noFill/>
            <a:miter lim="800000"/>
            <a:headEnd/>
            <a:tailEnd/>
          </a:ln>
        </p:spPr>
      </p:pic>
    </p:spTree>
  </p:cSld>
  <p:clrMapOvr>
    <a:masterClrMapping/>
  </p:clrMapOvr>
  <p:transition advClick="0" advTm="7000"/>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
                                        </p:tgtEl>
                                      </p:cBhvr>
                                    </p:cmd>
                                  </p:childTnLst>
                                </p:cTn>
                              </p:par>
                            </p:childTnLst>
                          </p:cTn>
                        </p:par>
                      </p:childTnLst>
                    </p:cTn>
                  </p:par>
                </p:childTnLst>
              </p:cTn>
              <p:nextCondLst>
                <p:cond evt="onClick" delay="0">
                  <p:tgtEl>
                    <p:spTgt spid="2"/>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Box 1"/>
          <p:cNvSpPr txBox="1">
            <a:spLocks noChangeArrowheads="1"/>
          </p:cNvSpPr>
          <p:nvPr/>
        </p:nvSpPr>
        <p:spPr bwMode="auto">
          <a:xfrm>
            <a:off x="142875" y="0"/>
            <a:ext cx="8929688" cy="6001643"/>
          </a:xfrm>
          <a:prstGeom prst="rect">
            <a:avLst/>
          </a:prstGeom>
          <a:noFill/>
          <a:ln w="9525">
            <a:noFill/>
            <a:miter lim="800000"/>
            <a:headEnd/>
            <a:tailEnd/>
          </a:ln>
        </p:spPr>
        <p:txBody>
          <a:bodyPr>
            <a:spAutoFit/>
          </a:bodyPr>
          <a:lstStyle/>
          <a:p>
            <a:r>
              <a:rPr lang="zh-CN" altLang="en-US" sz="2800" dirty="0">
                <a:latin typeface="华文行楷" pitchFamily="2" charset="-122"/>
                <a:ea typeface="华文行楷" pitchFamily="2" charset="-122"/>
              </a:rPr>
              <a:t>        </a:t>
            </a:r>
            <a:r>
              <a:rPr lang="zh-CN" altLang="en-US" sz="3200" b="1" dirty="0" smtClean="0">
                <a:solidFill>
                  <a:srgbClr val="7030A0"/>
                </a:solidFill>
                <a:effectLst>
                  <a:outerShdw blurRad="38100" dist="38100" dir="2700000" algn="tl">
                    <a:srgbClr val="000000">
                      <a:alpha val="43137"/>
                    </a:srgbClr>
                  </a:outerShdw>
                </a:effectLst>
                <a:latin typeface="+mn-ea"/>
              </a:rPr>
              <a:t>今天的课程已近尾声。</a:t>
            </a:r>
            <a:endParaRPr lang="en-US" altLang="zh-CN"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    希望今天的活动能给大家的远期职业规划提供一定的科学的参考。</a:t>
            </a:r>
            <a:endParaRPr lang="en-US" altLang="zh-CN"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    希望大家在高远目标的指引之下建立确实可行的阶段目标。</a:t>
            </a:r>
            <a:endParaRPr lang="en-US" altLang="zh-CN"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    高中三年是人的习惯、性格、自主学习能力、人际交往能力发展的很重要的黄金时间段。</a:t>
            </a:r>
            <a:endParaRPr lang="en-US" altLang="zh-CN"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    为了实现你的目标，进入一流大学获取一个更高的平台，能为你实现你的远大目标提供更强有力的支持。这或许是大家在高中阶段需要奋斗的一个原因。</a:t>
            </a:r>
            <a:endParaRPr lang="en-US" altLang="zh-CN"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    </a:t>
            </a:r>
          </a:p>
        </p:txBody>
      </p:sp>
    </p:spTree>
  </p:cSld>
  <p:clrMapOvr>
    <a:masterClrMapping/>
  </p:clrMapOvr>
  <p:transition advClick="0" advTm="7000"/>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Box 1"/>
          <p:cNvSpPr txBox="1">
            <a:spLocks noChangeArrowheads="1"/>
          </p:cNvSpPr>
          <p:nvPr/>
        </p:nvSpPr>
        <p:spPr bwMode="auto">
          <a:xfrm>
            <a:off x="214312" y="1357298"/>
            <a:ext cx="8929688" cy="4062651"/>
          </a:xfrm>
          <a:prstGeom prst="rect">
            <a:avLst/>
          </a:prstGeom>
          <a:noFill/>
          <a:ln w="9525">
            <a:noFill/>
            <a:miter lim="800000"/>
            <a:headEnd/>
            <a:tailEnd/>
          </a:ln>
        </p:spPr>
        <p:txBody>
          <a:bodyPr>
            <a:spAutoFit/>
          </a:bodyPr>
          <a:lstStyle/>
          <a:p>
            <a:r>
              <a:rPr lang="zh-CN" altLang="en-US" sz="3200" b="1" dirty="0" smtClean="0">
                <a:solidFill>
                  <a:srgbClr val="7030A0"/>
                </a:solidFill>
                <a:effectLst>
                  <a:outerShdw blurRad="38100" dist="38100" dir="2700000" algn="tl">
                    <a:srgbClr val="000000">
                      <a:alpha val="43137"/>
                    </a:srgbClr>
                  </a:outerShdw>
                </a:effectLst>
                <a:latin typeface="+mn-ea"/>
              </a:rPr>
              <a:t>作为九澧大地上最高学府澧县一中团队中的一员，我们更应该志向高远，追求卓越，希望大家了解</a:t>
            </a:r>
            <a:endParaRPr lang="en-US" altLang="zh-CN" sz="3200" b="1" dirty="0" smtClean="0">
              <a:solidFill>
                <a:srgbClr val="7030A0"/>
              </a:solidFill>
              <a:effectLst>
                <a:outerShdw blurRad="38100" dist="38100" dir="2700000" algn="tl">
                  <a:srgbClr val="000000">
                    <a:alpha val="43137"/>
                  </a:srgbClr>
                </a:outerShdw>
              </a:effectLst>
              <a:latin typeface="+mn-ea"/>
            </a:endParaRPr>
          </a:p>
          <a:p>
            <a:pPr algn="ctr"/>
            <a:r>
              <a:rPr lang="zh-CN" altLang="en-US" sz="5400" b="1" dirty="0" smtClean="0">
                <a:solidFill>
                  <a:srgbClr val="FF0000"/>
                </a:solidFill>
                <a:effectLst>
                  <a:outerShdw blurRad="38100" dist="38100" dir="2700000" algn="tl">
                    <a:srgbClr val="000000">
                      <a:alpha val="43137"/>
                    </a:srgbClr>
                  </a:outerShdw>
                </a:effectLst>
                <a:latin typeface="+mn-ea"/>
              </a:rPr>
              <a:t>能力愈大  责任愈大</a:t>
            </a:r>
            <a:endParaRPr lang="en-US" altLang="zh-CN" sz="5400" b="1" dirty="0" smtClean="0">
              <a:solidFill>
                <a:srgbClr val="FF0000"/>
              </a:solidFill>
              <a:effectLst>
                <a:outerShdw blurRad="38100" dist="38100" dir="2700000" algn="tl">
                  <a:srgbClr val="000000">
                    <a:alpha val="43137"/>
                  </a:srgbClr>
                </a:outerShdw>
              </a:effectLst>
              <a:latin typeface="+mn-ea"/>
            </a:endParaRPr>
          </a:p>
          <a:p>
            <a:pPr algn="ctr"/>
            <a:r>
              <a:rPr lang="zh-CN" altLang="en-US" sz="5400" b="1" dirty="0" smtClean="0">
                <a:solidFill>
                  <a:srgbClr val="FF0000"/>
                </a:solidFill>
                <a:effectLst>
                  <a:outerShdw blurRad="38100" dist="38100" dir="2700000" algn="tl">
                    <a:srgbClr val="000000">
                      <a:alpha val="43137"/>
                    </a:srgbClr>
                  </a:outerShdw>
                </a:effectLst>
                <a:latin typeface="+mn-ea"/>
              </a:rPr>
              <a:t>放眼明天  把握今天</a:t>
            </a:r>
            <a:endParaRPr lang="en-US" altLang="zh-CN" sz="5400" b="1" dirty="0" smtClean="0">
              <a:solidFill>
                <a:srgbClr val="FF0000"/>
              </a:solidFill>
              <a:effectLst>
                <a:outerShdw blurRad="38100" dist="38100" dir="2700000" algn="tl">
                  <a:srgbClr val="000000">
                    <a:alpha val="43137"/>
                  </a:srgbClr>
                </a:outerShdw>
              </a:effectLst>
              <a:latin typeface="+mn-ea"/>
            </a:endParaRPr>
          </a:p>
          <a:p>
            <a:pPr algn="ctr"/>
            <a:r>
              <a:rPr lang="zh-CN" altLang="en-US" sz="5400" b="1" dirty="0" smtClean="0">
                <a:solidFill>
                  <a:srgbClr val="FF0000"/>
                </a:solidFill>
                <a:effectLst>
                  <a:outerShdw blurRad="38100" dist="38100" dir="2700000" algn="tl">
                    <a:srgbClr val="000000">
                      <a:alpha val="43137"/>
                    </a:srgbClr>
                  </a:outerShdw>
                </a:effectLst>
                <a:latin typeface="+mn-ea"/>
              </a:rPr>
              <a:t>职业规划  指明方向</a:t>
            </a:r>
            <a:endParaRPr lang="en-US" altLang="zh-CN" sz="5400" b="1" dirty="0" smtClean="0">
              <a:solidFill>
                <a:srgbClr val="FF0000"/>
              </a:solidFill>
              <a:effectLst>
                <a:outerShdw blurRad="38100" dist="38100" dir="2700000" algn="tl">
                  <a:srgbClr val="000000">
                    <a:alpha val="43137"/>
                  </a:srgbClr>
                </a:outerShdw>
              </a:effectLst>
              <a:latin typeface="+mn-ea"/>
            </a:endParaRPr>
          </a:p>
          <a:p>
            <a:pPr algn="ctr"/>
            <a:r>
              <a:rPr lang="zh-CN" altLang="en-US" sz="3200" b="1" dirty="0" smtClean="0">
                <a:solidFill>
                  <a:srgbClr val="7030A0"/>
                </a:solidFill>
                <a:effectLst>
                  <a:outerShdw blurRad="38100" dist="38100" dir="2700000" algn="tl">
                    <a:srgbClr val="000000">
                      <a:alpha val="43137"/>
                    </a:srgbClr>
                  </a:outerShdw>
                </a:effectLst>
                <a:latin typeface="+mn-ea"/>
              </a:rPr>
              <a:t>谢谢大家！</a:t>
            </a:r>
          </a:p>
        </p:txBody>
      </p:sp>
    </p:spTree>
  </p:cSld>
  <p:clrMapOvr>
    <a:masterClrMapping/>
  </p:clrMapOvr>
  <p:transition advClick="0" advTm="7000"/>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Rot="1" noChangeArrowheads="1"/>
          </p:cNvSpPr>
          <p:nvPr>
            <p:ph type="body" idx="1"/>
          </p:nvPr>
        </p:nvSpPr>
        <p:spPr bwMode="auto">
          <a:xfrm>
            <a:off x="457200" y="304800"/>
            <a:ext cx="8305800" cy="624840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RIA</a:t>
            </a:r>
            <a:r>
              <a:rPr lang="zh-CN" altLang="en-US" sz="2400" b="1" smtClean="0">
                <a:solidFill>
                  <a:srgbClr val="003399"/>
                </a:solidFill>
                <a:latin typeface="楷体_GB2312" pitchFamily="1" charset="-122"/>
                <a:ea typeface="楷体_GB2312" pitchFamily="1" charset="-122"/>
              </a:rPr>
              <a:t>：牙科技术员、陶工、建筑设计员、模型工、细木工、制作链条人员。</a:t>
            </a:r>
          </a:p>
          <a:p>
            <a:pPr>
              <a:lnSpc>
                <a:spcPct val="80000"/>
              </a:lnSpc>
            </a:pPr>
            <a:r>
              <a:rPr lang="en-US" altLang="zh-CN" sz="2400" b="1" smtClean="0">
                <a:solidFill>
                  <a:srgbClr val="003399"/>
                </a:solidFill>
                <a:latin typeface="楷体_GB2312" pitchFamily="1" charset="-122"/>
                <a:ea typeface="楷体_GB2312" pitchFamily="1" charset="-122"/>
              </a:rPr>
              <a:t>RIS</a:t>
            </a:r>
            <a:r>
              <a:rPr lang="zh-CN" altLang="en-US" sz="2400" b="1" smtClean="0">
                <a:solidFill>
                  <a:srgbClr val="003399"/>
                </a:solidFill>
                <a:latin typeface="楷体_GB2312" pitchFamily="1" charset="-122"/>
                <a:ea typeface="楷体_GB2312" pitchFamily="1" charset="-122"/>
              </a:rPr>
              <a:t>：厨师、林务员、跳水员、潜水员、染色员、电器维修员、眼镜制作、电工、纺织机器装配工、服务员、装玻璃工人、发电厂工人、焊接工。</a:t>
            </a:r>
          </a:p>
          <a:p>
            <a:pPr>
              <a:lnSpc>
                <a:spcPct val="80000"/>
              </a:lnSpc>
            </a:pPr>
            <a:r>
              <a:rPr lang="en-US" altLang="zh-CN" sz="2400" b="1" smtClean="0">
                <a:solidFill>
                  <a:srgbClr val="003399"/>
                </a:solidFill>
                <a:latin typeface="楷体_GB2312" pitchFamily="1" charset="-122"/>
                <a:ea typeface="楷体_GB2312" pitchFamily="1" charset="-122"/>
              </a:rPr>
              <a:t>RIE</a:t>
            </a:r>
            <a:r>
              <a:rPr lang="zh-CN" altLang="en-US" sz="2400" b="1" smtClean="0">
                <a:solidFill>
                  <a:srgbClr val="003399"/>
                </a:solidFill>
                <a:latin typeface="楷体_GB2312" pitchFamily="1" charset="-122"/>
                <a:ea typeface="楷体_GB2312" pitchFamily="1" charset="-122"/>
              </a:rPr>
              <a:t>：建筑和桥梁工程、环境工程、航空工程、公路工程、电力工程、信号工程、电话工程、一般机械工程、自动工程、矿业工程、海洋工程、交通工程技术人员、制图员、家政经济人员、计量员、农民、农场工人、农业机械操作、清洁工、无线电修理、汽车修理、手表修理、管工、线路装配工、工具仓库管理员。</a:t>
            </a:r>
          </a:p>
          <a:p>
            <a:pPr>
              <a:lnSpc>
                <a:spcPct val="80000"/>
              </a:lnSpc>
            </a:pPr>
            <a:r>
              <a:rPr lang="en-US" altLang="zh-CN" sz="2400" b="1" smtClean="0">
                <a:solidFill>
                  <a:srgbClr val="003399"/>
                </a:solidFill>
                <a:latin typeface="楷体_GB2312" pitchFamily="1" charset="-122"/>
                <a:ea typeface="楷体_GB2312" pitchFamily="1" charset="-122"/>
              </a:rPr>
              <a:t>RIC</a:t>
            </a:r>
            <a:r>
              <a:rPr lang="zh-CN" altLang="en-US" sz="2400" b="1" smtClean="0">
                <a:solidFill>
                  <a:srgbClr val="003399"/>
                </a:solidFill>
                <a:latin typeface="楷体_GB2312" pitchFamily="1" charset="-122"/>
                <a:ea typeface="楷体_GB2312" pitchFamily="1" charset="-122"/>
              </a:rPr>
              <a:t>：船上工作人员、接待员、杂志保管员、牙医助手、制帽工、磨坊工、石匠、机器制造、机车（火车头）制造、农业机械装配、汽车装配工、缝纫机装配工、钟表装配和检验、电动器具装配、鞋匠、锁匠、货物检验员、电梯机修工、托儿所所长、钢琴调音员、装配工、印刷工、建筑钢铁工作、卡车司机。</a:t>
            </a:r>
          </a:p>
          <a:p>
            <a:pPr>
              <a:lnSpc>
                <a:spcPct val="80000"/>
              </a:lnSpc>
            </a:pPr>
            <a:r>
              <a:rPr lang="en-US" altLang="zh-CN" sz="2400" b="1" smtClean="0">
                <a:solidFill>
                  <a:srgbClr val="003399"/>
                </a:solidFill>
                <a:latin typeface="楷体_GB2312" pitchFamily="1" charset="-122"/>
                <a:ea typeface="楷体_GB2312" pitchFamily="1" charset="-122"/>
              </a:rPr>
              <a:t>RAI</a:t>
            </a:r>
            <a:r>
              <a:rPr lang="zh-CN" altLang="en-US" sz="2400" b="1" smtClean="0">
                <a:solidFill>
                  <a:srgbClr val="003399"/>
                </a:solidFill>
                <a:latin typeface="楷体_GB2312" pitchFamily="1" charset="-122"/>
                <a:ea typeface="楷体_GB2312" pitchFamily="1" charset="-122"/>
              </a:rPr>
              <a:t>：手工雕刻、玻璃雕刻、制作模型人员、家具木工、制作皮革品、手工绣花、手工钩针纺品、排字工作、印刷工作、图画雕刻、装订工。</a:t>
            </a: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zh-CN" altLang="zh-CN" smtClean="0"/>
          </a:p>
        </p:txBody>
      </p:sp>
      <p:sp>
        <p:nvSpPr>
          <p:cNvPr id="61443" name="Rectangle 3"/>
          <p:cNvSpPr>
            <a:spLocks noGrp="1" noRot="1" noChangeArrowheads="1"/>
          </p:cNvSpPr>
          <p:nvPr>
            <p:ph type="body" idx="1"/>
          </p:nvPr>
        </p:nvSpPr>
        <p:spPr bwMode="auto">
          <a:xfrm>
            <a:off x="304800" y="228600"/>
            <a:ext cx="8610600" cy="708660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RSE</a:t>
            </a:r>
            <a:r>
              <a:rPr lang="zh-CN" altLang="en-US" sz="2400" b="1" smtClean="0">
                <a:solidFill>
                  <a:srgbClr val="003399"/>
                </a:solidFill>
                <a:latin typeface="楷体_GB2312" pitchFamily="1" charset="-122"/>
                <a:ea typeface="楷体_GB2312" pitchFamily="1" charset="-122"/>
              </a:rPr>
              <a:t>：消防员、交通巡警、警察、门卫、理发师、房间清洁工、屠夫、锻工、开凿工人、管道安装工、出租汽车驾驶员、货物搬运工、送报员、勘探员、娱乐场所的服务员、起卸机操作工、灭害虫者、电梯操作工、厨房助手。</a:t>
            </a:r>
          </a:p>
          <a:p>
            <a:pPr>
              <a:lnSpc>
                <a:spcPct val="80000"/>
              </a:lnSpc>
            </a:pPr>
            <a:r>
              <a:rPr lang="en-US" altLang="zh-CN" sz="2400" b="1" smtClean="0">
                <a:solidFill>
                  <a:srgbClr val="003399"/>
                </a:solidFill>
                <a:latin typeface="楷体_GB2312" pitchFamily="1" charset="-122"/>
                <a:ea typeface="楷体_GB2312" pitchFamily="1" charset="-122"/>
              </a:rPr>
              <a:t>RSI</a:t>
            </a:r>
            <a:r>
              <a:rPr lang="zh-CN" altLang="en-US" sz="2400" b="1" smtClean="0">
                <a:solidFill>
                  <a:srgbClr val="003399"/>
                </a:solidFill>
                <a:latin typeface="楷体_GB2312" pitchFamily="1" charset="-122"/>
                <a:ea typeface="楷体_GB2312" pitchFamily="1" charset="-122"/>
              </a:rPr>
              <a:t>：纺织工、编织工、农业学校教师、某些职业课程教师（如：艺术、商业、技术、工艺课程）、雨衣上胶工。</a:t>
            </a:r>
          </a:p>
          <a:p>
            <a:pPr>
              <a:lnSpc>
                <a:spcPct val="80000"/>
              </a:lnSpc>
            </a:pPr>
            <a:r>
              <a:rPr lang="en-US" altLang="zh-CN" sz="2400" b="1" smtClean="0">
                <a:solidFill>
                  <a:srgbClr val="003399"/>
                </a:solidFill>
                <a:latin typeface="楷体_GB2312" pitchFamily="1" charset="-122"/>
                <a:ea typeface="楷体_GB2312" pitchFamily="1" charset="-122"/>
              </a:rPr>
              <a:t>REC</a:t>
            </a:r>
            <a:r>
              <a:rPr lang="zh-CN" altLang="en-US" sz="2400" b="1" smtClean="0">
                <a:solidFill>
                  <a:srgbClr val="003399"/>
                </a:solidFill>
                <a:latin typeface="楷体_GB2312" pitchFamily="1" charset="-122"/>
                <a:ea typeface="楷体_GB2312" pitchFamily="1" charset="-122"/>
              </a:rPr>
              <a:t>：抄水表员、保姆、实验室动物饲养员、动物管理员。</a:t>
            </a:r>
          </a:p>
          <a:p>
            <a:pPr>
              <a:lnSpc>
                <a:spcPct val="80000"/>
              </a:lnSpc>
            </a:pPr>
            <a:r>
              <a:rPr lang="en-US" altLang="zh-CN" sz="2400" b="1" smtClean="0">
                <a:solidFill>
                  <a:srgbClr val="003399"/>
                </a:solidFill>
                <a:latin typeface="楷体_GB2312" pitchFamily="1" charset="-122"/>
                <a:ea typeface="楷体_GB2312" pitchFamily="1" charset="-122"/>
              </a:rPr>
              <a:t>REI</a:t>
            </a:r>
            <a:r>
              <a:rPr lang="zh-CN" altLang="en-US" sz="2400" b="1" smtClean="0">
                <a:solidFill>
                  <a:srgbClr val="003399"/>
                </a:solidFill>
                <a:latin typeface="楷体_GB2312" pitchFamily="1" charset="-122"/>
                <a:ea typeface="楷体_GB2312" pitchFamily="1" charset="-122"/>
              </a:rPr>
              <a:t>：轮船船长、航海领航员、大副、试管实验员。</a:t>
            </a:r>
          </a:p>
          <a:p>
            <a:pPr>
              <a:lnSpc>
                <a:spcPct val="80000"/>
              </a:lnSpc>
            </a:pPr>
            <a:r>
              <a:rPr lang="en-US" altLang="zh-CN" sz="2400" b="1" smtClean="0">
                <a:solidFill>
                  <a:srgbClr val="003399"/>
                </a:solidFill>
                <a:latin typeface="楷体_GB2312" pitchFamily="1" charset="-122"/>
                <a:ea typeface="楷体_GB2312" pitchFamily="1" charset="-122"/>
              </a:rPr>
              <a:t>RES</a:t>
            </a:r>
            <a:r>
              <a:rPr lang="zh-CN" altLang="en-US" sz="2400" b="1" smtClean="0">
                <a:solidFill>
                  <a:srgbClr val="003399"/>
                </a:solidFill>
                <a:latin typeface="楷体_GB2312" pitchFamily="1" charset="-122"/>
                <a:ea typeface="楷体_GB2312" pitchFamily="1" charset="-122"/>
              </a:rPr>
              <a:t>：旅馆服务员、家畜饲养员、渔民、渔网补修工、水手长、收割机操作工、、搬运行李工人、公园服务员、救生员、登山导游、火车工程技术员、建筑工作、铺轨工人。</a:t>
            </a:r>
          </a:p>
          <a:p>
            <a:pPr>
              <a:lnSpc>
                <a:spcPct val="80000"/>
              </a:lnSpc>
            </a:pPr>
            <a:r>
              <a:rPr lang="en-US" altLang="zh-CN" sz="2400" b="1" smtClean="0">
                <a:solidFill>
                  <a:srgbClr val="003399"/>
                </a:solidFill>
                <a:latin typeface="楷体_GB2312" pitchFamily="1" charset="-122"/>
                <a:ea typeface="楷体_GB2312" pitchFamily="1" charset="-122"/>
              </a:rPr>
              <a:t>RCI</a:t>
            </a:r>
            <a:r>
              <a:rPr lang="zh-CN" altLang="en-US" sz="2400" b="1" smtClean="0">
                <a:solidFill>
                  <a:srgbClr val="003399"/>
                </a:solidFill>
                <a:latin typeface="楷体_GB2312" pitchFamily="1" charset="-122"/>
                <a:ea typeface="楷体_GB2312" pitchFamily="1" charset="-122"/>
              </a:rPr>
              <a:t>：测量员、勘测员、仪表操作者、农业工程技术、化学工厂技师、民用工程技师、石油工程技师、资料室管理员、探矿工、煅烧工、烧窑工、矿工、保养工、磨床工、取样工、样品检验员、纺纱工、炮手、漂洗工、电焊工、锯木工、刨床工、制帽工、手工缝纫工、油漆工、染色工、按摩工、木匠、农民建筑工作、电影放映员、勘测员助手。</a:t>
            </a:r>
          </a:p>
          <a:p>
            <a:pPr>
              <a:lnSpc>
                <a:spcPct val="80000"/>
              </a:lnSpc>
            </a:pPr>
            <a:r>
              <a:rPr lang="en-US" altLang="zh-CN" sz="2400" b="1" smtClean="0">
                <a:solidFill>
                  <a:srgbClr val="003399"/>
                </a:solidFill>
                <a:latin typeface="楷体_GB2312" pitchFamily="1" charset="-122"/>
                <a:ea typeface="楷体_GB2312" pitchFamily="1" charset="-122"/>
              </a:rPr>
              <a:t>RCS</a:t>
            </a:r>
            <a:r>
              <a:rPr lang="zh-CN" altLang="en-US" sz="2400" b="1" smtClean="0">
                <a:solidFill>
                  <a:srgbClr val="003399"/>
                </a:solidFill>
                <a:latin typeface="楷体_GB2312" pitchFamily="1" charset="-122"/>
                <a:ea typeface="楷体_GB2312" pitchFamily="1" charset="-122"/>
              </a:rPr>
              <a:t>：公共汽车驾驶员、一等水手、游泳池服务员、裁缝、建筑工作、石匠、烟囱修建工、混凝土工、电话修理工、爆炸手、邮递员、矿工、裱糊工人、纺纱工。</a:t>
            </a:r>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zh-CN" altLang="zh-CN" smtClean="0"/>
          </a:p>
        </p:txBody>
      </p:sp>
      <p:sp>
        <p:nvSpPr>
          <p:cNvPr id="62467" name="Rectangle 3"/>
          <p:cNvSpPr>
            <a:spLocks noGrp="1" noRot="1" noChangeArrowheads="1"/>
          </p:cNvSpPr>
          <p:nvPr>
            <p:ph type="body" idx="1"/>
          </p:nvPr>
        </p:nvSpPr>
        <p:spPr bwMode="auto">
          <a:xfrm>
            <a:off x="457200" y="381000"/>
            <a:ext cx="8305800" cy="708660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200" b="1" smtClean="0">
                <a:solidFill>
                  <a:srgbClr val="003399"/>
                </a:solidFill>
                <a:latin typeface="楷体_GB2312" pitchFamily="1" charset="-122"/>
                <a:ea typeface="楷体_GB2312" pitchFamily="1" charset="-122"/>
              </a:rPr>
              <a:t>RCE</a:t>
            </a:r>
            <a:r>
              <a:rPr lang="zh-CN" altLang="en-US" sz="2200" b="1" smtClean="0">
                <a:solidFill>
                  <a:srgbClr val="003399"/>
                </a:solidFill>
                <a:latin typeface="楷体_GB2312" pitchFamily="1" charset="-122"/>
                <a:ea typeface="楷体_GB2312" pitchFamily="1" charset="-122"/>
              </a:rPr>
              <a:t>：打井工、吊车驾驶员、农场工人、邮件分类员、铲车司机、拖拉机司机。</a:t>
            </a:r>
          </a:p>
          <a:p>
            <a:pPr>
              <a:lnSpc>
                <a:spcPct val="80000"/>
              </a:lnSpc>
            </a:pPr>
            <a:r>
              <a:rPr lang="en-US" altLang="zh-CN" sz="2200" b="1" smtClean="0">
                <a:solidFill>
                  <a:srgbClr val="003399"/>
                </a:solidFill>
                <a:latin typeface="楷体_GB2312" pitchFamily="1" charset="-122"/>
                <a:ea typeface="楷体_GB2312" pitchFamily="1" charset="-122"/>
              </a:rPr>
              <a:t>IAS</a:t>
            </a:r>
            <a:r>
              <a:rPr lang="zh-CN" altLang="en-US" sz="2200" b="1" smtClean="0">
                <a:solidFill>
                  <a:srgbClr val="003399"/>
                </a:solidFill>
                <a:latin typeface="楷体_GB2312" pitchFamily="1" charset="-122"/>
                <a:ea typeface="楷体_GB2312" pitchFamily="1" charset="-122"/>
              </a:rPr>
              <a:t>：普通经济学家、农场经济学家、财政经济学家、国际贸易经济学家、实验心理学家、工程心理学家、心理学家、哲学家、内科医生、数学家。</a:t>
            </a:r>
          </a:p>
          <a:p>
            <a:pPr>
              <a:lnSpc>
                <a:spcPct val="80000"/>
              </a:lnSpc>
            </a:pPr>
            <a:r>
              <a:rPr lang="en-US" altLang="zh-CN" sz="2200" b="1" smtClean="0">
                <a:solidFill>
                  <a:srgbClr val="003399"/>
                </a:solidFill>
                <a:latin typeface="楷体_GB2312" pitchFamily="1" charset="-122"/>
                <a:ea typeface="楷体_GB2312" pitchFamily="1" charset="-122"/>
              </a:rPr>
              <a:t>IAR</a:t>
            </a:r>
            <a:r>
              <a:rPr lang="zh-CN" altLang="en-US" sz="2200" b="1" smtClean="0">
                <a:solidFill>
                  <a:srgbClr val="003399"/>
                </a:solidFill>
                <a:latin typeface="楷体_GB2312" pitchFamily="1" charset="-122"/>
                <a:ea typeface="楷体_GB2312" pitchFamily="1" charset="-122"/>
              </a:rPr>
              <a:t>：人类学家、天文学家、化学家、物理学家、医学病理、动物标本剥制者、化石修复者、艺术品管理者。</a:t>
            </a:r>
          </a:p>
          <a:p>
            <a:pPr>
              <a:lnSpc>
                <a:spcPct val="80000"/>
              </a:lnSpc>
            </a:pPr>
            <a:r>
              <a:rPr lang="en-US" altLang="zh-CN" sz="2200" b="1" smtClean="0">
                <a:solidFill>
                  <a:srgbClr val="003399"/>
                </a:solidFill>
                <a:latin typeface="楷体_GB2312" pitchFamily="1" charset="-122"/>
                <a:ea typeface="楷体_GB2312" pitchFamily="1" charset="-122"/>
              </a:rPr>
              <a:t>ISE</a:t>
            </a:r>
            <a:r>
              <a:rPr lang="zh-CN" altLang="en-US" sz="2200" b="1" smtClean="0">
                <a:solidFill>
                  <a:srgbClr val="003399"/>
                </a:solidFill>
                <a:latin typeface="楷体_GB2312" pitchFamily="1" charset="-122"/>
                <a:ea typeface="楷体_GB2312" pitchFamily="1" charset="-122"/>
              </a:rPr>
              <a:t>：营养学家、饮食顾问、火灾检查员、邮政服务检查员。</a:t>
            </a:r>
          </a:p>
          <a:p>
            <a:pPr>
              <a:lnSpc>
                <a:spcPct val="80000"/>
              </a:lnSpc>
            </a:pPr>
            <a:r>
              <a:rPr lang="en-US" altLang="zh-CN" sz="2200" b="1" smtClean="0">
                <a:solidFill>
                  <a:srgbClr val="003399"/>
                </a:solidFill>
                <a:latin typeface="楷体_GB2312" pitchFamily="1" charset="-122"/>
                <a:ea typeface="楷体_GB2312" pitchFamily="1" charset="-122"/>
              </a:rPr>
              <a:t>ISC</a:t>
            </a:r>
            <a:r>
              <a:rPr lang="zh-CN" altLang="en-US" sz="2200" b="1" smtClean="0">
                <a:solidFill>
                  <a:srgbClr val="003399"/>
                </a:solidFill>
                <a:latin typeface="楷体_GB2312" pitchFamily="1" charset="-122"/>
                <a:ea typeface="楷体_GB2312" pitchFamily="1" charset="-122"/>
              </a:rPr>
              <a:t>：侦察员、电视播音室修理员、电视修理员、验尸室人员、编目录者、医学实验室技师、调查研究者。</a:t>
            </a:r>
          </a:p>
          <a:p>
            <a:pPr>
              <a:lnSpc>
                <a:spcPct val="80000"/>
              </a:lnSpc>
            </a:pPr>
            <a:r>
              <a:rPr lang="en-US" altLang="zh-CN" sz="2200" b="1" smtClean="0">
                <a:solidFill>
                  <a:srgbClr val="003399"/>
                </a:solidFill>
                <a:latin typeface="楷体_GB2312" pitchFamily="1" charset="-122"/>
                <a:ea typeface="楷体_GB2312" pitchFamily="1" charset="-122"/>
              </a:rPr>
              <a:t>ISR</a:t>
            </a:r>
            <a:r>
              <a:rPr lang="zh-CN" altLang="en-US" sz="2200" b="1" smtClean="0">
                <a:solidFill>
                  <a:srgbClr val="003399"/>
                </a:solidFill>
                <a:latin typeface="楷体_GB2312" pitchFamily="1" charset="-122"/>
                <a:ea typeface="楷体_GB2312" pitchFamily="1" charset="-122"/>
              </a:rPr>
              <a:t>：水生生物学者、昆虫学者、微生物学家、配镜师、矫正视力者、细菌学家、牙科医生、骨科医生。</a:t>
            </a:r>
          </a:p>
          <a:p>
            <a:pPr>
              <a:lnSpc>
                <a:spcPct val="80000"/>
              </a:lnSpc>
            </a:pPr>
            <a:r>
              <a:rPr lang="en-US" altLang="zh-CN" sz="2200" b="1" smtClean="0">
                <a:solidFill>
                  <a:srgbClr val="003399"/>
                </a:solidFill>
                <a:latin typeface="楷体_GB2312" pitchFamily="1" charset="-122"/>
                <a:ea typeface="楷体_GB2312" pitchFamily="1" charset="-122"/>
              </a:rPr>
              <a:t>ISA</a:t>
            </a:r>
            <a:r>
              <a:rPr lang="zh-CN" altLang="en-US" sz="2200" b="1" smtClean="0">
                <a:solidFill>
                  <a:srgbClr val="003399"/>
                </a:solidFill>
                <a:latin typeface="楷体_GB2312" pitchFamily="1" charset="-122"/>
                <a:ea typeface="楷体_GB2312" pitchFamily="1" charset="-122"/>
              </a:rPr>
              <a:t>：实验心理学家、普通心理学家、临床心理学家、目标学家、发展心理学家、教育心理学家、社会心理学家、皮肤病学家、精神病学家、妇产科医师、眼科医生、五官科医生、医学实验室技术专家、民航医务人员、护士。</a:t>
            </a:r>
          </a:p>
          <a:p>
            <a:pPr>
              <a:lnSpc>
                <a:spcPct val="80000"/>
              </a:lnSpc>
            </a:pPr>
            <a:r>
              <a:rPr lang="en-US" altLang="zh-CN" sz="2200" b="1" smtClean="0">
                <a:solidFill>
                  <a:srgbClr val="003399"/>
                </a:solidFill>
                <a:latin typeface="楷体_GB2312" pitchFamily="1" charset="-122"/>
                <a:ea typeface="楷体_GB2312" pitchFamily="1" charset="-122"/>
              </a:rPr>
              <a:t>IES</a:t>
            </a:r>
            <a:r>
              <a:rPr lang="zh-CN" altLang="en-US" sz="2200" b="1" smtClean="0">
                <a:solidFill>
                  <a:srgbClr val="003399"/>
                </a:solidFill>
                <a:latin typeface="楷体_GB2312" pitchFamily="1" charset="-122"/>
                <a:ea typeface="楷体_GB2312" pitchFamily="1" charset="-122"/>
              </a:rPr>
              <a:t>：细菌学家、生理学家、化学专家、地质专家、地理物理学专家、纺织技术专家、医院药剂师、工业药剂师、药房营业员。</a:t>
            </a:r>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Rot="1" noChangeArrowheads="1"/>
          </p:cNvSpPr>
          <p:nvPr>
            <p:ph type="body" idx="1"/>
          </p:nvPr>
        </p:nvSpPr>
        <p:spPr bwMode="auto">
          <a:xfrm>
            <a:off x="609600" y="609600"/>
            <a:ext cx="8153400" cy="586740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800" b="1" smtClean="0">
                <a:solidFill>
                  <a:srgbClr val="003399"/>
                </a:solidFill>
                <a:latin typeface="楷体_GB2312" pitchFamily="1" charset="-122"/>
                <a:ea typeface="楷体_GB2312" pitchFamily="1" charset="-122"/>
              </a:rPr>
              <a:t>IEC</a:t>
            </a:r>
            <a:r>
              <a:rPr lang="zh-CN" altLang="en-US" sz="2800" b="1" smtClean="0">
                <a:solidFill>
                  <a:srgbClr val="003399"/>
                </a:solidFill>
                <a:latin typeface="楷体_GB2312" pitchFamily="1" charset="-122"/>
                <a:ea typeface="楷体_GB2312" pitchFamily="1" charset="-122"/>
              </a:rPr>
              <a:t>：档案保管员、保险统计员。</a:t>
            </a:r>
          </a:p>
          <a:p>
            <a:pPr>
              <a:lnSpc>
                <a:spcPct val="80000"/>
              </a:lnSpc>
            </a:pPr>
            <a:r>
              <a:rPr lang="en-US" altLang="zh-CN" sz="2800" b="1" smtClean="0">
                <a:solidFill>
                  <a:srgbClr val="003399"/>
                </a:solidFill>
                <a:latin typeface="楷体_GB2312" pitchFamily="1" charset="-122"/>
                <a:ea typeface="楷体_GB2312" pitchFamily="1" charset="-122"/>
              </a:rPr>
              <a:t>ICR</a:t>
            </a:r>
            <a:r>
              <a:rPr lang="zh-CN" altLang="en-US" sz="2800" b="1" smtClean="0">
                <a:solidFill>
                  <a:srgbClr val="003399"/>
                </a:solidFill>
                <a:latin typeface="楷体_GB2312" pitchFamily="1" charset="-122"/>
                <a:ea typeface="楷体_GB2312" pitchFamily="1" charset="-122"/>
              </a:rPr>
              <a:t>：质量检验技术员、地质学技师、工程师、法官、图书馆技术辅导员、计算机操作员、医院听诊员、家禽检验员。</a:t>
            </a:r>
          </a:p>
          <a:p>
            <a:pPr>
              <a:lnSpc>
                <a:spcPct val="80000"/>
              </a:lnSpc>
            </a:pPr>
            <a:r>
              <a:rPr lang="en-US" altLang="zh-CN" sz="2800" b="1" smtClean="0">
                <a:solidFill>
                  <a:srgbClr val="003399"/>
                </a:solidFill>
                <a:latin typeface="楷体_GB2312" pitchFamily="1" charset="-122"/>
                <a:ea typeface="楷体_GB2312" pitchFamily="1" charset="-122"/>
              </a:rPr>
              <a:t>IRA</a:t>
            </a:r>
            <a:r>
              <a:rPr lang="zh-CN" altLang="en-US" sz="2800" b="1" smtClean="0">
                <a:solidFill>
                  <a:srgbClr val="003399"/>
                </a:solidFill>
                <a:latin typeface="楷体_GB2312" pitchFamily="1" charset="-122"/>
                <a:ea typeface="楷体_GB2312" pitchFamily="1" charset="-122"/>
              </a:rPr>
              <a:t>；地理学家、地质学家、声学物理学家、矿物学家、古生物学家、石油学家、地震学家、原子物理学家、电磁学物理学家、气象学家、设计审核员、人口统计学家、数学统计学家、外科医生、城市规划家、气象员。</a:t>
            </a:r>
          </a:p>
          <a:p>
            <a:pPr>
              <a:lnSpc>
                <a:spcPct val="80000"/>
              </a:lnSpc>
            </a:pPr>
            <a:r>
              <a:rPr lang="en-US" altLang="zh-CN" sz="2800" b="1" smtClean="0">
                <a:solidFill>
                  <a:srgbClr val="003399"/>
                </a:solidFill>
                <a:latin typeface="楷体_GB2312" pitchFamily="1" charset="-122"/>
                <a:ea typeface="楷体_GB2312" pitchFamily="1" charset="-122"/>
              </a:rPr>
              <a:t>IRS</a:t>
            </a:r>
            <a:r>
              <a:rPr lang="zh-CN" altLang="en-US" sz="2800" b="1" smtClean="0">
                <a:solidFill>
                  <a:srgbClr val="003399"/>
                </a:solidFill>
                <a:latin typeface="楷体_GB2312" pitchFamily="1" charset="-122"/>
                <a:ea typeface="楷体_GB2312" pitchFamily="1" charset="-122"/>
              </a:rPr>
              <a:t>：流体物理学家、物理海洋学家、等离子体物理学家、农业科学家、动物学家、食品科学家、园艺学家、植物学家、细菌学家、解剖学家、动物病理学家、作物病理学家、药物学家、生物化学家、生物物理学家、细胞生物学家、临床化学家、遗传学家、质量控制工程师、地理学家、兽医、放射性治疗医师。</a:t>
            </a:r>
            <a:r>
              <a:rPr lang="zh-CN" altLang="en-US" sz="2800" smtClean="0"/>
              <a:t>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矩形 1"/>
          <p:cNvSpPr>
            <a:spLocks noChangeArrowheads="1"/>
          </p:cNvSpPr>
          <p:nvPr/>
        </p:nvSpPr>
        <p:spPr bwMode="auto">
          <a:xfrm>
            <a:off x="0" y="0"/>
            <a:ext cx="9144000" cy="6002338"/>
          </a:xfrm>
          <a:prstGeom prst="rect">
            <a:avLst/>
          </a:prstGeom>
          <a:noFill/>
          <a:ln w="9525">
            <a:noFill/>
            <a:miter lim="800000"/>
            <a:headEnd/>
            <a:tailEnd/>
          </a:ln>
        </p:spPr>
        <p:txBody>
          <a:bodyPr>
            <a:spAutoFit/>
          </a:bodyPr>
          <a:lstStyle/>
          <a:p>
            <a:r>
              <a:rPr lang="zh-CN" altLang="en-US" sz="3200" b="1" dirty="0" smtClean="0">
                <a:solidFill>
                  <a:srgbClr val="7030A0"/>
                </a:solidFill>
                <a:effectLst>
                  <a:outerShdw blurRad="38100" dist="38100" dir="2700000" algn="tl">
                    <a:srgbClr val="000000">
                      <a:alpha val="43137"/>
                    </a:srgbClr>
                  </a:outerShdw>
                </a:effectLst>
                <a:latin typeface="+mn-ea"/>
              </a:rPr>
              <a:t>目标是行动的导航灯。</a:t>
            </a:r>
          </a:p>
          <a:p>
            <a:endParaRPr lang="zh-CN" altLang="en-US"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　　没有目标，咱们就不会发奋，正因咱们不知道为什么要发奋。</a:t>
            </a:r>
          </a:p>
          <a:p>
            <a:r>
              <a:rPr lang="zh-CN" altLang="en-US" sz="3200" b="1" dirty="0" smtClean="0">
                <a:solidFill>
                  <a:srgbClr val="7030A0"/>
                </a:solidFill>
                <a:effectLst>
                  <a:outerShdw blurRad="38100" dist="38100" dir="2700000" algn="tl">
                    <a:srgbClr val="000000">
                      <a:alpha val="43137"/>
                    </a:srgbClr>
                  </a:outerShdw>
                </a:effectLst>
                <a:latin typeface="+mn-ea"/>
              </a:rPr>
              <a:t>　　就像大海中的航船，如果不知道靠岸码头在哪里，加油又有什么用？</a:t>
            </a:r>
          </a:p>
          <a:p>
            <a:r>
              <a:rPr lang="zh-CN" altLang="en-US" sz="3200" b="1" dirty="0" smtClean="0">
                <a:solidFill>
                  <a:srgbClr val="7030A0"/>
                </a:solidFill>
                <a:effectLst>
                  <a:outerShdw blurRad="38100" dist="38100" dir="2700000" algn="tl">
                    <a:srgbClr val="000000">
                      <a:alpha val="43137"/>
                    </a:srgbClr>
                  </a:outerShdw>
                </a:effectLst>
                <a:latin typeface="+mn-ea"/>
              </a:rPr>
              <a:t>　　没有目标，咱们几乎同时失去机遇、运气、别人的支援。</a:t>
            </a:r>
          </a:p>
          <a:p>
            <a:r>
              <a:rPr lang="zh-CN" altLang="en-US" sz="3200" b="1" dirty="0" smtClean="0">
                <a:solidFill>
                  <a:srgbClr val="7030A0"/>
                </a:solidFill>
                <a:effectLst>
                  <a:outerShdw blurRad="38100" dist="38100" dir="2700000" algn="tl">
                    <a:srgbClr val="000000">
                      <a:alpha val="43137"/>
                    </a:srgbClr>
                  </a:outerShdw>
                </a:effectLst>
                <a:latin typeface="+mn-ea"/>
              </a:rPr>
              <a:t>　　正因不知道自我到底想要什么，也就没有什么能帮忙的了；</a:t>
            </a:r>
          </a:p>
          <a:p>
            <a:r>
              <a:rPr lang="zh-CN" altLang="en-US" sz="3200" b="1" dirty="0" smtClean="0">
                <a:solidFill>
                  <a:srgbClr val="7030A0"/>
                </a:solidFill>
                <a:effectLst>
                  <a:outerShdw blurRad="38100" dist="38100" dir="2700000" algn="tl">
                    <a:srgbClr val="000000">
                      <a:alpha val="43137"/>
                    </a:srgbClr>
                  </a:outerShdw>
                </a:effectLst>
                <a:latin typeface="+mn-ea"/>
              </a:rPr>
              <a:t>　　就像大海中的航船，如果不知道靠岸的码头在哪里，也就不明确什么风对它来讲是顺风。</a:t>
            </a:r>
          </a:p>
        </p:txBody>
      </p:sp>
    </p:spTree>
  </p:cSld>
  <p:clrMapOvr>
    <a:masterClrMapping/>
  </p:clrMapOvr>
  <p:transition advClick="0" advTm="7000"/>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zh-CN" altLang="zh-CN" smtClean="0"/>
          </a:p>
        </p:txBody>
      </p:sp>
      <p:sp>
        <p:nvSpPr>
          <p:cNvPr id="64515" name="Rectangle 3"/>
          <p:cNvSpPr>
            <a:spLocks noGrp="1" noRot="1" noChangeArrowheads="1"/>
          </p:cNvSpPr>
          <p:nvPr>
            <p:ph type="body" idx="1"/>
          </p:nvPr>
        </p:nvSpPr>
        <p:spPr bwMode="auto">
          <a:xfrm>
            <a:off x="609600" y="457200"/>
            <a:ext cx="8153400" cy="5641975"/>
          </a:xfrm>
          <a:noFill/>
          <a:ln>
            <a:miter lim="800000"/>
            <a:headEnd/>
            <a:tailEnd/>
          </a:ln>
        </p:spPr>
        <p:txBody>
          <a:bodyPr vert="horz" wrap="square" lIns="91440" tIns="45720" rIns="91440" bIns="45720" numCol="1" anchor="t" anchorCtr="0" compatLnSpc="1">
            <a:prstTxWarp prst="textNoShape">
              <a:avLst/>
            </a:prstTxWarp>
            <a:normAutofit lnSpcReduction="10000"/>
          </a:bodyPr>
          <a:lstStyle/>
          <a:p>
            <a:pPr>
              <a:lnSpc>
                <a:spcPct val="90000"/>
              </a:lnSpc>
            </a:pPr>
            <a:r>
              <a:rPr lang="en-US" altLang="zh-CN" sz="2400" b="1" smtClean="0">
                <a:solidFill>
                  <a:srgbClr val="003399"/>
                </a:solidFill>
                <a:latin typeface="楷体_GB2312" pitchFamily="1" charset="-122"/>
                <a:ea typeface="楷体_GB2312" pitchFamily="1" charset="-122"/>
              </a:rPr>
              <a:t>IRE</a:t>
            </a:r>
            <a:r>
              <a:rPr lang="zh-CN" altLang="en-US" sz="2400" b="1" smtClean="0">
                <a:solidFill>
                  <a:srgbClr val="003399"/>
                </a:solidFill>
                <a:latin typeface="楷体_GB2312" pitchFamily="1" charset="-122"/>
                <a:ea typeface="楷体_GB2312" pitchFamily="1" charset="-122"/>
              </a:rPr>
              <a:t>：化验员、化学工程师、电气工程师、纺织工程师、食品技师、渔业技术专家、材料和测试工程师、土木工程师、航空工程师、行政官员、冶金专家、原子核工程师、陶瓷工程师、地质工程师、电力工程师、口腔科医生、牙科医生。</a:t>
            </a:r>
          </a:p>
          <a:p>
            <a:pPr>
              <a:lnSpc>
                <a:spcPct val="90000"/>
              </a:lnSpc>
            </a:pPr>
            <a:r>
              <a:rPr lang="en-US" altLang="zh-CN" sz="2400" b="1" smtClean="0">
                <a:solidFill>
                  <a:srgbClr val="003399"/>
                </a:solidFill>
                <a:latin typeface="楷体_GB2312" pitchFamily="1" charset="-122"/>
                <a:ea typeface="楷体_GB2312" pitchFamily="1" charset="-122"/>
              </a:rPr>
              <a:t>IRC</a:t>
            </a:r>
            <a:r>
              <a:rPr lang="zh-CN" altLang="en-US" sz="2400" b="1" smtClean="0">
                <a:solidFill>
                  <a:srgbClr val="003399"/>
                </a:solidFill>
                <a:latin typeface="楷体_GB2312" pitchFamily="1" charset="-122"/>
                <a:ea typeface="楷体_GB2312" pitchFamily="1" charset="-122"/>
              </a:rPr>
              <a:t>：飞机领航员、飞行员、物理实验室技师、文献检查员、农业技术专家、动植物技术专家、生物技师、油管检查员、工商业规划者、矿藏安全检查员、纺织品检验员、照相机修理者、工程技术员、编计算程序者、工具设计者、仪器维修工。</a:t>
            </a:r>
          </a:p>
          <a:p>
            <a:pPr>
              <a:lnSpc>
                <a:spcPct val="90000"/>
              </a:lnSpc>
            </a:pPr>
            <a:r>
              <a:rPr lang="en-US" altLang="zh-CN" sz="2400" b="1" smtClean="0">
                <a:solidFill>
                  <a:srgbClr val="003399"/>
                </a:solidFill>
                <a:latin typeface="楷体_GB2312" pitchFamily="1" charset="-122"/>
                <a:ea typeface="楷体_GB2312" pitchFamily="1" charset="-122"/>
              </a:rPr>
              <a:t>CRI</a:t>
            </a:r>
            <a:r>
              <a:rPr lang="zh-CN" altLang="en-US" sz="2400" b="1" smtClean="0">
                <a:solidFill>
                  <a:srgbClr val="003399"/>
                </a:solidFill>
                <a:latin typeface="楷体_GB2312" pitchFamily="1" charset="-122"/>
                <a:ea typeface="楷体_GB2312" pitchFamily="1" charset="-122"/>
              </a:rPr>
              <a:t>：薄记员、会计、记时员、铸造机操作工、打字员、按健操作工、复印机操作工。</a:t>
            </a:r>
          </a:p>
          <a:p>
            <a:pPr>
              <a:lnSpc>
                <a:spcPct val="90000"/>
              </a:lnSpc>
            </a:pPr>
            <a:r>
              <a:rPr lang="en-US" altLang="zh-CN" sz="2400" b="1" smtClean="0">
                <a:solidFill>
                  <a:srgbClr val="003399"/>
                </a:solidFill>
                <a:latin typeface="楷体_GB2312" pitchFamily="1" charset="-122"/>
                <a:ea typeface="楷体_GB2312" pitchFamily="1" charset="-122"/>
              </a:rPr>
              <a:t>CRS</a:t>
            </a:r>
            <a:r>
              <a:rPr lang="zh-CN" altLang="en-US" sz="2400" b="1" smtClean="0">
                <a:solidFill>
                  <a:srgbClr val="003399"/>
                </a:solidFill>
                <a:latin typeface="楷体_GB2312" pitchFamily="1" charset="-122"/>
                <a:ea typeface="楷体_GB2312" pitchFamily="1" charset="-122"/>
              </a:rPr>
              <a:t>：仓库保管员、档案管理员、缝纫工、讲述员、收款人。</a:t>
            </a:r>
          </a:p>
          <a:p>
            <a:pPr>
              <a:lnSpc>
                <a:spcPct val="90000"/>
              </a:lnSpc>
            </a:pPr>
            <a:r>
              <a:rPr lang="en-US" altLang="zh-CN" sz="2400" b="1" smtClean="0">
                <a:solidFill>
                  <a:srgbClr val="003399"/>
                </a:solidFill>
                <a:latin typeface="楷体_GB2312" pitchFamily="1" charset="-122"/>
                <a:ea typeface="楷体_GB2312" pitchFamily="1" charset="-122"/>
              </a:rPr>
              <a:t>CRE</a:t>
            </a:r>
            <a:r>
              <a:rPr lang="zh-CN" altLang="en-US" sz="2400" b="1" smtClean="0">
                <a:solidFill>
                  <a:srgbClr val="003399"/>
                </a:solidFill>
                <a:latin typeface="楷体_GB2312" pitchFamily="1" charset="-122"/>
                <a:ea typeface="楷体_GB2312" pitchFamily="1" charset="-122"/>
              </a:rPr>
              <a:t>：标价员、实验室工作者、广告管理员、自动打字机操作员、电动机装配工、缝纫机操作工。</a:t>
            </a: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zh-CN" altLang="zh-CN" smtClean="0"/>
          </a:p>
        </p:txBody>
      </p:sp>
      <p:sp>
        <p:nvSpPr>
          <p:cNvPr id="65539" name="Rectangle 3"/>
          <p:cNvSpPr>
            <a:spLocks noGrp="1" noRot="1" noChangeArrowheads="1"/>
          </p:cNvSpPr>
          <p:nvPr>
            <p:ph type="body" idx="1"/>
          </p:nvPr>
        </p:nvSpPr>
        <p:spPr bwMode="auto">
          <a:xfrm>
            <a:off x="609600" y="838200"/>
            <a:ext cx="8153400" cy="5260975"/>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CIS</a:t>
            </a:r>
            <a:r>
              <a:rPr lang="zh-CN" altLang="en-US" sz="2400" b="1" smtClean="0">
                <a:solidFill>
                  <a:srgbClr val="003399"/>
                </a:solidFill>
                <a:latin typeface="楷体_GB2312" pitchFamily="1" charset="-122"/>
                <a:ea typeface="楷体_GB2312" pitchFamily="1" charset="-122"/>
              </a:rPr>
              <a:t>：记帐员、顾客服务员、报刊发行员、土地测量员、保险公司职员、会计师、估价员、邮政检查员、外贸检查员。</a:t>
            </a:r>
          </a:p>
          <a:p>
            <a:pPr>
              <a:lnSpc>
                <a:spcPct val="80000"/>
              </a:lnSpc>
            </a:pPr>
            <a:r>
              <a:rPr lang="en-US" altLang="zh-CN" sz="2400" b="1" smtClean="0">
                <a:solidFill>
                  <a:srgbClr val="003399"/>
                </a:solidFill>
                <a:latin typeface="楷体_GB2312" pitchFamily="1" charset="-122"/>
                <a:ea typeface="楷体_GB2312" pitchFamily="1" charset="-122"/>
              </a:rPr>
              <a:t>CIE</a:t>
            </a:r>
            <a:r>
              <a:rPr lang="zh-CN" altLang="en-US" sz="2400" b="1" smtClean="0">
                <a:solidFill>
                  <a:srgbClr val="003399"/>
                </a:solidFill>
                <a:latin typeface="楷体_GB2312" pitchFamily="1" charset="-122"/>
                <a:ea typeface="楷体_GB2312" pitchFamily="1" charset="-122"/>
              </a:rPr>
              <a:t>：打字员、统计员、支票记录员、订货员、校对员、办公室工作人员。</a:t>
            </a:r>
          </a:p>
          <a:p>
            <a:pPr>
              <a:lnSpc>
                <a:spcPct val="80000"/>
              </a:lnSpc>
            </a:pPr>
            <a:r>
              <a:rPr lang="en-US" altLang="zh-CN" sz="2400" b="1" smtClean="0">
                <a:solidFill>
                  <a:srgbClr val="003399"/>
                </a:solidFill>
                <a:latin typeface="楷体_GB2312" pitchFamily="1" charset="-122"/>
                <a:ea typeface="楷体_GB2312" pitchFamily="1" charset="-122"/>
              </a:rPr>
              <a:t>CIR</a:t>
            </a:r>
            <a:r>
              <a:rPr lang="zh-CN" altLang="en-US" sz="2400" b="1" smtClean="0">
                <a:solidFill>
                  <a:srgbClr val="003399"/>
                </a:solidFill>
                <a:latin typeface="楷体_GB2312" pitchFamily="1" charset="-122"/>
                <a:ea typeface="楷体_GB2312" pitchFamily="1" charset="-122"/>
              </a:rPr>
              <a:t>：校对员、工程职员、海底电报员、检修计划员、发报员。</a:t>
            </a:r>
          </a:p>
          <a:p>
            <a:pPr>
              <a:lnSpc>
                <a:spcPct val="80000"/>
              </a:lnSpc>
            </a:pPr>
            <a:r>
              <a:rPr lang="en-US" altLang="zh-CN" sz="2400" b="1" smtClean="0">
                <a:solidFill>
                  <a:srgbClr val="003399"/>
                </a:solidFill>
                <a:latin typeface="楷体_GB2312" pitchFamily="1" charset="-122"/>
                <a:ea typeface="楷体_GB2312" pitchFamily="1" charset="-122"/>
              </a:rPr>
              <a:t>CSE</a:t>
            </a:r>
            <a:r>
              <a:rPr lang="zh-CN" altLang="en-US" sz="2400" b="1" smtClean="0">
                <a:solidFill>
                  <a:srgbClr val="003399"/>
                </a:solidFill>
                <a:latin typeface="楷体_GB2312" pitchFamily="1" charset="-122"/>
                <a:ea typeface="楷体_GB2312" pitchFamily="1" charset="-122"/>
              </a:rPr>
              <a:t>：接待员、通讯员、电话接线员、售票员、旅馆服务员、私人职员、商学教师、旅游办事员。</a:t>
            </a:r>
          </a:p>
          <a:p>
            <a:pPr>
              <a:lnSpc>
                <a:spcPct val="80000"/>
              </a:lnSpc>
            </a:pPr>
            <a:r>
              <a:rPr lang="en-US" altLang="zh-CN" sz="2400" b="1" smtClean="0">
                <a:solidFill>
                  <a:srgbClr val="003399"/>
                </a:solidFill>
                <a:latin typeface="楷体_GB2312" pitchFamily="1" charset="-122"/>
                <a:ea typeface="楷体_GB2312" pitchFamily="1" charset="-122"/>
              </a:rPr>
              <a:t>CSR</a:t>
            </a:r>
            <a:r>
              <a:rPr lang="zh-CN" altLang="en-US" sz="2400" b="1" smtClean="0">
                <a:solidFill>
                  <a:srgbClr val="003399"/>
                </a:solidFill>
                <a:latin typeface="楷体_GB2312" pitchFamily="1" charset="-122"/>
                <a:ea typeface="楷体_GB2312" pitchFamily="1" charset="-122"/>
              </a:rPr>
              <a:t>：运货代理商、铁路职员、交通检查员、办公室通信员。</a:t>
            </a:r>
          </a:p>
          <a:p>
            <a:pPr>
              <a:lnSpc>
                <a:spcPct val="80000"/>
              </a:lnSpc>
            </a:pPr>
            <a:r>
              <a:rPr lang="en-US" altLang="zh-CN" sz="2400" b="1" smtClean="0">
                <a:solidFill>
                  <a:srgbClr val="003399"/>
                </a:solidFill>
                <a:latin typeface="楷体_GB2312" pitchFamily="1" charset="-122"/>
                <a:ea typeface="楷体_GB2312" pitchFamily="1" charset="-122"/>
              </a:rPr>
              <a:t>CSI</a:t>
            </a:r>
            <a:r>
              <a:rPr lang="zh-CN" altLang="en-US" sz="2400" b="1" smtClean="0">
                <a:solidFill>
                  <a:srgbClr val="003399"/>
                </a:solidFill>
                <a:latin typeface="楷体_GB2312" pitchFamily="1" charset="-122"/>
                <a:ea typeface="楷体_GB2312" pitchFamily="1" charset="-122"/>
              </a:rPr>
              <a:t>：薄记员、出纳员、银行财务职员。</a:t>
            </a:r>
          </a:p>
          <a:p>
            <a:pPr>
              <a:lnSpc>
                <a:spcPct val="80000"/>
              </a:lnSpc>
            </a:pPr>
            <a:r>
              <a:rPr lang="en-US" altLang="zh-CN" sz="2400" b="1" smtClean="0">
                <a:solidFill>
                  <a:srgbClr val="003399"/>
                </a:solidFill>
                <a:latin typeface="楷体_GB2312" pitchFamily="1" charset="-122"/>
                <a:ea typeface="楷体_GB2312" pitchFamily="1" charset="-122"/>
              </a:rPr>
              <a:t>CSA</a:t>
            </a:r>
            <a:r>
              <a:rPr lang="zh-CN" altLang="en-US" sz="2400" b="1" smtClean="0">
                <a:solidFill>
                  <a:srgbClr val="003399"/>
                </a:solidFill>
                <a:latin typeface="楷体_GB2312" pitchFamily="1" charset="-122"/>
                <a:ea typeface="楷体_GB2312" pitchFamily="1" charset="-122"/>
              </a:rPr>
              <a:t>：秘书、图书管理员、办公室办事员。</a:t>
            </a:r>
          </a:p>
          <a:p>
            <a:pPr>
              <a:lnSpc>
                <a:spcPct val="80000"/>
              </a:lnSpc>
            </a:pPr>
            <a:r>
              <a:rPr lang="en-US" altLang="zh-CN" sz="2400" b="1" smtClean="0">
                <a:solidFill>
                  <a:srgbClr val="003399"/>
                </a:solidFill>
                <a:latin typeface="楷体_GB2312" pitchFamily="1" charset="-122"/>
                <a:ea typeface="楷体_GB2312" pitchFamily="1" charset="-122"/>
              </a:rPr>
              <a:t>CER</a:t>
            </a:r>
            <a:r>
              <a:rPr lang="zh-CN" altLang="en-US" sz="2400" b="1" smtClean="0">
                <a:solidFill>
                  <a:srgbClr val="003399"/>
                </a:solidFill>
                <a:latin typeface="楷体_GB2312" pitchFamily="1" charset="-122"/>
                <a:ea typeface="楷体_GB2312" pitchFamily="1" charset="-122"/>
              </a:rPr>
              <a:t>：邮递员、数据处理员、办公室办事员。</a:t>
            </a:r>
          </a:p>
          <a:p>
            <a:pPr>
              <a:lnSpc>
                <a:spcPct val="80000"/>
              </a:lnSpc>
            </a:pPr>
            <a:r>
              <a:rPr lang="en-US" altLang="zh-CN" sz="2400" b="1" smtClean="0">
                <a:solidFill>
                  <a:srgbClr val="003399"/>
                </a:solidFill>
                <a:latin typeface="楷体_GB2312" pitchFamily="1" charset="-122"/>
                <a:ea typeface="楷体_GB2312" pitchFamily="1" charset="-122"/>
              </a:rPr>
              <a:t>CEI</a:t>
            </a:r>
            <a:r>
              <a:rPr lang="zh-CN" altLang="en-US" sz="2400" b="1" smtClean="0">
                <a:solidFill>
                  <a:srgbClr val="003399"/>
                </a:solidFill>
                <a:latin typeface="楷体_GB2312" pitchFamily="1" charset="-122"/>
                <a:ea typeface="楷体_GB2312" pitchFamily="1" charset="-122"/>
              </a:rPr>
              <a:t>：推销员、经济分析家。</a:t>
            </a:r>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zh-CN" altLang="zh-CN" smtClean="0"/>
          </a:p>
        </p:txBody>
      </p:sp>
      <p:sp>
        <p:nvSpPr>
          <p:cNvPr id="66563" name="Rectangle 3"/>
          <p:cNvSpPr>
            <a:spLocks noGrp="1" noRot="1" noChangeArrowheads="1"/>
          </p:cNvSpPr>
          <p:nvPr>
            <p:ph type="body" idx="1"/>
          </p:nvPr>
        </p:nvSpPr>
        <p:spPr bwMode="auto">
          <a:xfrm>
            <a:off x="609600" y="457200"/>
            <a:ext cx="8153400" cy="640080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CES</a:t>
            </a:r>
            <a:r>
              <a:rPr lang="zh-CN" altLang="en-US" sz="2400" b="1" smtClean="0">
                <a:solidFill>
                  <a:srgbClr val="003399"/>
                </a:solidFill>
                <a:latin typeface="楷体_GB2312" pitchFamily="1" charset="-122"/>
                <a:ea typeface="楷体_GB2312" pitchFamily="1" charset="-122"/>
              </a:rPr>
              <a:t>：银行会计、记帐员、法人秘书、速记员、法院报告人。</a:t>
            </a:r>
          </a:p>
          <a:p>
            <a:pPr>
              <a:lnSpc>
                <a:spcPct val="80000"/>
              </a:lnSpc>
            </a:pPr>
            <a:r>
              <a:rPr lang="en-US" altLang="zh-CN" sz="2400" b="1" smtClean="0">
                <a:solidFill>
                  <a:srgbClr val="003399"/>
                </a:solidFill>
                <a:latin typeface="楷体_GB2312" pitchFamily="1" charset="-122"/>
                <a:ea typeface="楷体_GB2312" pitchFamily="1" charset="-122"/>
              </a:rPr>
              <a:t>ECI</a:t>
            </a:r>
            <a:r>
              <a:rPr lang="zh-CN" altLang="en-US" sz="2400" b="1" smtClean="0">
                <a:solidFill>
                  <a:srgbClr val="003399"/>
                </a:solidFill>
                <a:latin typeface="楷体_GB2312" pitchFamily="1" charset="-122"/>
                <a:ea typeface="楷体_GB2312" pitchFamily="1" charset="-122"/>
              </a:rPr>
              <a:t>：银行行长、审计员、信用管理员、地产管理员、商业管理员。</a:t>
            </a:r>
          </a:p>
          <a:p>
            <a:pPr>
              <a:lnSpc>
                <a:spcPct val="80000"/>
              </a:lnSpc>
            </a:pPr>
            <a:r>
              <a:rPr lang="en-US" altLang="zh-CN" sz="2400" b="1" smtClean="0">
                <a:solidFill>
                  <a:srgbClr val="003399"/>
                </a:solidFill>
                <a:latin typeface="楷体_GB2312" pitchFamily="1" charset="-122"/>
                <a:ea typeface="楷体_GB2312" pitchFamily="1" charset="-122"/>
              </a:rPr>
              <a:t>ECS</a:t>
            </a:r>
            <a:r>
              <a:rPr lang="zh-CN" altLang="en-US" sz="2400" b="1" smtClean="0">
                <a:solidFill>
                  <a:srgbClr val="003399"/>
                </a:solidFill>
                <a:latin typeface="楷体_GB2312" pitchFamily="1" charset="-122"/>
                <a:ea typeface="楷体_GB2312" pitchFamily="1" charset="-122"/>
              </a:rPr>
              <a:t>：信用办事员、保险人员、各类进货员、海关服务经理、售货员、购买员、会计。</a:t>
            </a:r>
          </a:p>
          <a:p>
            <a:pPr>
              <a:lnSpc>
                <a:spcPct val="80000"/>
              </a:lnSpc>
            </a:pPr>
            <a:r>
              <a:rPr lang="en-US" altLang="zh-CN" sz="2400" b="1" smtClean="0">
                <a:solidFill>
                  <a:srgbClr val="003399"/>
                </a:solidFill>
                <a:latin typeface="楷体_GB2312" pitchFamily="1" charset="-122"/>
                <a:ea typeface="楷体_GB2312" pitchFamily="1" charset="-122"/>
              </a:rPr>
              <a:t>ERI</a:t>
            </a:r>
            <a:r>
              <a:rPr lang="zh-CN" altLang="en-US" sz="2400" b="1" smtClean="0">
                <a:solidFill>
                  <a:srgbClr val="003399"/>
                </a:solidFill>
                <a:latin typeface="楷体_GB2312" pitchFamily="1" charset="-122"/>
                <a:ea typeface="楷体_GB2312" pitchFamily="1" charset="-122"/>
              </a:rPr>
              <a:t>：建筑物管理员、工业工程师、农场管理员、护士长、农业经营管理人员。</a:t>
            </a:r>
          </a:p>
          <a:p>
            <a:pPr>
              <a:lnSpc>
                <a:spcPct val="80000"/>
              </a:lnSpc>
            </a:pPr>
            <a:r>
              <a:rPr lang="en-US" altLang="zh-CN" sz="2400" b="1" smtClean="0">
                <a:solidFill>
                  <a:srgbClr val="003399"/>
                </a:solidFill>
                <a:latin typeface="楷体_GB2312" pitchFamily="1" charset="-122"/>
                <a:ea typeface="楷体_GB2312" pitchFamily="1" charset="-122"/>
              </a:rPr>
              <a:t>ERS</a:t>
            </a:r>
            <a:r>
              <a:rPr lang="zh-CN" altLang="en-US" sz="2400" b="1" smtClean="0">
                <a:solidFill>
                  <a:srgbClr val="003399"/>
                </a:solidFill>
                <a:latin typeface="楷体_GB2312" pitchFamily="1" charset="-122"/>
                <a:ea typeface="楷体_GB2312" pitchFamily="1" charset="-122"/>
              </a:rPr>
              <a:t>：仓库管理员、房屋管理员、货栈监督管理员。</a:t>
            </a:r>
          </a:p>
          <a:p>
            <a:pPr>
              <a:lnSpc>
                <a:spcPct val="80000"/>
              </a:lnSpc>
            </a:pPr>
            <a:r>
              <a:rPr lang="en-US" altLang="zh-CN" sz="2400" b="1" smtClean="0">
                <a:solidFill>
                  <a:srgbClr val="003399"/>
                </a:solidFill>
                <a:latin typeface="楷体_GB2312" pitchFamily="1" charset="-122"/>
                <a:ea typeface="楷体_GB2312" pitchFamily="1" charset="-122"/>
              </a:rPr>
              <a:t>ERC</a:t>
            </a:r>
            <a:r>
              <a:rPr lang="zh-CN" altLang="en-US" sz="2400" b="1" smtClean="0">
                <a:solidFill>
                  <a:srgbClr val="003399"/>
                </a:solidFill>
                <a:latin typeface="楷体_GB2312" pitchFamily="1" charset="-122"/>
                <a:ea typeface="楷体_GB2312" pitchFamily="1" charset="-122"/>
              </a:rPr>
              <a:t>：邮政局长、渔船船长、机械操作领班、木工领班、瓦工领班、驾驶员领班。</a:t>
            </a:r>
          </a:p>
          <a:p>
            <a:pPr>
              <a:lnSpc>
                <a:spcPct val="80000"/>
              </a:lnSpc>
            </a:pPr>
            <a:r>
              <a:rPr lang="en-US" altLang="zh-CN" sz="2400" b="1" smtClean="0">
                <a:solidFill>
                  <a:srgbClr val="003399"/>
                </a:solidFill>
                <a:latin typeface="楷体_GB2312" pitchFamily="1" charset="-122"/>
                <a:ea typeface="楷体_GB2312" pitchFamily="1" charset="-122"/>
              </a:rPr>
              <a:t>EIR</a:t>
            </a:r>
            <a:r>
              <a:rPr lang="zh-CN" altLang="en-US" sz="2400" b="1" smtClean="0">
                <a:solidFill>
                  <a:srgbClr val="003399"/>
                </a:solidFill>
                <a:latin typeface="楷体_GB2312" pitchFamily="1" charset="-122"/>
                <a:ea typeface="楷体_GB2312" pitchFamily="1" charset="-122"/>
              </a:rPr>
              <a:t>：科学、技术和有关周期出版物的管理员。</a:t>
            </a:r>
          </a:p>
          <a:p>
            <a:pPr>
              <a:lnSpc>
                <a:spcPct val="80000"/>
              </a:lnSpc>
            </a:pPr>
            <a:r>
              <a:rPr lang="en-US" altLang="zh-CN" sz="2400" b="1" smtClean="0">
                <a:solidFill>
                  <a:srgbClr val="003399"/>
                </a:solidFill>
                <a:latin typeface="楷体_GB2312" pitchFamily="1" charset="-122"/>
                <a:ea typeface="楷体_GB2312" pitchFamily="1" charset="-122"/>
              </a:rPr>
              <a:t>EIC</a:t>
            </a:r>
            <a:r>
              <a:rPr lang="zh-CN" altLang="en-US" sz="2400" b="1" smtClean="0">
                <a:solidFill>
                  <a:srgbClr val="003399"/>
                </a:solidFill>
                <a:latin typeface="楷体_GB2312" pitchFamily="1" charset="-122"/>
                <a:ea typeface="楷体_GB2312" pitchFamily="1" charset="-122"/>
              </a:rPr>
              <a:t>：专利代理人、鉴定人、运输服务检查员、安全检查员、废品收购人员。</a:t>
            </a:r>
          </a:p>
          <a:p>
            <a:pPr>
              <a:lnSpc>
                <a:spcPct val="80000"/>
              </a:lnSpc>
            </a:pPr>
            <a:r>
              <a:rPr lang="en-US" altLang="zh-CN" sz="2400" b="1" smtClean="0">
                <a:solidFill>
                  <a:srgbClr val="003399"/>
                </a:solidFill>
                <a:latin typeface="楷体_GB2312" pitchFamily="1" charset="-122"/>
                <a:ea typeface="楷体_GB2312" pitchFamily="1" charset="-122"/>
              </a:rPr>
              <a:t>EIS</a:t>
            </a:r>
            <a:r>
              <a:rPr lang="zh-CN" altLang="en-US" sz="2400" b="1" smtClean="0">
                <a:solidFill>
                  <a:srgbClr val="003399"/>
                </a:solidFill>
                <a:latin typeface="楷体_GB2312" pitchFamily="1" charset="-122"/>
                <a:ea typeface="楷体_GB2312" pitchFamily="1" charset="-122"/>
              </a:rPr>
              <a:t>：警官、侦察员、交通检验员、安全咨询员、合同管理者、商人。</a:t>
            </a:r>
          </a:p>
          <a:p>
            <a:pPr>
              <a:lnSpc>
                <a:spcPct val="80000"/>
              </a:lnSpc>
            </a:pPr>
            <a:r>
              <a:rPr lang="en-US" altLang="zh-CN" sz="2400" b="1" smtClean="0">
                <a:solidFill>
                  <a:srgbClr val="003399"/>
                </a:solidFill>
                <a:latin typeface="楷体_GB2312" pitchFamily="1" charset="-122"/>
                <a:ea typeface="楷体_GB2312" pitchFamily="1" charset="-122"/>
              </a:rPr>
              <a:t>EAS</a:t>
            </a:r>
            <a:r>
              <a:rPr lang="zh-CN" altLang="en-US" sz="2400" b="1" smtClean="0">
                <a:solidFill>
                  <a:srgbClr val="003399"/>
                </a:solidFill>
                <a:latin typeface="楷体_GB2312" pitchFamily="1" charset="-122"/>
                <a:ea typeface="楷体_GB2312" pitchFamily="1" charset="-122"/>
              </a:rPr>
              <a:t>：法官、律师、公证人。</a:t>
            </a:r>
          </a:p>
          <a:p>
            <a:pPr>
              <a:lnSpc>
                <a:spcPct val="80000"/>
              </a:lnSpc>
            </a:pPr>
            <a:r>
              <a:rPr lang="en-US" altLang="zh-CN" sz="2400" b="1" smtClean="0">
                <a:solidFill>
                  <a:srgbClr val="003399"/>
                </a:solidFill>
                <a:latin typeface="楷体_GB2312" pitchFamily="1" charset="-122"/>
                <a:ea typeface="楷体_GB2312" pitchFamily="1" charset="-122"/>
              </a:rPr>
              <a:t>EAR</a:t>
            </a:r>
            <a:r>
              <a:rPr lang="zh-CN" altLang="en-US" sz="2400" b="1" smtClean="0">
                <a:solidFill>
                  <a:srgbClr val="003399"/>
                </a:solidFill>
                <a:latin typeface="楷体_GB2312" pitchFamily="1" charset="-122"/>
                <a:ea typeface="楷体_GB2312" pitchFamily="1" charset="-122"/>
              </a:rPr>
              <a:t>：展览室管理员、舞台管理员、播音员、训兽员。</a:t>
            </a:r>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zh-CN" altLang="zh-CN" smtClean="0"/>
          </a:p>
        </p:txBody>
      </p:sp>
      <p:sp>
        <p:nvSpPr>
          <p:cNvPr id="67587" name="Rectangle 3"/>
          <p:cNvSpPr>
            <a:spLocks noGrp="1" noRot="1" noChangeArrowheads="1"/>
          </p:cNvSpPr>
          <p:nvPr>
            <p:ph type="body" idx="1"/>
          </p:nvPr>
        </p:nvSpPr>
        <p:spPr bwMode="auto">
          <a:xfrm>
            <a:off x="609600" y="609600"/>
            <a:ext cx="8153400" cy="5489575"/>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ESC</a:t>
            </a:r>
            <a:r>
              <a:rPr lang="zh-CN" altLang="en-US" sz="2400" b="1" smtClean="0">
                <a:solidFill>
                  <a:srgbClr val="003399"/>
                </a:solidFill>
                <a:latin typeface="楷体_GB2312" pitchFamily="1" charset="-122"/>
                <a:ea typeface="楷体_GB2312" pitchFamily="1" charset="-122"/>
              </a:rPr>
              <a:t>：理发师、裁判员、政府行政管理员、财政管理员、工程管理员、职业病防治、售货员、商业经理、办公室主任、人事负责人、调度员。</a:t>
            </a:r>
          </a:p>
          <a:p>
            <a:pPr>
              <a:lnSpc>
                <a:spcPct val="80000"/>
              </a:lnSpc>
            </a:pPr>
            <a:r>
              <a:rPr lang="en-US" altLang="zh-CN" sz="2400" b="1" smtClean="0">
                <a:solidFill>
                  <a:srgbClr val="003399"/>
                </a:solidFill>
                <a:latin typeface="楷体_GB2312" pitchFamily="1" charset="-122"/>
                <a:ea typeface="楷体_GB2312" pitchFamily="1" charset="-122"/>
              </a:rPr>
              <a:t>ESR</a:t>
            </a:r>
            <a:r>
              <a:rPr lang="zh-CN" altLang="en-US" sz="2400" b="1" smtClean="0">
                <a:solidFill>
                  <a:srgbClr val="003399"/>
                </a:solidFill>
                <a:latin typeface="楷体_GB2312" pitchFamily="1" charset="-122"/>
                <a:ea typeface="楷体_GB2312" pitchFamily="1" charset="-122"/>
              </a:rPr>
              <a:t>：家具售货员、书店售货员、公共汽车驾驶员、日用品售货员、护士长、自然科学和工程的行政领导。</a:t>
            </a:r>
          </a:p>
          <a:p>
            <a:pPr>
              <a:lnSpc>
                <a:spcPct val="80000"/>
              </a:lnSpc>
            </a:pPr>
            <a:r>
              <a:rPr lang="en-US" altLang="zh-CN" sz="2400" b="1" smtClean="0">
                <a:solidFill>
                  <a:srgbClr val="003399"/>
                </a:solidFill>
                <a:latin typeface="楷体_GB2312" pitchFamily="1" charset="-122"/>
                <a:ea typeface="楷体_GB2312" pitchFamily="1" charset="-122"/>
              </a:rPr>
              <a:t>ESI</a:t>
            </a:r>
            <a:r>
              <a:rPr lang="zh-CN" altLang="en-US" sz="2400" b="1" smtClean="0">
                <a:solidFill>
                  <a:srgbClr val="003399"/>
                </a:solidFill>
                <a:latin typeface="楷体_GB2312" pitchFamily="1" charset="-122"/>
                <a:ea typeface="楷体_GB2312" pitchFamily="1" charset="-122"/>
              </a:rPr>
              <a:t>：博物馆管理员、图书管理员、古迹管理员、饮食业经理、地区安全服务管理员、技术服务咨询者、超级市场管理员、零售商品店店员、批发商、出租汽车服务站调度。</a:t>
            </a:r>
          </a:p>
          <a:p>
            <a:pPr>
              <a:lnSpc>
                <a:spcPct val="80000"/>
              </a:lnSpc>
            </a:pPr>
            <a:r>
              <a:rPr lang="en-US" altLang="zh-CN" sz="2400" b="1" smtClean="0">
                <a:solidFill>
                  <a:srgbClr val="003399"/>
                </a:solidFill>
                <a:latin typeface="楷体_GB2312" pitchFamily="1" charset="-122"/>
                <a:ea typeface="楷体_GB2312" pitchFamily="1" charset="-122"/>
              </a:rPr>
              <a:t>ESA</a:t>
            </a:r>
            <a:r>
              <a:rPr lang="zh-CN" altLang="en-US" sz="2400" b="1" smtClean="0">
                <a:solidFill>
                  <a:srgbClr val="003399"/>
                </a:solidFill>
                <a:latin typeface="楷体_GB2312" pitchFamily="1" charset="-122"/>
                <a:ea typeface="楷体_GB2312" pitchFamily="1" charset="-122"/>
              </a:rPr>
              <a:t>：博物馆馆长、报刊管理员、音乐器材售货员、广告商售画营业员、导游、（轮船或班机上的）事务长、飞机上的服务员、船员、法官、律师。</a:t>
            </a:r>
          </a:p>
          <a:p>
            <a:pPr>
              <a:lnSpc>
                <a:spcPct val="80000"/>
              </a:lnSpc>
            </a:pPr>
            <a:r>
              <a:rPr lang="en-US" altLang="zh-CN" sz="2400" b="1" smtClean="0">
                <a:solidFill>
                  <a:srgbClr val="003399"/>
                </a:solidFill>
                <a:latin typeface="楷体_GB2312" pitchFamily="1" charset="-122"/>
                <a:ea typeface="楷体_GB2312" pitchFamily="1" charset="-122"/>
              </a:rPr>
              <a:t>ASE</a:t>
            </a:r>
            <a:r>
              <a:rPr lang="zh-CN" altLang="en-US" sz="2400" b="1" smtClean="0">
                <a:solidFill>
                  <a:srgbClr val="003399"/>
                </a:solidFill>
                <a:latin typeface="楷体_GB2312" pitchFamily="1" charset="-122"/>
                <a:ea typeface="楷体_GB2312" pitchFamily="1" charset="-122"/>
              </a:rPr>
              <a:t>：戏剧导演、舞蹈教师、广告撰稿人、报刊、专栏作者、记者、演员、英语翻译。</a:t>
            </a:r>
          </a:p>
          <a:p>
            <a:pPr>
              <a:lnSpc>
                <a:spcPct val="80000"/>
              </a:lnSpc>
            </a:pPr>
            <a:r>
              <a:rPr lang="en-US" altLang="zh-CN" sz="2400" b="1" smtClean="0">
                <a:solidFill>
                  <a:srgbClr val="003399"/>
                </a:solidFill>
                <a:latin typeface="楷体_GB2312" pitchFamily="1" charset="-122"/>
                <a:ea typeface="楷体_GB2312" pitchFamily="1" charset="-122"/>
              </a:rPr>
              <a:t>ASI</a:t>
            </a:r>
            <a:r>
              <a:rPr lang="zh-CN" altLang="en-US" sz="2400" b="1" smtClean="0">
                <a:solidFill>
                  <a:srgbClr val="003399"/>
                </a:solidFill>
                <a:latin typeface="楷体_GB2312" pitchFamily="1" charset="-122"/>
                <a:ea typeface="楷体_GB2312" pitchFamily="1" charset="-122"/>
              </a:rPr>
              <a:t>：音乐教师、乐器教师、美术教师、管弦乐指挥、合唱队指挥、歌星、演奏家、哲学家、作家、广告经理、时装模特。</a:t>
            </a:r>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zh-CN" altLang="zh-CN" smtClean="0"/>
          </a:p>
        </p:txBody>
      </p:sp>
      <p:sp>
        <p:nvSpPr>
          <p:cNvPr id="68611" name="Rectangle 3"/>
          <p:cNvSpPr>
            <a:spLocks noGrp="1" noRot="1" noChangeArrowheads="1"/>
          </p:cNvSpPr>
          <p:nvPr>
            <p:ph type="body" idx="1"/>
          </p:nvPr>
        </p:nvSpPr>
        <p:spPr bwMode="auto">
          <a:xfrm>
            <a:off x="609600" y="533400"/>
            <a:ext cx="8153400" cy="5565775"/>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pPr>
            <a:r>
              <a:rPr lang="en-US" altLang="zh-CN" sz="2400" b="1" smtClean="0">
                <a:solidFill>
                  <a:srgbClr val="003399"/>
                </a:solidFill>
                <a:latin typeface="楷体_GB2312" pitchFamily="1" charset="-122"/>
                <a:ea typeface="楷体_GB2312" pitchFamily="1" charset="-122"/>
              </a:rPr>
              <a:t>AER</a:t>
            </a:r>
            <a:r>
              <a:rPr lang="zh-CN" altLang="en-US" sz="2400" b="1" smtClean="0">
                <a:solidFill>
                  <a:srgbClr val="003399"/>
                </a:solidFill>
                <a:latin typeface="楷体_GB2312" pitchFamily="1" charset="-122"/>
                <a:ea typeface="楷体_GB2312" pitchFamily="1" charset="-122"/>
              </a:rPr>
              <a:t>：新闻摄影师、电视摄影师、艺术指导、录音指导、丑角演员、魔术师、木偶戏演员、骑士、跳水员。</a:t>
            </a:r>
          </a:p>
          <a:p>
            <a:pPr>
              <a:lnSpc>
                <a:spcPct val="90000"/>
              </a:lnSpc>
            </a:pPr>
            <a:r>
              <a:rPr lang="en-US" altLang="zh-CN" sz="2400" b="1" smtClean="0">
                <a:solidFill>
                  <a:srgbClr val="003399"/>
                </a:solidFill>
                <a:latin typeface="楷体_GB2312" pitchFamily="1" charset="-122"/>
                <a:ea typeface="楷体_GB2312" pitchFamily="1" charset="-122"/>
              </a:rPr>
              <a:t>AEI</a:t>
            </a:r>
            <a:r>
              <a:rPr lang="zh-CN" altLang="en-US" sz="2400" b="1" smtClean="0">
                <a:solidFill>
                  <a:srgbClr val="003399"/>
                </a:solidFill>
                <a:latin typeface="楷体_GB2312" pitchFamily="1" charset="-122"/>
                <a:ea typeface="楷体_GB2312" pitchFamily="1" charset="-122"/>
              </a:rPr>
              <a:t>：音乐指挥、舞台指导、电影导演。</a:t>
            </a:r>
          </a:p>
          <a:p>
            <a:pPr>
              <a:lnSpc>
                <a:spcPct val="90000"/>
              </a:lnSpc>
            </a:pPr>
            <a:r>
              <a:rPr lang="en-US" altLang="zh-CN" sz="2400" b="1" smtClean="0">
                <a:solidFill>
                  <a:srgbClr val="003399"/>
                </a:solidFill>
                <a:latin typeface="楷体_GB2312" pitchFamily="1" charset="-122"/>
                <a:ea typeface="楷体_GB2312" pitchFamily="1" charset="-122"/>
              </a:rPr>
              <a:t>AES</a:t>
            </a:r>
            <a:r>
              <a:rPr lang="zh-CN" altLang="en-US" sz="2400" b="1" smtClean="0">
                <a:solidFill>
                  <a:srgbClr val="003399"/>
                </a:solidFill>
                <a:latin typeface="楷体_GB2312" pitchFamily="1" charset="-122"/>
                <a:ea typeface="楷体_GB2312" pitchFamily="1" charset="-122"/>
              </a:rPr>
              <a:t>：流行歌手、舞蹈演员、电影导演、广播节目主持人、舞蹈教师、口技表演者、喜剧演员、模特。</a:t>
            </a:r>
          </a:p>
          <a:p>
            <a:pPr>
              <a:lnSpc>
                <a:spcPct val="90000"/>
              </a:lnSpc>
            </a:pPr>
            <a:r>
              <a:rPr lang="en-US" altLang="zh-CN" sz="2400" b="1" smtClean="0">
                <a:solidFill>
                  <a:srgbClr val="003399"/>
                </a:solidFill>
                <a:latin typeface="楷体_GB2312" pitchFamily="1" charset="-122"/>
                <a:ea typeface="楷体_GB2312" pitchFamily="1" charset="-122"/>
              </a:rPr>
              <a:t>AIS</a:t>
            </a:r>
            <a:r>
              <a:rPr lang="zh-CN" altLang="en-US" sz="2400" b="1" smtClean="0">
                <a:solidFill>
                  <a:srgbClr val="003399"/>
                </a:solidFill>
                <a:latin typeface="楷体_GB2312" pitchFamily="1" charset="-122"/>
                <a:ea typeface="楷体_GB2312" pitchFamily="1" charset="-122"/>
              </a:rPr>
              <a:t>：画家、剧作家、编辑、评论家、时装艺术大师、新闻摄影师、男演员、文学作者。</a:t>
            </a:r>
          </a:p>
          <a:p>
            <a:pPr>
              <a:lnSpc>
                <a:spcPct val="90000"/>
              </a:lnSpc>
            </a:pPr>
            <a:r>
              <a:rPr lang="en-US" altLang="zh-CN" sz="2400" b="1" smtClean="0">
                <a:solidFill>
                  <a:srgbClr val="003399"/>
                </a:solidFill>
                <a:latin typeface="楷体_GB2312" pitchFamily="1" charset="-122"/>
                <a:ea typeface="楷体_GB2312" pitchFamily="1" charset="-122"/>
              </a:rPr>
              <a:t>AIE</a:t>
            </a:r>
            <a:r>
              <a:rPr lang="zh-CN" altLang="en-US" sz="2400" b="1" smtClean="0">
                <a:solidFill>
                  <a:srgbClr val="003399"/>
                </a:solidFill>
                <a:latin typeface="楷体_GB2312" pitchFamily="1" charset="-122"/>
                <a:ea typeface="楷体_GB2312" pitchFamily="1" charset="-122"/>
              </a:rPr>
              <a:t>：花匠、皮衣设计师、工业产品设计师、剪影艺术家、复制雕刻品大师。</a:t>
            </a:r>
          </a:p>
          <a:p>
            <a:pPr>
              <a:lnSpc>
                <a:spcPct val="90000"/>
              </a:lnSpc>
            </a:pPr>
            <a:r>
              <a:rPr lang="en-US" altLang="zh-CN" sz="2400" b="1" smtClean="0">
                <a:solidFill>
                  <a:srgbClr val="003399"/>
                </a:solidFill>
                <a:latin typeface="楷体_GB2312" pitchFamily="1" charset="-122"/>
                <a:ea typeface="楷体_GB2312" pitchFamily="1" charset="-122"/>
              </a:rPr>
              <a:t>AIR</a:t>
            </a:r>
            <a:r>
              <a:rPr lang="zh-CN" altLang="en-US" sz="2400" b="1" smtClean="0">
                <a:solidFill>
                  <a:srgbClr val="003399"/>
                </a:solidFill>
                <a:latin typeface="楷体_GB2312" pitchFamily="1" charset="-122"/>
                <a:ea typeface="楷体_GB2312" pitchFamily="1" charset="-122"/>
              </a:rPr>
              <a:t>：建筑师、画家、摄影师、绘图员、环境美化公、雕刻家、包装设计师、陶器设计师、绣花工、漫画工。</a:t>
            </a:r>
          </a:p>
          <a:p>
            <a:pPr>
              <a:lnSpc>
                <a:spcPct val="90000"/>
              </a:lnSpc>
            </a:pPr>
            <a:r>
              <a:rPr lang="en-US" altLang="zh-CN" sz="2400" b="1" smtClean="0">
                <a:solidFill>
                  <a:srgbClr val="003399"/>
                </a:solidFill>
                <a:latin typeface="楷体_GB2312" pitchFamily="1" charset="-122"/>
                <a:ea typeface="楷体_GB2312" pitchFamily="1" charset="-122"/>
              </a:rPr>
              <a:t>SEC</a:t>
            </a:r>
            <a:r>
              <a:rPr lang="zh-CN" altLang="en-US" sz="2400" b="1" smtClean="0">
                <a:solidFill>
                  <a:srgbClr val="003399"/>
                </a:solidFill>
                <a:latin typeface="楷体_GB2312" pitchFamily="1" charset="-122"/>
                <a:ea typeface="楷体_GB2312" pitchFamily="1" charset="-122"/>
              </a:rPr>
              <a:t>：社会活动家、退伍军人服务官员、工商会事务代表、教育咨询者、宿舍管理员、旅馆经理、饮食服务管理员。</a:t>
            </a:r>
          </a:p>
          <a:p>
            <a:pPr>
              <a:lnSpc>
                <a:spcPct val="90000"/>
              </a:lnSpc>
            </a:pPr>
            <a:r>
              <a:rPr lang="en-US" altLang="zh-CN" sz="2400" b="1" smtClean="0">
                <a:solidFill>
                  <a:srgbClr val="003399"/>
                </a:solidFill>
                <a:latin typeface="楷体_GB2312" pitchFamily="1" charset="-122"/>
                <a:ea typeface="楷体_GB2312" pitchFamily="1" charset="-122"/>
              </a:rPr>
              <a:t>SER</a:t>
            </a:r>
            <a:r>
              <a:rPr lang="zh-CN" altLang="en-US" sz="2400" b="1" smtClean="0">
                <a:solidFill>
                  <a:srgbClr val="003399"/>
                </a:solidFill>
                <a:latin typeface="楷体_GB2312" pitchFamily="1" charset="-122"/>
                <a:ea typeface="楷体_GB2312" pitchFamily="1" charset="-122"/>
              </a:rPr>
              <a:t>：体育教练、游泳指导。</a:t>
            </a:r>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zh-CN" altLang="zh-CN" smtClean="0"/>
          </a:p>
        </p:txBody>
      </p:sp>
      <p:sp>
        <p:nvSpPr>
          <p:cNvPr id="69635" name="Rectangle 3"/>
          <p:cNvSpPr>
            <a:spLocks noGrp="1" noRot="1" noChangeArrowheads="1"/>
          </p:cNvSpPr>
          <p:nvPr>
            <p:ph type="body" idx="1"/>
          </p:nvPr>
        </p:nvSpPr>
        <p:spPr bwMode="auto">
          <a:xfrm>
            <a:off x="609600" y="609600"/>
            <a:ext cx="8153400" cy="5489575"/>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800" b="1" smtClean="0">
                <a:solidFill>
                  <a:srgbClr val="003399"/>
                </a:solidFill>
                <a:latin typeface="楷体_GB2312" pitchFamily="1" charset="-122"/>
                <a:ea typeface="楷体_GB2312" pitchFamily="1" charset="-122"/>
              </a:rPr>
              <a:t>SEI</a:t>
            </a:r>
            <a:r>
              <a:rPr lang="zh-CN" altLang="en-US" sz="2800" b="1" smtClean="0">
                <a:solidFill>
                  <a:srgbClr val="003399"/>
                </a:solidFill>
                <a:latin typeface="楷体_GB2312" pitchFamily="1" charset="-122"/>
                <a:ea typeface="楷体_GB2312" pitchFamily="1" charset="-122"/>
              </a:rPr>
              <a:t>：大学校长、学院院长、医院行政管理员、历史学家、家政经济学家、职业学校教师、资料员。</a:t>
            </a:r>
          </a:p>
          <a:p>
            <a:pPr>
              <a:lnSpc>
                <a:spcPct val="80000"/>
              </a:lnSpc>
            </a:pPr>
            <a:r>
              <a:rPr lang="en-US" altLang="zh-CN" sz="2800" b="1" smtClean="0">
                <a:solidFill>
                  <a:srgbClr val="003399"/>
                </a:solidFill>
                <a:latin typeface="楷体_GB2312" pitchFamily="1" charset="-122"/>
                <a:ea typeface="楷体_GB2312" pitchFamily="1" charset="-122"/>
              </a:rPr>
              <a:t>SEA</a:t>
            </a:r>
            <a:r>
              <a:rPr lang="zh-CN" altLang="en-US" sz="2800" b="1" smtClean="0">
                <a:solidFill>
                  <a:srgbClr val="003399"/>
                </a:solidFill>
                <a:latin typeface="楷体_GB2312" pitchFamily="1" charset="-122"/>
                <a:ea typeface="楷体_GB2312" pitchFamily="1" charset="-122"/>
              </a:rPr>
              <a:t>：娱乐活动管理员、国外服务办事员、社会服务助理、一般咨询者、宗教教育工作者。</a:t>
            </a:r>
          </a:p>
          <a:p>
            <a:pPr>
              <a:lnSpc>
                <a:spcPct val="80000"/>
              </a:lnSpc>
            </a:pPr>
            <a:r>
              <a:rPr lang="en-US" altLang="zh-CN" sz="2800" b="1" smtClean="0">
                <a:solidFill>
                  <a:srgbClr val="003399"/>
                </a:solidFill>
                <a:latin typeface="楷体_GB2312" pitchFamily="1" charset="-122"/>
                <a:ea typeface="楷体_GB2312" pitchFamily="1" charset="-122"/>
              </a:rPr>
              <a:t>SCE</a:t>
            </a:r>
            <a:r>
              <a:rPr lang="zh-CN" altLang="en-US" sz="2800" b="1" smtClean="0">
                <a:solidFill>
                  <a:srgbClr val="003399"/>
                </a:solidFill>
                <a:latin typeface="楷体_GB2312" pitchFamily="1" charset="-122"/>
                <a:ea typeface="楷体_GB2312" pitchFamily="1" charset="-122"/>
              </a:rPr>
              <a:t>：部长助理、福利机构职员、生产协调人、环境卫生管理人员、戏院经理、餐馆经理、售票员。</a:t>
            </a:r>
          </a:p>
          <a:p>
            <a:pPr>
              <a:lnSpc>
                <a:spcPct val="80000"/>
              </a:lnSpc>
            </a:pPr>
            <a:r>
              <a:rPr lang="en-US" altLang="zh-CN" sz="2800" b="1" smtClean="0">
                <a:solidFill>
                  <a:srgbClr val="003399"/>
                </a:solidFill>
                <a:latin typeface="楷体_GB2312" pitchFamily="1" charset="-122"/>
                <a:ea typeface="楷体_GB2312" pitchFamily="1" charset="-122"/>
              </a:rPr>
              <a:t>SRI</a:t>
            </a:r>
            <a:r>
              <a:rPr lang="zh-CN" altLang="en-US" sz="2800" b="1" smtClean="0">
                <a:solidFill>
                  <a:srgbClr val="003399"/>
                </a:solidFill>
                <a:latin typeface="楷体_GB2312" pitchFamily="1" charset="-122"/>
                <a:ea typeface="楷体_GB2312" pitchFamily="1" charset="-122"/>
              </a:rPr>
              <a:t>；外科医师助手、医院服务员。</a:t>
            </a:r>
          </a:p>
          <a:p>
            <a:pPr>
              <a:lnSpc>
                <a:spcPct val="80000"/>
              </a:lnSpc>
            </a:pPr>
            <a:r>
              <a:rPr lang="en-US" altLang="zh-CN" sz="2800" b="1" smtClean="0">
                <a:solidFill>
                  <a:srgbClr val="003399"/>
                </a:solidFill>
                <a:latin typeface="楷体_GB2312" pitchFamily="1" charset="-122"/>
                <a:ea typeface="楷体_GB2312" pitchFamily="1" charset="-122"/>
              </a:rPr>
              <a:t>SRE</a:t>
            </a:r>
            <a:r>
              <a:rPr lang="zh-CN" altLang="en-US" sz="2800" b="1" smtClean="0">
                <a:solidFill>
                  <a:srgbClr val="003399"/>
                </a:solidFill>
                <a:latin typeface="楷体_GB2312" pitchFamily="1" charset="-122"/>
                <a:ea typeface="楷体_GB2312" pitchFamily="1" charset="-122"/>
              </a:rPr>
              <a:t>：体育教师、职业病治疗者、体育教练、专业运动员、房管员、儿童家庭教师、警察、引座员、传达员、保姆。</a:t>
            </a:r>
          </a:p>
          <a:p>
            <a:pPr>
              <a:lnSpc>
                <a:spcPct val="80000"/>
              </a:lnSpc>
            </a:pPr>
            <a:r>
              <a:rPr lang="en-US" altLang="zh-CN" sz="2800" b="1" smtClean="0">
                <a:solidFill>
                  <a:srgbClr val="003399"/>
                </a:solidFill>
                <a:latin typeface="楷体_GB2312" pitchFamily="1" charset="-122"/>
                <a:ea typeface="楷体_GB2312" pitchFamily="1" charset="-122"/>
              </a:rPr>
              <a:t>SRC</a:t>
            </a:r>
            <a:r>
              <a:rPr lang="zh-CN" altLang="en-US" sz="2800" b="1" smtClean="0">
                <a:solidFill>
                  <a:srgbClr val="003399"/>
                </a:solidFill>
                <a:latin typeface="楷体_GB2312" pitchFamily="1" charset="-122"/>
                <a:ea typeface="楷体_GB2312" pitchFamily="1" charset="-122"/>
              </a:rPr>
              <a:t>：护理员、护理助理、医院勤杂工、理发师、儿童服务人员。</a:t>
            </a:r>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zh-CN" altLang="zh-CN" smtClean="0"/>
          </a:p>
        </p:txBody>
      </p:sp>
      <p:sp>
        <p:nvSpPr>
          <p:cNvPr id="70659" name="Rectangle 3"/>
          <p:cNvSpPr>
            <a:spLocks noGrp="1" noRot="1" noChangeArrowheads="1"/>
          </p:cNvSpPr>
          <p:nvPr>
            <p:ph type="body" idx="1"/>
          </p:nvPr>
        </p:nvSpPr>
        <p:spPr bwMode="auto">
          <a:xfrm>
            <a:off x="457200" y="533400"/>
            <a:ext cx="8305800" cy="6324600"/>
          </a:xfrm>
          <a:noFill/>
          <a:ln>
            <a:miter lim="800000"/>
            <a:headEnd/>
            <a:tailEnd/>
          </a:ln>
        </p:spPr>
        <p:txBody>
          <a:bodyPr vert="horz" wrap="square" lIns="91440" tIns="45720" rIns="91440" bIns="45720" numCol="1" anchor="t" anchorCtr="0" compatLnSpc="1">
            <a:prstTxWarp prst="textNoShape">
              <a:avLst/>
            </a:prstTxWarp>
          </a:bodyPr>
          <a:lstStyle/>
          <a:p>
            <a:pPr>
              <a:lnSpc>
                <a:spcPct val="80000"/>
              </a:lnSpc>
            </a:pPr>
            <a:r>
              <a:rPr lang="en-US" altLang="zh-CN" sz="2400" b="1" smtClean="0">
                <a:solidFill>
                  <a:srgbClr val="003399"/>
                </a:solidFill>
                <a:latin typeface="楷体_GB2312" pitchFamily="1" charset="-122"/>
                <a:ea typeface="楷体_GB2312" pitchFamily="1" charset="-122"/>
              </a:rPr>
              <a:t>SIA</a:t>
            </a:r>
            <a:r>
              <a:rPr lang="zh-CN" altLang="en-US" sz="2400" b="1" smtClean="0">
                <a:solidFill>
                  <a:srgbClr val="003399"/>
                </a:solidFill>
                <a:latin typeface="楷体_GB2312" pitchFamily="1" charset="-122"/>
                <a:ea typeface="楷体_GB2312" pitchFamily="1" charset="-122"/>
              </a:rPr>
              <a:t>：社会学家、心理咨询者、学校心理学家、政治科学家、大学或学院的系主任、大学或学院的教育学教师、大学农业教师、大学工程和建筑课程教师、大学法律教师、大学数学、医学、物理、社会科学和生命科学的教师、研究生助教、成人教育教师。</a:t>
            </a:r>
          </a:p>
          <a:p>
            <a:pPr>
              <a:lnSpc>
                <a:spcPct val="80000"/>
              </a:lnSpc>
            </a:pPr>
            <a:r>
              <a:rPr lang="en-US" altLang="zh-CN" sz="2400" b="1" smtClean="0">
                <a:solidFill>
                  <a:srgbClr val="003399"/>
                </a:solidFill>
                <a:latin typeface="楷体_GB2312" pitchFamily="1" charset="-122"/>
                <a:ea typeface="楷体_GB2312" pitchFamily="1" charset="-122"/>
              </a:rPr>
              <a:t>SIE</a:t>
            </a:r>
            <a:r>
              <a:rPr lang="zh-CN" altLang="en-US" sz="2400" b="1" smtClean="0">
                <a:solidFill>
                  <a:srgbClr val="003399"/>
                </a:solidFill>
                <a:latin typeface="楷体_GB2312" pitchFamily="1" charset="-122"/>
                <a:ea typeface="楷体_GB2312" pitchFamily="1" charset="-122"/>
              </a:rPr>
              <a:t>：营养学家、饮食学家、海关检查员、安全检查员、税务稽查员、校长。</a:t>
            </a:r>
          </a:p>
          <a:p>
            <a:pPr>
              <a:lnSpc>
                <a:spcPct val="80000"/>
              </a:lnSpc>
            </a:pPr>
            <a:r>
              <a:rPr lang="en-US" altLang="zh-CN" sz="2400" b="1" smtClean="0">
                <a:solidFill>
                  <a:srgbClr val="003399"/>
                </a:solidFill>
                <a:latin typeface="楷体_GB2312" pitchFamily="1" charset="-122"/>
                <a:ea typeface="楷体_GB2312" pitchFamily="1" charset="-122"/>
              </a:rPr>
              <a:t>SIC</a:t>
            </a:r>
            <a:r>
              <a:rPr lang="zh-CN" altLang="en-US" sz="2400" b="1" smtClean="0">
                <a:solidFill>
                  <a:srgbClr val="003399"/>
                </a:solidFill>
                <a:latin typeface="楷体_GB2312" pitchFamily="1" charset="-122"/>
                <a:ea typeface="楷体_GB2312" pitchFamily="1" charset="-122"/>
              </a:rPr>
              <a:t>：描图员、兽医助手、诊所助理、体检检查员、监督缓刑犯的工作者、娱乐指导者、咨询人员、社会科学教师。</a:t>
            </a:r>
          </a:p>
          <a:p>
            <a:pPr>
              <a:lnSpc>
                <a:spcPct val="80000"/>
              </a:lnSpc>
            </a:pPr>
            <a:r>
              <a:rPr lang="en-US" altLang="zh-CN" sz="2400" b="1" smtClean="0">
                <a:solidFill>
                  <a:srgbClr val="003399"/>
                </a:solidFill>
                <a:latin typeface="楷体_GB2312" pitchFamily="1" charset="-122"/>
                <a:ea typeface="楷体_GB2312" pitchFamily="1" charset="-122"/>
              </a:rPr>
              <a:t>SIR</a:t>
            </a:r>
            <a:r>
              <a:rPr lang="zh-CN" altLang="en-US" sz="2400" b="1" smtClean="0">
                <a:solidFill>
                  <a:srgbClr val="003399"/>
                </a:solidFill>
                <a:latin typeface="楷体_GB2312" pitchFamily="1" charset="-122"/>
                <a:ea typeface="楷体_GB2312" pitchFamily="1" charset="-122"/>
              </a:rPr>
              <a:t>：理疗员、救护队工作人员、手足病医生、职业病治疗助手。</a:t>
            </a:r>
          </a:p>
          <a:p>
            <a:pPr>
              <a:lnSpc>
                <a:spcPct val="80000"/>
              </a:lnSpc>
            </a:pPr>
            <a:r>
              <a:rPr lang="en-US" altLang="zh-CN" sz="2400" b="1" smtClean="0">
                <a:solidFill>
                  <a:srgbClr val="003399"/>
                </a:solidFill>
                <a:latin typeface="楷体_GB2312" pitchFamily="1" charset="-122"/>
                <a:ea typeface="楷体_GB2312" pitchFamily="1" charset="-122"/>
              </a:rPr>
              <a:t>SAE</a:t>
            </a:r>
            <a:r>
              <a:rPr lang="zh-CN" altLang="en-US" sz="2400" b="1" smtClean="0">
                <a:solidFill>
                  <a:srgbClr val="003399"/>
                </a:solidFill>
                <a:latin typeface="楷体_GB2312" pitchFamily="1" charset="-122"/>
                <a:ea typeface="楷体_GB2312" pitchFamily="1" charset="-122"/>
              </a:rPr>
              <a:t>：听觉病治疗者、演讲矫正者。</a:t>
            </a:r>
          </a:p>
          <a:p>
            <a:pPr>
              <a:lnSpc>
                <a:spcPct val="80000"/>
              </a:lnSpc>
            </a:pPr>
            <a:r>
              <a:rPr lang="en-US" altLang="zh-CN" sz="2400" b="1" smtClean="0">
                <a:solidFill>
                  <a:srgbClr val="003399"/>
                </a:solidFill>
                <a:latin typeface="楷体_GB2312" pitchFamily="1" charset="-122"/>
                <a:ea typeface="楷体_GB2312" pitchFamily="1" charset="-122"/>
              </a:rPr>
              <a:t>SAC</a:t>
            </a:r>
            <a:r>
              <a:rPr lang="zh-CN" altLang="en-US" sz="2400" b="1" smtClean="0">
                <a:solidFill>
                  <a:srgbClr val="003399"/>
                </a:solidFill>
                <a:latin typeface="楷体_GB2312" pitchFamily="1" charset="-122"/>
                <a:ea typeface="楷体_GB2312" pitchFamily="1" charset="-122"/>
              </a:rPr>
              <a:t>：理发师、指甲修剪师、包装艺术家、美容师、整容专家、发式设计师。</a:t>
            </a:r>
          </a:p>
          <a:p>
            <a:pPr>
              <a:lnSpc>
                <a:spcPct val="80000"/>
              </a:lnSpc>
            </a:pPr>
            <a:r>
              <a:rPr lang="en-US" altLang="zh-CN" sz="2400" b="1" smtClean="0">
                <a:solidFill>
                  <a:srgbClr val="003399"/>
                </a:solidFill>
                <a:latin typeface="楷体_GB2312" pitchFamily="1" charset="-122"/>
                <a:ea typeface="楷体_GB2312" pitchFamily="1" charset="-122"/>
              </a:rPr>
              <a:t>SAI</a:t>
            </a:r>
            <a:r>
              <a:rPr lang="zh-CN" altLang="en-US" sz="2400" b="1" smtClean="0">
                <a:solidFill>
                  <a:srgbClr val="003399"/>
                </a:solidFill>
                <a:latin typeface="楷体_GB2312" pitchFamily="1" charset="-122"/>
                <a:ea typeface="楷体_GB2312" pitchFamily="1" charset="-122"/>
              </a:rPr>
              <a:t>；图书管理员、小学教师、幼儿园教师、学前儿童教师、中学教师、师范学院教师、盲人教师、智力障碍人的教师、聋哑人的教师、学校护士、牙科助理、飞行指导员。</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矩形 1"/>
          <p:cNvSpPr>
            <a:spLocks noChangeArrowheads="1"/>
          </p:cNvSpPr>
          <p:nvPr/>
        </p:nvSpPr>
        <p:spPr bwMode="auto">
          <a:xfrm>
            <a:off x="0" y="0"/>
            <a:ext cx="9144000" cy="6494463"/>
          </a:xfrm>
          <a:prstGeom prst="rect">
            <a:avLst/>
          </a:prstGeom>
          <a:noFill/>
          <a:ln w="9525">
            <a:noFill/>
            <a:miter lim="800000"/>
            <a:headEnd/>
            <a:tailEnd/>
          </a:ln>
        </p:spPr>
        <p:txBody>
          <a:bodyPr>
            <a:spAutoFit/>
          </a:bodyPr>
          <a:lstStyle/>
          <a:p>
            <a:r>
              <a:rPr lang="zh-CN" altLang="en-US" sz="3200" b="1" dirty="0" smtClean="0">
                <a:solidFill>
                  <a:srgbClr val="7030A0"/>
                </a:solidFill>
                <a:effectLst>
                  <a:outerShdw blurRad="38100" dist="38100" dir="2700000" algn="tl">
                    <a:srgbClr val="000000">
                      <a:alpha val="43137"/>
                    </a:srgbClr>
                  </a:outerShdw>
                </a:effectLst>
                <a:latin typeface="+mn-ea"/>
              </a:rPr>
              <a:t>目标的威力就是：</a:t>
            </a:r>
          </a:p>
          <a:p>
            <a:endParaRPr lang="zh-CN" altLang="en-US" sz="3200" b="1" dirty="0" smtClean="0">
              <a:solidFill>
                <a:srgbClr val="7030A0"/>
              </a:solidFill>
              <a:effectLst>
                <a:outerShdw blurRad="38100" dist="38100" dir="2700000" algn="tl">
                  <a:srgbClr val="000000">
                    <a:alpha val="43137"/>
                  </a:srgbClr>
                </a:outerShdw>
              </a:effectLst>
              <a:latin typeface="+mn-ea"/>
            </a:endParaRPr>
          </a:p>
          <a:p>
            <a:r>
              <a:rPr lang="zh-CN" altLang="en-US" sz="3200" b="1" dirty="0" smtClean="0">
                <a:solidFill>
                  <a:srgbClr val="7030A0"/>
                </a:solidFill>
                <a:effectLst>
                  <a:outerShdw blurRad="38100" dist="38100" dir="2700000" algn="tl">
                    <a:srgbClr val="000000">
                      <a:alpha val="43137"/>
                    </a:srgbClr>
                  </a:outerShdw>
                </a:effectLst>
                <a:latin typeface="+mn-ea"/>
              </a:rPr>
              <a:t>　　</a:t>
            </a:r>
            <a:r>
              <a:rPr lang="en-US" altLang="zh-CN" sz="3200" b="1" dirty="0" smtClean="0">
                <a:solidFill>
                  <a:srgbClr val="7030A0"/>
                </a:solidFill>
                <a:effectLst>
                  <a:outerShdw blurRad="38100" dist="38100" dir="2700000" algn="tl">
                    <a:srgbClr val="000000">
                      <a:alpha val="43137"/>
                    </a:srgbClr>
                  </a:outerShdw>
                </a:effectLst>
                <a:latin typeface="+mn-ea"/>
              </a:rPr>
              <a:t>1</a:t>
            </a:r>
            <a:r>
              <a:rPr lang="zh-CN" altLang="en-US" sz="3200" b="1" dirty="0" smtClean="0">
                <a:solidFill>
                  <a:srgbClr val="7030A0"/>
                </a:solidFill>
                <a:effectLst>
                  <a:outerShdw blurRad="38100" dist="38100" dir="2700000" algn="tl">
                    <a:srgbClr val="000000">
                      <a:alpha val="43137"/>
                    </a:srgbClr>
                  </a:outerShdw>
                </a:effectLst>
                <a:latin typeface="+mn-ea"/>
              </a:rPr>
              <a:t>。给人的行为设定明确的方向，使人充分了解自我每一个行为的目的。</a:t>
            </a:r>
          </a:p>
          <a:p>
            <a:r>
              <a:rPr lang="zh-CN" altLang="en-US" sz="3200" b="1" dirty="0" smtClean="0">
                <a:solidFill>
                  <a:srgbClr val="7030A0"/>
                </a:solidFill>
                <a:effectLst>
                  <a:outerShdw blurRad="38100" dist="38100" dir="2700000" algn="tl">
                    <a:srgbClr val="000000">
                      <a:alpha val="43137"/>
                    </a:srgbClr>
                  </a:outerShdw>
                </a:effectLst>
                <a:latin typeface="+mn-ea"/>
              </a:rPr>
              <a:t>　　</a:t>
            </a:r>
            <a:r>
              <a:rPr lang="en-US" altLang="zh-CN" sz="3200" b="1" dirty="0" smtClean="0">
                <a:solidFill>
                  <a:srgbClr val="7030A0"/>
                </a:solidFill>
                <a:effectLst>
                  <a:outerShdw blurRad="38100" dist="38100" dir="2700000" algn="tl">
                    <a:srgbClr val="000000">
                      <a:alpha val="43137"/>
                    </a:srgbClr>
                  </a:outerShdw>
                </a:effectLst>
                <a:latin typeface="+mn-ea"/>
              </a:rPr>
              <a:t>2</a:t>
            </a:r>
            <a:r>
              <a:rPr lang="zh-CN" altLang="en-US" sz="3200" b="1" dirty="0" smtClean="0">
                <a:solidFill>
                  <a:srgbClr val="7030A0"/>
                </a:solidFill>
                <a:effectLst>
                  <a:outerShdw blurRad="38100" dist="38100" dir="2700000" algn="tl">
                    <a:srgbClr val="000000">
                      <a:alpha val="43137"/>
                    </a:srgbClr>
                  </a:outerShdw>
                </a:effectLst>
                <a:latin typeface="+mn-ea"/>
              </a:rPr>
              <a:t>。使自我知道什么是最重要的事，有助于合理安排时刻。</a:t>
            </a:r>
          </a:p>
          <a:p>
            <a:r>
              <a:rPr lang="zh-CN" altLang="en-US" sz="3200" b="1" dirty="0" smtClean="0">
                <a:solidFill>
                  <a:srgbClr val="7030A0"/>
                </a:solidFill>
                <a:effectLst>
                  <a:outerShdw blurRad="38100" dist="38100" dir="2700000" algn="tl">
                    <a:srgbClr val="000000">
                      <a:alpha val="43137"/>
                    </a:srgbClr>
                  </a:outerShdw>
                </a:effectLst>
                <a:latin typeface="+mn-ea"/>
              </a:rPr>
              <a:t>　　</a:t>
            </a:r>
            <a:r>
              <a:rPr lang="en-US" altLang="zh-CN" sz="3200" b="1" dirty="0" smtClean="0">
                <a:solidFill>
                  <a:srgbClr val="7030A0"/>
                </a:solidFill>
                <a:effectLst>
                  <a:outerShdw blurRad="38100" dist="38100" dir="2700000" algn="tl">
                    <a:srgbClr val="000000">
                      <a:alpha val="43137"/>
                    </a:srgbClr>
                  </a:outerShdw>
                </a:effectLst>
                <a:latin typeface="+mn-ea"/>
              </a:rPr>
              <a:t>3</a:t>
            </a:r>
            <a:r>
              <a:rPr lang="zh-CN" altLang="en-US" sz="3200" b="1" dirty="0" smtClean="0">
                <a:solidFill>
                  <a:srgbClr val="7030A0"/>
                </a:solidFill>
                <a:effectLst>
                  <a:outerShdw blurRad="38100" dist="38100" dir="2700000" algn="tl">
                    <a:srgbClr val="000000">
                      <a:alpha val="43137"/>
                    </a:srgbClr>
                  </a:outerShdw>
                </a:effectLst>
                <a:latin typeface="+mn-ea"/>
              </a:rPr>
              <a:t>。迫使自我未雨绸缪，把握今天。</a:t>
            </a:r>
          </a:p>
          <a:p>
            <a:r>
              <a:rPr lang="zh-CN" altLang="en-US" sz="3200" b="1" dirty="0" smtClean="0">
                <a:solidFill>
                  <a:srgbClr val="7030A0"/>
                </a:solidFill>
                <a:effectLst>
                  <a:outerShdw blurRad="38100" dist="38100" dir="2700000" algn="tl">
                    <a:srgbClr val="000000">
                      <a:alpha val="43137"/>
                    </a:srgbClr>
                  </a:outerShdw>
                </a:effectLst>
                <a:latin typeface="+mn-ea"/>
              </a:rPr>
              <a:t>　　</a:t>
            </a:r>
            <a:r>
              <a:rPr lang="en-US" altLang="zh-CN" sz="3200" b="1" dirty="0" smtClean="0">
                <a:solidFill>
                  <a:srgbClr val="7030A0"/>
                </a:solidFill>
                <a:effectLst>
                  <a:outerShdw blurRad="38100" dist="38100" dir="2700000" algn="tl">
                    <a:srgbClr val="000000">
                      <a:alpha val="43137"/>
                    </a:srgbClr>
                  </a:outerShdw>
                </a:effectLst>
                <a:latin typeface="+mn-ea"/>
              </a:rPr>
              <a:t>4</a:t>
            </a:r>
            <a:r>
              <a:rPr lang="zh-CN" altLang="en-US" sz="3200" b="1" dirty="0" smtClean="0">
                <a:solidFill>
                  <a:srgbClr val="7030A0"/>
                </a:solidFill>
                <a:effectLst>
                  <a:outerShdw blurRad="38100" dist="38100" dir="2700000" algn="tl">
                    <a:srgbClr val="000000">
                      <a:alpha val="43137"/>
                    </a:srgbClr>
                  </a:outerShdw>
                </a:effectLst>
                <a:latin typeface="+mn-ea"/>
              </a:rPr>
              <a:t>。使人能清晰地评估每一个行为的进展，正面检讨每一个行为的效率。</a:t>
            </a:r>
          </a:p>
          <a:p>
            <a:r>
              <a:rPr lang="zh-CN" altLang="en-US" sz="3200" b="1" dirty="0" smtClean="0">
                <a:solidFill>
                  <a:srgbClr val="7030A0"/>
                </a:solidFill>
                <a:effectLst>
                  <a:outerShdw blurRad="38100" dist="38100" dir="2700000" algn="tl">
                    <a:srgbClr val="000000">
                      <a:alpha val="43137"/>
                    </a:srgbClr>
                  </a:outerShdw>
                </a:effectLst>
                <a:latin typeface="+mn-ea"/>
              </a:rPr>
              <a:t>　　</a:t>
            </a:r>
            <a:r>
              <a:rPr lang="en-US" altLang="zh-CN" sz="3200" b="1" dirty="0" smtClean="0">
                <a:solidFill>
                  <a:srgbClr val="7030A0"/>
                </a:solidFill>
                <a:effectLst>
                  <a:outerShdw blurRad="38100" dist="38100" dir="2700000" algn="tl">
                    <a:srgbClr val="000000">
                      <a:alpha val="43137"/>
                    </a:srgbClr>
                  </a:outerShdw>
                </a:effectLst>
                <a:latin typeface="+mn-ea"/>
              </a:rPr>
              <a:t>5</a:t>
            </a:r>
            <a:r>
              <a:rPr lang="zh-CN" altLang="en-US" sz="3200" b="1" dirty="0" smtClean="0">
                <a:solidFill>
                  <a:srgbClr val="7030A0"/>
                </a:solidFill>
                <a:effectLst>
                  <a:outerShdw blurRad="38100" dist="38100" dir="2700000" algn="tl">
                    <a:srgbClr val="000000">
                      <a:alpha val="43137"/>
                    </a:srgbClr>
                  </a:outerShdw>
                </a:effectLst>
                <a:latin typeface="+mn-ea"/>
              </a:rPr>
              <a:t>。使人能把重点从工作本身转移到工作成果上来。</a:t>
            </a:r>
          </a:p>
          <a:p>
            <a:r>
              <a:rPr lang="zh-CN" altLang="en-US" sz="3200" b="1" dirty="0" smtClean="0">
                <a:solidFill>
                  <a:srgbClr val="7030A0"/>
                </a:solidFill>
                <a:effectLst>
                  <a:outerShdw blurRad="38100" dist="38100" dir="2700000" algn="tl">
                    <a:srgbClr val="000000">
                      <a:alpha val="43137"/>
                    </a:srgbClr>
                  </a:outerShdw>
                </a:effectLst>
                <a:latin typeface="+mn-ea"/>
              </a:rPr>
              <a:t>　　</a:t>
            </a:r>
            <a:r>
              <a:rPr lang="en-US" altLang="zh-CN" sz="3200" b="1" dirty="0" smtClean="0">
                <a:solidFill>
                  <a:srgbClr val="7030A0"/>
                </a:solidFill>
                <a:effectLst>
                  <a:outerShdw blurRad="38100" dist="38100" dir="2700000" algn="tl">
                    <a:srgbClr val="000000">
                      <a:alpha val="43137"/>
                    </a:srgbClr>
                  </a:outerShdw>
                </a:effectLst>
                <a:latin typeface="+mn-ea"/>
              </a:rPr>
              <a:t>6</a:t>
            </a:r>
            <a:r>
              <a:rPr lang="zh-CN" altLang="en-US" sz="3200" b="1" dirty="0" smtClean="0">
                <a:solidFill>
                  <a:srgbClr val="7030A0"/>
                </a:solidFill>
                <a:effectLst>
                  <a:outerShdw blurRad="38100" dist="38100" dir="2700000" algn="tl">
                    <a:srgbClr val="000000">
                      <a:alpha val="43137"/>
                    </a:srgbClr>
                  </a:outerShdw>
                </a:effectLst>
                <a:latin typeface="+mn-ea"/>
              </a:rPr>
              <a:t>。使人在没有得到结果之前，就能</a:t>
            </a:r>
            <a:r>
              <a:rPr lang="en-US" altLang="zh-CN" sz="3200" b="1" dirty="0" smtClean="0">
                <a:solidFill>
                  <a:srgbClr val="7030A0"/>
                </a:solidFill>
                <a:effectLst>
                  <a:outerShdw blurRad="38100" dist="38100" dir="2700000" algn="tl">
                    <a:srgbClr val="000000">
                      <a:alpha val="43137"/>
                    </a:srgbClr>
                  </a:outerShdw>
                </a:effectLst>
                <a:latin typeface="+mn-ea"/>
              </a:rPr>
              <a:t>"</a:t>
            </a:r>
            <a:r>
              <a:rPr lang="zh-CN" altLang="en-US" sz="3200" b="1" dirty="0" smtClean="0">
                <a:solidFill>
                  <a:srgbClr val="7030A0"/>
                </a:solidFill>
                <a:effectLst>
                  <a:outerShdw blurRad="38100" dist="38100" dir="2700000" algn="tl">
                    <a:srgbClr val="000000">
                      <a:alpha val="43137"/>
                    </a:srgbClr>
                  </a:outerShdw>
                </a:effectLst>
                <a:latin typeface="+mn-ea"/>
              </a:rPr>
              <a:t>看</a:t>
            </a:r>
            <a:r>
              <a:rPr lang="en-US" altLang="zh-CN" sz="3200" b="1" dirty="0" smtClean="0">
                <a:solidFill>
                  <a:srgbClr val="7030A0"/>
                </a:solidFill>
                <a:effectLst>
                  <a:outerShdw blurRad="38100" dist="38100" dir="2700000" algn="tl">
                    <a:srgbClr val="000000">
                      <a:alpha val="43137"/>
                    </a:srgbClr>
                  </a:outerShdw>
                </a:effectLst>
                <a:latin typeface="+mn-ea"/>
              </a:rPr>
              <a:t>"</a:t>
            </a:r>
            <a:r>
              <a:rPr lang="zh-CN" altLang="en-US" sz="3200" b="1" dirty="0" smtClean="0">
                <a:solidFill>
                  <a:srgbClr val="7030A0"/>
                </a:solidFill>
                <a:effectLst>
                  <a:outerShdw blurRad="38100" dist="38100" dir="2700000" algn="tl">
                    <a:srgbClr val="000000">
                      <a:alpha val="43137"/>
                    </a:srgbClr>
                  </a:outerShdw>
                </a:effectLst>
                <a:latin typeface="+mn-ea"/>
              </a:rPr>
              <a:t>到结果，从而产生持续的信心、热情与动力。</a:t>
            </a:r>
          </a:p>
        </p:txBody>
      </p:sp>
    </p:spTree>
  </p:cSld>
  <p:clrMapOvr>
    <a:masterClrMapping/>
  </p:clrMapOvr>
  <p:transition advClick="0" advTm="7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126"/>
          <p:cNvGraphicFramePr>
            <a:graphicFrameLocks/>
          </p:cNvGraphicFramePr>
          <p:nvPr/>
        </p:nvGraphicFramePr>
        <p:xfrm>
          <a:off x="250825" y="785813"/>
          <a:ext cx="8713788" cy="5655628"/>
        </p:xfrm>
        <a:graphic>
          <a:graphicData uri="http://schemas.openxmlformats.org/drawingml/2006/table">
            <a:tbl>
              <a:tblPr/>
              <a:tblGrid>
                <a:gridCol w="1333500"/>
                <a:gridCol w="1693863"/>
                <a:gridCol w="5686425"/>
              </a:tblGrid>
              <a:tr h="6667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rgbClr val="3333FF"/>
                          </a:solidFill>
                          <a:effectLst/>
                          <a:latin typeface="黑体" pitchFamily="49" charset="-122"/>
                          <a:ea typeface="黑体" pitchFamily="49" charset="-122"/>
                          <a:cs typeface="Times New Roman" pitchFamily="18" charset="0"/>
                        </a:rPr>
                        <a:t>阶段</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smtClean="0">
                          <a:ln>
                            <a:noFill/>
                          </a:ln>
                          <a:solidFill>
                            <a:srgbClr val="3333FF"/>
                          </a:solidFill>
                          <a:effectLst/>
                          <a:latin typeface="黑体" pitchFamily="49" charset="-122"/>
                          <a:ea typeface="黑体" pitchFamily="49" charset="-122"/>
                          <a:cs typeface="Times New Roman" pitchFamily="18" charset="0"/>
                        </a:rPr>
                        <a:t>年龄</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rgbClr val="3333FF"/>
                          </a:solidFill>
                          <a:effectLst/>
                          <a:latin typeface="黑体" pitchFamily="49" charset="-122"/>
                          <a:ea typeface="黑体" pitchFamily="49" charset="-122"/>
                          <a:cs typeface="Times New Roman" pitchFamily="18" charset="0"/>
                        </a:rPr>
                        <a:t>        </a:t>
                      </a:r>
                      <a:r>
                        <a:rPr kumimoji="0" lang="zh-CN" altLang="en-US" sz="2800" b="1" i="0" u="none" strike="noStrike" cap="none" normalizeH="0" baseline="0" smtClean="0">
                          <a:ln>
                            <a:noFill/>
                          </a:ln>
                          <a:solidFill>
                            <a:srgbClr val="3333FF"/>
                          </a:solidFill>
                          <a:effectLst/>
                          <a:latin typeface="黑体" pitchFamily="49" charset="-122"/>
                          <a:ea typeface="黑体" pitchFamily="49" charset="-122"/>
                          <a:cs typeface="Times New Roman" pitchFamily="18" charset="0"/>
                        </a:rPr>
                        <a:t>发展任务</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0763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smtClean="0">
                          <a:ln>
                            <a:noFill/>
                          </a:ln>
                          <a:solidFill>
                            <a:srgbClr val="CC0066"/>
                          </a:solidFill>
                          <a:effectLst/>
                          <a:latin typeface="黑体" pitchFamily="49" charset="-122"/>
                          <a:ea typeface="黑体" pitchFamily="49" charset="-122"/>
                          <a:cs typeface="Times New Roman" pitchFamily="18" charset="0"/>
                        </a:rPr>
                        <a:t>成长</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smtClean="0">
                          <a:ln>
                            <a:noFill/>
                          </a:ln>
                          <a:solidFill>
                            <a:srgbClr val="CC0066"/>
                          </a:solidFill>
                          <a:effectLst/>
                          <a:latin typeface="黑体" pitchFamily="49" charset="-122"/>
                          <a:ea typeface="黑体" pitchFamily="49" charset="-122"/>
                          <a:cs typeface="Times New Roman" pitchFamily="18" charset="0"/>
                        </a:rPr>
                        <a:t>阶段</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600" b="0" i="0" u="none" strike="noStrike" cap="none" normalizeH="0" baseline="0" smtClean="0">
                          <a:ln>
                            <a:noFill/>
                          </a:ln>
                          <a:solidFill>
                            <a:srgbClr val="000099"/>
                          </a:solidFill>
                          <a:effectLst/>
                          <a:latin typeface="黑体" pitchFamily="49" charset="-122"/>
                          <a:ea typeface="黑体" pitchFamily="49" charset="-122"/>
                          <a:cs typeface="Times New Roman" pitchFamily="18" charset="0"/>
                        </a:rPr>
                        <a:t>从出生到</a:t>
                      </a:r>
                      <a:r>
                        <a:rPr kumimoji="0" lang="en-US" altLang="zh-CN" sz="2600" b="0" i="0" u="none" strike="noStrike" cap="none" normalizeH="0" baseline="0" smtClean="0">
                          <a:ln>
                            <a:noFill/>
                          </a:ln>
                          <a:solidFill>
                            <a:srgbClr val="000099"/>
                          </a:solidFill>
                          <a:effectLst/>
                          <a:latin typeface="黑体" pitchFamily="49" charset="-122"/>
                          <a:ea typeface="黑体" pitchFamily="49" charset="-122"/>
                          <a:cs typeface="Times New Roman" pitchFamily="18" charset="0"/>
                        </a:rPr>
                        <a:t>15</a:t>
                      </a:r>
                      <a:r>
                        <a:rPr kumimoji="0" lang="zh-CN" altLang="en-US" sz="2600" b="0" i="0" u="none" strike="noStrike" cap="none" normalizeH="0" baseline="0" smtClean="0">
                          <a:ln>
                            <a:noFill/>
                          </a:ln>
                          <a:solidFill>
                            <a:srgbClr val="000099"/>
                          </a:solidFill>
                          <a:effectLst/>
                          <a:latin typeface="黑体" pitchFamily="49" charset="-122"/>
                          <a:ea typeface="黑体" pitchFamily="49" charset="-122"/>
                          <a:cs typeface="Times New Roman" pitchFamily="18" charset="0"/>
                        </a:rPr>
                        <a:t>岁</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zh-CN" altLang="zh-CN" sz="2800" b="1" i="0" u="none" strike="noStrike" cap="none" normalizeH="0" baseline="0" smtClean="0">
                        <a:ln>
                          <a:noFill/>
                        </a:ln>
                        <a:solidFill>
                          <a:schemeClr val="tx1"/>
                        </a:solidFill>
                        <a:effectLst/>
                        <a:latin typeface="楷体_GB2312" pitchFamily="49" charset="-122"/>
                        <a:ea typeface="楷体_GB2312" pitchFamily="49"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0779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smtClean="0">
                          <a:ln>
                            <a:noFill/>
                          </a:ln>
                          <a:solidFill>
                            <a:srgbClr val="CC0066"/>
                          </a:solidFill>
                          <a:effectLst/>
                          <a:latin typeface="黑体" pitchFamily="49" charset="-122"/>
                          <a:ea typeface="黑体" pitchFamily="49" charset="-122"/>
                          <a:cs typeface="Times New Roman" pitchFamily="18" charset="0"/>
                        </a:rPr>
                        <a:t>探索</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smtClean="0">
                          <a:ln>
                            <a:noFill/>
                          </a:ln>
                          <a:solidFill>
                            <a:srgbClr val="CC0066"/>
                          </a:solidFill>
                          <a:effectLst/>
                          <a:latin typeface="黑体" pitchFamily="49" charset="-122"/>
                          <a:ea typeface="黑体" pitchFamily="49" charset="-122"/>
                          <a:cs typeface="Times New Roman" pitchFamily="18" charset="0"/>
                        </a:rPr>
                        <a:t>阶段</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600" b="0" i="0" u="none" strike="noStrike" cap="none" normalizeH="0" baseline="0" smtClean="0">
                          <a:ln>
                            <a:noFill/>
                          </a:ln>
                          <a:solidFill>
                            <a:srgbClr val="000099"/>
                          </a:solidFill>
                          <a:effectLst/>
                          <a:latin typeface="黑体" pitchFamily="49" charset="-122"/>
                          <a:ea typeface="黑体" pitchFamily="49" charset="-122"/>
                          <a:cs typeface="Times New Roman" pitchFamily="18" charset="0"/>
                        </a:rPr>
                        <a:t>15-24</a:t>
                      </a:r>
                      <a:r>
                        <a:rPr kumimoji="0" lang="zh-CN" altLang="en-US" sz="2600" b="0" i="0" u="none" strike="noStrike" cap="none" normalizeH="0" baseline="0" smtClean="0">
                          <a:ln>
                            <a:noFill/>
                          </a:ln>
                          <a:solidFill>
                            <a:srgbClr val="000099"/>
                          </a:solidFill>
                          <a:effectLst/>
                          <a:latin typeface="黑体" pitchFamily="49" charset="-122"/>
                          <a:ea typeface="黑体" pitchFamily="49" charset="-122"/>
                          <a:cs typeface="Times New Roman" pitchFamily="18" charset="0"/>
                        </a:rPr>
                        <a:t>岁</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zh-CN" altLang="zh-CN" sz="2800" b="1" i="0" u="none" strike="noStrike" cap="none" normalizeH="0" baseline="0" smtClean="0">
                        <a:ln>
                          <a:noFill/>
                        </a:ln>
                        <a:solidFill>
                          <a:schemeClr val="tx1"/>
                        </a:solidFill>
                        <a:effectLst/>
                        <a:latin typeface="楷体_GB2312" pitchFamily="49" charset="-122"/>
                        <a:ea typeface="楷体_GB2312" pitchFamily="49"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8747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smtClean="0">
                          <a:ln>
                            <a:noFill/>
                          </a:ln>
                          <a:solidFill>
                            <a:srgbClr val="CC0066"/>
                          </a:solidFill>
                          <a:effectLst/>
                          <a:latin typeface="黑体" pitchFamily="49" charset="-122"/>
                          <a:ea typeface="黑体" pitchFamily="49" charset="-122"/>
                          <a:cs typeface="Times New Roman" pitchFamily="18" charset="0"/>
                        </a:rPr>
                        <a:t>建立</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smtClean="0">
                          <a:ln>
                            <a:noFill/>
                          </a:ln>
                          <a:solidFill>
                            <a:srgbClr val="CC0066"/>
                          </a:solidFill>
                          <a:effectLst/>
                          <a:latin typeface="黑体" pitchFamily="49" charset="-122"/>
                          <a:ea typeface="黑体" pitchFamily="49" charset="-122"/>
                          <a:cs typeface="Times New Roman" pitchFamily="18" charset="0"/>
                        </a:rPr>
                        <a:t>阶段</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600" b="0" i="0" u="none" strike="noStrike" cap="none" normalizeH="0" baseline="0" smtClean="0">
                          <a:ln>
                            <a:noFill/>
                          </a:ln>
                          <a:solidFill>
                            <a:srgbClr val="000099"/>
                          </a:solidFill>
                          <a:effectLst/>
                          <a:latin typeface="黑体" pitchFamily="49" charset="-122"/>
                          <a:ea typeface="黑体" pitchFamily="49" charset="-122"/>
                          <a:cs typeface="Times New Roman" pitchFamily="18" charset="0"/>
                        </a:rPr>
                        <a:t>25-44</a:t>
                      </a:r>
                      <a:r>
                        <a:rPr kumimoji="0" lang="zh-CN" altLang="en-US" sz="2600" b="0" i="0" u="none" strike="noStrike" cap="none" normalizeH="0" baseline="0" smtClean="0">
                          <a:ln>
                            <a:noFill/>
                          </a:ln>
                          <a:solidFill>
                            <a:srgbClr val="000099"/>
                          </a:solidFill>
                          <a:effectLst/>
                          <a:latin typeface="黑体" pitchFamily="49" charset="-122"/>
                          <a:ea typeface="黑体" pitchFamily="49" charset="-122"/>
                          <a:cs typeface="Times New Roman" pitchFamily="18" charset="0"/>
                        </a:rPr>
                        <a:t>岁</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zh-CN" altLang="zh-CN" sz="2800" b="1" i="0" u="none" strike="noStrike" cap="none" normalizeH="0" baseline="0" smtClean="0">
                        <a:ln>
                          <a:noFill/>
                        </a:ln>
                        <a:solidFill>
                          <a:schemeClr val="tx1"/>
                        </a:solidFill>
                        <a:effectLst/>
                        <a:latin typeface="楷体_GB2312" pitchFamily="49" charset="-122"/>
                        <a:ea typeface="楷体_GB2312" pitchFamily="49"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8731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smtClean="0">
                          <a:ln>
                            <a:noFill/>
                          </a:ln>
                          <a:solidFill>
                            <a:srgbClr val="CC0066"/>
                          </a:solidFill>
                          <a:effectLst/>
                          <a:latin typeface="黑体" pitchFamily="49" charset="-122"/>
                          <a:ea typeface="黑体" pitchFamily="49" charset="-122"/>
                          <a:cs typeface="Times New Roman" pitchFamily="18" charset="0"/>
                        </a:rPr>
                        <a:t>维持</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smtClean="0">
                          <a:ln>
                            <a:noFill/>
                          </a:ln>
                          <a:solidFill>
                            <a:srgbClr val="CC0066"/>
                          </a:solidFill>
                          <a:effectLst/>
                          <a:latin typeface="黑体" pitchFamily="49" charset="-122"/>
                          <a:ea typeface="黑体" pitchFamily="49" charset="-122"/>
                          <a:cs typeface="Times New Roman" pitchFamily="18" charset="0"/>
                        </a:rPr>
                        <a:t>阶段</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600" b="0" i="0" u="none" strike="noStrike" cap="none" normalizeH="0" baseline="0" smtClean="0">
                          <a:ln>
                            <a:noFill/>
                          </a:ln>
                          <a:solidFill>
                            <a:srgbClr val="000099"/>
                          </a:solidFill>
                          <a:effectLst/>
                          <a:latin typeface="黑体" pitchFamily="49" charset="-122"/>
                          <a:ea typeface="黑体" pitchFamily="49" charset="-122"/>
                          <a:cs typeface="Times New Roman" pitchFamily="18" charset="0"/>
                        </a:rPr>
                        <a:t>45-64</a:t>
                      </a:r>
                      <a:r>
                        <a:rPr kumimoji="0" lang="zh-CN" altLang="en-US" sz="2600" b="0" i="0" u="none" strike="noStrike" cap="none" normalizeH="0" baseline="0" smtClean="0">
                          <a:ln>
                            <a:noFill/>
                          </a:ln>
                          <a:solidFill>
                            <a:srgbClr val="000099"/>
                          </a:solidFill>
                          <a:effectLst/>
                          <a:latin typeface="黑体" pitchFamily="49" charset="-122"/>
                          <a:ea typeface="黑体" pitchFamily="49" charset="-122"/>
                          <a:cs typeface="Times New Roman" pitchFamily="18" charset="0"/>
                        </a:rPr>
                        <a:t>岁</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zh-CN" altLang="zh-CN" sz="2800" b="1" i="0" u="none" strike="noStrike" cap="none" normalizeH="0" baseline="0" smtClean="0">
                        <a:ln>
                          <a:noFill/>
                        </a:ln>
                        <a:solidFill>
                          <a:schemeClr val="tx1"/>
                        </a:solidFill>
                        <a:effectLst/>
                        <a:latin typeface="楷体_GB2312" pitchFamily="49" charset="-122"/>
                        <a:ea typeface="楷体_GB2312" pitchFamily="49"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8747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smtClean="0">
                          <a:ln>
                            <a:noFill/>
                          </a:ln>
                          <a:solidFill>
                            <a:srgbClr val="CC0066"/>
                          </a:solidFill>
                          <a:effectLst/>
                          <a:latin typeface="黑体" pitchFamily="49" charset="-122"/>
                          <a:ea typeface="黑体" pitchFamily="49" charset="-122"/>
                          <a:cs typeface="Times New Roman" pitchFamily="18" charset="0"/>
                        </a:rPr>
                        <a:t>退出</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smtClean="0">
                          <a:ln>
                            <a:noFill/>
                          </a:ln>
                          <a:solidFill>
                            <a:srgbClr val="CC0066"/>
                          </a:solidFill>
                          <a:effectLst/>
                          <a:latin typeface="黑体" pitchFamily="49" charset="-122"/>
                          <a:ea typeface="黑体" pitchFamily="49" charset="-122"/>
                          <a:cs typeface="Times New Roman" pitchFamily="18" charset="0"/>
                        </a:rPr>
                        <a:t>阶段</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altLang="zh-CN" sz="2600" b="0" i="0" u="none" strike="noStrike" cap="none" normalizeH="0" baseline="0" smtClean="0">
                          <a:ln>
                            <a:noFill/>
                          </a:ln>
                          <a:solidFill>
                            <a:srgbClr val="000099"/>
                          </a:solidFill>
                          <a:effectLst/>
                          <a:latin typeface="黑体" pitchFamily="49" charset="-122"/>
                          <a:ea typeface="黑体" pitchFamily="49" charset="-122"/>
                          <a:cs typeface="Times New Roman" pitchFamily="18" charset="0"/>
                        </a:rPr>
                        <a:t>65</a:t>
                      </a:r>
                      <a:r>
                        <a:rPr kumimoji="0" lang="zh-CN" altLang="en-US" sz="2600" b="0" i="0" u="none" strike="noStrike" cap="none" normalizeH="0" baseline="0" smtClean="0">
                          <a:ln>
                            <a:noFill/>
                          </a:ln>
                          <a:solidFill>
                            <a:srgbClr val="000099"/>
                          </a:solidFill>
                          <a:effectLst/>
                          <a:latin typeface="黑体" pitchFamily="49" charset="-122"/>
                          <a:ea typeface="黑体" pitchFamily="49" charset="-122"/>
                          <a:cs typeface="Times New Roman" pitchFamily="18" charset="0"/>
                        </a:rPr>
                        <a:t>岁以上</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zh-CN" altLang="zh-CN" sz="2800" b="1" i="0" u="none" strike="noStrike" cap="none" normalizeH="0" baseline="0" dirty="0" smtClean="0">
                        <a:ln>
                          <a:noFill/>
                        </a:ln>
                        <a:solidFill>
                          <a:schemeClr val="tx1"/>
                        </a:solidFill>
                        <a:effectLst/>
                        <a:latin typeface="楷体_GB2312" pitchFamily="49" charset="-122"/>
                        <a:ea typeface="楷体_GB2312" pitchFamily="49"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 name="Text Box 127"/>
          <p:cNvSpPr txBox="1">
            <a:spLocks noChangeArrowheads="1"/>
          </p:cNvSpPr>
          <p:nvPr/>
        </p:nvSpPr>
        <p:spPr bwMode="auto">
          <a:xfrm>
            <a:off x="3348038" y="1504950"/>
            <a:ext cx="5541962" cy="946150"/>
          </a:xfrm>
          <a:prstGeom prst="rect">
            <a:avLst/>
          </a:prstGeom>
          <a:noFill/>
          <a:ln w="9525">
            <a:noFill/>
            <a:miter lim="800000"/>
            <a:headEnd/>
            <a:tailEnd/>
          </a:ln>
        </p:spPr>
        <p:txBody>
          <a:bodyPr wrap="none">
            <a:spAutoFit/>
          </a:bodyPr>
          <a:lstStyle/>
          <a:p>
            <a:r>
              <a:rPr lang="zh-CN" altLang="en-US" sz="2800" b="1">
                <a:ea typeface="楷体_GB2312" pitchFamily="1" charset="-122"/>
              </a:rPr>
              <a:t>认识自我，理解世界和工作的意</a:t>
            </a:r>
          </a:p>
          <a:p>
            <a:r>
              <a:rPr lang="zh-CN" altLang="en-US" sz="2800" b="1">
                <a:ea typeface="楷体_GB2312" pitchFamily="1" charset="-122"/>
              </a:rPr>
              <a:t>义，初步建立起良好的人生态度。</a:t>
            </a:r>
          </a:p>
        </p:txBody>
      </p:sp>
      <p:sp>
        <p:nvSpPr>
          <p:cNvPr id="5" name="Text Box 128"/>
          <p:cNvSpPr txBox="1">
            <a:spLocks noChangeArrowheads="1"/>
          </p:cNvSpPr>
          <p:nvPr/>
        </p:nvSpPr>
        <p:spPr bwMode="auto">
          <a:xfrm>
            <a:off x="3276600" y="2513013"/>
            <a:ext cx="5541963" cy="1220787"/>
          </a:xfrm>
          <a:prstGeom prst="rect">
            <a:avLst/>
          </a:prstGeom>
          <a:noFill/>
          <a:ln w="9525">
            <a:noFill/>
            <a:miter lim="800000"/>
            <a:headEnd/>
            <a:tailEnd/>
          </a:ln>
        </p:spPr>
        <p:txBody>
          <a:bodyPr wrap="none">
            <a:spAutoFit/>
          </a:bodyPr>
          <a:lstStyle/>
          <a:p>
            <a:r>
              <a:rPr lang="zh-CN" altLang="en-US" sz="2800" b="1">
                <a:ea typeface="楷体_GB2312" pitchFamily="1" charset="-122"/>
              </a:rPr>
              <a:t>发展相关的技能使职业偏好逐渐具</a:t>
            </a:r>
          </a:p>
          <a:p>
            <a:r>
              <a:rPr lang="zh-CN" altLang="en-US" sz="2800" b="1">
                <a:ea typeface="楷体_GB2312" pitchFamily="1" charset="-122"/>
              </a:rPr>
              <a:t>体化、特定化并实现职业偏好。</a:t>
            </a:r>
          </a:p>
          <a:p>
            <a:endParaRPr lang="en-US" altLang="zh-CN"/>
          </a:p>
        </p:txBody>
      </p:sp>
      <p:sp>
        <p:nvSpPr>
          <p:cNvPr id="6" name="Text Box 129"/>
          <p:cNvSpPr txBox="1">
            <a:spLocks noChangeArrowheads="1"/>
          </p:cNvSpPr>
          <p:nvPr/>
        </p:nvSpPr>
        <p:spPr bwMode="auto">
          <a:xfrm>
            <a:off x="3276600" y="3594100"/>
            <a:ext cx="5541963" cy="1220788"/>
          </a:xfrm>
          <a:prstGeom prst="rect">
            <a:avLst/>
          </a:prstGeom>
          <a:noFill/>
          <a:ln w="9525">
            <a:noFill/>
            <a:miter lim="800000"/>
            <a:headEnd/>
            <a:tailEnd/>
          </a:ln>
        </p:spPr>
        <p:txBody>
          <a:bodyPr wrap="none">
            <a:spAutoFit/>
          </a:bodyPr>
          <a:lstStyle/>
          <a:p>
            <a:r>
              <a:rPr lang="zh-CN" altLang="en-US" sz="2800" b="1">
                <a:ea typeface="楷体_GB2312" pitchFamily="1" charset="-122"/>
              </a:rPr>
              <a:t>在适当的职业领域稳定下来，巩固</a:t>
            </a:r>
          </a:p>
          <a:p>
            <a:r>
              <a:rPr lang="zh-CN" altLang="en-US" sz="2800" b="1">
                <a:ea typeface="楷体_GB2312" pitchFamily="1" charset="-122"/>
              </a:rPr>
              <a:t>地位，并力求晋升。</a:t>
            </a:r>
          </a:p>
          <a:p>
            <a:endParaRPr lang="en-US" altLang="zh-CN"/>
          </a:p>
        </p:txBody>
      </p:sp>
      <p:sp>
        <p:nvSpPr>
          <p:cNvPr id="7" name="Text Box 130"/>
          <p:cNvSpPr txBox="1">
            <a:spLocks noChangeArrowheads="1"/>
          </p:cNvSpPr>
          <p:nvPr/>
        </p:nvSpPr>
        <p:spPr bwMode="auto">
          <a:xfrm>
            <a:off x="3276600" y="4529138"/>
            <a:ext cx="5541963" cy="1220787"/>
          </a:xfrm>
          <a:prstGeom prst="rect">
            <a:avLst/>
          </a:prstGeom>
          <a:noFill/>
          <a:ln w="9525">
            <a:noFill/>
            <a:miter lim="800000"/>
            <a:headEnd/>
            <a:tailEnd/>
          </a:ln>
        </p:spPr>
        <p:txBody>
          <a:bodyPr wrap="none">
            <a:spAutoFit/>
          </a:bodyPr>
          <a:lstStyle/>
          <a:p>
            <a:r>
              <a:rPr lang="zh-CN" altLang="en-US" sz="2800" b="1">
                <a:ea typeface="楷体_GB2312" pitchFamily="1" charset="-122"/>
              </a:rPr>
              <a:t>维持既有成就与地位，更新知识与</a:t>
            </a:r>
          </a:p>
          <a:p>
            <a:r>
              <a:rPr lang="zh-CN" altLang="en-US" sz="2800" b="1">
                <a:ea typeface="楷体_GB2312" pitchFamily="1" charset="-122"/>
              </a:rPr>
              <a:t>技能，创新。</a:t>
            </a:r>
          </a:p>
          <a:p>
            <a:endParaRPr lang="en-US" altLang="zh-CN"/>
          </a:p>
        </p:txBody>
      </p:sp>
      <p:sp>
        <p:nvSpPr>
          <p:cNvPr id="8" name="Text Box 131"/>
          <p:cNvSpPr txBox="1">
            <a:spLocks noChangeArrowheads="1"/>
          </p:cNvSpPr>
          <p:nvPr/>
        </p:nvSpPr>
        <p:spPr bwMode="auto">
          <a:xfrm>
            <a:off x="3276600" y="5441950"/>
            <a:ext cx="5541963" cy="1220788"/>
          </a:xfrm>
          <a:prstGeom prst="rect">
            <a:avLst/>
          </a:prstGeom>
          <a:noFill/>
          <a:ln w="9525">
            <a:noFill/>
            <a:miter lim="800000"/>
            <a:headEnd/>
            <a:tailEnd/>
          </a:ln>
        </p:spPr>
        <p:txBody>
          <a:bodyPr wrap="none">
            <a:spAutoFit/>
          </a:bodyPr>
          <a:lstStyle/>
          <a:p>
            <a:r>
              <a:rPr lang="zh-CN" altLang="en-US" sz="2800" b="1">
                <a:ea typeface="楷体_GB2312" pitchFamily="1" charset="-122"/>
              </a:rPr>
              <a:t>减少在工作上的投入，计划安排退</a:t>
            </a:r>
          </a:p>
          <a:p>
            <a:r>
              <a:rPr lang="zh-CN" altLang="en-US" sz="2800" b="1">
                <a:ea typeface="楷体_GB2312" pitchFamily="1" charset="-122"/>
              </a:rPr>
              <a:t>休生活，退休。</a:t>
            </a:r>
          </a:p>
          <a:p>
            <a:endParaRPr lang="en-US" altLang="zh-CN"/>
          </a:p>
        </p:txBody>
      </p:sp>
    </p:spTree>
  </p:cSld>
  <p:clrMapOvr>
    <a:masterClrMapping/>
  </p:clrMapOvr>
  <p:transition advClick="0" advTm="7000"/>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117</TotalTime>
  <Words>6011</Words>
  <Application>Microsoft Office PowerPoint</Application>
  <PresentationFormat>全屏显示(4:3)</PresentationFormat>
  <Paragraphs>701</Paragraphs>
  <Slides>76</Slides>
  <Notes>14</Notes>
  <HiddenSlides>0</HiddenSlides>
  <MMClips>2</MMClips>
  <ScaleCrop>false</ScaleCrop>
  <HeadingPairs>
    <vt:vector size="4" baseType="variant">
      <vt:variant>
        <vt:lpstr>主题</vt:lpstr>
      </vt:variant>
      <vt:variant>
        <vt:i4>1</vt:i4>
      </vt:variant>
      <vt:variant>
        <vt:lpstr>幻灯片标题</vt:lpstr>
      </vt:variant>
      <vt:variant>
        <vt:i4>76</vt:i4>
      </vt:variant>
    </vt:vector>
  </HeadingPairs>
  <TitlesOfParts>
    <vt:vector size="77"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测试前准备  你心目中的理想职业（专业）</vt:lpstr>
      <vt:lpstr>第一部分  你所感兴趣的活动 </vt:lpstr>
      <vt:lpstr>R：实际活动型</vt:lpstr>
      <vt:lpstr>A：艺术型活动 </vt:lpstr>
      <vt:lpstr>I：调查型活动 </vt:lpstr>
      <vt:lpstr>S；社会型活动 </vt:lpstr>
      <vt:lpstr>E：事业型活动 </vt:lpstr>
      <vt:lpstr>C：常规型（传统型）活动 </vt:lpstr>
      <vt:lpstr>第二部分  你所擅长或胜任活动</vt:lpstr>
      <vt:lpstr>R；实际型活动能力 </vt:lpstr>
      <vt:lpstr>A：艺术型活动能力 </vt:lpstr>
      <vt:lpstr>I：调研型能力</vt:lpstr>
      <vt:lpstr>S：社会型能力</vt:lpstr>
      <vt:lpstr>E：事业型能力</vt:lpstr>
      <vt:lpstr>C：常规型能力</vt:lpstr>
      <vt:lpstr>第三部分  你所喜欢的职业</vt:lpstr>
      <vt:lpstr>幻灯片 37</vt:lpstr>
      <vt:lpstr>S：社会型职业</vt:lpstr>
      <vt:lpstr>I：调研型职业</vt:lpstr>
      <vt:lpstr>E：事业型职业</vt:lpstr>
      <vt:lpstr>A：艺术型职业</vt:lpstr>
      <vt:lpstr>C：常规型职业</vt:lpstr>
      <vt:lpstr>第四部分  你的能力类型简评</vt:lpstr>
      <vt:lpstr>第四部分A</vt:lpstr>
      <vt:lpstr>第四部分B</vt:lpstr>
      <vt:lpstr>第六部分  统计和确定你的职业倾向 </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幻灯片 69</vt:lpstr>
      <vt:lpstr>幻灯片 70</vt:lpstr>
      <vt:lpstr>幻灯片 71</vt:lpstr>
      <vt:lpstr>幻灯片 72</vt:lpstr>
      <vt:lpstr>幻灯片 73</vt:lpstr>
      <vt:lpstr>幻灯片 74</vt:lpstr>
      <vt:lpstr>幻灯片 75</vt:lpstr>
      <vt:lpstr>幻灯片 76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lidan</dc:creator>
  <cp:lastModifiedBy>xinxuhua</cp:lastModifiedBy>
  <cp:revision>22</cp:revision>
  <dcterms:created xsi:type="dcterms:W3CDTF">2013-11-07T08:38:08Z</dcterms:created>
  <dcterms:modified xsi:type="dcterms:W3CDTF">2016-10-24T12:33:51Z</dcterms:modified>
</cp:coreProperties>
</file>